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11447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73463"/>
            <a:ext cx="10363200" cy="398541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12569"/>
            <a:ext cx="9144000" cy="2763820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6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2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471"/>
            <a:ext cx="2628900" cy="97011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609471"/>
            <a:ext cx="7734300" cy="97011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6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853919"/>
            <a:ext cx="10515600" cy="4761826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7660794"/>
            <a:ext cx="10515600" cy="2504132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6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47357"/>
            <a:ext cx="5181600" cy="726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47357"/>
            <a:ext cx="5181600" cy="726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0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474"/>
            <a:ext cx="10515600" cy="2212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806219"/>
            <a:ext cx="5157787" cy="13752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4181504"/>
            <a:ext cx="5157787" cy="6150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806219"/>
            <a:ext cx="5183188" cy="13752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4181504"/>
            <a:ext cx="5183188" cy="6150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3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5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3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3164"/>
            <a:ext cx="3932237" cy="2671075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48225"/>
            <a:ext cx="6172200" cy="8135118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34239"/>
            <a:ext cx="3932237" cy="636235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3164"/>
            <a:ext cx="3932237" cy="2671075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648225"/>
            <a:ext cx="6172200" cy="8135118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34239"/>
            <a:ext cx="3932237" cy="636235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09474"/>
            <a:ext cx="10515600" cy="221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47357"/>
            <a:ext cx="10515600" cy="726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0610105"/>
            <a:ext cx="2743200" cy="609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26FB5-4403-4F47-A293-0A9C3D363F1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0610105"/>
            <a:ext cx="4114800" cy="609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10105"/>
            <a:ext cx="2743200" cy="609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2094-DE2B-4163-A530-35B27535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downes.ca/archive/" TargetMode="External"/><Relationship Id="rId18" Type="http://schemas.openxmlformats.org/officeDocument/2006/relationships/hyperlink" Target="https://static1.squarespace.com/static/60901918babb366058c86aca/t/610700d31d21e856678a768e/1627848925693/The-History-of-The-Arusha-Centre.pdf" TargetMode="External"/><Relationship Id="rId26" Type="http://schemas.openxmlformats.org/officeDocument/2006/relationships/hyperlink" Target="https://www.oecd.org/education/ceri/36781698.pdf" TargetMode="External"/><Relationship Id="rId39" Type="http://schemas.openxmlformats.org/officeDocument/2006/relationships/hyperlink" Target="https://www.downes.ca/presentations.htm" TargetMode="External"/><Relationship Id="rId21" Type="http://schemas.openxmlformats.org/officeDocument/2006/relationships/hyperlink" Target="https://ualberta.ca/" TargetMode="External"/><Relationship Id="rId34" Type="http://schemas.openxmlformats.org/officeDocument/2006/relationships/hyperlink" Target="https://leftish.media/" TargetMode="External"/><Relationship Id="rId42" Type="http://schemas.openxmlformats.org/officeDocument/2006/relationships/image" Target="../media/image1.jpg"/><Relationship Id="rId7" Type="http://schemas.openxmlformats.org/officeDocument/2006/relationships/hyperlink" Target="https://www.downes.ca/files/books/Connective_Knowledge-19May2012.pdf" TargetMode="External"/><Relationship Id="rId2" Type="http://schemas.openxmlformats.org/officeDocument/2006/relationships/hyperlink" Target="https://www.ucalgary.ca/" TargetMode="External"/><Relationship Id="rId16" Type="http://schemas.openxmlformats.org/officeDocument/2006/relationships/hyperlink" Target="https://www.downes.ca/cgi-bin/page.cgi?action=search&amp;q=json" TargetMode="External"/><Relationship Id="rId20" Type="http://schemas.openxmlformats.org/officeDocument/2006/relationships/hyperlink" Target="https://ucalgary.ca/" TargetMode="External"/><Relationship Id="rId29" Type="http://schemas.openxmlformats.org/officeDocument/2006/relationships/hyperlink" Target="https://www.downes.ca/news/OLDaily.htm" TargetMode="External"/><Relationship Id="rId41" Type="http://schemas.openxmlformats.org/officeDocument/2006/relationships/hyperlink" Target="https://www.downes.ca/article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ownes.ca/post/73314" TargetMode="External"/><Relationship Id="rId11" Type="http://schemas.openxmlformats.org/officeDocument/2006/relationships/hyperlink" Target="https://www.downes.ca/post/320" TargetMode="External"/><Relationship Id="rId24" Type="http://schemas.openxmlformats.org/officeDocument/2006/relationships/hyperlink" Target="https://www.irrodl.org/index.php/irrodl/article/view/32" TargetMode="External"/><Relationship Id="rId32" Type="http://schemas.openxmlformats.org/officeDocument/2006/relationships/hyperlink" Target="https://www.downes.ca/presentation/233" TargetMode="External"/><Relationship Id="rId37" Type="http://schemas.openxmlformats.org/officeDocument/2006/relationships/hyperlink" Target="https://www.flickr.com/photos/stephen_downes/" TargetMode="External"/><Relationship Id="rId40" Type="http://schemas.openxmlformats.org/officeDocument/2006/relationships/hyperlink" Target="https://github.com/Downes" TargetMode="External"/><Relationship Id="rId5" Type="http://schemas.openxmlformats.org/officeDocument/2006/relationships/hyperlink" Target="https://fallacies.ca/" TargetMode="External"/><Relationship Id="rId15" Type="http://schemas.openxmlformats.org/officeDocument/2006/relationships/hyperlink" Target="https://www.downes.ca/presentation/24" TargetMode="External"/><Relationship Id="rId23" Type="http://schemas.openxmlformats.org/officeDocument/2006/relationships/hyperlink" Target="https://assiniboine.net/" TargetMode="External"/><Relationship Id="rId28" Type="http://schemas.openxmlformats.org/officeDocument/2006/relationships/hyperlink" Target="https://thegauntlet.ca/" TargetMode="External"/><Relationship Id="rId36" Type="http://schemas.openxmlformats.org/officeDocument/2006/relationships/hyperlink" Target="https://www.tiktok.com/@stephen_downes" TargetMode="External"/><Relationship Id="rId10" Type="http://schemas.openxmlformats.org/officeDocument/2006/relationships/hyperlink" Target="http://www.geophysicalservice.com/" TargetMode="External"/><Relationship Id="rId19" Type="http://schemas.openxmlformats.org/officeDocument/2006/relationships/hyperlink" Target="https://athabascau.ca/" TargetMode="External"/><Relationship Id="rId31" Type="http://schemas.openxmlformats.org/officeDocument/2006/relationships/hyperlink" Target="https://firstmonday.org/ojs/index.php/fm/article/view/694/604" TargetMode="External"/><Relationship Id="rId4" Type="http://schemas.openxmlformats.org/officeDocument/2006/relationships/hyperlink" Target="https://www.ualberta.ca/index.html" TargetMode="External"/><Relationship Id="rId9" Type="http://schemas.openxmlformats.org/officeDocument/2006/relationships/hyperlink" Target="https://nrc.canada.ca/en/corporate/values-ethics/research-involving-human-participants/research-ethics-board" TargetMode="External"/><Relationship Id="rId14" Type="http://schemas.openxmlformats.org/officeDocument/2006/relationships/hyperlink" Target="https://www.downes.ca/cgi-bin/page.cgi?action=search&amp;q=blockchain" TargetMode="External"/><Relationship Id="rId22" Type="http://schemas.openxmlformats.org/officeDocument/2006/relationships/hyperlink" Target="https://www.nwpolytech.ca/about/" TargetMode="External"/><Relationship Id="rId27" Type="http://schemas.openxmlformats.org/officeDocument/2006/relationships/hyperlink" Target="https://www.ualberta.ca/governance/what-we-do/board-of-governors/index.html" TargetMode="External"/><Relationship Id="rId30" Type="http://schemas.openxmlformats.org/officeDocument/2006/relationships/hyperlink" Target="https://web.archive.org/web/20140208022811/https:/monctonfreepress.ca/" TargetMode="External"/><Relationship Id="rId35" Type="http://schemas.openxmlformats.org/officeDocument/2006/relationships/hyperlink" Target="https://www.youtube.com/channel/UC6mk-nJCobXFBXE9AUZtDzQ" TargetMode="External"/><Relationship Id="rId8" Type="http://schemas.openxmlformats.org/officeDocument/2006/relationships/hyperlink" Target="https://ethics.mooc.ca/" TargetMode="External"/><Relationship Id="rId3" Type="http://schemas.openxmlformats.org/officeDocument/2006/relationships/hyperlink" Target="https://halfanhour.blogspot.com/2009/03/tnp-1-introduction.html" TargetMode="External"/><Relationship Id="rId12" Type="http://schemas.openxmlformats.org/officeDocument/2006/relationships/hyperlink" Target="https://grsshopper.downes.ca/" TargetMode="External"/><Relationship Id="rId17" Type="http://schemas.openxmlformats.org/officeDocument/2006/relationships/hyperlink" Target="https://www.downes.ca/post/69604" TargetMode="External"/><Relationship Id="rId25" Type="http://schemas.openxmlformats.org/officeDocument/2006/relationships/hyperlink" Target="https://www.downes.ca/presentation/380" TargetMode="External"/><Relationship Id="rId33" Type="http://schemas.openxmlformats.org/officeDocument/2006/relationships/hyperlink" Target="https://halfanhour.blogspot.com/" TargetMode="External"/><Relationship Id="rId38" Type="http://schemas.openxmlformats.org/officeDocument/2006/relationships/hyperlink" Target="https://www.downes.ca/publication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E246-2200-BB80-3F27-1A8C4F474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0EF8F-D11F-9C4C-CF83-9F845CBCF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63D2A70F-5131-A506-0AAF-C27DD093D52F}"/>
              </a:ext>
            </a:extLst>
          </p:cNvPr>
          <p:cNvSpPr/>
          <p:nvPr/>
        </p:nvSpPr>
        <p:spPr>
          <a:xfrm>
            <a:off x="2242875" y="460709"/>
            <a:ext cx="3458817" cy="2773016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Philosophy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2"/>
              </a:rPr>
              <a:t>BA, MA University of Calgary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3"/>
              </a:rPr>
              <a:t>PhD (All But Dissertation)</a:t>
            </a:r>
            <a:r>
              <a:rPr lang="en-CA" sz="1400" dirty="0">
                <a:solidFill>
                  <a:schemeClr val="tx1"/>
                </a:solidFill>
              </a:rPr>
              <a:t> </a:t>
            </a:r>
            <a:r>
              <a:rPr lang="en-CA" sz="1400" dirty="0">
                <a:solidFill>
                  <a:schemeClr val="tx1"/>
                </a:solidFill>
                <a:hlinkClick r:id="rId4"/>
              </a:rPr>
              <a:t>U. of Alberta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5"/>
              </a:rPr>
              <a:t>Stephen’s Guide to the Logical Fallacies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6"/>
              </a:rPr>
              <a:t>Connectivism</a:t>
            </a:r>
            <a:r>
              <a:rPr lang="en-CA" sz="1400" dirty="0">
                <a:solidFill>
                  <a:schemeClr val="tx1"/>
                </a:solidFill>
              </a:rPr>
              <a:t> &amp; </a:t>
            </a:r>
            <a:r>
              <a:rPr lang="en-CA" sz="1400" dirty="0">
                <a:solidFill>
                  <a:schemeClr val="tx1"/>
                </a:solidFill>
                <a:hlinkClick r:id="rId7"/>
              </a:rPr>
              <a:t>Connective Knowledge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8"/>
              </a:rPr>
              <a:t>Ethics, Analytics &amp; the Duty of Care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9"/>
              </a:rPr>
              <a:t>Member, NRC Research Ethics Board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C5A37494-1687-C19E-ED28-D2BDE1771272}"/>
              </a:ext>
            </a:extLst>
          </p:cNvPr>
          <p:cNvSpPr/>
          <p:nvPr/>
        </p:nvSpPr>
        <p:spPr>
          <a:xfrm flipH="1">
            <a:off x="6178769" y="460709"/>
            <a:ext cx="3458815" cy="2773016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Computing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10"/>
              </a:rPr>
              <a:t>Texas Instruments</a:t>
            </a:r>
            <a:r>
              <a:rPr lang="en-CA" sz="1400" dirty="0">
                <a:solidFill>
                  <a:schemeClr val="tx1"/>
                </a:solidFill>
              </a:rPr>
              <a:t>: C, Pascal, Fortran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11"/>
              </a:rPr>
              <a:t>Web</a:t>
            </a:r>
            <a:r>
              <a:rPr lang="en-CA" sz="1400" dirty="0">
                <a:solidFill>
                  <a:schemeClr val="tx1"/>
                </a:solidFill>
              </a:rPr>
              <a:t>: HTML, Perl, CSS, </a:t>
            </a:r>
            <a:r>
              <a:rPr lang="en-CA" sz="1400" dirty="0" err="1">
                <a:solidFill>
                  <a:schemeClr val="tx1"/>
                </a:solidFill>
              </a:rPr>
              <a:t>Javascript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12"/>
              </a:rPr>
              <a:t>CGI Websites</a:t>
            </a:r>
            <a:r>
              <a:rPr lang="en-CA" sz="1400" dirty="0">
                <a:solidFill>
                  <a:schemeClr val="tx1"/>
                </a:solidFill>
              </a:rPr>
              <a:t>, LMS, </a:t>
            </a:r>
            <a:r>
              <a:rPr lang="en-CA" sz="1400" dirty="0">
                <a:solidFill>
                  <a:schemeClr val="tx1"/>
                </a:solidFill>
                <a:hlinkClick r:id="rId13"/>
              </a:rPr>
              <a:t>Mailing List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Using VS Code, Git, Docker, </a:t>
            </a:r>
            <a:r>
              <a:rPr lang="en-CA" sz="1400" dirty="0">
                <a:solidFill>
                  <a:schemeClr val="tx1"/>
                </a:solidFill>
                <a:hlinkClick r:id="rId14"/>
              </a:rPr>
              <a:t>Blockchain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15"/>
              </a:rPr>
              <a:t>Syndication</a:t>
            </a:r>
            <a:r>
              <a:rPr lang="en-CA" sz="1400" dirty="0">
                <a:solidFill>
                  <a:schemeClr val="tx1"/>
                </a:solidFill>
              </a:rPr>
              <a:t>: XML, RSS, </a:t>
            </a:r>
            <a:r>
              <a:rPr lang="en-CA" sz="1400" dirty="0">
                <a:solidFill>
                  <a:schemeClr val="tx1"/>
                </a:solidFill>
                <a:hlinkClick r:id="rId16"/>
              </a:rPr>
              <a:t>JSON</a:t>
            </a:r>
            <a:r>
              <a:rPr lang="en-CA" sz="1400" dirty="0">
                <a:solidFill>
                  <a:schemeClr val="tx1"/>
                </a:solidFill>
              </a:rPr>
              <a:t>, API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17"/>
              </a:rPr>
              <a:t>Massive Open Online Course</a:t>
            </a:r>
            <a:r>
              <a:rPr lang="en-CA" sz="1400" dirty="0">
                <a:solidFill>
                  <a:schemeClr val="tx1"/>
                </a:solidFill>
              </a:rPr>
              <a:t> design</a:t>
            </a: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4021A904-D355-F905-5AD2-879CF54F14CF}"/>
              </a:ext>
            </a:extLst>
          </p:cNvPr>
          <p:cNvSpPr/>
          <p:nvPr/>
        </p:nvSpPr>
        <p:spPr>
          <a:xfrm>
            <a:off x="2242875" y="3104517"/>
            <a:ext cx="3458817" cy="2773016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Education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18"/>
              </a:rPr>
              <a:t>Arusha Intl. Development Centre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Taught at </a:t>
            </a:r>
            <a:r>
              <a:rPr lang="en-CA" sz="1400" dirty="0">
                <a:solidFill>
                  <a:schemeClr val="tx1"/>
                </a:solidFill>
                <a:hlinkClick r:id="rId19"/>
              </a:rPr>
              <a:t>Athabasca</a:t>
            </a:r>
            <a:r>
              <a:rPr lang="en-CA" sz="1400" dirty="0">
                <a:solidFill>
                  <a:schemeClr val="tx1"/>
                </a:solidFill>
              </a:rPr>
              <a:t>, </a:t>
            </a:r>
            <a:r>
              <a:rPr lang="en-CA" sz="1400" dirty="0">
                <a:solidFill>
                  <a:schemeClr val="tx1"/>
                </a:solidFill>
                <a:hlinkClick r:id="rId20"/>
              </a:rPr>
              <a:t>Calgary</a:t>
            </a:r>
            <a:r>
              <a:rPr lang="en-CA" sz="1400" dirty="0">
                <a:solidFill>
                  <a:schemeClr val="tx1"/>
                </a:solidFill>
              </a:rPr>
              <a:t> &amp; </a:t>
            </a:r>
            <a:r>
              <a:rPr lang="en-CA" sz="1400" dirty="0">
                <a:solidFill>
                  <a:schemeClr val="tx1"/>
                </a:solidFill>
                <a:hlinkClick r:id="rId21"/>
              </a:rPr>
              <a:t>Alberta</a:t>
            </a:r>
            <a:r>
              <a:rPr lang="en-CA" sz="1400" dirty="0">
                <a:solidFill>
                  <a:schemeClr val="tx1"/>
                </a:solidFill>
              </a:rPr>
              <a:t>, </a:t>
            </a:r>
            <a:r>
              <a:rPr lang="en-CA" sz="1400" dirty="0">
                <a:solidFill>
                  <a:schemeClr val="tx1"/>
                </a:solidFill>
                <a:hlinkClick r:id="rId22"/>
              </a:rPr>
              <a:t>Grande Prairie</a:t>
            </a:r>
            <a:r>
              <a:rPr lang="en-CA" sz="1400" dirty="0">
                <a:solidFill>
                  <a:schemeClr val="tx1"/>
                </a:solidFill>
              </a:rPr>
              <a:t> and </a:t>
            </a:r>
            <a:r>
              <a:rPr lang="en-CA" sz="1400" dirty="0">
                <a:solidFill>
                  <a:schemeClr val="tx1"/>
                </a:solidFill>
                <a:hlinkClick r:id="rId23"/>
              </a:rPr>
              <a:t>Assiniboine Colleges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24"/>
              </a:rPr>
              <a:t>Learning Objects</a:t>
            </a:r>
            <a:r>
              <a:rPr lang="en-CA" sz="14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  <a:hlinkClick r:id="rId25"/>
              </a:rPr>
              <a:t>Personal Learning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26"/>
              </a:rPr>
              <a:t>Open Educational </a:t>
            </a:r>
            <a:r>
              <a:rPr lang="en-US" sz="1400" dirty="0">
                <a:solidFill>
                  <a:schemeClr val="tx1"/>
                </a:solidFill>
                <a:hlinkClick r:id="rId26"/>
              </a:rPr>
              <a:t>Resources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Was member, </a:t>
            </a:r>
            <a:r>
              <a:rPr lang="en-US" sz="1400" dirty="0">
                <a:solidFill>
                  <a:schemeClr val="tx1"/>
                </a:solidFill>
                <a:hlinkClick r:id="rId27"/>
              </a:rPr>
              <a:t>U of A Board of Governors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16C4985B-1C56-64F3-75D5-F09A6EC399B6}"/>
              </a:ext>
            </a:extLst>
          </p:cNvPr>
          <p:cNvSpPr/>
          <p:nvPr/>
        </p:nvSpPr>
        <p:spPr>
          <a:xfrm flipH="1">
            <a:off x="6178769" y="3104517"/>
            <a:ext cx="3458815" cy="2773016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Journalism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28"/>
              </a:rPr>
              <a:t>Student journalist, editor for 5 years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29"/>
              </a:rPr>
              <a:t>OLDaily e-learning newsletter, 20 years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30"/>
              </a:rPr>
              <a:t>Founded Moncton Free Press news coop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31"/>
              </a:rPr>
              <a:t>Hacking Memes</a:t>
            </a:r>
            <a:r>
              <a:rPr lang="en-CA" sz="1400" dirty="0">
                <a:solidFill>
                  <a:schemeClr val="tx1"/>
                </a:solidFill>
              </a:rPr>
              <a:t>, </a:t>
            </a:r>
            <a:r>
              <a:rPr lang="en-CA" sz="1400" dirty="0">
                <a:solidFill>
                  <a:schemeClr val="tx1"/>
                </a:solidFill>
                <a:hlinkClick r:id="rId32"/>
              </a:rPr>
              <a:t>Speaking in </a:t>
            </a:r>
            <a:r>
              <a:rPr lang="en-CA" sz="1400" dirty="0" err="1">
                <a:solidFill>
                  <a:schemeClr val="tx1"/>
                </a:solidFill>
                <a:hlinkClick r:id="rId32"/>
              </a:rPr>
              <a:t>LOLCats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33"/>
              </a:rPr>
              <a:t>Half an Hour blog</a:t>
            </a:r>
            <a:r>
              <a:rPr lang="en-CA" sz="1400" dirty="0">
                <a:solidFill>
                  <a:schemeClr val="tx1"/>
                </a:solidFill>
              </a:rPr>
              <a:t>, </a:t>
            </a:r>
            <a:r>
              <a:rPr lang="en-CA" sz="1400" dirty="0">
                <a:solidFill>
                  <a:schemeClr val="tx1"/>
                </a:solidFill>
                <a:hlinkClick r:id="rId34"/>
              </a:rPr>
              <a:t>Leftish blog</a:t>
            </a:r>
            <a:endParaRPr lang="en-CA" sz="1400" dirty="0">
              <a:solidFill>
                <a:schemeClr val="tx1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hlinkClick r:id="rId35"/>
              </a:rPr>
              <a:t>YouTube</a:t>
            </a:r>
            <a:r>
              <a:rPr lang="en-CA" sz="1400" dirty="0">
                <a:solidFill>
                  <a:schemeClr val="tx1"/>
                </a:solidFill>
              </a:rPr>
              <a:t>, </a:t>
            </a:r>
            <a:r>
              <a:rPr lang="en-CA" sz="1400" dirty="0">
                <a:solidFill>
                  <a:schemeClr val="tx1"/>
                </a:solidFill>
                <a:hlinkClick r:id="rId36"/>
              </a:rPr>
              <a:t>TikTok</a:t>
            </a:r>
            <a:r>
              <a:rPr lang="en-CA" sz="1400" dirty="0">
                <a:solidFill>
                  <a:schemeClr val="tx1"/>
                </a:solidFill>
              </a:rPr>
              <a:t>, </a:t>
            </a:r>
            <a:r>
              <a:rPr lang="en-CA" sz="1400" dirty="0">
                <a:solidFill>
                  <a:schemeClr val="tx1"/>
                </a:solidFill>
                <a:hlinkClick r:id="rId37"/>
              </a:rPr>
              <a:t>37000 photos on Flickr</a:t>
            </a:r>
            <a:endParaRPr lang="en-CA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5D127-1588-5150-819B-6CB44D8C59C4}"/>
              </a:ext>
            </a:extLst>
          </p:cNvPr>
          <p:cNvSpPr txBox="1"/>
          <p:nvPr/>
        </p:nvSpPr>
        <p:spPr>
          <a:xfrm>
            <a:off x="2388652" y="2747331"/>
            <a:ext cx="129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hlinkClick r:id="rId38"/>
              </a:rPr>
              <a:t>Publications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7CAC83-CDFE-C1A4-A710-CFB1B4365BE8}"/>
              </a:ext>
            </a:extLst>
          </p:cNvPr>
          <p:cNvSpPr txBox="1"/>
          <p:nvPr/>
        </p:nvSpPr>
        <p:spPr>
          <a:xfrm>
            <a:off x="2388652" y="5351070"/>
            <a:ext cx="142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hlinkClick r:id="rId39"/>
              </a:rPr>
              <a:t>Presentations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EDDDE-AB80-0CCA-E02C-E3C5115ED780}"/>
              </a:ext>
            </a:extLst>
          </p:cNvPr>
          <p:cNvSpPr txBox="1"/>
          <p:nvPr/>
        </p:nvSpPr>
        <p:spPr>
          <a:xfrm>
            <a:off x="8146722" y="2747330"/>
            <a:ext cx="129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hlinkClick r:id="rId40"/>
              </a:rPr>
              <a:t>Repository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9D5ED-6EE6-D575-A5EF-DC81E2925D83}"/>
              </a:ext>
            </a:extLst>
          </p:cNvPr>
          <p:cNvSpPr txBox="1"/>
          <p:nvPr/>
        </p:nvSpPr>
        <p:spPr>
          <a:xfrm>
            <a:off x="8146721" y="5351069"/>
            <a:ext cx="129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hlinkClick r:id="rId41"/>
              </a:rPr>
              <a:t>Articles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34815B-6CD9-73FB-33B5-346B6C07F5EF}"/>
              </a:ext>
            </a:extLst>
          </p:cNvPr>
          <p:cNvSpPr/>
          <p:nvPr/>
        </p:nvSpPr>
        <p:spPr>
          <a:xfrm>
            <a:off x="3586242" y="5877533"/>
            <a:ext cx="5030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Stephen Downes</a:t>
            </a:r>
          </a:p>
        </p:txBody>
      </p:sp>
      <p:pic>
        <p:nvPicPr>
          <p:cNvPr id="14" name="Picture 13" descr="A picture containing tree, outdoor, person, person&#10;&#10;Description automatically generated">
            <a:extLst>
              <a:ext uri="{FF2B5EF4-FFF2-40B4-BE49-F238E27FC236}">
                <a16:creationId xmlns:a16="http://schemas.microsoft.com/office/drawing/2014/main" id="{F65BEF73-AD64-A646-380C-FD21430645A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09" y="6764918"/>
            <a:ext cx="7051764" cy="47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2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172</Words>
  <Application>Microsoft Office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Stephen Downes</cp:lastModifiedBy>
  <cp:revision>2</cp:revision>
  <dcterms:created xsi:type="dcterms:W3CDTF">2022-06-06T13:28:16Z</dcterms:created>
  <dcterms:modified xsi:type="dcterms:W3CDTF">2022-06-06T21:02:06Z</dcterms:modified>
</cp:coreProperties>
</file>