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2" r:id="rId3"/>
    <p:sldId id="263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5" autoAdjust="0"/>
    <p:restoredTop sz="94660"/>
  </p:normalViewPr>
  <p:slideViewPr>
    <p:cSldViewPr snapToGrid="0">
      <p:cViewPr varScale="1">
        <p:scale>
          <a:sx n="72" d="100"/>
          <a:sy n="72" d="100"/>
        </p:scale>
        <p:origin x="72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D0A2E5-C69E-189A-C710-A7961874DF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351BD54-4B0D-603A-F38D-A840780BFC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939A95-733C-5115-D218-8D1702A5F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9287EB-67BA-0D09-52D1-6413FA9C6B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970DF6-1789-D84C-9735-6E1917BD88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26967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DC5F0-7D12-441E-CF5A-DD9AFAFB22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EE4A77-01DF-9AC7-E604-605D3258BF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4CCE85-BDF3-9506-BDED-A0EF161A7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339B9D-B1C8-3341-9D59-7C3DD019F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31972-09D0-4887-AAA5-08F5BA716C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24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88CF30F-A09D-2A43-3AA4-8CBC854454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1D134F-1323-DB86-73FB-B6C5BBA1E8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09E3CD-0DE4-7778-9202-AC3E27E3B1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13121-45F8-81A3-8140-C742B27783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720952-B7AC-CCC2-9F65-5941973CA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910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59B3B-5533-3778-CFD7-70E2F6E3A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A6B29-B38E-A8AF-FE1C-6E32350D7E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A02BD3-3EE6-88D7-29DF-D7CE1BE563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1AAD7-72CA-22B0-ABFD-7D35C85B2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A9419E-32F6-EC15-E64E-ABCF22D4B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092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EBA1F0-ED40-636A-05D4-F704C9BA2F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D1D7A7-6C56-5339-1BFA-9CFE13C8B4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EBD5A-C952-D376-FDAD-73F19AAD0A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4CE927-F375-A9E7-D140-84C289E2E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CA2F3D-C893-BBA9-78E4-4317B4851F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493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6F8C66-B7C8-1172-9ADA-C7667FE5E4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5E3B17-CC7F-2DBB-937D-8040EBAC35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1EA6A20-1434-3164-37EC-23CC58A4E8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9B05F2-F519-1A29-C1A8-A1616B283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D65FE4-50D3-01C4-12E9-20A59A893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76F6E-C8DE-C319-0A3C-70D3EF837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2536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AC027-EE77-81F8-0A84-5E6F74BB06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CF8AB6-E76E-175F-5785-34874D5AAB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AB6EDEF-518A-6DC8-9EEE-1D7A4D532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FB4231-A18E-9FEA-7366-6F645F0D6C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82A785A-B3CD-2FC2-0F8D-BBE25C6F8F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EB7FA6C-F9AF-FE25-7A55-1FC207AB95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864A84-F874-16C4-F2B4-85EFDFAA7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725F7C2-3AF9-76F4-24B3-F49D1FB58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1189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6D8E6-83FA-34A7-9DD9-1E02E3228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F299868-6F2D-6E8A-EE05-3D57872975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5A5B857-9FBB-4FC6-715E-B04C405A5D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3547F60-F970-74DB-FAC9-99CC61164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3654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5DF270-2453-CA8D-BDA1-020555AF3F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B8162F-19D1-91CE-924C-BA9A513B1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7F705C-DC69-341D-8D64-0B9BE182AA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64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F054BC-805A-CC89-EBA8-AB91674E2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CB7EEF-8A6F-63D2-D95E-B2F430064A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A9BDD7-F44F-76B0-8C89-6C1A1E1418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6F6BC0-EA2A-8E99-955A-6D1DC73E3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0DEB860-B24C-6B9E-87AA-4C43EE152C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D9789A-C413-B969-6475-DC53ACE9BF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930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97E11-F463-B3A6-19BE-809BB5BBD8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4E6513-E0AC-100D-02D1-8CAAD202CB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41271-65E0-288B-3630-CCD97B04DF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8A85D06-9CEE-455E-AA89-86FFA3525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B933243-977E-A906-1C92-DE6F7D2AD4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39C3C7B-7BCA-2CB7-8E9A-DE1A15A09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914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5ED87E-58F0-1C91-5C2F-D42EB2BDB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89B851-6AB3-2C4D-CA82-84DFF385AB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1B2466-8604-D747-8835-EDC7E63C9F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20701E-38C7-46A8-8983-BB0A5D81A4F5}" type="datetimeFigureOut">
              <a:rPr lang="en-US" smtClean="0"/>
              <a:t>9/26/2022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C5B822-EB1F-E9F4-064A-92AF519668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DA5E01-3A74-2AF2-74BA-674516D672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54D080-617D-47B7-9915-66D57802CD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49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corp.kaltura.com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scratch.mit.edu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badgr.com/" TargetMode="Externa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EF39C-7159-58FE-FA61-961017B42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Tools that Support Agency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8ACB9-2FF2-ECF9-A77A-0A74C5EA95C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CA" sz="2400" dirty="0"/>
              <a:t>Write, draw, design and create content and services to support learning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Blogging, Websites &amp; Publishing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Drawing, Design and Photos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Multimedia and Recording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Repositories and Library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Coding ands Development </a:t>
            </a:r>
          </a:p>
          <a:p>
            <a:endParaRPr lang="en-CA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5ED0A1-53CB-DEC1-3716-6A62A4927D22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2400" i="1" dirty="0"/>
              <a:t>Example</a:t>
            </a:r>
            <a:r>
              <a:rPr lang="en-CA" sz="2400" dirty="0"/>
              <a:t>: </a:t>
            </a:r>
            <a:r>
              <a:rPr lang="en-CA" sz="2400" dirty="0">
                <a:hlinkClick r:id="rId2"/>
              </a:rPr>
              <a:t>K</a:t>
            </a:r>
            <a:r>
              <a:rPr lang="en-US" sz="2400" dirty="0" err="1">
                <a:hlinkClick r:id="rId2"/>
              </a:rPr>
              <a:t>altura</a:t>
            </a:r>
            <a:r>
              <a:rPr lang="en-US" sz="2400" dirty="0"/>
              <a:t> provides storage, management and access to video resources. </a:t>
            </a:r>
            <a:endParaRPr lang="en-US" sz="2400" i="1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388CB00-5E55-A049-534B-58056633867B}"/>
              </a:ext>
            </a:extLst>
          </p:cNvPr>
          <p:cNvSpPr txBox="1"/>
          <p:nvPr/>
        </p:nvSpPr>
        <p:spPr>
          <a:xfrm>
            <a:off x="6172199" y="4775539"/>
            <a:ext cx="51816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CA" sz="2400" i="1" dirty="0">
                <a:solidFill>
                  <a:prstClr val="black"/>
                </a:solidFill>
                <a:latin typeface="Calibri" panose="020F0502020204030204"/>
              </a:rPr>
              <a:t>Assessment</a:t>
            </a: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lang="en-US" sz="2400" dirty="0"/>
              <a:t>Although not specifically designed for educational applications, vendors may measure their use in education and how a video library impacts access to learning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9FFB3249-3DFC-DB50-06F6-4E3187064E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6326" y="2902262"/>
            <a:ext cx="3398316" cy="1873277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F1DC3C94-D4BB-95D6-8D70-6BF7FFF8900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70896" y="4692399"/>
            <a:ext cx="3820058" cy="1800476"/>
          </a:xfrm>
          <a:prstGeom prst="rect">
            <a:avLst/>
          </a:prstGeom>
        </p:spPr>
      </p:pic>
      <p:sp>
        <p:nvSpPr>
          <p:cNvPr id="21" name="TextBox 20">
            <a:extLst>
              <a:ext uri="{FF2B5EF4-FFF2-40B4-BE49-F238E27FC236}">
                <a16:creationId xmlns:a16="http://schemas.microsoft.com/office/drawing/2014/main" id="{8CD3B52A-BAAC-F241-D205-CEFCF008FA59}"/>
              </a:ext>
            </a:extLst>
          </p:cNvPr>
          <p:cNvSpPr txBox="1"/>
          <p:nvPr/>
        </p:nvSpPr>
        <p:spPr>
          <a:xfrm>
            <a:off x="1020418" y="6123543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Knowledge and resilience</a:t>
            </a:r>
          </a:p>
        </p:txBody>
      </p:sp>
    </p:spTree>
    <p:extLst>
      <p:ext uri="{BB962C8B-B14F-4D97-AF65-F5344CB8AC3E}">
        <p14:creationId xmlns:p14="http://schemas.microsoft.com/office/powerpoint/2010/main" val="1110896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EF39C-7159-58FE-FA61-961017B42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Tools that Support Interactivity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8ACB9-2FF2-ECF9-A77A-0A74C5EA95C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2400" dirty="0"/>
              <a:t>Tools that facilitate the exchange of content and data across platforms and institutions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Feed Readers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Messaging, Email, Social Media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Collaboration and Sharing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Teams and Classrooms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Labs and Simulations</a:t>
            </a:r>
            <a:endParaRPr lang="en-US" sz="2400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DFE94B99-74B7-0A68-489C-E821A24450D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i="1" dirty="0"/>
              <a:t>Example: </a:t>
            </a:r>
            <a:r>
              <a:rPr lang="en-US" sz="2400" dirty="0">
                <a:hlinkClick r:id="rId2"/>
              </a:rPr>
              <a:t>Scratch</a:t>
            </a:r>
            <a:r>
              <a:rPr lang="en-US" sz="2400" dirty="0"/>
              <a:t> is a high-level block-based visual programming language for children 8–16 as an educational tool for programming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0A32EB3-5347-6198-A7F3-EAD4E137FE02}"/>
              </a:ext>
            </a:extLst>
          </p:cNvPr>
          <p:cNvSpPr txBox="1"/>
          <p:nvPr/>
        </p:nvSpPr>
        <p:spPr>
          <a:xfrm>
            <a:off x="6172198" y="4775539"/>
            <a:ext cx="5334001" cy="142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CA" sz="2400" i="1" dirty="0">
                <a:solidFill>
                  <a:prstClr val="black"/>
                </a:solidFill>
                <a:latin typeface="Calibri" panose="020F0502020204030204"/>
              </a:rPr>
              <a:t>Assessment</a:t>
            </a: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lang="en-US" sz="2400" dirty="0"/>
              <a:t>Interactivity can be measured by engagement, inclusivity, and efficiency in achieving learning outcomes 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2" name="Picture 11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A1079DCF-A3AE-9F51-5112-A929FD2A77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03296" y="3205487"/>
            <a:ext cx="4098443" cy="1549548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2FA42B4-97AB-3B00-68DD-29A0279829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8200" y="4940405"/>
            <a:ext cx="4476750" cy="1571844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19C8AB30-3141-A1E7-6B00-9F491AFFD561}"/>
              </a:ext>
            </a:extLst>
          </p:cNvPr>
          <p:cNvSpPr txBox="1"/>
          <p:nvPr/>
        </p:nvSpPr>
        <p:spPr>
          <a:xfrm>
            <a:off x="838200" y="6142917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Character and judgement</a:t>
            </a:r>
          </a:p>
        </p:txBody>
      </p:sp>
    </p:spTree>
    <p:extLst>
      <p:ext uri="{BB962C8B-B14F-4D97-AF65-F5344CB8AC3E}">
        <p14:creationId xmlns:p14="http://schemas.microsoft.com/office/powerpoint/2010/main" val="1040155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EEF39C-7159-58FE-FA61-961017B42C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Tools that Build Community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08ACB9-2FF2-ECF9-A77A-0A74C5EA95C8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CA" sz="2400" dirty="0"/>
              <a:t>Organize activities around a share event or theme, bring groups and cohorts together through learning activities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Event Management Tools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Discussion and Conferencing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Engagement Tools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Online Communities</a:t>
            </a:r>
          </a:p>
          <a:p>
            <a:pPr>
              <a:spcBef>
                <a:spcPts val="600"/>
              </a:spcBef>
            </a:pPr>
            <a:r>
              <a:rPr lang="en-CA" sz="2400" dirty="0"/>
              <a:t>LMSs and MOOCs</a:t>
            </a:r>
            <a:endParaRPr lang="en-US" sz="2400" dirty="0"/>
          </a:p>
        </p:txBody>
      </p:sp>
      <p:sp>
        <p:nvSpPr>
          <p:cNvPr id="9" name="Content Placeholder 3">
            <a:extLst>
              <a:ext uri="{FF2B5EF4-FFF2-40B4-BE49-F238E27FC236}">
                <a16:creationId xmlns:a16="http://schemas.microsoft.com/office/drawing/2014/main" id="{78D2BB14-A501-2779-7309-B72D2D3B85B8}"/>
              </a:ext>
            </a:extLst>
          </p:cNvPr>
          <p:cNvSpPr txBox="1">
            <a:spLocks/>
          </p:cNvSpPr>
          <p:nvPr/>
        </p:nvSpPr>
        <p:spPr>
          <a:xfrm>
            <a:off x="6172198" y="1825625"/>
            <a:ext cx="5181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400" i="1" dirty="0"/>
              <a:t>Example: </a:t>
            </a:r>
            <a:r>
              <a:rPr lang="en-US" sz="2400" dirty="0">
                <a:hlinkClick r:id="rId2"/>
              </a:rPr>
              <a:t>Badgr</a:t>
            </a:r>
            <a:r>
              <a:rPr lang="en-US" sz="2400" dirty="0"/>
              <a:t> offers technology and platforms for digital credentials awarded for successful learning outcomes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C320673-0658-65B1-02AA-395E79328F97}"/>
              </a:ext>
            </a:extLst>
          </p:cNvPr>
          <p:cNvSpPr txBox="1"/>
          <p:nvPr/>
        </p:nvSpPr>
        <p:spPr>
          <a:xfrm>
            <a:off x="6172198" y="4775539"/>
            <a:ext cx="5334001" cy="14219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CA" sz="2400" i="1" dirty="0">
                <a:solidFill>
                  <a:prstClr val="black"/>
                </a:solidFill>
                <a:latin typeface="Calibri" panose="020F0502020204030204"/>
              </a:rPr>
              <a:t>Assessment</a:t>
            </a:r>
            <a:r>
              <a:rPr kumimoji="0" lang="en-CA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 </a:t>
            </a:r>
            <a:r>
              <a:rPr lang="en-US" sz="2400" dirty="0"/>
              <a:t>Can be assessed for use by platforms and institutions, impact on alternative learning paths, and efficiency in helping employment outcomes </a:t>
            </a:r>
            <a:endParaRPr kumimoji="0" lang="en-CA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3ECBFC99-EE21-19FE-9F1F-053AEE7832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543159" y="3269635"/>
            <a:ext cx="4029591" cy="150590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C452098C-FBCA-436E-4143-79721D68A2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5736" y="5035371"/>
            <a:ext cx="3967568" cy="1496163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A18C6122-F671-D7FA-612D-6AD769816CC2}"/>
              </a:ext>
            </a:extLst>
          </p:cNvPr>
          <p:cNvSpPr txBox="1"/>
          <p:nvPr/>
        </p:nvSpPr>
        <p:spPr>
          <a:xfrm>
            <a:off x="935736" y="6123543"/>
            <a:ext cx="60960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Social awareness and responsible citizenship</a:t>
            </a:r>
          </a:p>
        </p:txBody>
      </p:sp>
    </p:spTree>
    <p:extLst>
      <p:ext uri="{BB962C8B-B14F-4D97-AF65-F5344CB8AC3E}">
        <p14:creationId xmlns:p14="http://schemas.microsoft.com/office/powerpoint/2010/main" val="24191140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312</TotalTime>
  <Words>230</Words>
  <Application>Microsoft Office PowerPoint</Application>
  <PresentationFormat>Widescreen</PresentationFormat>
  <Paragraphs>30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Tools that Support Agency</vt:lpstr>
      <vt:lpstr>Tools that Support Interactivity</vt:lpstr>
      <vt:lpstr>Tools that Build Community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Tools that Support Agency</dc:title>
  <dc:creator>Stephen Downes</dc:creator>
  <cp:lastModifiedBy>Stephen Downes</cp:lastModifiedBy>
  <cp:revision>1</cp:revision>
  <dcterms:created xsi:type="dcterms:W3CDTF">2022-09-26T14:40:45Z</dcterms:created>
  <dcterms:modified xsi:type="dcterms:W3CDTF">2022-09-26T19:53:25Z</dcterms:modified>
</cp:coreProperties>
</file>