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5" r:id="rId1"/>
    <p:sldMasterId id="2147483754" r:id="rId2"/>
    <p:sldMasterId id="2147483767" r:id="rId3"/>
  </p:sldMasterIdLst>
  <p:notesMasterIdLst>
    <p:notesMasterId r:id="rId16"/>
  </p:notesMasterIdLst>
  <p:handoutMasterIdLst>
    <p:handoutMasterId r:id="rId17"/>
  </p:handoutMasterIdLst>
  <p:sldIdLst>
    <p:sldId id="349" r:id="rId4"/>
    <p:sldId id="683" r:id="rId5"/>
    <p:sldId id="686" r:id="rId6"/>
    <p:sldId id="687" r:id="rId7"/>
    <p:sldId id="688" r:id="rId8"/>
    <p:sldId id="689" r:id="rId9"/>
    <p:sldId id="690" r:id="rId10"/>
    <p:sldId id="693" r:id="rId11"/>
    <p:sldId id="691" r:id="rId12"/>
    <p:sldId id="692" r:id="rId13"/>
    <p:sldId id="695" r:id="rId14"/>
    <p:sldId id="696" r:id="rId15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68">
          <p15:clr>
            <a:srgbClr val="A4A3A4"/>
          </p15:clr>
        </p15:guide>
        <p15:guide id="3" orient="horz" pos="2414" userDrawn="1">
          <p15:clr>
            <a:srgbClr val="A4A3A4"/>
          </p15:clr>
        </p15:guide>
        <p15:guide id="4" pos="271">
          <p15:clr>
            <a:srgbClr val="A4A3A4"/>
          </p15:clr>
        </p15:guide>
        <p15:guide id="5" orient="horz" pos="1597" userDrawn="1">
          <p15:clr>
            <a:srgbClr val="A4A3A4"/>
          </p15:clr>
        </p15:guide>
        <p15:guide id="6" pos="1769" userDrawn="1">
          <p15:clr>
            <a:srgbClr val="A4A3A4"/>
          </p15:clr>
        </p15:guide>
        <p15:guide id="7" pos="2875">
          <p15:clr>
            <a:srgbClr val="A4A3A4"/>
          </p15:clr>
        </p15:guide>
        <p15:guide id="8" orient="horz" pos="3185" userDrawn="1">
          <p15:clr>
            <a:srgbClr val="A4A3A4"/>
          </p15:clr>
        </p15:guide>
        <p15:guide id="9" pos="49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44" userDrawn="1">
          <p15:clr>
            <a:srgbClr val="A4A3A4"/>
          </p15:clr>
        </p15:guide>
        <p15:guide id="2" pos="1805" userDrawn="1">
          <p15:clr>
            <a:srgbClr val="A4A3A4"/>
          </p15:clr>
        </p15:guide>
        <p15:guide id="3" orient="horz" pos="1671" userDrawn="1">
          <p15:clr>
            <a:srgbClr val="A4A3A4"/>
          </p15:clr>
        </p15:guide>
        <p15:guide id="4" pos="3888" userDrawn="1">
          <p15:clr>
            <a:srgbClr val="A4A3A4"/>
          </p15:clr>
        </p15:guide>
        <p15:guide id="5" orient="horz" pos="2180" userDrawn="1">
          <p15:clr>
            <a:srgbClr val="A4A3A4"/>
          </p15:clr>
        </p15:guide>
        <p15:guide id="6" orient="horz" pos="2216" userDrawn="1">
          <p15:clr>
            <a:srgbClr val="A4A3A4"/>
          </p15:clr>
        </p15:guide>
        <p15:guide id="7" pos="1363" userDrawn="1">
          <p15:clr>
            <a:srgbClr val="A4A3A4"/>
          </p15:clr>
        </p15:guide>
        <p15:guide id="8" pos="2932" userDrawn="1">
          <p15:clr>
            <a:srgbClr val="A4A3A4"/>
          </p15:clr>
        </p15:guide>
        <p15:guide id="9" orient="horz" pos="1638" userDrawn="1">
          <p15:clr>
            <a:srgbClr val="A4A3A4"/>
          </p15:clr>
        </p15:guide>
        <p15:guide id="10" orient="horz" pos="1665" userDrawn="1">
          <p15:clr>
            <a:srgbClr val="A4A3A4"/>
          </p15:clr>
        </p15:guide>
        <p15:guide id="11" orient="horz" pos="2172" userDrawn="1">
          <p15:clr>
            <a:srgbClr val="A4A3A4"/>
          </p15:clr>
        </p15:guide>
        <p15:guide id="12" orient="horz" pos="2208" userDrawn="1">
          <p15:clr>
            <a:srgbClr val="A4A3A4"/>
          </p15:clr>
        </p15:guide>
        <p15:guide id="13" pos="1803" userDrawn="1">
          <p15:clr>
            <a:srgbClr val="A4A3A4"/>
          </p15:clr>
        </p15:guide>
        <p15:guide id="14" pos="3883" userDrawn="1">
          <p15:clr>
            <a:srgbClr val="A4A3A4"/>
          </p15:clr>
        </p15:guide>
        <p15:guide id="15" pos="1361" userDrawn="1">
          <p15:clr>
            <a:srgbClr val="A4A3A4"/>
          </p15:clr>
        </p15:guide>
        <p15:guide id="16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  <p:cmAuthor id="2" name="Rickenbacher, Lisa" initials="LR" lastIdx="5" clrIdx="2"/>
  <p:cmAuthor id="3" name="Larade, Christine" initials="LC" lastIdx="2" clrIdx="3">
    <p:extLst>
      <p:ext uri="{19B8F6BF-5375-455C-9EA6-DF929625EA0E}">
        <p15:presenceInfo xmlns:p15="http://schemas.microsoft.com/office/powerpoint/2012/main" userId="S-1-5-21-1188878811-2444635114-3648244913-9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5FF"/>
    <a:srgbClr val="006F96"/>
    <a:srgbClr val="E20000"/>
    <a:srgbClr val="00B9CC"/>
    <a:srgbClr val="EE2277"/>
    <a:srgbClr val="007FAC"/>
    <a:srgbClr val="002942"/>
    <a:srgbClr val="860050"/>
    <a:srgbClr val="D5BCD6"/>
    <a:srgbClr val="250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391" autoAdjust="0"/>
  </p:normalViewPr>
  <p:slideViewPr>
    <p:cSldViewPr snapToGrid="0">
      <p:cViewPr varScale="1">
        <p:scale>
          <a:sx n="115" d="100"/>
          <a:sy n="115" d="100"/>
        </p:scale>
        <p:origin x="426" y="96"/>
      </p:cViewPr>
      <p:guideLst>
        <p:guide orient="horz" pos="985"/>
        <p:guide pos="268"/>
        <p:guide orient="horz" pos="2414"/>
        <p:guide pos="271"/>
        <p:guide orient="horz" pos="1597"/>
        <p:guide pos="1769"/>
        <p:guide pos="2875"/>
        <p:guide orient="horz" pos="3185"/>
        <p:guide pos="4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1644"/>
        <p:guide pos="1805"/>
        <p:guide orient="horz" pos="1671"/>
        <p:guide pos="3888"/>
        <p:guide orient="horz" pos="2180"/>
        <p:guide orient="horz" pos="2216"/>
        <p:guide pos="1363"/>
        <p:guide pos="2932"/>
        <p:guide orient="horz" pos="1638"/>
        <p:guide orient="horz" pos="1665"/>
        <p:guide orient="horz" pos="2172"/>
        <p:guide orient="horz" pos="2208"/>
        <p:guide pos="1803"/>
        <p:guide pos="3883"/>
        <p:guide pos="1361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r">
              <a:defRPr sz="1200"/>
            </a:lvl1pPr>
          </a:lstStyle>
          <a:p>
            <a:fld id="{5FCFCA14-135A-4363-843C-AA286323A8BD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r">
              <a:defRPr sz="1200"/>
            </a:lvl1pPr>
          </a:lstStyle>
          <a:p>
            <a:fld id="{7BDDE0B4-CF2C-4708-8D33-D8F4C0E3DE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r">
              <a:defRPr sz="1200"/>
            </a:lvl1pPr>
          </a:lstStyle>
          <a:p>
            <a:fld id="{0E5E2725-1224-49A5-AC9B-A3CAEE34741D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1" rIns="93140" bIns="465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40" tIns="46571" rIns="93140" bIns="465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r">
              <a:defRPr sz="1200"/>
            </a:lvl1pPr>
          </a:lstStyle>
          <a:p>
            <a:fld id="{7B9E8BFE-F454-44CF-A2A9-F0A1EE63C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Stoicism/comments/bq1njj/easy_way_to_explain_stoicism_the_stoic_happines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todoc.com/ethics-theory-and-business-practice-3-2-kanti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Zp12isYb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it/pin/39688040449977807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ime.open.ac.uk/articles/10.5334/jime.584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https://www.reddit.com/r/Stoicism/comments/bq1njj/easy_way_to_explain_stoicism_the_stoic_happiness/</a:t>
            </a:r>
            <a:r>
              <a:rPr 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6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https://slidetodoc.com/ethics-theory-and-business-practice-3-2-kantian/</a:t>
            </a:r>
            <a:r>
              <a:rPr 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8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https://www.youtube.com/watch?v=GrZp12isYb4</a:t>
            </a:r>
            <a:r>
              <a:rPr 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2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https://www.pinterest.it/pin/39688040449977807/</a:t>
            </a:r>
            <a:r>
              <a:rPr 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9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US" dirty="0">
                <a:hlinkClick r:id="rId3"/>
              </a:rPr>
              <a:t>https://jime.open.ac.uk/articles/10.5334/jime.584/</a:t>
            </a:r>
            <a:r>
              <a:rPr 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wmf"/><Relationship Id="rId4" Type="http://schemas.openxmlformats.org/officeDocument/2006/relationships/image" Target="../media/image10.w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wmf"/><Relationship Id="rId4" Type="http://schemas.openxmlformats.org/officeDocument/2006/relationships/image" Target="../media/image10.w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8"/>
            <a:ext cx="6477000" cy="1838179"/>
          </a:xfrm>
        </p:spPr>
        <p:txBody>
          <a:bodyPr lIns="0" tIns="0" rIns="0" bIns="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NATIONAL RESEARCH </a:t>
            </a:r>
            <a:br>
              <a:rPr lang="en-US" dirty="0"/>
            </a:br>
            <a:r>
              <a:rPr lang="en-US" dirty="0"/>
              <a:t>COUNCIL CANADA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552631"/>
            <a:ext cx="6400800" cy="676468"/>
          </a:xfrm>
        </p:spPr>
        <p:txBody>
          <a:bodyPr lIns="0" tIns="0" rIns="0" bIns="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Advancing knowledge and scientific boundaries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296414" y="187686"/>
            <a:ext cx="1411133" cy="103599"/>
            <a:chOff x="7339139" y="244639"/>
            <a:chExt cx="1370039" cy="100581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9" y="244639"/>
              <a:ext cx="351141" cy="1005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8018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24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358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6" y="193830"/>
            <a:ext cx="1551737" cy="1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581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8"/>
            <a:ext cx="6477000" cy="1838179"/>
          </a:xfrm>
        </p:spPr>
        <p:txBody>
          <a:bodyPr lIns="0" tIns="0" rIns="0" bIns="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sz="4300" dirty="0"/>
              <a:t>CONSEIL NATIONAL </a:t>
            </a:r>
            <a:br>
              <a:rPr lang="fr-FR" sz="4300" dirty="0"/>
            </a:br>
            <a:r>
              <a:rPr lang="fr-FR" sz="4300" dirty="0"/>
              <a:t>DE RECHERCHES </a:t>
            </a:r>
            <a:br>
              <a:rPr lang="fr-FR" sz="4300" dirty="0"/>
            </a:br>
            <a:r>
              <a:rPr lang="fr-FR" sz="4300" dirty="0"/>
              <a:t>DU 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552631"/>
            <a:ext cx="6400800" cy="676468"/>
          </a:xfrm>
        </p:spPr>
        <p:txBody>
          <a:bodyPr lIns="0" tIns="0" rIns="0" bIns="0"/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1300" dirty="0"/>
              <a:t>Le plus grand organisme fédéral de recherche-développement du Canada</a:t>
            </a:r>
          </a:p>
          <a:p>
            <a:pPr>
              <a:spcBef>
                <a:spcPts val="0"/>
              </a:spcBef>
            </a:pPr>
            <a:r>
              <a:rPr lang="en-US" sz="1050" b="1" dirty="0" err="1">
                <a:solidFill>
                  <a:srgbClr val="93F5FF"/>
                </a:solidFill>
              </a:rPr>
              <a:t>Décembre</a:t>
            </a:r>
            <a:r>
              <a:rPr lang="en-US" sz="1050" b="1" dirty="0">
                <a:solidFill>
                  <a:srgbClr val="93F5FF"/>
                </a:solidFill>
              </a:rPr>
              <a:t> 2019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90408"/>
            <a:ext cx="941877" cy="148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645109" y="191246"/>
            <a:ext cx="1041449" cy="85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06" y="187686"/>
            <a:ext cx="361674" cy="1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08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203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94" y="2429435"/>
            <a:ext cx="6519957" cy="1458259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90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00000">
                    <a:tint val="75000"/>
                  </a:srgbClr>
                </a:solidFill>
              </a:rPr>
              <a:t>CONSEIL NATIONAL DE RECHERCHES DU CANADA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006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00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614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1141111"/>
          </a:xfrm>
          <a:prstGeom prst="rect">
            <a:avLst/>
          </a:prstGeom>
          <a:solidFill>
            <a:srgbClr val="00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47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851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6523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855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087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476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2353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90408"/>
            <a:ext cx="941877" cy="1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46" y="189780"/>
            <a:ext cx="1550398" cy="1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7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8"/>
            <a:ext cx="6477000" cy="1838179"/>
          </a:xfrm>
        </p:spPr>
        <p:txBody>
          <a:bodyPr lIns="0" tIns="0" rIns="0" bIns="0" anchor="b"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sz="4300" dirty="0"/>
              <a:t>CONSEIL NATIONAL </a:t>
            </a:r>
            <a:br>
              <a:rPr lang="fr-FR" sz="4300" dirty="0"/>
            </a:br>
            <a:r>
              <a:rPr lang="fr-FR" sz="4300" dirty="0"/>
              <a:t>DE RECHERCHES </a:t>
            </a:r>
            <a:br>
              <a:rPr lang="fr-FR" sz="4300" dirty="0"/>
            </a:br>
            <a:r>
              <a:rPr lang="fr-FR" sz="4300" dirty="0"/>
              <a:t>DU 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552631"/>
            <a:ext cx="6400800" cy="676468"/>
          </a:xfrm>
        </p:spPr>
        <p:txBody>
          <a:bodyPr lIns="0" tIns="0" rIns="0" bIns="0"/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1300" dirty="0"/>
              <a:t>Le plus grand organisme fédéral de recherche-développement du Canada</a:t>
            </a:r>
          </a:p>
          <a:p>
            <a:pPr>
              <a:spcBef>
                <a:spcPts val="0"/>
              </a:spcBef>
            </a:pPr>
            <a:r>
              <a:rPr lang="en-US" sz="1050" b="1" dirty="0" err="1">
                <a:solidFill>
                  <a:srgbClr val="93F5FF"/>
                </a:solidFill>
              </a:rPr>
              <a:t>Décembre</a:t>
            </a:r>
            <a:r>
              <a:rPr lang="en-US" sz="1050" b="1" dirty="0">
                <a:solidFill>
                  <a:srgbClr val="93F5FF"/>
                </a:solidFill>
              </a:rPr>
              <a:t> 2019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90408"/>
            <a:ext cx="941877" cy="148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645109" y="191246"/>
            <a:ext cx="1041449" cy="85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06" y="187686"/>
            <a:ext cx="361674" cy="1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17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635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94" y="2429435"/>
            <a:ext cx="6519957" cy="1458259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3140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00000">
                    <a:tint val="75000"/>
                  </a:srgbClr>
                </a:solidFill>
              </a:rPr>
              <a:t>CONSEIL NATIONAL DE RECHERCHES DU CANADA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8093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00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094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94" y="2429435"/>
            <a:ext cx="6519957" cy="1458259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7008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1141111"/>
          </a:xfrm>
          <a:prstGeom prst="rect">
            <a:avLst/>
          </a:prstGeom>
          <a:solidFill>
            <a:srgbClr val="00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536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7504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9049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2792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rgbClr val="FFFFFF"/>
                </a:solidFill>
              </a:rPr>
              <a:t>CONSEIL NATIONAL DE RECHERCHES DU CANADA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9440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48842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90408"/>
            <a:ext cx="941877" cy="1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46" y="189780"/>
            <a:ext cx="1550398" cy="1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96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168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00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275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1141111"/>
          </a:xfrm>
          <a:prstGeom prst="rect">
            <a:avLst/>
          </a:prstGeom>
          <a:solidFill>
            <a:srgbClr val="00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19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558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798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66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5948" y="4767263"/>
            <a:ext cx="56621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6" r:id="rId3"/>
    <p:sldLayoutId id="2147483717" r:id="rId4"/>
    <p:sldLayoutId id="2147483690" r:id="rId5"/>
    <p:sldLayoutId id="2147483691" r:id="rId6"/>
    <p:sldLayoutId id="2147483701" r:id="rId7"/>
    <p:sldLayoutId id="2147483734" r:id="rId8"/>
    <p:sldLayoutId id="2147483699" r:id="rId9"/>
    <p:sldLayoutId id="2147483732" r:id="rId10"/>
    <p:sldLayoutId id="2147483735" r:id="rId11"/>
    <p:sldLayoutId id="2147483700" r:id="rId12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5948" y="4767263"/>
            <a:ext cx="56621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0000">
                    <a:tint val="75000"/>
                  </a:srgbClr>
                </a:solidFill>
              </a:rPr>
              <a:t>CONSEIL NATIONAL DE RECHERCHES DU CANADA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5948" y="4767263"/>
            <a:ext cx="56621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0000">
                    <a:tint val="75000"/>
                  </a:srgbClr>
                </a:solidFill>
              </a:rPr>
              <a:t>CONSEIL NATIONAL DE RECHERCHES DU CANADA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mark.alfano#!/vizhome/Virtuesandvicesfromtheperspectivesof256cultures/Virtuesandvicesaroundtheworld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1993/05/whats-the-matter-with-business-ethics" TargetMode="External"/><Relationship Id="rId2" Type="http://schemas.openxmlformats.org/officeDocument/2006/relationships/hyperlink" Target="https://philpapers.org/archive/MIZTVI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atasociety.net/library/owning-ethics-corporate-logics-silicon-valley-and-the-institutionalization-of-ethi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thics.mooc.ca/cgi-bin/page.cgi?module=9" TargetMode="External"/><Relationship Id="rId2" Type="http://schemas.openxmlformats.org/officeDocument/2006/relationships/hyperlink" Target="https://ethics.mooc.ca/all_issues.htm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ethics.mooc.ca/cgi-bin/page.cgi?presentation=41" TargetMode="External"/><Relationship Id="rId4" Type="http://schemas.openxmlformats.org/officeDocument/2006/relationships/hyperlink" Target="https://docs.google.com/document/d/1mv9VxbIyGvBaFwHSvtyN1a3iwAKws6SZDGuDTlYMZ48/edi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14" y="866630"/>
            <a:ext cx="6477000" cy="1838179"/>
          </a:xfrm>
        </p:spPr>
        <p:txBody>
          <a:bodyPr/>
          <a:lstStyle/>
          <a:p>
            <a:r>
              <a:rPr lang="en-CA" sz="3200" dirty="0"/>
              <a:t>AI Ethics in a research context: current approaches and future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142D9-44BC-4D06-9322-BBC368E4BF00}"/>
              </a:ext>
            </a:extLst>
          </p:cNvPr>
          <p:cNvSpPr txBox="1"/>
          <p:nvPr/>
        </p:nvSpPr>
        <p:spPr>
          <a:xfrm>
            <a:off x="296871" y="2796022"/>
            <a:ext cx="693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Kathleen Fraser, AI Researcher, NRC Digital Technologies</a:t>
            </a:r>
          </a:p>
          <a:p>
            <a:r>
              <a:rPr lang="en-CA" sz="1400" dirty="0">
                <a:solidFill>
                  <a:schemeClr val="bg1"/>
                </a:solidFill>
              </a:rPr>
              <a:t>Terrence Stewart, Senior Research Officer, NRC Digital Technologies</a:t>
            </a:r>
          </a:p>
          <a:p>
            <a:r>
              <a:rPr lang="en-CA" sz="1400" dirty="0">
                <a:solidFill>
                  <a:schemeClr val="bg1"/>
                </a:solidFill>
              </a:rPr>
              <a:t>Stephen Downes, Senior Research Officer, NRC Digital Technologies</a:t>
            </a:r>
          </a:p>
          <a:p>
            <a:r>
              <a:rPr lang="en-CA" sz="1400" dirty="0">
                <a:solidFill>
                  <a:schemeClr val="bg1"/>
                </a:solidFill>
              </a:rPr>
              <a:t>Margaret McKay, Program Leader Digital Privacy &amp; Security, NRC</a:t>
            </a:r>
          </a:p>
          <a:p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927B5-893E-4790-9BE4-5FD7A017FBA3}"/>
              </a:ext>
            </a:extLst>
          </p:cNvPr>
          <p:cNvSpPr txBox="1"/>
          <p:nvPr/>
        </p:nvSpPr>
        <p:spPr>
          <a:xfrm>
            <a:off x="368914" y="4276870"/>
            <a:ext cx="523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CAREB 2024</a:t>
            </a:r>
          </a:p>
        </p:txBody>
      </p:sp>
    </p:spTree>
    <p:extLst>
      <p:ext uri="{BB962C8B-B14F-4D97-AF65-F5344CB8AC3E}">
        <p14:creationId xmlns:p14="http://schemas.microsoft.com/office/powerpoint/2010/main" val="37129433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F9B1-3BDC-49AF-B2CC-3AA30336F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33371-2E67-4567-90F7-7391A7503A69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Current and future AI ethics challenges for REBs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0080-7B51-40A2-A070-5D1B63884436}"/>
              </a:ext>
            </a:extLst>
          </p:cNvPr>
          <p:cNvSpPr txBox="1"/>
          <p:nvPr/>
        </p:nvSpPr>
        <p:spPr>
          <a:xfrm>
            <a:off x="786580" y="835577"/>
            <a:ext cx="762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Challenging some oft-held ideas about ethics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Universalism – the idea that there is (or should be) one set of ethics that applies to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Normativity – the idea that ethics is prescriptive and describes attitudes we </a:t>
            </a:r>
            <a:r>
              <a:rPr lang="en-CA" sz="2000" i="1" dirty="0">
                <a:solidFill>
                  <a:schemeClr val="bg1"/>
                </a:solidFill>
              </a:rPr>
              <a:t>should have or </a:t>
            </a:r>
            <a:r>
              <a:rPr lang="en-CA" sz="2000" dirty="0">
                <a:solidFill>
                  <a:schemeClr val="bg1"/>
                </a:solidFill>
              </a:rPr>
              <a:t>how we </a:t>
            </a:r>
            <a:r>
              <a:rPr lang="en-CA" sz="2000" i="1" dirty="0">
                <a:solidFill>
                  <a:schemeClr val="bg1"/>
                </a:solidFill>
              </a:rPr>
              <a:t>should</a:t>
            </a:r>
            <a:r>
              <a:rPr lang="en-CA" sz="2000" dirty="0">
                <a:solidFill>
                  <a:schemeClr val="bg1"/>
                </a:solidFill>
              </a:rPr>
              <a:t> behave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Cognitivism – the idea that moral principles can be expressed as a series of knowable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7B4C6-76B5-40BB-8AAF-E134A57A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99" y="3240129"/>
            <a:ext cx="3673823" cy="1647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DA70F-DC1D-E878-89DD-46588CB9DC6F}"/>
              </a:ext>
            </a:extLst>
          </p:cNvPr>
          <p:cNvSpPr txBox="1"/>
          <p:nvPr/>
        </p:nvSpPr>
        <p:spPr>
          <a:xfrm>
            <a:off x="5012977" y="4063732"/>
            <a:ext cx="367382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Virtues and vices around the world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https://public.tableau.com/profile/mark.alfano#!/vizhome/Virtuesandvicesfromtheperspectivesof256cultures/Virtuesandvicesaroundtheworld</a:t>
            </a:r>
            <a:r>
              <a:rPr lang="en-US" sz="11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04632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18D32-04DB-78EA-D82B-621CD8F3A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6F9BE-F5B7-1C29-64BB-521B840FD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1A840-FC62-6479-EB6A-ED9AB2587DE2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Current and future AI ethics challenges for REBs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AE64F-93A9-A6CE-6968-DDCE1B5024CE}"/>
              </a:ext>
            </a:extLst>
          </p:cNvPr>
          <p:cNvSpPr txBox="1"/>
          <p:nvPr/>
        </p:nvSpPr>
        <p:spPr>
          <a:xfrm>
            <a:off x="786580" y="835577"/>
            <a:ext cx="75926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MetaEthics</a:t>
            </a:r>
            <a:endParaRPr lang="en-CA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CA" sz="2000" dirty="0">
                <a:solidFill>
                  <a:schemeClr val="bg1"/>
                </a:solidFill>
              </a:rPr>
              <a:t>What is the basis for ethics?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Types of ethics: descriptive, normative, analytic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Relativism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Cultural, agent, speaker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Descriptive, metaethical, normative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Non-cognitivism – “</a:t>
            </a:r>
            <a:r>
              <a:rPr lang="en-US" sz="2000" dirty="0">
                <a:solidFill>
                  <a:schemeClr val="bg1"/>
                </a:solidFill>
              </a:rPr>
              <a:t>views moral discourse as a way to express attitudes towards certain actions.”</a:t>
            </a: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Realism: naturalism and non-naturalism, objectivism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Rational choice vs intuition vs sentiment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 emotivism, prescriptivism, </a:t>
            </a:r>
            <a:r>
              <a:rPr lang="en-CA" sz="2000" dirty="0" err="1">
                <a:solidFill>
                  <a:schemeClr val="bg1"/>
                </a:solidFill>
              </a:rPr>
              <a:t>expressivism</a:t>
            </a: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Basis (motivation): deity, power, reason, agreement, sentiment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631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B72F8-AFCB-2A2D-C9FC-F81C5DACB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80CF0-0B93-9FF9-AF1B-3AC85297F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B7BC6-B2B9-CCA0-2328-491A2F0E1167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Current and future AI ethics challenges for REBs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DD059-4A0E-28BC-590A-6DB3DBF904EA}"/>
              </a:ext>
            </a:extLst>
          </p:cNvPr>
          <p:cNvSpPr txBox="1"/>
          <p:nvPr/>
        </p:nvSpPr>
        <p:spPr>
          <a:xfrm>
            <a:off x="786580" y="835577"/>
            <a:ext cx="7592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Who Owns Ethics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Scientific Virtues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“scientists invoke theoretical virtues explicitly, albeit rather infrequently, when they talk about models”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Business Ethics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“real concerns and real-world problems of the vast majority of managers”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Silicon Valley Ethics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Metcalf, Moss &amp; </a:t>
            </a:r>
            <a:r>
              <a:rPr lang="en-US" sz="2000" dirty="0" err="1">
                <a:solidFill>
                  <a:schemeClr val="bg1"/>
                </a:solidFill>
              </a:rPr>
              <a:t>boyd</a:t>
            </a:r>
            <a:r>
              <a:rPr lang="en-US" sz="2000" dirty="0">
                <a:solidFill>
                  <a:schemeClr val="bg1"/>
                </a:solidFill>
              </a:rPr>
              <a:t>: “broader and longer-standing industry commitments to meritocracy, technological solutionism, and market fundamentalism”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B70A1-4A0D-309A-438B-E167FBB059A1}"/>
              </a:ext>
            </a:extLst>
          </p:cNvPr>
          <p:cNvSpPr txBox="1"/>
          <p:nvPr/>
        </p:nvSpPr>
        <p:spPr>
          <a:xfrm>
            <a:off x="650471" y="4298063"/>
            <a:ext cx="7864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https://philpapers.org/archive/MIZTVI.pdf</a:t>
            </a:r>
            <a:r>
              <a:rPr lang="en-US" sz="1200" dirty="0"/>
              <a:t>  </a:t>
            </a:r>
          </a:p>
          <a:p>
            <a:r>
              <a:rPr lang="en-US" sz="1200" dirty="0">
                <a:hlinkClick r:id="rId3"/>
              </a:rPr>
              <a:t>https://hbr.org/1993/05/whats-the-matter-with-business-ethics</a:t>
            </a:r>
            <a:r>
              <a:rPr lang="en-US" sz="1200" dirty="0"/>
              <a:t>  </a:t>
            </a:r>
          </a:p>
          <a:p>
            <a:r>
              <a:rPr lang="en-US" sz="1200" dirty="0">
                <a:hlinkClick r:id="rId4"/>
              </a:rPr>
              <a:t>https://datasociety.net/library/owning-ethics-corporate-logics-silicon-valley-and-the-institutionalization-of-ethics/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34089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338886-08B7-4CD9-ADC2-8E53A181B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1019482"/>
            <a:ext cx="1255866" cy="579805"/>
          </a:xfrm>
        </p:spPr>
        <p:txBody>
          <a:bodyPr/>
          <a:lstStyle/>
          <a:p>
            <a:r>
              <a:rPr lang="en-CA" sz="1600" dirty="0"/>
              <a:t>Part 1(c)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ADAAB9-1316-42BC-AC93-B7DBBC71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50" y="1914525"/>
            <a:ext cx="5179343" cy="2011372"/>
          </a:xfrm>
        </p:spPr>
        <p:txBody>
          <a:bodyPr/>
          <a:lstStyle/>
          <a:p>
            <a:r>
              <a:rPr lang="en-CA" sz="4000" dirty="0">
                <a:solidFill>
                  <a:schemeClr val="bg1"/>
                </a:solidFill>
              </a:rPr>
              <a:t>Overview of leading AI ethics approaches and perspectives</a:t>
            </a:r>
            <a:endParaRPr lang="en-CA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2F0B7-11FF-42E5-A94F-C251DAF00C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6800" y="4767263"/>
            <a:ext cx="457200" cy="274637"/>
          </a:xfrm>
        </p:spPr>
        <p:txBody>
          <a:bodyPr/>
          <a:lstStyle/>
          <a:p>
            <a:fld id="{77E68ECE-59D7-452D-8595-BBB947F3BD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9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F9B1-3BDC-49AF-B2CC-3AA30336F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33371-2E67-4567-90F7-7391A7503A69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Leading AI ethics approaches and perspectives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0080-7B51-40A2-A070-5D1B63884436}"/>
              </a:ext>
            </a:extLst>
          </p:cNvPr>
          <p:cNvSpPr txBox="1"/>
          <p:nvPr/>
        </p:nvSpPr>
        <p:spPr>
          <a:xfrm>
            <a:off x="786580" y="835577"/>
            <a:ext cx="3889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Character and Virtue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Cultivation of inherent ethical qualities such as honesty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Arete “Be all you can be”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Between deficiency, excess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B91A6-3A0C-41FD-A077-D32F5A102090}"/>
              </a:ext>
            </a:extLst>
          </p:cNvPr>
          <p:cNvSpPr txBox="1"/>
          <p:nvPr/>
        </p:nvSpPr>
        <p:spPr>
          <a:xfrm>
            <a:off x="786580" y="2584541"/>
            <a:ext cx="7900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Character and Virtue in AI Ethics: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Issues around the impact on the individual, for example, loss of skills, loss of critical reflection, loss of sense of right and wrong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Virtue-based responses: standards of professional conduct (e.g. CFA Institute, ACM code, Nolan principles, AMA)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Values-based: “</a:t>
            </a:r>
            <a:r>
              <a:rPr lang="en-US" sz="2000" dirty="0">
                <a:solidFill>
                  <a:schemeClr val="bg1"/>
                </a:solidFill>
              </a:rPr>
              <a:t>values are academic freedom, scholarly excellence, mutual respect, collaboration, integrity” (</a:t>
            </a:r>
            <a:r>
              <a:rPr lang="en-US" sz="2000" dirty="0" err="1">
                <a:solidFill>
                  <a:schemeClr val="bg1"/>
                </a:solidFill>
              </a:rPr>
              <a:t>Folan</a:t>
            </a:r>
            <a:r>
              <a:rPr lang="en-US" sz="2000" dirty="0">
                <a:solidFill>
                  <a:schemeClr val="bg1"/>
                </a:solidFill>
              </a:rPr>
              <a:t>, 2020)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8985E95-3EAF-47A8-AEAF-D986CFC9F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37" y="884126"/>
            <a:ext cx="2425075" cy="20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119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F9B1-3BDC-49AF-B2CC-3AA30336F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33371-2E67-4567-90F7-7391A7503A69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Leading AI ethics approaches and perspectives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0080-7B51-40A2-A070-5D1B63884436}"/>
              </a:ext>
            </a:extLst>
          </p:cNvPr>
          <p:cNvSpPr txBox="1"/>
          <p:nvPr/>
        </p:nvSpPr>
        <p:spPr>
          <a:xfrm>
            <a:off x="786580" y="835577"/>
            <a:ext cx="3889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Duty and Deontology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Inherent value of humans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Categorical Imperative – “What is everyone did that?”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B91A6-3A0C-41FD-A077-D32F5A102090}"/>
              </a:ext>
            </a:extLst>
          </p:cNvPr>
          <p:cNvSpPr txBox="1"/>
          <p:nvPr/>
        </p:nvSpPr>
        <p:spPr>
          <a:xfrm>
            <a:off x="786580" y="2584541"/>
            <a:ext cx="7900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Duty and Deontology in AI Ethics: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Issues based on rights and agency, including surveillance, tracking, anonymity, and privacy generally, human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Response based on worth &amp; dignity of each human (NEA, 1975)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Role and responsibility, e.g. duty to “</a:t>
            </a:r>
            <a:r>
              <a:rPr lang="en-US" sz="2000" dirty="0">
                <a:solidFill>
                  <a:schemeClr val="bg1"/>
                </a:solidFill>
              </a:rPr>
              <a:t>the pursuit and dissemination of knowledge…” (SFU 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Informed consent (</a:t>
            </a:r>
            <a:r>
              <a:rPr lang="en-US" sz="2000" dirty="0" err="1">
                <a:solidFill>
                  <a:schemeClr val="bg1"/>
                </a:solidFill>
              </a:rPr>
              <a:t>eauchamp</a:t>
            </a:r>
            <a:r>
              <a:rPr lang="en-US" sz="2000" dirty="0">
                <a:solidFill>
                  <a:schemeClr val="bg1"/>
                </a:solidFill>
              </a:rPr>
              <a:t> and Childress, Helsinki, Belmont)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A991B1F-247B-48E8-A5EE-1A68F20BF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06" y="843820"/>
            <a:ext cx="2695234" cy="20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285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F9B1-3BDC-49AF-B2CC-3AA30336F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33371-2E67-4567-90F7-7391A7503A69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Leading AI ethics approaches and perspectives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0080-7B51-40A2-A070-5D1B63884436}"/>
              </a:ext>
            </a:extLst>
          </p:cNvPr>
          <p:cNvSpPr txBox="1"/>
          <p:nvPr/>
        </p:nvSpPr>
        <p:spPr>
          <a:xfrm>
            <a:off x="786580" y="835577"/>
            <a:ext cx="3889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Consequentialism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The greatest good for the greatest number of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The happiness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Comparing acts versus 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B91A6-3A0C-41FD-A077-D32F5A102090}"/>
              </a:ext>
            </a:extLst>
          </p:cNvPr>
          <p:cNvSpPr txBox="1"/>
          <p:nvPr/>
        </p:nvSpPr>
        <p:spPr>
          <a:xfrm>
            <a:off x="786580" y="2584541"/>
            <a:ext cx="7900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Consequentialism in AI Ethics: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Issues related to undesirable outcomes, including bias and prejudice, misinterpretation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Benefit-based response: “</a:t>
            </a:r>
            <a:r>
              <a:rPr lang="en-US" sz="2000" dirty="0">
                <a:solidFill>
                  <a:schemeClr val="bg1"/>
                </a:solidFill>
              </a:rPr>
              <a:t>safety, health, and welfare of the public” (IEEE Code)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Reduction of Harm (HHS Common Rule) </a:t>
            </a: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Risk-based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01254-387E-43ED-971E-CCBE4A1B9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69" y="963680"/>
            <a:ext cx="3657427" cy="19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61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F9B1-3BDC-49AF-B2CC-3AA30336F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33371-2E67-4567-90F7-7391A7503A69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Leading AI ethics approaches and perspectives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0080-7B51-40A2-A070-5D1B63884436}"/>
              </a:ext>
            </a:extLst>
          </p:cNvPr>
          <p:cNvSpPr txBox="1"/>
          <p:nvPr/>
        </p:nvSpPr>
        <p:spPr>
          <a:xfrm>
            <a:off x="786580" y="835577"/>
            <a:ext cx="3889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Social Contract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Ethics as agreement for the greater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Rawls: ‘original position’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Justice as fairness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B91A6-3A0C-41FD-A077-D32F5A102090}"/>
              </a:ext>
            </a:extLst>
          </p:cNvPr>
          <p:cNvSpPr txBox="1"/>
          <p:nvPr/>
        </p:nvSpPr>
        <p:spPr>
          <a:xfrm>
            <a:off x="786580" y="2584541"/>
            <a:ext cx="7900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Social Contract Theory in AI Ethics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Issues that undermine decision-making and democracy, for example, content manipulation, micro-targeting, discrimination,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Society-based responses based in responsibility (Code Soleil)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Promotion of public trust (Ontario College of Teachers)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Constitutional and rights-based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2612B4B-965C-452E-907A-7C6552417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34" y="717829"/>
            <a:ext cx="2850729" cy="21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4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F9B1-3BDC-49AF-B2CC-3AA30336F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33371-2E67-4567-90F7-7391A7503A69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Leading AI ethics approaches and perspectives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0080-7B51-40A2-A070-5D1B63884436}"/>
              </a:ext>
            </a:extLst>
          </p:cNvPr>
          <p:cNvSpPr txBox="1"/>
          <p:nvPr/>
        </p:nvSpPr>
        <p:spPr>
          <a:xfrm>
            <a:off x="786580" y="835577"/>
            <a:ext cx="3889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Care and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Ethics as based in personal relationships,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Based in a sense of ethics rather than rules &amp;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B91A6-3A0C-41FD-A077-D32F5A102090}"/>
              </a:ext>
            </a:extLst>
          </p:cNvPr>
          <p:cNvSpPr txBox="1"/>
          <p:nvPr/>
        </p:nvSpPr>
        <p:spPr>
          <a:xfrm>
            <a:off x="786580" y="2584541"/>
            <a:ext cx="7900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Care and Community in AI Ethics: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Issues of alienation and dehumanization, including the creation of a climate of mistrust, fear and anxiety, loss of social cohesion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Relationship-based response: “</a:t>
            </a:r>
            <a:r>
              <a:rPr lang="en-US" sz="2000" dirty="0">
                <a:solidFill>
                  <a:schemeClr val="bg1"/>
                </a:solidFill>
              </a:rPr>
              <a:t>“a privileged relationship exists between members and students” (BC Teachers Federation)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Benefit to subject as perceived by the subject (</a:t>
            </a:r>
            <a:r>
              <a:rPr lang="en-US" sz="2000" dirty="0" err="1">
                <a:solidFill>
                  <a:schemeClr val="bg1"/>
                </a:solidFill>
              </a:rPr>
              <a:t>Cdn</a:t>
            </a:r>
            <a:r>
              <a:rPr lang="en-US" sz="2000" dirty="0">
                <a:solidFill>
                  <a:schemeClr val="bg1"/>
                </a:solidFill>
              </a:rPr>
              <a:t> Nurses Assn)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87105CE2-5BCD-4662-B5DE-CC9342E6C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56" y="1000614"/>
            <a:ext cx="3455009" cy="18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014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F71B4-21DD-9617-938B-697791B0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55EF5-60C3-232B-C637-968A8827D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151B5-6F77-0AAC-F30A-F1B70582F6DE}"/>
              </a:ext>
            </a:extLst>
          </p:cNvPr>
          <p:cNvSpPr txBox="1"/>
          <p:nvPr/>
        </p:nvSpPr>
        <p:spPr>
          <a:xfrm>
            <a:off x="821934" y="256164"/>
            <a:ext cx="72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Leading AI ethics approaches and perspectives</a:t>
            </a:r>
            <a:endParaRPr lang="en-CA" sz="24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5DCB9-D6B6-CCE3-C618-74A5BF2EC45A}"/>
              </a:ext>
            </a:extLst>
          </p:cNvPr>
          <p:cNvSpPr txBox="1"/>
          <p:nvPr/>
        </p:nvSpPr>
        <p:spPr>
          <a:xfrm>
            <a:off x="786580" y="835577"/>
            <a:ext cx="76175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Summary of Issues - </a:t>
            </a:r>
            <a:r>
              <a:rPr lang="en-CA" sz="2000" dirty="0">
                <a:solidFill>
                  <a:schemeClr val="bg1"/>
                </a:solidFill>
                <a:hlinkClick r:id="rId2"/>
              </a:rPr>
              <a:t>https://ethics.mooc.ca/all_issues.htm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Approaches to ethics </a:t>
            </a:r>
            <a:r>
              <a:rPr lang="en-CA" sz="2000" dirty="0">
                <a:solidFill>
                  <a:schemeClr val="bg1"/>
                </a:solidFill>
                <a:hlinkClick r:id="rId3"/>
              </a:rPr>
              <a:t>https://ethics.mooc.ca/cgi-bin/page.cgi?module=9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The Ethical Codes Reader </a:t>
            </a:r>
            <a:r>
              <a:rPr lang="en-CA" sz="2000" dirty="0">
                <a:solidFill>
                  <a:schemeClr val="bg1"/>
                </a:solidFill>
                <a:hlinkClick r:id="rId4"/>
              </a:rPr>
              <a:t>https://docs.google.com/document/d/1mv9VxbIyGvBaFwHSvtyN1a3iwAKws6SZDGuDTlYMZ48/edit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solidFill>
                  <a:schemeClr val="bg1"/>
                </a:solidFill>
              </a:rPr>
              <a:t>MetaEthics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  <a:hlinkClick r:id="rId5"/>
              </a:rPr>
              <a:t>https://ethics.mooc.ca/cgi-bin/page.cgi?presentation=41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7384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338886-08B7-4CD9-ADC2-8E53A181B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1019482"/>
            <a:ext cx="1255866" cy="579805"/>
          </a:xfrm>
        </p:spPr>
        <p:txBody>
          <a:bodyPr/>
          <a:lstStyle/>
          <a:p>
            <a:r>
              <a:rPr lang="en-CA" sz="1600" dirty="0"/>
              <a:t>Part 2(b)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ADAAB9-1316-42BC-AC93-B7DBBC71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50" y="1914525"/>
            <a:ext cx="5179343" cy="2011372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Current and future AI ethics challenges for REBs</a:t>
            </a:r>
            <a:endParaRPr lang="en-CA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2F0B7-11FF-42E5-A94F-C251DAF00C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6800" y="4767263"/>
            <a:ext cx="457200" cy="274637"/>
          </a:xfrm>
        </p:spPr>
        <p:txBody>
          <a:bodyPr/>
          <a:lstStyle/>
          <a:p>
            <a:fld id="{77E68ECE-59D7-452D-8595-BBB947F3BD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5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advanced_blue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advanced_blue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werPoint_advanced_blue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33578</TotalTime>
  <Words>982</Words>
  <Application>Microsoft Office PowerPoint</Application>
  <PresentationFormat>On-screen Show (16:9)</PresentationFormat>
  <Paragraphs>115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PowerPoint_advanced_blue_1</vt:lpstr>
      <vt:lpstr>1_PowerPoint_advanced_blue_1</vt:lpstr>
      <vt:lpstr>2_PowerPoint_advanced_blue_1</vt:lpstr>
      <vt:lpstr>AI Ethics in a research context: current approaches and future challenges</vt:lpstr>
      <vt:lpstr>Part 1(c)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2(b)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Rickenbacher, Lisa</dc:creator>
  <cp:lastModifiedBy>Stephen Downes</cp:lastModifiedBy>
  <cp:revision>1412</cp:revision>
  <cp:lastPrinted>2023-03-20T22:54:39Z</cp:lastPrinted>
  <dcterms:created xsi:type="dcterms:W3CDTF">2018-10-22T18:52:38Z</dcterms:created>
  <dcterms:modified xsi:type="dcterms:W3CDTF">2024-03-04T19:55:15Z</dcterms:modified>
</cp:coreProperties>
</file>