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3" r:id="rId2"/>
    <p:sldId id="304" r:id="rId3"/>
    <p:sldId id="30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647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67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31DAE-E20A-4BA9-AAD9-1B975F533744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204A1-043B-4DDB-8A2D-262248D6E3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2725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027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6026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0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93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08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147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3019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810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4327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776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304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23F68-2CEA-404F-9B95-8C4B83A7376C}" type="datetimeFigureOut">
              <a:rPr lang="en-CA" smtClean="0"/>
              <a:t>2017-06-25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449F6-2FB7-4E19-B708-C26305E08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4470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Three Decades of Enquiry…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492451" cy="4730924"/>
          </a:xfrm>
        </p:spPr>
        <p:txBody>
          <a:bodyPr>
            <a:normAutofit fontScale="55000" lnSpcReduction="20000"/>
          </a:bodyPr>
          <a:lstStyle/>
          <a:p>
            <a:r>
              <a:rPr lang="en-CA" dirty="0" smtClean="0"/>
              <a:t>1986 – Models and </a:t>
            </a:r>
            <a:r>
              <a:rPr lang="en-CA" dirty="0" smtClean="0"/>
              <a:t>Modality</a:t>
            </a:r>
          </a:p>
          <a:p>
            <a:r>
              <a:rPr lang="en-CA" dirty="0" smtClean="0"/>
              <a:t>1989 – Relevant Similarity</a:t>
            </a:r>
            <a:endParaRPr lang="en-CA" dirty="0" smtClean="0"/>
          </a:p>
          <a:p>
            <a:r>
              <a:rPr lang="en-CA" dirty="0" smtClean="0"/>
              <a:t>1993 – The Network </a:t>
            </a:r>
            <a:r>
              <a:rPr lang="en-CA" dirty="0" smtClean="0"/>
              <a:t>Phenomenon</a:t>
            </a:r>
          </a:p>
          <a:p>
            <a:r>
              <a:rPr lang="en-CA" dirty="0"/>
              <a:t>1996 - rules for good </a:t>
            </a:r>
            <a:r>
              <a:rPr lang="en-CA" dirty="0" smtClean="0"/>
              <a:t>technology</a:t>
            </a:r>
            <a:endParaRPr lang="en-CA" dirty="0" smtClean="0"/>
          </a:p>
          <a:p>
            <a:r>
              <a:rPr lang="en-CA" dirty="0" smtClean="0"/>
              <a:t>1997 – Online Learning Environment (Ole)</a:t>
            </a:r>
          </a:p>
          <a:p>
            <a:r>
              <a:rPr lang="en-CA" dirty="0" smtClean="0"/>
              <a:t>1998 – The Future of Online Learning</a:t>
            </a:r>
          </a:p>
          <a:p>
            <a:r>
              <a:rPr lang="en-CA" dirty="0" smtClean="0"/>
              <a:t>1998 – Content Syndication and Online </a:t>
            </a:r>
            <a:r>
              <a:rPr lang="en-CA" dirty="0" smtClean="0"/>
              <a:t>Learning</a:t>
            </a:r>
          </a:p>
          <a:p>
            <a:r>
              <a:rPr lang="en-CA" dirty="0"/>
              <a:t>1999 - </a:t>
            </a:r>
            <a:r>
              <a:rPr lang="en-CA" dirty="0" smtClean="0"/>
              <a:t>Hacking </a:t>
            </a:r>
            <a:r>
              <a:rPr lang="en-CA" dirty="0"/>
              <a:t>memes</a:t>
            </a:r>
            <a:endParaRPr lang="en-CA" dirty="0" smtClean="0"/>
          </a:p>
          <a:p>
            <a:r>
              <a:rPr lang="en-CA" dirty="0"/>
              <a:t>1999 - </a:t>
            </a:r>
            <a:r>
              <a:rPr lang="en-CA" dirty="0" smtClean="0"/>
              <a:t>Distributed </a:t>
            </a:r>
            <a:r>
              <a:rPr lang="en-CA" dirty="0"/>
              <a:t>online </a:t>
            </a:r>
            <a:r>
              <a:rPr lang="en-CA" dirty="0" smtClean="0"/>
              <a:t>community </a:t>
            </a:r>
            <a:endParaRPr lang="en-CA" dirty="0" smtClean="0"/>
          </a:p>
          <a:p>
            <a:r>
              <a:rPr lang="en-CA" dirty="0" smtClean="0"/>
              <a:t>2000 – Learning Objects</a:t>
            </a:r>
          </a:p>
          <a:p>
            <a:r>
              <a:rPr lang="en-CA" dirty="0" smtClean="0"/>
              <a:t>2001 – Knowledge, Learning, Community</a:t>
            </a:r>
          </a:p>
          <a:p>
            <a:r>
              <a:rPr lang="en-CA" dirty="0" smtClean="0"/>
              <a:t>2001 – From Virtual to Reality</a:t>
            </a:r>
          </a:p>
          <a:p>
            <a:r>
              <a:rPr lang="en-CA" dirty="0" smtClean="0"/>
              <a:t>2002 – The Learning </a:t>
            </a:r>
            <a:r>
              <a:rPr lang="en-CA" dirty="0" smtClean="0"/>
              <a:t>Marketplace</a:t>
            </a:r>
          </a:p>
          <a:p>
            <a:r>
              <a:rPr lang="en-CA" dirty="0"/>
              <a:t>2003 - the semantic condition (autonomy, diversity, openness, interactivity)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27142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63060" y="441519"/>
            <a:ext cx="4492451" cy="57510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 smtClean="0"/>
              <a:t>2003 - </a:t>
            </a:r>
            <a:r>
              <a:rPr lang="en-CA" sz="1600" dirty="0"/>
              <a:t>learning objects as tools for </a:t>
            </a:r>
            <a:r>
              <a:rPr lang="en-CA" sz="1600" dirty="0" smtClean="0"/>
              <a:t>conversation</a:t>
            </a:r>
          </a:p>
          <a:p>
            <a:r>
              <a:rPr lang="en-CA" sz="1600" dirty="0" smtClean="0"/>
              <a:t>2003 </a:t>
            </a:r>
            <a:r>
              <a:rPr lang="en-CA" sz="1600" dirty="0"/>
              <a:t>- learning management as content syndication (</a:t>
            </a:r>
            <a:r>
              <a:rPr lang="en-CA" sz="1600" dirty="0" err="1"/>
              <a:t>gRSShopper</a:t>
            </a:r>
            <a:r>
              <a:rPr lang="en-CA" sz="1600" dirty="0"/>
              <a:t>) </a:t>
            </a:r>
            <a:endParaRPr lang="en-CA" sz="1600" dirty="0" smtClean="0"/>
          </a:p>
          <a:p>
            <a:r>
              <a:rPr lang="en-CA" sz="1600" dirty="0" smtClean="0"/>
              <a:t>2003 - syndicated </a:t>
            </a:r>
            <a:r>
              <a:rPr lang="en-CA" sz="1600" dirty="0"/>
              <a:t>learning audio streams (Ed Radio</a:t>
            </a:r>
            <a:r>
              <a:rPr lang="en-CA" sz="1600" dirty="0" smtClean="0"/>
              <a:t>)</a:t>
            </a:r>
          </a:p>
          <a:p>
            <a:r>
              <a:rPr lang="en-CA" sz="1600" dirty="0"/>
              <a:t>2003 - topic-based learning content feeds (Edu-RSS</a:t>
            </a:r>
            <a:r>
              <a:rPr lang="en-CA" sz="1600" dirty="0" smtClean="0"/>
              <a:t>)</a:t>
            </a:r>
          </a:p>
          <a:p>
            <a:r>
              <a:rPr lang="en-CA" sz="1600" i="1" dirty="0" smtClean="0"/>
              <a:t>2003 - </a:t>
            </a:r>
            <a:r>
              <a:rPr lang="en-CA" sz="1600" dirty="0" smtClean="0"/>
              <a:t>resource </a:t>
            </a:r>
            <a:r>
              <a:rPr lang="en-CA" sz="1600" dirty="0"/>
              <a:t>profiles</a:t>
            </a:r>
            <a:endParaRPr lang="en-CA" sz="1600" dirty="0" smtClean="0"/>
          </a:p>
          <a:p>
            <a:r>
              <a:rPr lang="en-CA" sz="1600" dirty="0" smtClean="0"/>
              <a:t>2003 </a:t>
            </a:r>
            <a:r>
              <a:rPr lang="en-CA" sz="1600" dirty="0"/>
              <a:t>– E-Learning 2.0</a:t>
            </a:r>
          </a:p>
          <a:p>
            <a:r>
              <a:rPr lang="en-CA" sz="1600" dirty="0"/>
              <a:t>2004 – Horse and Palm </a:t>
            </a:r>
            <a:r>
              <a:rPr lang="en-CA" sz="1600" dirty="0" smtClean="0"/>
              <a:t>Tree</a:t>
            </a:r>
          </a:p>
          <a:p>
            <a:r>
              <a:rPr lang="en-CA" sz="1600" dirty="0" smtClean="0"/>
              <a:t>2004 -  Reading </a:t>
            </a:r>
            <a:r>
              <a:rPr lang="en-CA" sz="1600" dirty="0"/>
              <a:t>the </a:t>
            </a:r>
            <a:r>
              <a:rPr lang="en-CA" sz="1600" dirty="0" smtClean="0"/>
              <a:t>Signs</a:t>
            </a:r>
          </a:p>
          <a:p>
            <a:r>
              <a:rPr lang="en-CA" sz="1600" dirty="0" smtClean="0"/>
              <a:t>2004 - “</a:t>
            </a:r>
            <a:r>
              <a:rPr lang="en-CA" sz="1600" dirty="0"/>
              <a:t>We are But Stewards</a:t>
            </a:r>
            <a:r>
              <a:rPr lang="en-CA" sz="1600" dirty="0" smtClean="0"/>
              <a:t>”</a:t>
            </a:r>
          </a:p>
          <a:p>
            <a:r>
              <a:rPr lang="en-CA" sz="1600" dirty="0"/>
              <a:t>2004 - learning networks qua networks that learn</a:t>
            </a:r>
          </a:p>
          <a:p>
            <a:r>
              <a:rPr lang="en-CA" sz="1600" dirty="0"/>
              <a:t>2004 – </a:t>
            </a:r>
            <a:r>
              <a:rPr lang="en-CA" sz="1600" dirty="0" err="1"/>
              <a:t>Connectivism</a:t>
            </a:r>
            <a:r>
              <a:rPr lang="en-CA" sz="1600" dirty="0"/>
              <a:t> and Connective </a:t>
            </a:r>
            <a:r>
              <a:rPr lang="en-CA" sz="1600" dirty="0" smtClean="0"/>
              <a:t>Knowledge</a:t>
            </a:r>
          </a:p>
          <a:p>
            <a:r>
              <a:rPr lang="en-CA" sz="1600" dirty="0" smtClean="0"/>
              <a:t>2004 </a:t>
            </a:r>
            <a:r>
              <a:rPr lang="en-CA" sz="1600" dirty="0"/>
              <a:t>- personal </a:t>
            </a:r>
            <a:r>
              <a:rPr lang="en-CA" sz="1600" dirty="0" err="1"/>
              <a:t>prrofessional</a:t>
            </a:r>
            <a:r>
              <a:rPr lang="en-CA" sz="1600" dirty="0"/>
              <a:t> development (relevance, usability, interactivity)</a:t>
            </a:r>
          </a:p>
          <a:p>
            <a:r>
              <a:rPr lang="en-CA" sz="1600" dirty="0"/>
              <a:t>2006 – Models for Sustainable OER</a:t>
            </a:r>
          </a:p>
          <a:p>
            <a:r>
              <a:rPr lang="en-CA" sz="1600" dirty="0"/>
              <a:t>2006 – Groups and Networks / The Semantic </a:t>
            </a:r>
            <a:r>
              <a:rPr lang="en-CA" sz="1600" dirty="0" smtClean="0"/>
              <a:t>Condition</a:t>
            </a:r>
          </a:p>
          <a:p>
            <a:r>
              <a:rPr lang="en-CA" sz="1600" dirty="0"/>
              <a:t>2006 - community-based sustainability for </a:t>
            </a:r>
            <a:r>
              <a:rPr lang="en-CA" sz="1600" dirty="0" smtClean="0"/>
              <a:t>OERs</a:t>
            </a:r>
          </a:p>
        </p:txBody>
      </p:sp>
    </p:spTree>
    <p:extLst>
      <p:ext uri="{BB962C8B-B14F-4D97-AF65-F5344CB8AC3E}">
        <p14:creationId xmlns:p14="http://schemas.microsoft.com/office/powerpoint/2010/main" val="303759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30980" y="543119"/>
            <a:ext cx="4492451" cy="468403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/>
              <a:t>2006 - distributed digital rights management</a:t>
            </a:r>
          </a:p>
          <a:p>
            <a:r>
              <a:rPr lang="en-CA" sz="1600" dirty="0"/>
              <a:t>2007 – Personal Learning Environment</a:t>
            </a:r>
          </a:p>
          <a:p>
            <a:r>
              <a:rPr lang="en-CA" sz="1600" dirty="0"/>
              <a:t>2007 - syndication-based adaptive workflow (Synergic</a:t>
            </a:r>
            <a:r>
              <a:rPr lang="en-CA" sz="1600" dirty="0" smtClean="0"/>
              <a:t>)</a:t>
            </a:r>
          </a:p>
          <a:p>
            <a:r>
              <a:rPr lang="en-CA" sz="1600" dirty="0" smtClean="0"/>
              <a:t>2007 </a:t>
            </a:r>
            <a:r>
              <a:rPr lang="en-CA" sz="1600" dirty="0"/>
              <a:t>- the </a:t>
            </a:r>
            <a:r>
              <a:rPr lang="en-CA" sz="1600" dirty="0" err="1"/>
              <a:t>Downes</a:t>
            </a:r>
            <a:r>
              <a:rPr lang="en-CA" sz="1600" dirty="0"/>
              <a:t> theory of learning</a:t>
            </a:r>
          </a:p>
          <a:p>
            <a:r>
              <a:rPr lang="en-CA" sz="1600" dirty="0"/>
              <a:t>2008 – Massive Open Online Courses / Open </a:t>
            </a:r>
            <a:r>
              <a:rPr lang="en-CA" sz="1600" dirty="0" err="1"/>
              <a:t>Instructon</a:t>
            </a:r>
            <a:endParaRPr lang="en-CA" sz="1600" dirty="0"/>
          </a:p>
          <a:p>
            <a:r>
              <a:rPr lang="en-CA" sz="1600" dirty="0"/>
              <a:t>2009 – Speaking in </a:t>
            </a:r>
            <a:r>
              <a:rPr lang="en-CA" sz="1600" dirty="0" err="1" smtClean="0"/>
              <a:t>LOLcats</a:t>
            </a:r>
            <a:endParaRPr lang="en-CA" sz="1600" dirty="0" smtClean="0"/>
          </a:p>
          <a:p>
            <a:r>
              <a:rPr lang="en-CA" sz="1600" dirty="0"/>
              <a:t>2009 - content as a McGuffin</a:t>
            </a:r>
          </a:p>
          <a:p>
            <a:r>
              <a:rPr lang="en-CA" sz="1600" dirty="0"/>
              <a:t>2010 – Role(s) of the Educator</a:t>
            </a:r>
          </a:p>
          <a:p>
            <a:r>
              <a:rPr lang="en-CA" sz="1600" dirty="0" smtClean="0"/>
              <a:t>2010 </a:t>
            </a:r>
            <a:r>
              <a:rPr lang="en-CA" sz="1600" dirty="0"/>
              <a:t>– Critical Literacies</a:t>
            </a:r>
          </a:p>
          <a:p>
            <a:r>
              <a:rPr lang="en-CA" sz="1600" dirty="0"/>
              <a:t>2011 – Knowledge as Recognition</a:t>
            </a:r>
          </a:p>
          <a:p>
            <a:r>
              <a:rPr lang="en-CA" sz="1600" dirty="0"/>
              <a:t>2012 – Learning and Performance Support</a:t>
            </a:r>
          </a:p>
          <a:p>
            <a:r>
              <a:rPr lang="en-CA" sz="1600" dirty="0"/>
              <a:t>2014 – Collaboration vs Cooperation</a:t>
            </a:r>
          </a:p>
          <a:p>
            <a:r>
              <a:rPr lang="en-CA" sz="1600" dirty="0"/>
              <a:t>2014 – Personal Learning </a:t>
            </a:r>
          </a:p>
          <a:p>
            <a:r>
              <a:rPr lang="en-CA" sz="1600" dirty="0"/>
              <a:t>2014 – The Personal Graph</a:t>
            </a:r>
          </a:p>
          <a:p>
            <a:r>
              <a:rPr lang="en-CA" sz="1600" dirty="0"/>
              <a:t>2015 – Design vs Environment (Outcomes vs Affordances)</a:t>
            </a:r>
          </a:p>
          <a:p>
            <a:r>
              <a:rPr lang="en-CA" sz="1600" dirty="0"/>
              <a:t>2016 – Change Drivers and Attractors / Transformation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550091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4517</TotalTime>
  <Words>303</Words>
  <Application>Microsoft Office PowerPoint</Application>
  <PresentationFormat>Custom</PresentationFormat>
  <Paragraphs>46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Three Decades of Enquiry…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Model of Personal Learning</dc:title>
  <dc:creator>Stephen Downes</dc:creator>
  <cp:lastModifiedBy>Downes, Stephen</cp:lastModifiedBy>
  <cp:revision>39</cp:revision>
  <dcterms:created xsi:type="dcterms:W3CDTF">2017-05-16T00:39:41Z</dcterms:created>
  <dcterms:modified xsi:type="dcterms:W3CDTF">2017-06-25T16:02:20Z</dcterms:modified>
</cp:coreProperties>
</file>