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6" r:id="rId3"/>
    <p:sldId id="262" r:id="rId4"/>
    <p:sldId id="278" r:id="rId5"/>
    <p:sldId id="311" r:id="rId6"/>
    <p:sldId id="296" r:id="rId7"/>
    <p:sldId id="307" r:id="rId8"/>
    <p:sldId id="297" r:id="rId9"/>
    <p:sldId id="298" r:id="rId10"/>
    <p:sldId id="293" r:id="rId11"/>
    <p:sldId id="308" r:id="rId12"/>
    <p:sldId id="309" r:id="rId13"/>
    <p:sldId id="299" r:id="rId14"/>
    <p:sldId id="312" r:id="rId15"/>
    <p:sldId id="300" r:id="rId16"/>
    <p:sldId id="305" r:id="rId17"/>
    <p:sldId id="306" r:id="rId18"/>
    <p:sldId id="301" r:id="rId19"/>
    <p:sldId id="310" r:id="rId20"/>
    <p:sldId id="304" r:id="rId21"/>
    <p:sldId id="302" r:id="rId22"/>
    <p:sldId id="303" r:id="rId23"/>
    <p:sldId id="28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5035" autoAdjust="0"/>
  </p:normalViewPr>
  <p:slideViewPr>
    <p:cSldViewPr snapToGrid="0">
      <p:cViewPr>
        <p:scale>
          <a:sx n="90" d="100"/>
          <a:sy n="90" d="100"/>
        </p:scale>
        <p:origin x="292" y="-5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3F6E11-EEF5-38F2-184F-5B563CB88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5A37F292-A1E6-8AA1-8E18-2A4282C2B5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C24574D7-2806-3460-0AF1-D0AFDFCAA8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97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203FD82-1C89-8629-CDB8-58921427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55105884-2073-0E28-5581-484BE3087B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1EBEDF2E-A529-5E61-D190-25F751996A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10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02a70b17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e02a70b172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3F0888C-1DB6-039A-53F7-A0F8B7B1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273F329D-68AE-C7A8-9549-4265081EBB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FAD601FC-E1B6-0565-D45B-772BA018E3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13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0E52E7A-1283-7B31-C8A7-78A18E722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83010148-139F-698B-B172-493ED8455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C81783CC-231E-2468-3740-739328A72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696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C4AF85F-9009-A41D-A58C-5D6CCA14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FA4B8E81-CCAD-B520-5C16-0EB387C45F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A8E143DC-9A41-E94D-55C6-C3C01E216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350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7CEC58A-6F38-945E-F56B-1698E8292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24FC06B8-7286-6624-857C-B7AB9B81AC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7DE76FF7-3947-55A5-791D-E84484B86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979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033E2BF-3C6C-82FF-B60A-93561844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487909EA-C016-12F7-A91D-6077A5E9E2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A8C6A3BD-DAC5-0757-77B3-466C95C2DA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1372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DDA723A-EE40-9A48-6E54-F1E91A8EB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7037A87F-9D66-0E1C-6DBD-8D48AEC23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F88FF28E-C6DC-9DDE-077E-BADEA8A2A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19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65F6CC7-28E9-2817-9FD5-EA2DE319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1D736D98-09E6-BFE3-BBCE-9E02366E2F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7561EE1D-60A4-B9B8-CF42-547A1B58A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61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669A0FE-191D-D3E2-F5A8-C66CD4AF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CE256883-E4F7-4F0F-9464-BD533F321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3B1A12EE-8CCF-256A-C4B4-8D2E4CF31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545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9324E16-F13D-AEF2-E8A7-98BC18A3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859E880A-1E37-A05E-F025-B5C3344248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5A044140-464F-75CF-E38B-3CB365D4A4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196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6F3DE3D-F4B8-785A-6605-B7F9190B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57D502E2-413F-9BA5-28AC-E06CE91C8B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2680B013-73D2-0484-6E8A-8B054B8306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468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D88AEC8-E15D-EF97-1CD8-9E0A3B00C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DDC0E2DE-141C-B128-ACC8-7605A30E10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3449E0BB-9885-4A35-14EE-C20ED71DA4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551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02a70b172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e02a70b172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02a70b17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02a70b17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41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B5D3356-5870-A721-2B6C-262CBAB19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A26A13B8-2676-1C88-FB25-7B7B25D0A7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16C22F4E-CF40-0CD6-736D-F89BBFE1A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68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0181EDF-9B41-0F45-E388-04EA748C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21B7C000-D03F-1556-4291-6B852DC8CA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5BA7ECD1-79A1-7F32-4309-E46A8F91D0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76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A54E491-16D3-F0C9-3DEA-C27CCC29A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1613A9D3-1515-C25A-52C8-83B2E651C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783C3770-8478-F5AD-F08C-383A2ED7A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83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9166AC2-4C97-538C-BDD7-5A8A21C5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54D71EAD-0D60-7DBC-B3D8-587CAD517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B8DE55A0-0AF4-7095-A690-E6FDA4580F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74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C63458F-8620-240A-90F7-AA943B067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7674ad684_0_24:notes">
            <a:extLst>
              <a:ext uri="{FF2B5EF4-FFF2-40B4-BE49-F238E27FC236}">
                <a16:creationId xmlns:a16="http://schemas.microsoft.com/office/drawing/2014/main" id="{B4FF6E5A-64CD-F180-F21D-2E265C5E5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7674ad684_0_24:notes">
            <a:extLst>
              <a:ext uri="{FF2B5EF4-FFF2-40B4-BE49-F238E27FC236}">
                <a16:creationId xmlns:a16="http://schemas.microsoft.com/office/drawing/2014/main" id="{517537A8-D62F-DFC7-F21F-10CE76DA2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1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ndara" panose="020E0502030303020204" pitchFamily="34" charset="0"/>
          <a:ea typeface="Candara" panose="020E05020303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topics/human-ai-interac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2352250X240005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2.14232v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hyperlink" Target="https://www.downes.ca/presentation/582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es.ca/presentation/49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blogs/2018/11/the-values-of-open-pedagog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c_smith/537349220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lation-culture-theory-posthuman-pedagogy.ghost.io/what-we-dont-talk-about-when-we-talk-about-ai-in-education-a-posthumanist-response-to-audrey-watter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hics.mooc.ca/cgi-bin/page.cgi?presentation=47" TargetMode="External"/><Relationship Id="rId5" Type="http://schemas.openxmlformats.org/officeDocument/2006/relationships/hyperlink" Target="https://www.downes.ca/post/68088" TargetMode="External"/><Relationship Id="rId4" Type="http://schemas.openxmlformats.org/officeDocument/2006/relationships/hyperlink" Target="https://ethics.mooc.ca/cgi-bin/page.cgi?presentation=8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hics.mooc.ca/cgi-bin/page.cgi?presentation=1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lusionsindex.org/i/duck-rabbit" TargetMode="External"/><Relationship Id="rId3" Type="http://schemas.openxmlformats.org/officeDocument/2006/relationships/hyperlink" Target="https://thebullshitmachines.com/lesson-1-autocomplete-in-overdrive/" TargetMode="External"/><Relationship Id="rId7" Type="http://schemas.openxmlformats.org/officeDocument/2006/relationships/hyperlink" Target="https://towardsai.net/p/l/decoding-handwritten-digits-the-fascinating-world-of-machin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sRjQDrDnY8" TargetMode="External"/><Relationship Id="rId5" Type="http://schemas.openxmlformats.org/officeDocument/2006/relationships/hyperlink" Target="https://www.downes.ca/cgi-bin/page.cgi?presentation=591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ullshitmachines.com/lesson-1-autocomplete-in-overdriv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hatgpt.com/share/67870f6a-39c0-8006-920c-5b695fc0b01b" TargetMode="External"/><Relationship Id="rId4" Type="http://schemas.openxmlformats.org/officeDocument/2006/relationships/hyperlink" Target="https://docs.anthropic.com/en/release-notes/system-prompts#may-22th-202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mpt_enginee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hropic.com/news/model-context-protoco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cTqFLS-9mg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ecTqFLS-9m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0561-024-00314-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A9FB5-526B-3F24-4C42-D31A85BF81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208893" y="161196"/>
            <a:ext cx="9080092" cy="4868004"/>
          </a:xfrm>
          <a:prstGeom prst="rect">
            <a:avLst/>
          </a:prstGeom>
        </p:spPr>
      </p:pic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692" y="2797175"/>
            <a:ext cx="8335589" cy="1515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300" dirty="0"/>
              <a:t>Stephen Downes</a:t>
            </a:r>
            <a:endParaRPr sz="43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to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Open/Technology in Education, Society, and Scholarship Association (OTESSA)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Toronto, Ontario, Canada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/>
            <a:r>
              <a:rPr lang="en-US" dirty="0"/>
              <a:t>June 4, 2025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97807-9ACB-4B79-A7F5-625D7AB73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Reframing Togetherness: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Advances in artificial intelligence and the intersection of open learning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A4EEEA7-DD6C-9A9A-E96C-1254BCA8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3E75381-411A-6411-3BA0-24DCAAE88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B605810-28F1-137D-C086-2A6DADE558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82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Interactive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Human-AI Interaction (HAX)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decision-making, virtual assistants, personalized recommendation</a:t>
            </a:r>
          </a:p>
          <a:p>
            <a:pPr marL="0" indent="0">
              <a:buNone/>
            </a:pPr>
            <a:endParaRPr lang="en-US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Human-AI-teaming (HAT): Redefining collaboration in the digital 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Emergent states, trust, shared cognition</a:t>
            </a:r>
            <a:endParaRPr lang="en-US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B84B-29E2-AC53-84D4-D8F6D0D67537}"/>
              </a:ext>
            </a:extLst>
          </p:cNvPr>
          <p:cNvSpPr txBox="1"/>
          <p:nvPr/>
        </p:nvSpPr>
        <p:spPr>
          <a:xfrm>
            <a:off x="342523" y="4246952"/>
            <a:ext cx="7991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/>
              <a:t>Interaction Design Foundation. 2025. Human-AI Interaction (HAX). </a:t>
            </a:r>
            <a:r>
              <a:rPr lang="en-CA" sz="1000" dirty="0">
                <a:hlinkClick r:id="rId3"/>
              </a:rPr>
              <a:t>https://www.interaction-design.org/literature/topics/human-ai-interaction</a:t>
            </a:r>
            <a:r>
              <a:rPr lang="en-CA" sz="1000" dirty="0"/>
              <a:t> </a:t>
            </a:r>
          </a:p>
          <a:p>
            <a:endParaRPr lang="en-CA" sz="1000" dirty="0"/>
          </a:p>
          <a:p>
            <a:r>
              <a:rPr lang="en-CA" sz="1000" dirty="0"/>
              <a:t>Jan B. Schmutz, Neal Outland, Sophie Kerstan, Eleni </a:t>
            </a:r>
            <a:r>
              <a:rPr lang="en-CA" sz="1000" dirty="0" err="1"/>
              <a:t>Georganta</a:t>
            </a:r>
            <a:r>
              <a:rPr lang="en-CA" sz="1000" dirty="0"/>
              <a:t>, Anna-Sophie Ulfert. 2024. AI-teaming: Redefining collaboration in the digital era. Current Opinion in Psychology, Volume 58, 2024. </a:t>
            </a:r>
            <a:r>
              <a:rPr lang="en-CA" sz="1000" dirty="0">
                <a:hlinkClick r:id="rId4"/>
              </a:rPr>
              <a:t>https://www.sciencedirect.com/science/article/pii/S2352250X24000502</a:t>
            </a:r>
            <a:r>
              <a:rPr lang="en-CA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29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32044C9-0A01-BD75-8C6F-443D16CA5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42728AB-CE80-A1C9-67FB-BF319FD60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0168A6B-D1ED-AE2E-CE9E-D457D70F0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Decision-Making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5D769-C5B1-D96E-2648-13E1FD714532}"/>
              </a:ext>
            </a:extLst>
          </p:cNvPr>
          <p:cNvSpPr txBox="1"/>
          <p:nvPr/>
        </p:nvSpPr>
        <p:spPr>
          <a:xfrm>
            <a:off x="311700" y="4568875"/>
            <a:ext cx="7991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/>
              <a:t>Sriraam Natarajan, Saurabh Mathur, Sahil </a:t>
            </a:r>
            <a:r>
              <a:rPr lang="en-CA" sz="1000" dirty="0" err="1"/>
              <a:t>Sidheekh</a:t>
            </a:r>
            <a:r>
              <a:rPr lang="en-CA" sz="1000" dirty="0"/>
              <a:t>, Wolfgang Stammer, Kristian Kersting . 2025. Human-in-the-loop or AI-in-the-loop? Automate or Collaborate? </a:t>
            </a:r>
            <a:r>
              <a:rPr lang="en-CA" sz="1000" dirty="0" err="1"/>
              <a:t>arXiv</a:t>
            </a:r>
            <a:r>
              <a:rPr lang="en-CA" sz="1000" dirty="0"/>
              <a:t>, Jan 03, 2025. </a:t>
            </a:r>
            <a:r>
              <a:rPr lang="en-CA" sz="1000" dirty="0">
                <a:hlinkClick r:id="rId3"/>
              </a:rPr>
              <a:t>https://arxiv.org/abs/2412.14232v1</a:t>
            </a:r>
            <a:r>
              <a:rPr lang="en-CA" sz="1000" dirty="0"/>
              <a:t> </a:t>
            </a:r>
          </a:p>
        </p:txBody>
      </p:sp>
      <p:pic>
        <p:nvPicPr>
          <p:cNvPr id="3" name="Picture 2" descr="A diagram of different types of human&#10;&#10;Description automatically generated">
            <a:extLst>
              <a:ext uri="{FF2B5EF4-FFF2-40B4-BE49-F238E27FC236}">
                <a16:creationId xmlns:a16="http://schemas.microsoft.com/office/drawing/2014/main" id="{6586F376-89F8-A23E-1FB5-790EB57F2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93" y="1488561"/>
            <a:ext cx="5981667" cy="29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488" y="1652450"/>
            <a:ext cx="2335526" cy="8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176" y="1778490"/>
            <a:ext cx="2149276" cy="7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1413" y="1652450"/>
            <a:ext cx="1811553" cy="7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13" y="2802725"/>
            <a:ext cx="2039025" cy="8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7025" y="2847625"/>
            <a:ext cx="2254024" cy="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0025" y="2989525"/>
            <a:ext cx="1811551" cy="7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9300" y="2989525"/>
            <a:ext cx="1883626" cy="9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6150" y="4014600"/>
            <a:ext cx="1883626" cy="90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38448" y="218225"/>
            <a:ext cx="2000600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1548" y="1564875"/>
            <a:ext cx="1811550" cy="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23126" y="4055201"/>
            <a:ext cx="1934425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73781" y="4014600"/>
            <a:ext cx="2223835" cy="79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43"/>
          <p:cNvCxnSpPr/>
          <p:nvPr/>
        </p:nvCxnSpPr>
        <p:spPr>
          <a:xfrm flipH="1">
            <a:off x="4463750" y="808275"/>
            <a:ext cx="1680900" cy="404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43"/>
          <p:cNvCxnSpPr/>
          <p:nvPr/>
        </p:nvCxnSpPr>
        <p:spPr>
          <a:xfrm flipH="1">
            <a:off x="1294950" y="1212400"/>
            <a:ext cx="3214800" cy="18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43"/>
          <p:cNvCxnSpPr/>
          <p:nvPr/>
        </p:nvCxnSpPr>
        <p:spPr>
          <a:xfrm>
            <a:off x="1304250" y="1249125"/>
            <a:ext cx="0" cy="6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43"/>
          <p:cNvSpPr txBox="1"/>
          <p:nvPr/>
        </p:nvSpPr>
        <p:spPr>
          <a:xfrm>
            <a:off x="7669325" y="973600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Recruit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08" name="Google Shape;308;p43"/>
          <p:cNvCxnSpPr>
            <a:stCxn id="301" idx="3"/>
          </p:cNvCxnSpPr>
          <p:nvPr/>
        </p:nvCxnSpPr>
        <p:spPr>
          <a:xfrm>
            <a:off x="2163098" y="1979275"/>
            <a:ext cx="757800" cy="473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43"/>
          <p:cNvSpPr txBox="1"/>
          <p:nvPr/>
        </p:nvSpPr>
        <p:spPr>
          <a:xfrm>
            <a:off x="311700" y="2378850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Connect</a:t>
            </a:r>
            <a:endParaRPr sz="1300">
              <a:solidFill>
                <a:srgbClr val="CC0000"/>
              </a:solidFill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2448025" y="2440013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Enrol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11" name="Google Shape;311;p43"/>
          <p:cNvCxnSpPr/>
          <p:nvPr/>
        </p:nvCxnSpPr>
        <p:spPr>
          <a:xfrm>
            <a:off x="4574050" y="2204350"/>
            <a:ext cx="698100" cy="27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43"/>
          <p:cNvSpPr txBox="1"/>
          <p:nvPr/>
        </p:nvSpPr>
        <p:spPr>
          <a:xfrm>
            <a:off x="5120600" y="2378850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Adapt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13" name="Google Shape;313;p43"/>
          <p:cNvCxnSpPr/>
          <p:nvPr/>
        </p:nvCxnSpPr>
        <p:spPr>
          <a:xfrm>
            <a:off x="5887475" y="1993100"/>
            <a:ext cx="1350300" cy="35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43"/>
          <p:cNvSpPr txBox="1"/>
          <p:nvPr/>
        </p:nvSpPr>
        <p:spPr>
          <a:xfrm>
            <a:off x="7576488" y="2494100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Assess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15" name="Google Shape;315;p43"/>
          <p:cNvCxnSpPr/>
          <p:nvPr/>
        </p:nvCxnSpPr>
        <p:spPr>
          <a:xfrm flipH="1">
            <a:off x="6291675" y="2259475"/>
            <a:ext cx="1047000" cy="413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43"/>
          <p:cNvCxnSpPr/>
          <p:nvPr/>
        </p:nvCxnSpPr>
        <p:spPr>
          <a:xfrm rot="10800000">
            <a:off x="1579800" y="2691150"/>
            <a:ext cx="471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43"/>
          <p:cNvCxnSpPr/>
          <p:nvPr/>
        </p:nvCxnSpPr>
        <p:spPr>
          <a:xfrm flipH="1">
            <a:off x="1588850" y="2700350"/>
            <a:ext cx="9300" cy="30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p43"/>
          <p:cNvSpPr txBox="1"/>
          <p:nvPr/>
        </p:nvSpPr>
        <p:spPr>
          <a:xfrm>
            <a:off x="585438" y="3589875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Strengths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19" name="Google Shape;319;p43"/>
          <p:cNvCxnSpPr/>
          <p:nvPr/>
        </p:nvCxnSpPr>
        <p:spPr>
          <a:xfrm>
            <a:off x="1717550" y="3324900"/>
            <a:ext cx="1010400" cy="3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43"/>
          <p:cNvSpPr txBox="1"/>
          <p:nvPr/>
        </p:nvSpPr>
        <p:spPr>
          <a:xfrm>
            <a:off x="2862300" y="3671625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Engage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21" name="Google Shape;321;p43"/>
          <p:cNvCxnSpPr/>
          <p:nvPr/>
        </p:nvCxnSpPr>
        <p:spPr>
          <a:xfrm>
            <a:off x="4142350" y="3269800"/>
            <a:ext cx="1019400" cy="284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43"/>
          <p:cNvSpPr txBox="1"/>
          <p:nvPr/>
        </p:nvSpPr>
        <p:spPr>
          <a:xfrm>
            <a:off x="5342000" y="3671625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Assist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23" name="Google Shape;323;p43"/>
          <p:cNvCxnSpPr>
            <a:stCxn id="297" idx="3"/>
          </p:cNvCxnSpPr>
          <p:nvPr/>
        </p:nvCxnSpPr>
        <p:spPr>
          <a:xfrm>
            <a:off x="6531576" y="3386150"/>
            <a:ext cx="871500" cy="140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43"/>
          <p:cNvSpPr txBox="1"/>
          <p:nvPr/>
        </p:nvSpPr>
        <p:spPr>
          <a:xfrm>
            <a:off x="8323325" y="3821700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Metrics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25" name="Google Shape;325;p43"/>
          <p:cNvCxnSpPr/>
          <p:nvPr/>
        </p:nvCxnSpPr>
        <p:spPr>
          <a:xfrm flipH="1">
            <a:off x="6567298" y="3398400"/>
            <a:ext cx="762300" cy="551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43"/>
          <p:cNvCxnSpPr/>
          <p:nvPr/>
        </p:nvCxnSpPr>
        <p:spPr>
          <a:xfrm flipH="1">
            <a:off x="2034950" y="3950500"/>
            <a:ext cx="4549200" cy="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43"/>
          <p:cNvSpPr txBox="1"/>
          <p:nvPr/>
        </p:nvSpPr>
        <p:spPr>
          <a:xfrm>
            <a:off x="1088300" y="4800900"/>
            <a:ext cx="10104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Support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28" name="Google Shape;328;p43"/>
          <p:cNvCxnSpPr/>
          <p:nvPr/>
        </p:nvCxnSpPr>
        <p:spPr>
          <a:xfrm>
            <a:off x="2041075" y="3983175"/>
            <a:ext cx="6300" cy="4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43"/>
          <p:cNvCxnSpPr/>
          <p:nvPr/>
        </p:nvCxnSpPr>
        <p:spPr>
          <a:xfrm rot="10800000" flipH="1">
            <a:off x="2702875" y="4478025"/>
            <a:ext cx="1070100" cy="111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0" name="Google Shape;330;p43"/>
          <p:cNvSpPr txBox="1"/>
          <p:nvPr/>
        </p:nvSpPr>
        <p:spPr>
          <a:xfrm>
            <a:off x="3405750" y="4688975"/>
            <a:ext cx="16809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Recommend</a:t>
            </a:r>
            <a:endParaRPr sz="1300">
              <a:solidFill>
                <a:srgbClr val="CC0000"/>
              </a:solidFill>
            </a:endParaRPr>
          </a:p>
        </p:txBody>
      </p:sp>
      <p:sp>
        <p:nvSpPr>
          <p:cNvPr id="331" name="Google Shape;331;p43"/>
          <p:cNvSpPr txBox="1"/>
          <p:nvPr/>
        </p:nvSpPr>
        <p:spPr>
          <a:xfrm>
            <a:off x="5974725" y="4776150"/>
            <a:ext cx="16809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CC0000"/>
                </a:solidFill>
              </a:rPr>
              <a:t>Compensate Fairly</a:t>
            </a:r>
            <a:endParaRPr sz="1300">
              <a:solidFill>
                <a:srgbClr val="CC0000"/>
              </a:solidFill>
            </a:endParaRPr>
          </a:p>
        </p:txBody>
      </p:sp>
      <p:cxnSp>
        <p:nvCxnSpPr>
          <p:cNvPr id="332" name="Google Shape;332;p43"/>
          <p:cNvCxnSpPr/>
          <p:nvPr/>
        </p:nvCxnSpPr>
        <p:spPr>
          <a:xfrm rot="10800000" flipH="1">
            <a:off x="5164525" y="4471750"/>
            <a:ext cx="1373100" cy="148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43"/>
          <p:cNvSpPr txBox="1"/>
          <p:nvPr/>
        </p:nvSpPr>
        <p:spPr>
          <a:xfrm>
            <a:off x="311700" y="865450"/>
            <a:ext cx="5726080" cy="45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Candara" panose="020E0502030303020204" pitchFamily="34" charset="0"/>
              </a:rPr>
              <a:t>Using AI to Support Staff Diversity at Institution P</a:t>
            </a:r>
            <a:endParaRPr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9E0BD4E6-8506-8836-28E3-E9BA23728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A50E5-B1AA-0425-58A9-90E021B4056F}"/>
              </a:ext>
            </a:extLst>
          </p:cNvPr>
          <p:cNvSpPr txBox="1"/>
          <p:nvPr/>
        </p:nvSpPr>
        <p:spPr>
          <a:xfrm>
            <a:off x="1539075" y="1238173"/>
            <a:ext cx="4667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hlinkClick r:id="rId15"/>
              </a:rPr>
              <a:t>https://www.downes.ca/presentation/582</a:t>
            </a:r>
            <a:r>
              <a:rPr lang="en-CA" sz="12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1D25F00-D86B-7A7C-08B9-C7A3F8A9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E204DE5-AC87-8EA2-745B-CC2A42ACC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F9C66E2-D3F9-ED9D-201B-970D02A8A4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79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Purpose-Based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Goal-directed learning vs content-based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4FB7A-CAD2-8448-9BC6-FF2888D5AFB7}"/>
              </a:ext>
            </a:extLst>
          </p:cNvPr>
          <p:cNvSpPr txBox="1"/>
          <p:nvPr/>
        </p:nvSpPr>
        <p:spPr>
          <a:xfrm>
            <a:off x="311700" y="4568875"/>
            <a:ext cx="79912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hlinkClick r:id="rId3"/>
              </a:rPr>
              <a:t>https://www.downes.ca/presentation/497</a:t>
            </a:r>
            <a:r>
              <a:rPr lang="en-US" sz="1000" dirty="0"/>
              <a:t> </a:t>
            </a:r>
            <a:endParaRPr lang="en-US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D8D23-4D2E-477F-BA3A-DDFD2D285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10" y="1189567"/>
            <a:ext cx="5366900" cy="31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1459027-F331-FEF5-54BA-DA58C34F8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DC60F7A-B3BE-6A72-60D8-C6D082A8F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6694B80-2031-C97A-E46E-FCAEBDDB1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3456" y="121955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Pedagogy</a:t>
            </a: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ED1FB-E6B8-C492-CDC7-915855D495AF}"/>
              </a:ext>
            </a:extLst>
          </p:cNvPr>
          <p:cNvSpPr txBox="1"/>
          <p:nvPr/>
        </p:nvSpPr>
        <p:spPr>
          <a:xfrm>
            <a:off x="311700" y="4568875"/>
            <a:ext cx="79912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Caroline Sinkinson. 2018. EDUCAUSE. </a:t>
            </a:r>
            <a:r>
              <a:rPr lang="en-US" sz="1000" dirty="0">
                <a:hlinkClick r:id="rId3"/>
              </a:rPr>
              <a:t>https://er.educause.edu/blogs/2018/11/the-values-of-open-pedagogy</a:t>
            </a:r>
            <a:r>
              <a:rPr lang="en-US" sz="1000" dirty="0"/>
              <a:t> </a:t>
            </a:r>
            <a:endParaRPr lang="en-CA" sz="1000" dirty="0"/>
          </a:p>
        </p:txBody>
      </p:sp>
      <p:pic>
        <p:nvPicPr>
          <p:cNvPr id="7" name="Picture 6" descr="A diagram of a pedagogy&#10;&#10;AI-generated content may be incorrect.">
            <a:extLst>
              <a:ext uri="{FF2B5EF4-FFF2-40B4-BE49-F238E27FC236}">
                <a16:creationId xmlns:a16="http://schemas.microsoft.com/office/drawing/2014/main" id="{FCE5CED9-D2A2-B911-A9A9-AFB09DD4B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976" y="1042428"/>
            <a:ext cx="4519043" cy="3354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7BF7EE-8D59-0274-9060-E87E7B9F7F51}"/>
              </a:ext>
            </a:extLst>
          </p:cNvPr>
          <p:cNvSpPr txBox="1"/>
          <p:nvPr/>
        </p:nvSpPr>
        <p:spPr>
          <a:xfrm>
            <a:off x="311700" y="1740060"/>
            <a:ext cx="23636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“Open pedagogy is a site of praxis, a place where theories about learning, teaching, technology, and social justice enter into a conversation with each other and inform the development of educational practices and structures."</a:t>
            </a:r>
            <a:endParaRPr lang="en-CA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8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372E840-FF7C-A5F1-829C-09A852BF3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78232A1-68D8-9CDC-B1D9-DD843E599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AA8AA31-43AF-8465-E7B7-791B9F780D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75416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learning communities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07D68-80DF-919C-FBF2-2B70643837A9}"/>
              </a:ext>
            </a:extLst>
          </p:cNvPr>
          <p:cNvSpPr txBox="1"/>
          <p:nvPr/>
        </p:nvSpPr>
        <p:spPr>
          <a:xfrm>
            <a:off x="311700" y="4568875"/>
            <a:ext cx="79912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Image: Marc Smith </a:t>
            </a:r>
            <a:r>
              <a:rPr lang="en-US" sz="1100" dirty="0">
                <a:hlinkClick r:id="rId3"/>
              </a:rPr>
              <a:t>https://www.flickr.com/photos/marc_smith/5373492204</a:t>
            </a:r>
            <a:r>
              <a:rPr lang="en-US" sz="11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BA4E81-2C9D-4616-820F-DCD56CD57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54" y="1076880"/>
            <a:ext cx="4718426" cy="34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B3ED020-43F1-496C-E6F2-0250ACA8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158B271-87F9-F9D1-1675-1A808BC1F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E7797D9-6CC9-F2E3-0E01-8FDB6726A5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communities</a:t>
            </a: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 of learners / Communities that learn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42D8-28EC-4B1D-BC64-8059B83E93E3}"/>
              </a:ext>
            </a:extLst>
          </p:cNvPr>
          <p:cNvSpPr txBox="1"/>
          <p:nvPr/>
        </p:nvSpPr>
        <p:spPr>
          <a:xfrm>
            <a:off x="311700" y="4568875"/>
            <a:ext cx="79912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Image: James Slotta, OTESSA 2025; photo by me</a:t>
            </a:r>
            <a:endParaRPr lang="en-CA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D1CAD-14A2-354D-A950-34E73B37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058" y="1962743"/>
            <a:ext cx="3273075" cy="2454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AF35CD-AA57-DE06-6158-0090D5957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01" y="1962743"/>
            <a:ext cx="2863599" cy="23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3BC72F4-4E47-841D-3BFC-4238D7FA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3121F28-DC1C-C287-C3C4-6AE17FF2E1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We Understand Ourselves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B8900DE-BC77-0027-29CC-941ADB434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Cognition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need more than discursive critique—we need an epistemology capable of accounting for distributed cognition, relational emergence, and the hybrid co-construction of meaning. We need a vision of learning that acknowledges the classroom as a cognitive assemblage, where agency and thought are shared across human and nonhuman nodes. We need to reframe the role of the educator—not as a content manager, but as a relational steward, holding curricular purpose while sustaining epistemic openness and unpredictability.”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EEC90-6D32-FDEF-5C92-0035100A84DE}"/>
              </a:ext>
            </a:extLst>
          </p:cNvPr>
          <p:cNvSpPr txBox="1"/>
          <p:nvPr/>
        </p:nvSpPr>
        <p:spPr>
          <a:xfrm>
            <a:off x="367359" y="4350214"/>
            <a:ext cx="79912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J. Owen Matson . 2025. What We (Don't) Talk About When We Talk About AI in Education: A </a:t>
            </a:r>
            <a:r>
              <a:rPr lang="en-US" sz="1000" dirty="0" err="1"/>
              <a:t>Posthumanist</a:t>
            </a:r>
            <a:r>
              <a:rPr lang="en-US" sz="1000" dirty="0"/>
              <a:t> Response to Audrey Watters. </a:t>
            </a:r>
          </a:p>
          <a:p>
            <a:r>
              <a:rPr lang="en-US" sz="1000" dirty="0"/>
              <a:t> </a:t>
            </a:r>
            <a:r>
              <a:rPr lang="en-US" sz="1000" dirty="0" err="1"/>
              <a:t>Intralation</a:t>
            </a:r>
            <a:r>
              <a:rPr lang="en-US" sz="1000" dirty="0"/>
              <a:t>: Culture, Theory, Pedagogy, Jun 01, 2025. </a:t>
            </a:r>
            <a:r>
              <a:rPr lang="en-US" sz="1000" dirty="0">
                <a:hlinkClick r:id="rId3"/>
              </a:rPr>
              <a:t>https://intralation-culture-theory-posthuman-pedagogy.ghost.io/what-we-dont-talk-about-when-we-talk-about-ai-in-education-a-posthumanist-response-to-audrey-watters/</a:t>
            </a:r>
            <a:r>
              <a:rPr lang="en-US" sz="1000" dirty="0"/>
              <a:t> 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045817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14E7C65-46BF-B2F8-17C0-0C21C3EB4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32EC0C3-A94A-9208-DC88-4692CBF7E5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Genuinely Emancipatory Open Learning </a:t>
            </a: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2873D09-0A73-21E4-3855-C86431826F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Open Question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what needs to be done to realize such a vision? The technology itself offers no guarantee, and critics have already pointed out the many ways AI-based learning technology can undermine, rather than extend, the needs and interests of many people and group</a:t>
            </a:r>
          </a:p>
        </p:txBody>
      </p:sp>
    </p:spTree>
    <p:extLst>
      <p:ext uri="{BB962C8B-B14F-4D97-AF65-F5344CB8AC3E}">
        <p14:creationId xmlns:p14="http://schemas.microsoft.com/office/powerpoint/2010/main" val="114374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EBC2A73-B0BF-A1E5-2E55-42E3C5E35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57FE807-09AD-C808-B45E-A579A9B213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Genuinely Emancipatory Open Learning </a:t>
            </a: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5322E10-03C8-5E52-759B-94315D4BD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Pedagogy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Bronwyn Hagerty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4D538-3AE7-ACDE-97C2-F16CFACAAB82}"/>
              </a:ext>
            </a:extLst>
          </p:cNvPr>
          <p:cNvSpPr txBox="1"/>
          <p:nvPr/>
        </p:nvSpPr>
        <p:spPr>
          <a:xfrm>
            <a:off x="2751666" y="4038600"/>
            <a:ext cx="602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Nadia Abu-Zara workshop</a:t>
            </a:r>
          </a:p>
          <a:p>
            <a:r>
              <a:rPr lang="en-CA" dirty="0"/>
              <a:t>Community Mobilization in Crisis - </a:t>
            </a:r>
            <a:r>
              <a:rPr lang="en-CA" dirty="0" err="1"/>
              <a:t>UOttawa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9412C-D23C-F3D5-F9A8-6839E95EB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67" y="1152475"/>
            <a:ext cx="5021734" cy="25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7308327-6384-A8F0-F1E4-EC05277B9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F39C9DA-6AEA-417F-D80D-89DEB1B4B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Promises I Made in the Abstract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09C0C51-64D0-91C3-B7AB-09C116E2EA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Outline some recent advances in artificial intelligence, highlighting in particular their potential to impact open education, both positively and negatively. </a:t>
            </a:r>
            <a:endParaRPr lang="en-US" sz="11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Times New Roman" panose="02020603050405020304" pitchFamily="18" charset="0"/>
              </a:rPr>
              <a:t>This means far more than online instruction and adaptive learning.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ndara" panose="020E0502030303020204" pitchFamily="34" charset="0"/>
                <a:cs typeface="Times New Roman" panose="02020603050405020304" pitchFamily="18" charset="0"/>
              </a:rPr>
              <a:t>It means more than open content and automated assessment.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1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Focus on how AI is shaping and will transform how we understand ourselves as interactive, purpose-based and open learning communities.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  <a:cs typeface="Times New Roman" panose="02020603050405020304" pitchFamily="18" charset="0"/>
              </a:rPr>
              <a:t>Offer a framework based on agency and care to work with the new technology to support genuinely emancipatory open learning for everyone.</a:t>
            </a:r>
          </a:p>
          <a:p>
            <a:pPr marL="0" indent="0">
              <a:buNone/>
            </a:pPr>
            <a:endParaRPr lang="en-CA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89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1208863-9AD8-5F6D-9E98-E0C438DA0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62417EE-4AD6-353A-8DFA-CC7117D7E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Genuinely Emancipatory Open Learning </a:t>
            </a: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651DAD4-B378-90CE-DDAD-92879F047E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endParaRPr lang="en-US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887AC-9130-7132-9D4C-C768EB93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639304"/>
            <a:ext cx="2078566" cy="1146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B214F-A5B6-E592-DF92-0F5865ECEB44}"/>
              </a:ext>
            </a:extLst>
          </p:cNvPr>
          <p:cNvSpPr txBox="1"/>
          <p:nvPr/>
        </p:nvSpPr>
        <p:spPr>
          <a:xfrm>
            <a:off x="2506133" y="250853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hlinkClick r:id="rId4"/>
              </a:rPr>
              <a:t>https://ethics.mooc.ca/cgi-bin/page.cgi?presentation=85</a:t>
            </a:r>
            <a:r>
              <a:rPr lang="en-CA" sz="1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B13B9-BBCB-6CB9-CFAD-B01327387E08}"/>
              </a:ext>
            </a:extLst>
          </p:cNvPr>
          <p:cNvSpPr txBox="1"/>
          <p:nvPr/>
        </p:nvSpPr>
        <p:spPr>
          <a:xfrm>
            <a:off x="2506133" y="2302660"/>
            <a:ext cx="6210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Based on ‘What Peace Means to Me’ </a:t>
            </a:r>
            <a:r>
              <a:rPr lang="en-CA" sz="1200" dirty="0">
                <a:hlinkClick r:id="rId5"/>
              </a:rPr>
              <a:t>https://www.downes.ca/post/68088</a:t>
            </a:r>
            <a:r>
              <a:rPr lang="en-CA" sz="1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F58C7-BFF3-F078-AA79-E8D8F12C6539}"/>
              </a:ext>
            </a:extLst>
          </p:cNvPr>
          <p:cNvSpPr txBox="1"/>
          <p:nvPr/>
        </p:nvSpPr>
        <p:spPr>
          <a:xfrm>
            <a:off x="2506133" y="1429246"/>
            <a:ext cx="6282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latin typeface="Candara" panose="020E0502030303020204" pitchFamily="34" charset="0"/>
              </a:rPr>
              <a:t>“Shared activity is distinguished from a mere aggregation of individual acts by a structure of appropriately related participatory intentions across different individuals.” -  Abraham Sesshu Roth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30FCD-7685-32DA-CA2E-5A69BFD813B7}"/>
              </a:ext>
            </a:extLst>
          </p:cNvPr>
          <p:cNvSpPr txBox="1"/>
          <p:nvPr/>
        </p:nvSpPr>
        <p:spPr>
          <a:xfrm>
            <a:off x="2290233" y="2991407"/>
            <a:ext cx="6819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08000"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anose="020E0502030303020204" pitchFamily="34" charset="0"/>
              </a:rPr>
              <a:t>Persons are understood to have varying degrees of dependence and interdependence on one another.</a:t>
            </a:r>
          </a:p>
          <a:p>
            <a:pPr marL="285750" indent="-108000"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anose="020E0502030303020204" pitchFamily="34" charset="0"/>
              </a:rPr>
              <a:t>Other individuals affected by the consequences of one's choices deserve consideration in proportion to their vulnerability.</a:t>
            </a:r>
          </a:p>
          <a:p>
            <a:pPr marL="285750" indent="-108000">
              <a:buFont typeface="Wingdings" panose="05000000000000000000" pitchFamily="2" charset="2"/>
              <a:buChar char="§"/>
            </a:pPr>
            <a:r>
              <a:rPr lang="en-CA" sz="1600" dirty="0">
                <a:latin typeface="Candara" panose="020E0502030303020204" pitchFamily="34" charset="0"/>
              </a:rPr>
              <a:t>Situational details determine how to safeguard and promote the interests of those involved.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DE9E5-A8A8-9F78-8B85-C614FBB47244}"/>
              </a:ext>
            </a:extLst>
          </p:cNvPr>
          <p:cNvSpPr txBox="1"/>
          <p:nvPr/>
        </p:nvSpPr>
        <p:spPr>
          <a:xfrm>
            <a:off x="2506133" y="4620860"/>
            <a:ext cx="4578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hlinkClick r:id="rId6"/>
              </a:rPr>
              <a:t>https://ethics.mooc.ca/cgi-bin/page.cgi?presentation=47</a:t>
            </a:r>
            <a:r>
              <a:rPr lang="en-CA" sz="1200" dirty="0"/>
              <a:t> </a:t>
            </a:r>
          </a:p>
        </p:txBody>
      </p:sp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11CCB396-8AAC-40AD-968F-0C8D35730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33" y="3476877"/>
            <a:ext cx="1985433" cy="11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6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FD71AEA-92AC-5E6F-CA0A-0B63D65C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0EEDE6A-44FD-7F9D-A6B2-5F754DFC16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Genuinely Emancipatory Open Learning </a:t>
            </a: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8BB2AA4-94A9-C3B8-4841-E30CA9033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framework based on agency and care to work with the new technology to support open online learning community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67E25A-F451-3888-67BD-4898104D2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78603"/>
              </p:ext>
            </p:extLst>
          </p:nvPr>
        </p:nvGraphicFramePr>
        <p:xfrm>
          <a:off x="663934" y="2058449"/>
          <a:ext cx="6622110" cy="2413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370">
                  <a:extLst>
                    <a:ext uri="{9D8B030D-6E8A-4147-A177-3AD203B41FA5}">
                      <a16:colId xmlns:a16="http://schemas.microsoft.com/office/drawing/2014/main" val="2234571809"/>
                    </a:ext>
                  </a:extLst>
                </a:gridCol>
                <a:gridCol w="2207370">
                  <a:extLst>
                    <a:ext uri="{9D8B030D-6E8A-4147-A177-3AD203B41FA5}">
                      <a16:colId xmlns:a16="http://schemas.microsoft.com/office/drawing/2014/main" val="3971301868"/>
                    </a:ext>
                  </a:extLst>
                </a:gridCol>
                <a:gridCol w="2207370">
                  <a:extLst>
                    <a:ext uri="{9D8B030D-6E8A-4147-A177-3AD203B41FA5}">
                      <a16:colId xmlns:a16="http://schemas.microsoft.com/office/drawing/2014/main" val="3960846914"/>
                    </a:ext>
                  </a:extLst>
                </a:gridCol>
              </a:tblGrid>
              <a:tr h="45897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47076"/>
                  </a:ext>
                </a:extLst>
              </a:tr>
              <a:tr h="458978">
                <a:tc>
                  <a:txBody>
                    <a:bodyPr/>
                    <a:lstStyle/>
                    <a:p>
                      <a:r>
                        <a:rPr lang="en-CA" dirty="0"/>
                        <a:t>Aggregate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Choose own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Evaluate sources, don’t take for granted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16494"/>
                  </a:ext>
                </a:extLst>
              </a:tr>
              <a:tr h="458978">
                <a:tc>
                  <a:txBody>
                    <a:bodyPr/>
                    <a:lstStyle/>
                    <a:p>
                      <a:r>
                        <a:rPr lang="en-CA" dirty="0"/>
                        <a:t>Remix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Work in your own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Ensure diversity of voices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2002"/>
                  </a:ext>
                </a:extLst>
              </a:tr>
              <a:tr h="458978">
                <a:tc>
                  <a:txBody>
                    <a:bodyPr/>
                    <a:lstStyle/>
                    <a:p>
                      <a:r>
                        <a:rPr lang="en-CA" dirty="0"/>
                        <a:t>Repurpose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Reframe to match your own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Create a point of view or perspective, check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571"/>
                  </a:ext>
                </a:extLst>
              </a:tr>
              <a:tr h="458978">
                <a:tc>
                  <a:txBody>
                    <a:bodyPr/>
                    <a:lstStyle/>
                    <a:p>
                      <a:r>
                        <a:rPr lang="en-CA" dirty="0"/>
                        <a:t>Feed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To your own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Positive contributions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27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508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EFDF6B1-FFB8-12CE-18F9-E58042B76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1581192-8D0D-BA05-8F84-D95A3A9671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Genuinely Emancipatory Open Learning </a:t>
            </a: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F1DC234-B8EA-DE1A-ED42-25568BC8DF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genuinely emancipatory open learning for everyone.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our own direction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Owning our own data</a:t>
            </a:r>
          </a:p>
          <a:p>
            <a:pPr marL="285750" indent="-285750">
              <a:buFontTx/>
              <a:buChar char="-"/>
            </a:pPr>
            <a:endParaRPr lang="en-US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05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1"/>
          </p:nvPr>
        </p:nvSpPr>
        <p:spPr>
          <a:xfrm>
            <a:off x="373150" y="1152475"/>
            <a:ext cx="401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ndara" panose="020E0502030303020204" pitchFamily="34" charset="0"/>
              </a:rPr>
              <a:t>Stephen Downes</a:t>
            </a:r>
            <a:endParaRPr dirty="0">
              <a:latin typeface="Candara" panose="020E050203030302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latin typeface="Candara" panose="020E0502030303020204" pitchFamily="34" charset="0"/>
              </a:rPr>
              <a:t>https://www.downes.ca</a:t>
            </a:r>
            <a:endParaRPr dirty="0">
              <a:latin typeface="Candara" panose="020E0502030303020204" pitchFamily="34" charset="0"/>
            </a:endParaRPr>
          </a:p>
        </p:txBody>
      </p:sp>
      <p:pic>
        <p:nvPicPr>
          <p:cNvPr id="346" name="Google Shape;3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700" y="1260875"/>
            <a:ext cx="2726076" cy="31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Applications of AI - A Taxonomy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450" y="1017725"/>
            <a:ext cx="7845200" cy="39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1019525" y="4844350"/>
            <a:ext cx="573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4"/>
              </a:rPr>
              <a:t>https://ethics.mooc.ca/cgi-bin/page.cgi?presentation=12</a:t>
            </a:r>
            <a:r>
              <a:rPr lang="en-GB" sz="1200"/>
              <a:t>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Advances in Artificial Intelligence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Language 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B6DE4-A2E4-4495-B277-525C3B9B1993}"/>
              </a:ext>
            </a:extLst>
          </p:cNvPr>
          <p:cNvSpPr txBox="1"/>
          <p:nvPr/>
        </p:nvSpPr>
        <p:spPr>
          <a:xfrm>
            <a:off x="311700" y="4568875"/>
            <a:ext cx="7991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See Carl T. Bergstrom, Jevin D. West. 2025. Autocomplete in Overdrive. </a:t>
            </a:r>
            <a:r>
              <a:rPr lang="en-US" sz="1000" dirty="0">
                <a:hlinkClick r:id="rId3"/>
              </a:rPr>
              <a:t>https://thebullshitmachines.com/lesson-1-autocomplete-in-overdrive/</a:t>
            </a:r>
            <a:r>
              <a:rPr lang="en-US" sz="1000" dirty="0"/>
              <a:t>  </a:t>
            </a:r>
            <a:endParaRPr lang="en-CA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42281-EE21-344D-D640-189FEE721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91" y="1682986"/>
            <a:ext cx="4149981" cy="2809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C7C22-91E9-1DF3-A9D5-C86EE54B6873}"/>
              </a:ext>
            </a:extLst>
          </p:cNvPr>
          <p:cNvSpPr txBox="1"/>
          <p:nvPr/>
        </p:nvSpPr>
        <p:spPr>
          <a:xfrm>
            <a:off x="5403274" y="1621536"/>
            <a:ext cx="301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ndara" panose="020E0502030303020204" pitchFamily="34" charset="0"/>
                <a:hlinkClick r:id="rId5"/>
              </a:rPr>
              <a:t>The completion Game</a:t>
            </a:r>
            <a:r>
              <a:rPr lang="en-CA" sz="1800" dirty="0">
                <a:latin typeface="Candara" panose="020E0502030303020204" pitchFamily="34" charset="0"/>
              </a:rPr>
              <a:t>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ndara" panose="020E0502030303020204" pitchFamily="34" charset="0"/>
                <a:hlinkClick r:id="rId6"/>
              </a:rPr>
              <a:t>Which of these Things Does Not Belong</a:t>
            </a:r>
            <a:endParaRPr lang="en-CA" sz="18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ndara" panose="020E0502030303020204" pitchFamily="34" charset="0"/>
                <a:hlinkClick r:id="rId7"/>
              </a:rPr>
              <a:t>What number is this?</a:t>
            </a:r>
            <a:endParaRPr lang="en-CA" sz="18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Candara" panose="020E0502030303020204" pitchFamily="34" charset="0"/>
                <a:hlinkClick r:id="rId8"/>
              </a:rPr>
              <a:t>Duck-Rabbit / Gestalt</a:t>
            </a:r>
            <a:endParaRPr lang="en-CA" sz="1800" dirty="0">
              <a:latin typeface="Candara" panose="020E0502030303020204" pitchFamily="34" charset="0"/>
            </a:endParaRPr>
          </a:p>
        </p:txBody>
      </p:sp>
      <p:pic>
        <p:nvPicPr>
          <p:cNvPr id="5" name="Picture 4" descr="A diagram of a number&#10;&#10;AI-generated content may be incorrect.">
            <a:extLst>
              <a:ext uri="{FF2B5EF4-FFF2-40B4-BE49-F238E27FC236}">
                <a16:creationId xmlns:a16="http://schemas.microsoft.com/office/drawing/2014/main" id="{9417B0D1-A67B-912D-899C-1C18EDCF4F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9932" y="3366229"/>
            <a:ext cx="3553707" cy="9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7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D38351A-159B-51EB-A80B-04142E20B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849E202-791E-BA39-BDBC-55A6D4A106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Advances in Artificial Intelligence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52091A9-4FF0-668D-8A4F-D63BD7561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Prompts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C233D-4EBE-AC58-082F-53FCD392A2DB}"/>
              </a:ext>
            </a:extLst>
          </p:cNvPr>
          <p:cNvSpPr txBox="1"/>
          <p:nvPr/>
        </p:nvSpPr>
        <p:spPr>
          <a:xfrm>
            <a:off x="311700" y="4568875"/>
            <a:ext cx="7991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See Carl T. Bergstrom, Jevin D. West. 2025. Autocomplete in Overdrive. </a:t>
            </a:r>
            <a:r>
              <a:rPr lang="en-US" sz="1000" dirty="0">
                <a:hlinkClick r:id="rId3"/>
              </a:rPr>
              <a:t>https://thebullshitmachines.com/lesson-1-autocomplete-in-overdrive/</a:t>
            </a:r>
            <a:r>
              <a:rPr lang="en-US" sz="1000" dirty="0"/>
              <a:t>  </a:t>
            </a:r>
            <a:endParaRPr lang="en-CA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A50FE-1AA8-85FC-5DBB-F6D571EED811}"/>
              </a:ext>
            </a:extLst>
          </p:cNvPr>
          <p:cNvSpPr txBox="1"/>
          <p:nvPr/>
        </p:nvSpPr>
        <p:spPr>
          <a:xfrm>
            <a:off x="3423583" y="1630245"/>
            <a:ext cx="2973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>
                <a:latin typeface="Candara" panose="020E0502030303020204" pitchFamily="34" charset="0"/>
              </a:rPr>
              <a:t>Eg.</a:t>
            </a:r>
            <a:r>
              <a:rPr lang="en-CA" sz="1800" dirty="0">
                <a:latin typeface="Candara" panose="020E0502030303020204" pitchFamily="34" charset="0"/>
              </a:rPr>
              <a:t> For Claude </a:t>
            </a:r>
            <a:r>
              <a:rPr lang="en-CA" sz="1800" dirty="0">
                <a:latin typeface="Candara" panose="020E0502030303020204" pitchFamily="34" charset="0"/>
                <a:hlinkClick r:id="rId4"/>
              </a:rPr>
              <a:t>https://docs.anthropic.com/en/release-notes/system-prompts#may-22th-2025</a:t>
            </a:r>
            <a:r>
              <a:rPr lang="en-CA" sz="1800" dirty="0">
                <a:latin typeface="Candara" panose="020E0502030303020204" pitchFamily="34" charset="0"/>
              </a:rPr>
              <a:t> </a:t>
            </a:r>
          </a:p>
          <a:p>
            <a:endParaRPr lang="en-CA" sz="1800" dirty="0">
              <a:latin typeface="Candara" panose="020E0502030303020204" pitchFamily="34" charset="0"/>
            </a:endParaRPr>
          </a:p>
          <a:p>
            <a:r>
              <a:rPr lang="en-CA" sz="1800" dirty="0" err="1">
                <a:latin typeface="Candara" panose="020E0502030303020204" pitchFamily="34" charset="0"/>
              </a:rPr>
              <a:t>Eg.</a:t>
            </a:r>
            <a:r>
              <a:rPr lang="en-CA" sz="1800" dirty="0">
                <a:latin typeface="Candara" panose="020E0502030303020204" pitchFamily="34" charset="0"/>
              </a:rPr>
              <a:t> For ChatGPT </a:t>
            </a:r>
            <a:r>
              <a:rPr lang="en-CA" sz="1800" dirty="0">
                <a:latin typeface="Candara" panose="020E0502030303020204" pitchFamily="34" charset="0"/>
                <a:hlinkClick r:id="rId5"/>
              </a:rPr>
              <a:t>https://chatgpt.com/share/67870f6a-39c0-8006-920c-5b695fc0b01b</a:t>
            </a:r>
            <a:r>
              <a:rPr lang="en-CA" sz="1800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0424C-4999-BFDB-493F-1A7710A24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72" y="1630245"/>
            <a:ext cx="2029441" cy="27024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113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2321F0D-A0F1-E282-0B5F-349734380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AB6D066-3AB0-A419-9448-A2BF5D261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Advances in Artificial Intelligence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E0BA359-E2CA-708A-A253-BC5F9ADC5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RAG, MCP, A2A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8CA6-7055-5D28-7BA2-E03DC8C1FE52}"/>
              </a:ext>
            </a:extLst>
          </p:cNvPr>
          <p:cNvSpPr txBox="1"/>
          <p:nvPr/>
        </p:nvSpPr>
        <p:spPr>
          <a:xfrm>
            <a:off x="311700" y="4568875"/>
            <a:ext cx="7991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hlinkClick r:id="rId3"/>
              </a:rPr>
              <a:t>https://en.wikipedia.org/wiki/Prompt_engineering</a:t>
            </a:r>
            <a:r>
              <a:rPr lang="en-CA" sz="1000" dirty="0"/>
              <a:t>  </a:t>
            </a:r>
          </a:p>
          <a:p>
            <a:endParaRPr lang="en-CA" sz="1000" dirty="0"/>
          </a:p>
        </p:txBody>
      </p:sp>
      <p:pic>
        <p:nvPicPr>
          <p:cNvPr id="2" name="Picture 1" descr="A diagram of a data flow&#10;&#10;Description automatically generated">
            <a:extLst>
              <a:ext uri="{FF2B5EF4-FFF2-40B4-BE49-F238E27FC236}">
                <a16:creationId xmlns:a16="http://schemas.microsoft.com/office/drawing/2014/main" id="{A9DCCC0E-69B3-4CCD-6ACE-1F0422E75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97" y="1685636"/>
            <a:ext cx="5264145" cy="2604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60DD9-457C-A91F-8CF4-0C698D7EB673}"/>
              </a:ext>
            </a:extLst>
          </p:cNvPr>
          <p:cNvSpPr txBox="1"/>
          <p:nvPr/>
        </p:nvSpPr>
        <p:spPr>
          <a:xfrm>
            <a:off x="4461164" y="3713018"/>
            <a:ext cx="3616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andara" panose="020E0502030303020204" pitchFamily="34" charset="0"/>
              </a:rPr>
              <a:t>Resource Augmented Generation</a:t>
            </a:r>
          </a:p>
        </p:txBody>
      </p:sp>
    </p:spTree>
    <p:extLst>
      <p:ext uri="{BB962C8B-B14F-4D97-AF65-F5344CB8AC3E}">
        <p14:creationId xmlns:p14="http://schemas.microsoft.com/office/powerpoint/2010/main" val="75124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3B6A426-0DB0-4602-D25A-BE65166E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3EDE776-54B6-B34C-6D6F-4819616937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Advances in Artificial Intelligence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5F207D9-2AC4-72EC-3614-0FACDBFCC6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RAG, MCP, A2A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5A77F-D62D-58DC-114B-84C65BB178C8}"/>
              </a:ext>
            </a:extLst>
          </p:cNvPr>
          <p:cNvSpPr txBox="1"/>
          <p:nvPr/>
        </p:nvSpPr>
        <p:spPr>
          <a:xfrm>
            <a:off x="311700" y="4568875"/>
            <a:ext cx="7991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/>
              <a:t>Anthropic. 2024. Introducing the Model Context Protocol. </a:t>
            </a:r>
            <a:r>
              <a:rPr lang="en-CA" sz="1000" dirty="0">
                <a:hlinkClick r:id="rId3"/>
              </a:rPr>
              <a:t>https://www.anthropic.com/news/model-context-protocol</a:t>
            </a:r>
            <a:r>
              <a:rPr lang="en-CA" sz="1000" dirty="0"/>
              <a:t> </a:t>
            </a:r>
          </a:p>
          <a:p>
            <a:endParaRPr lang="en-CA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27511-DF98-7F7D-9BD1-4E43FD3BD296}"/>
              </a:ext>
            </a:extLst>
          </p:cNvPr>
          <p:cNvSpPr txBox="1"/>
          <p:nvPr/>
        </p:nvSpPr>
        <p:spPr>
          <a:xfrm>
            <a:off x="4839855" y="4191080"/>
            <a:ext cx="361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andara" panose="020E0502030303020204" pitchFamily="34" charset="0"/>
              </a:rPr>
              <a:t>Model Context Protocol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DD1DD-920B-0C06-B941-A12B43F3F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80" y="1174910"/>
            <a:ext cx="5657273" cy="30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7614E07-E5BB-9922-2673-AB473FE8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F3A138C-7414-0219-C60C-63C9F82B1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Advances in Artificial Intelligence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890E70F-36A4-7096-7F2A-B387D07E9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AF2FF-27C2-E3A4-D80D-3D31F46B6564}"/>
              </a:ext>
            </a:extLst>
          </p:cNvPr>
          <p:cNvSpPr txBox="1"/>
          <p:nvPr/>
        </p:nvSpPr>
        <p:spPr>
          <a:xfrm>
            <a:off x="320936" y="4568875"/>
            <a:ext cx="79912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Google. 2025. Veo 3 in Gemini is now in the UK. </a:t>
            </a:r>
            <a:r>
              <a:rPr lang="en-US" sz="1000" dirty="0">
                <a:hlinkClick r:id="rId4"/>
              </a:rPr>
              <a:t>https://www.youtube.com/watch?v=ecTqFLS-9mg</a:t>
            </a:r>
            <a:r>
              <a:rPr lang="en-US" sz="1000" dirty="0"/>
              <a:t> </a:t>
            </a:r>
            <a:endParaRPr lang="en-CA" sz="1000" dirty="0"/>
          </a:p>
        </p:txBody>
      </p:sp>
      <p:pic>
        <p:nvPicPr>
          <p:cNvPr id="2" name="Online Media 1" title="Veo 3 in Gemini is now in the UK">
            <a:hlinkClick r:id="" action="ppaction://media"/>
            <a:extLst>
              <a:ext uri="{FF2B5EF4-FFF2-40B4-BE49-F238E27FC236}">
                <a16:creationId xmlns:a16="http://schemas.microsoft.com/office/drawing/2014/main" id="{1C3EB10A-5CB8-29EF-E278-777CCE04B8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65563" y="1483014"/>
            <a:ext cx="508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BB40955-973A-E69C-E892-54C79877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872AD86-7F08-96E7-727E-E9E54A7A8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Advances in Artificial Intelligence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69857C4-C41F-87D4-482C-B586FCCA3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2724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online instruction and adaptive learning</a:t>
            </a:r>
          </a:p>
          <a:p>
            <a:pPr marL="0" indent="0">
              <a:buNone/>
            </a:pPr>
            <a:endParaRPr lang="en-US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open content and automated assessment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F2A46-60BE-536C-5AD7-0BA68BCDFD42}"/>
              </a:ext>
            </a:extLst>
          </p:cNvPr>
          <p:cNvSpPr txBox="1"/>
          <p:nvPr/>
        </p:nvSpPr>
        <p:spPr>
          <a:xfrm>
            <a:off x="311700" y="4568875"/>
            <a:ext cx="7991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Rincon-Flores, E.G., Castano, L., Guerrero Solis, S.L. et al. Improving the learning-teaching process through adaptive learning strategy. Smart Learn. Environ. 11, 27 (2024). </a:t>
            </a:r>
            <a:r>
              <a:rPr lang="en-US" sz="1000" dirty="0">
                <a:hlinkClick r:id="rId3"/>
              </a:rPr>
              <a:t>https://doi.org/10.1186/s40561-024-00314-9</a:t>
            </a:r>
            <a:r>
              <a:rPr lang="en-US" sz="1000" dirty="0"/>
              <a:t> </a:t>
            </a:r>
            <a:endParaRPr lang="en-CA" sz="1000" dirty="0"/>
          </a:p>
        </p:txBody>
      </p:sp>
      <p:pic>
        <p:nvPicPr>
          <p:cNvPr id="3" name="Picture 2" descr="A graph of a machine learning&#10;&#10;AI-generated content may be incorrect.">
            <a:extLst>
              <a:ext uri="{FF2B5EF4-FFF2-40B4-BE49-F238E27FC236}">
                <a16:creationId xmlns:a16="http://schemas.microsoft.com/office/drawing/2014/main" id="{FF1F7DF2-63AD-7EF5-8B7E-303E07595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908" y="1246912"/>
            <a:ext cx="4091709" cy="31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76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1216</Words>
  <Application>Microsoft Office PowerPoint</Application>
  <PresentationFormat>On-screen Show (16:9)</PresentationFormat>
  <Paragraphs>147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</vt:lpstr>
      <vt:lpstr>Candara</vt:lpstr>
      <vt:lpstr>Wingdings</vt:lpstr>
      <vt:lpstr>Simple Light</vt:lpstr>
      <vt:lpstr>Reframing Togetherness: Advances in artificial intelligence and the intersection of open learning</vt:lpstr>
      <vt:lpstr>Promises I Made in the Abstract</vt:lpstr>
      <vt:lpstr>Applications of AI - A Taxonomy</vt:lpstr>
      <vt:lpstr>Advances in Artificial Intelligence</vt:lpstr>
      <vt:lpstr>Advances in Artificial Intelligence</vt:lpstr>
      <vt:lpstr>Advances in Artificial Intelligence</vt:lpstr>
      <vt:lpstr>Advances in Artificial Intelligence</vt:lpstr>
      <vt:lpstr>Advances in Artificial Intelligence</vt:lpstr>
      <vt:lpstr>Advances in Artificial Intelligence</vt:lpstr>
      <vt:lpstr>How We Understand Ourselves</vt:lpstr>
      <vt:lpstr>How We Understand Ourselves</vt:lpstr>
      <vt:lpstr>How We Understand Ourselves</vt:lpstr>
      <vt:lpstr>How We Understand Ourselves</vt:lpstr>
      <vt:lpstr>How We Understand Ourselves</vt:lpstr>
      <vt:lpstr>How We Understand Ourselves</vt:lpstr>
      <vt:lpstr>How We Understand Ourselves</vt:lpstr>
      <vt:lpstr>How We Understand Ourselves</vt:lpstr>
      <vt:lpstr>Genuinely Emancipatory Open Learning </vt:lpstr>
      <vt:lpstr>Genuinely Emancipatory Open Learning </vt:lpstr>
      <vt:lpstr>Genuinely Emancipatory Open Learning </vt:lpstr>
      <vt:lpstr>Genuinely Emancipatory Open Learning </vt:lpstr>
      <vt:lpstr>Genuinely Emancipatory Open Learning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CList</dc:title>
  <dc:creator>Downes, Stephen</dc:creator>
  <cp:lastModifiedBy>Stephen Downes</cp:lastModifiedBy>
  <cp:revision>28</cp:revision>
  <dcterms:modified xsi:type="dcterms:W3CDTF">2025-06-04T18:05:43Z</dcterms:modified>
</cp:coreProperties>
</file>