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292" r:id="rId3"/>
    <p:sldId id="286" r:id="rId4"/>
    <p:sldId id="306" r:id="rId5"/>
    <p:sldId id="315" r:id="rId6"/>
    <p:sldId id="307" r:id="rId7"/>
    <p:sldId id="257" r:id="rId8"/>
    <p:sldId id="258" r:id="rId9"/>
    <p:sldId id="259" r:id="rId10"/>
    <p:sldId id="260" r:id="rId11"/>
    <p:sldId id="261" r:id="rId12"/>
    <p:sldId id="262" r:id="rId13"/>
    <p:sldId id="263" r:id="rId14"/>
    <p:sldId id="274" r:id="rId15"/>
    <p:sldId id="270" r:id="rId16"/>
    <p:sldId id="271" r:id="rId17"/>
    <p:sldId id="272" r:id="rId18"/>
    <p:sldId id="320" r:id="rId19"/>
    <p:sldId id="321" r:id="rId20"/>
    <p:sldId id="323" r:id="rId21"/>
    <p:sldId id="324" r:id="rId22"/>
    <p:sldId id="325" r:id="rId23"/>
    <p:sldId id="322" r:id="rId24"/>
    <p:sldId id="326" r:id="rId25"/>
    <p:sldId id="327" r:id="rId26"/>
    <p:sldId id="328" r:id="rId27"/>
    <p:sldId id="329" r:id="rId28"/>
    <p:sldId id="330" r:id="rId29"/>
    <p:sldId id="331" r:id="rId30"/>
    <p:sldId id="332" r:id="rId31"/>
    <p:sldId id="333" r:id="rId32"/>
    <p:sldId id="334" r:id="rId33"/>
    <p:sldId id="336" r:id="rId34"/>
    <p:sldId id="335" r:id="rId35"/>
    <p:sldId id="337" r:id="rId36"/>
    <p:sldId id="339" r:id="rId37"/>
    <p:sldId id="340" r:id="rId38"/>
    <p:sldId id="341" r:id="rId39"/>
    <p:sldId id="342" r:id="rId40"/>
    <p:sldId id="343" r:id="rId41"/>
    <p:sldId id="294" r:id="rId42"/>
    <p:sldId id="295" r:id="rId43"/>
    <p:sldId id="297"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C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620" y="2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17674ad68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17674ad68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17674ad68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17674ad68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1764c95b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764c95b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7674ad684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17674ad684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0FECEB7-8BF2-EE06-4553-0DBCC49E0B8A}"/>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ABB97843-9338-864B-2253-E8024C6685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DCEDA493-DAE0-B25D-FB6E-E6A899D229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78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A480A37-AE40-F316-2AF0-0F82AE184C21}"/>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E5A0EBD3-2D06-81D2-D747-51BDA74EDA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7E4BE588-44C6-4C7D-A95B-F78BEEE7C0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333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C29E33F-BB83-DE3C-9723-AA82D8C8A799}"/>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7AB598FD-0F30-0952-2D5E-C4EE7E89B5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D2F0B1BD-BCDA-53A1-AA40-ACD2BE0BA9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781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0A7276E-39F5-E533-FBEF-B81F5BC7C290}"/>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1C42D4E-8D8A-E00B-EC92-63104FD0E2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5DF48FD5-4E76-1C87-C32C-E35643674F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34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C255D4D-9C54-0BFC-0903-BB283FCEA654}"/>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5D0AFA46-0914-DC56-7556-6CFA516FF4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B82CB7B9-9685-BB34-9F5F-A771905BAD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942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F421E4F-9DF7-EDE6-CB30-5F3347E36234}"/>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5696F73A-23E6-6FEE-A811-7548FE014C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07BDADBD-9712-483A-4729-59E891C520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01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C50B199-42E5-6C69-D603-8A0140E3245C}"/>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94ADA20B-1E63-5A81-4EAA-5E18D493EF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FF63F8B4-869E-8447-2C42-CCA41CA4CD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06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E2E42F8-BC80-B97A-5CE7-C26855E15633}"/>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AE91396F-8CB1-8CB1-4253-A32E91B743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A957B091-B872-3F13-92A2-6CDE0A10DC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119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4FB6827-611D-A412-6D1A-90FC49194B6F}"/>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DC573043-0A69-A307-163C-18C4A931C2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A2BBFCA0-F5C1-AD14-A2F1-9BCA8F62B8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171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74C6321-1A56-366B-67D4-FB797E326105}"/>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D1DAF8F4-7ED9-C339-AB93-A225D48BB6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9CB384FD-7FA6-7A5E-577B-B387A175F0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2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462C3F7-F4BA-07C5-E342-74D628F0C8FA}"/>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50F2DE80-D2F8-F2A8-45BF-BF1F02D1D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D4B2D844-50EC-FB9A-4C59-8E2CE4D567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288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B92CB8B-1987-258E-E06E-E0B6D8525692}"/>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AC160825-C4C2-667D-52BE-8706ABFA5F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57BA2F0E-72DA-17E8-F3BD-7B05B4E062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021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8C929B7-C1E7-16EE-47A1-D2837870250D}"/>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19B2943E-DC97-9011-7442-1620ADECAD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CEE89D88-54D2-EC4B-6419-8F4F97DFD1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57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42D27FC-B094-C07D-8809-6F616645D6B9}"/>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51C14393-0E50-AE9F-C211-2074AD6DD5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550CC70A-51F8-9306-2478-CDFF70097D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1805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6B3DF23-5938-A900-ECB2-EC57753E510B}"/>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61B9FA9F-0C8B-150E-6959-449306F937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C8468E05-09E3-1E93-5C81-8086011224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725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6D6FFBD-9AD0-7928-0B02-1CE9378F30D7}"/>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57C1BB15-5DD3-8A5D-A3FE-DE253978C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C4B9A912-22EC-8D13-5084-9CAF8DCD61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767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3398A74-9D8A-8604-2B6B-31AB8D388D9D}"/>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21A02C09-318F-0D03-C693-DF1ACED58B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BA511B19-5C5D-DF26-E3B2-28A3797DE4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09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669A0FE-191D-D3E2-F5A8-C66CD4AF57C2}"/>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CE256883-E4F7-4F0F-9464-BD533F321B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3B1A12EE-8CCF-256A-C4B4-8D2E4CF311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545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4ABF5B3-4BC8-87A2-CAA0-B155E9CE94FD}"/>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578DD6E1-8458-125D-D7C8-076338DE70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32CC8F69-13C9-6128-1473-C3237DC208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32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408BC824-5F70-4F07-75C6-6E64BDCDA138}"/>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ACD4C10B-6AF1-8B17-D1C3-3A61F7598A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489481A9-0BE0-715D-A8EC-8F647F0978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983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5D52E19-1E11-2600-F083-D834F765B740}"/>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D3A7D9A2-2DAE-7BDB-C420-70991AB803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8AEE3A82-B9E6-7916-424F-97D24AC30D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623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E1F828D-7307-E3FA-93D6-B009F2618539}"/>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65989D38-0097-26B8-F287-E6CEA9126A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39FA6BFF-52D1-7F71-5CB9-090654B4AF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219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89EB730-570B-3463-AED9-D6E478188BCE}"/>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B8EE98BF-3CEA-F7B4-2485-0C10FBE5C3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91150441-FF9C-0BCB-48D4-27EAE0250E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808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0670DA-42DE-43D2-9C44-2ADCA2F6E08D}" type="slidenum">
              <a:rPr lang="en-US" smtClean="0"/>
              <a:t>43</a:t>
            </a:fld>
            <a:endParaRPr lang="en-US"/>
          </a:p>
        </p:txBody>
      </p:sp>
    </p:spTree>
    <p:extLst>
      <p:ext uri="{BB962C8B-B14F-4D97-AF65-F5344CB8AC3E}">
        <p14:creationId xmlns:p14="http://schemas.microsoft.com/office/powerpoint/2010/main" val="83240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DD120C2-FDFA-7069-E25C-F21B4558B480}"/>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6760F639-399D-3D39-4654-860FC5DCF8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A0736670-60E5-AF65-478D-946D4BB52F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78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7BDB620-5130-43D4-DE7D-18F0E2F738A7}"/>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B3B8AC75-612B-885E-C7A8-B784F5C4E5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E8048BF8-31FD-8C17-47C9-6F906B98713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53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EF6F024-AC92-76C1-C0B5-0C16D49E070C}"/>
            </a:ext>
          </a:extLst>
        </p:cNvPr>
        <p:cNvGrpSpPr/>
        <p:nvPr/>
      </p:nvGrpSpPr>
      <p:grpSpPr>
        <a:xfrm>
          <a:off x="0" y="0"/>
          <a:ext cx="0" cy="0"/>
          <a:chOff x="0" y="0"/>
          <a:chExt cx="0" cy="0"/>
        </a:xfrm>
      </p:grpSpPr>
      <p:sp>
        <p:nvSpPr>
          <p:cNvPr id="58" name="Google Shape;58;g317674ad684_0_24:notes">
            <a:extLst>
              <a:ext uri="{FF2B5EF4-FFF2-40B4-BE49-F238E27FC236}">
                <a16:creationId xmlns:a16="http://schemas.microsoft.com/office/drawing/2014/main" id="{A069A2B0-0EC1-DFA6-D776-1B39ABAE46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a:extLst>
              <a:ext uri="{FF2B5EF4-FFF2-40B4-BE49-F238E27FC236}">
                <a16:creationId xmlns:a16="http://schemas.microsoft.com/office/drawing/2014/main" id="{585DB278-A22D-A65B-D687-D751A4D3E6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3850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7674ad6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7674ad68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17674ad6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17674ad6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17674ad68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17674ad68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8907-D057-EB6C-6389-471962CC91A1}"/>
              </a:ext>
            </a:extLst>
          </p:cNvPr>
          <p:cNvSpPr>
            <a:spLocks noGrp="1"/>
          </p:cNvSpPr>
          <p:nvPr>
            <p:ph type="title"/>
          </p:nvPr>
        </p:nvSpPr>
        <p:spPr/>
        <p:txBody>
          <a:bodyPr>
            <a:normAutofit/>
          </a:bodyPr>
          <a:lstStyle>
            <a:lvl1pPr>
              <a:defRPr sz="2400">
                <a:solidFill>
                  <a:schemeClr val="tx1"/>
                </a:solidFill>
                <a:latin typeface="Candara" panose="020E0502030303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CECC51C-3A46-D528-1A2E-CDAFF068D65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67FAFA-074F-D559-8F24-A427E1F41781}"/>
              </a:ext>
            </a:extLst>
          </p:cNvPr>
          <p:cNvSpPr>
            <a:spLocks noGrp="1"/>
          </p:cNvSpPr>
          <p:nvPr>
            <p:ph type="dt" sz="half" idx="10"/>
          </p:nvPr>
        </p:nvSpPr>
        <p:spPr/>
        <p:txBody>
          <a:bodyPr/>
          <a:lstStyle/>
          <a:p>
            <a:fld id="{D795EABC-0D23-4885-8EBB-7FF151A73E81}" type="datetimeFigureOut">
              <a:rPr lang="en-US" smtClean="0"/>
              <a:t>6/4/2025</a:t>
            </a:fld>
            <a:endParaRPr lang="en-US"/>
          </a:p>
        </p:txBody>
      </p:sp>
      <p:sp>
        <p:nvSpPr>
          <p:cNvPr id="5" name="Footer Placeholder 4">
            <a:extLst>
              <a:ext uri="{FF2B5EF4-FFF2-40B4-BE49-F238E27FC236}">
                <a16:creationId xmlns:a16="http://schemas.microsoft.com/office/drawing/2014/main" id="{4F371107-2EE7-0CAD-B2C2-87840B881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13AAC-FF1E-9F8D-7051-8907B6D892B8}"/>
              </a:ext>
            </a:extLst>
          </p:cNvPr>
          <p:cNvSpPr>
            <a:spLocks noGrp="1"/>
          </p:cNvSpPr>
          <p:nvPr>
            <p:ph type="sldNum" sz="quarter" idx="12"/>
          </p:nvPr>
        </p:nvSpPr>
        <p:spPr/>
        <p:txBody>
          <a:bodyPr/>
          <a:lstStyle/>
          <a:p>
            <a:fld id="{0867B978-B923-47C1-8474-CA9CAA3E2FE4}" type="slidenum">
              <a:rPr lang="en-US" smtClean="0"/>
              <a:t>‹#›</a:t>
            </a:fld>
            <a:endParaRPr lang="en-US"/>
          </a:p>
        </p:txBody>
      </p:sp>
    </p:spTree>
    <p:extLst>
      <p:ext uri="{BB962C8B-B14F-4D97-AF65-F5344CB8AC3E}">
        <p14:creationId xmlns:p14="http://schemas.microsoft.com/office/powerpoint/2010/main" val="77327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2400">
                <a:latin typeface="Candara" panose="020E0502030303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linkedin.com/posts/nacke_phd-research-writingtips-activity-7261003352866533377-y6Y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openid.net/developers/how-connect-works/" TargetMode="External"/><Relationship Id="rId2" Type="http://schemas.openxmlformats.org/officeDocument/2006/relationships/hyperlink" Target="https://auth0.com/intro-to-iam/what-is-oauth-2" TargetMode="Externa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hyperlink" Target="https://www.dock.io/post/decentralized-identity" TargetMode="External"/><Relationship Id="rId4" Type="http://schemas.openxmlformats.org/officeDocument/2006/relationships/hyperlink" Target="https://en.wikipedia.org/wiki/Self-sovereign_ident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le.mooc.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instances.socia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joinmastodon.org/servers" TargetMode="External"/><Relationship Id="rId5" Type="http://schemas.openxmlformats.org/officeDocument/2006/relationships/hyperlink" Target="https://softwaremill.com/the-architecture-of-mastodon/" TargetMode="External"/><Relationship Id="rId4" Type="http://schemas.openxmlformats.org/officeDocument/2006/relationships/hyperlink" Target="https://mastodon.socia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softwaremill.com/the-architecture-of-mastod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garba.org/article/general/soa/soap.html"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medium.com/@elisowski/mcp-explained-the-new-standard-connecting-ai-to-everything-79c5a1c98288" TargetMode="External"/><Relationship Id="rId4" Type="http://schemas.openxmlformats.org/officeDocument/2006/relationships/hyperlink" Target="https://www.edureka.co/blog/what-is-rest-ap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loud.google.com/translat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sky.ap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hamishcampbell.com/comparing-decentralized-social-protocols-why-activitypub-fediverse-is-the-best-choice-over-bluesky-atproto-and-nost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opml2json.downes.ca/"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medium.com/swlh/reimplementing-document-execcommand-6ffc33a80f02" TargetMode="External"/><Relationship Id="rId4" Type="http://schemas.openxmlformats.org/officeDocument/2006/relationships/hyperlink" Target="https://w3c.github.io/editing/docs/execComman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7.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developer.mozilla.org/en-US/docs/Web/HTTP/Reference/Methods/OPTIONS" TargetMode="Externa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7.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n.wikipedia.org/wiki/Criticism_of_Facebook"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LinkedIn#Criticism_and_controversies" TargetMode="External"/><Relationship Id="rId4" Type="http://schemas.openxmlformats.org/officeDocument/2006/relationships/hyperlink" Target="https://en.wikipedia.org/wiki/Criticism_of_Twitter" TargetMode="Externa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7.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aimresearch.co/market-industry/10-must-try-apps-in-the-fediverse-for-the-decentralized-social-media-revolu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hyperlink" Target="https://www.reddit.com/" TargetMode="External"/><Relationship Id="rId3" Type="http://schemas.openxmlformats.org/officeDocument/2006/relationships/image" Target="../media/image8.jpg"/><Relationship Id="rId7" Type="http://schemas.openxmlformats.org/officeDocument/2006/relationships/hyperlink" Target="https://slashdot.org/" TargetMode="External"/><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docs.moodle.org/22/en/Using_Forum" TargetMode="External"/><Relationship Id="rId11" Type="http://schemas.openxmlformats.org/officeDocument/2006/relationships/image" Target="../media/image11.jpg"/><Relationship Id="rId5" Type="http://schemas.openxmlformats.org/officeDocument/2006/relationships/hyperlink" Target="https://archive.gyford.com/1995/11/13/HotWiredDemo/piazza/index.htm" TargetMode="External"/><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hyperlink" Target="https://www.discours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researchgate.net/publication/220729380_Unraveling_the_ordering_in_persistent_chat_a_new_message_ordering_featur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Thread_%28online_communication%2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irstmonday.org/ojs/index.php/fm/article/view/6607/61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2" name="Picture 1">
            <a:extLst>
              <a:ext uri="{FF2B5EF4-FFF2-40B4-BE49-F238E27FC236}">
                <a16:creationId xmlns:a16="http://schemas.microsoft.com/office/drawing/2014/main" id="{DF1A9FB5-526B-3F24-4C42-D31A85BF814A}"/>
              </a:ext>
            </a:extLst>
          </p:cNvPr>
          <p:cNvPicPr>
            <a:picLocks noChangeAspect="1"/>
          </p:cNvPicPr>
          <p:nvPr/>
        </p:nvPicPr>
        <p:blipFill>
          <a:blip r:embed="rId3">
            <a:alphaModFix amt="18000"/>
          </a:blip>
          <a:stretch>
            <a:fillRect/>
          </a:stretch>
        </p:blipFill>
        <p:spPr>
          <a:xfrm>
            <a:off x="208893" y="161196"/>
            <a:ext cx="9080092" cy="4868004"/>
          </a:xfrm>
          <a:prstGeom prst="rect">
            <a:avLst/>
          </a:prstGeom>
        </p:spPr>
      </p:pic>
      <p:sp>
        <p:nvSpPr>
          <p:cNvPr id="3" name="Title 2">
            <a:extLst>
              <a:ext uri="{FF2B5EF4-FFF2-40B4-BE49-F238E27FC236}">
                <a16:creationId xmlns:a16="http://schemas.microsoft.com/office/drawing/2014/main" id="{ABE97807-9ACB-4B79-A7F5-625D7AB73A5C}"/>
              </a:ext>
            </a:extLst>
          </p:cNvPr>
          <p:cNvSpPr>
            <a:spLocks noGrp="1"/>
          </p:cNvSpPr>
          <p:nvPr>
            <p:ph type="ctrTitle"/>
          </p:nvPr>
        </p:nvSpPr>
        <p:spPr>
          <a:xfrm>
            <a:off x="864324" y="609403"/>
            <a:ext cx="6896149" cy="2052600"/>
          </a:xfrm>
        </p:spPr>
        <p:txBody>
          <a:bodyPr>
            <a:noAutofit/>
          </a:bodyPr>
          <a:lstStyle/>
          <a:p>
            <a:r>
              <a:rPr lang="en-US" sz="4400" b="1" i="0" u="none" strike="noStrike" dirty="0">
                <a:solidFill>
                  <a:srgbClr val="000000"/>
                </a:solidFill>
                <a:effectLst/>
                <a:latin typeface="Arial" panose="020B0604020202020204" pitchFamily="34" charset="0"/>
              </a:rPr>
              <a:t>Convergent Discussions in the Fediverse</a:t>
            </a:r>
            <a:endParaRPr lang="en-CA" sz="4400" dirty="0">
              <a:solidFill>
                <a:schemeClr val="tx1"/>
              </a:solidFill>
            </a:endParaRPr>
          </a:p>
        </p:txBody>
      </p:sp>
      <p:sp>
        <p:nvSpPr>
          <p:cNvPr id="56" name="Google Shape;56;p13"/>
          <p:cNvSpPr txBox="1">
            <a:spLocks noGrp="1"/>
          </p:cNvSpPr>
          <p:nvPr>
            <p:ph type="subTitle" idx="1"/>
          </p:nvPr>
        </p:nvSpPr>
        <p:spPr>
          <a:xfrm>
            <a:off x="311692" y="2797175"/>
            <a:ext cx="8335589" cy="1515880"/>
          </a:xfrm>
          <a:prstGeom prst="rect">
            <a:avLst/>
          </a:prstGeom>
        </p:spPr>
        <p:txBody>
          <a:bodyPr spcFirstLastPara="1" wrap="square" lIns="91425" tIns="91425" rIns="91425" bIns="91425" anchor="t" anchorCtr="0">
            <a:normAutofit fontScale="47500" lnSpcReduction="20000"/>
          </a:bodyPr>
          <a:lstStyle/>
          <a:p>
            <a:pPr marL="0" lvl="0" indent="0" rtl="0">
              <a:spcBef>
                <a:spcPts val="0"/>
              </a:spcBef>
              <a:spcAft>
                <a:spcPts val="0"/>
              </a:spcAft>
              <a:buNone/>
            </a:pPr>
            <a:r>
              <a:rPr lang="en-CA" sz="4300" dirty="0"/>
              <a:t>Stephen Downes</a:t>
            </a:r>
            <a:endParaRPr sz="4300" dirty="0"/>
          </a:p>
          <a:p>
            <a:pPr marL="0" lvl="0" indent="0" rtl="0">
              <a:spcBef>
                <a:spcPts val="0"/>
              </a:spcBef>
              <a:spcAft>
                <a:spcPts val="0"/>
              </a:spcAft>
              <a:buNone/>
            </a:pPr>
            <a:endParaRPr lang="en-US" dirty="0"/>
          </a:p>
          <a:p>
            <a:pPr marL="0" lvl="0" indent="0" rtl="0">
              <a:spcBef>
                <a:spcPts val="0"/>
              </a:spcBef>
              <a:spcAft>
                <a:spcPts val="0"/>
              </a:spcAft>
              <a:buNone/>
            </a:pPr>
            <a:r>
              <a:rPr lang="en-US" dirty="0"/>
              <a:t>Presented to</a:t>
            </a:r>
          </a:p>
          <a:p>
            <a:pPr marL="0" lvl="0" indent="0" rtl="0">
              <a:spcBef>
                <a:spcPts val="0"/>
              </a:spcBef>
              <a:spcAft>
                <a:spcPts val="0"/>
              </a:spcAft>
              <a:buNone/>
            </a:pPr>
            <a:r>
              <a:rPr lang="en-US" dirty="0"/>
              <a:t>Open/Technology in Education, Society, and Scholarship Association (OTESSA) </a:t>
            </a:r>
          </a:p>
          <a:p>
            <a:pPr marL="0" lvl="0" indent="0" rtl="0">
              <a:spcBef>
                <a:spcPts val="0"/>
              </a:spcBef>
              <a:spcAft>
                <a:spcPts val="0"/>
              </a:spcAft>
              <a:buNone/>
            </a:pPr>
            <a:r>
              <a:rPr lang="en-US" dirty="0"/>
              <a:t>Toronto, Ontario, Canada</a:t>
            </a:r>
          </a:p>
          <a:p>
            <a:pPr marL="0" lvl="0" indent="0" rtl="0">
              <a:spcBef>
                <a:spcPts val="0"/>
              </a:spcBef>
              <a:spcAft>
                <a:spcPts val="0"/>
              </a:spcAft>
              <a:buNone/>
            </a:pPr>
            <a:endParaRPr lang="en-US" dirty="0"/>
          </a:p>
          <a:p>
            <a:pPr marL="0" indent="0"/>
            <a:r>
              <a:rPr lang="en-US" dirty="0"/>
              <a:t>June 4, 2025</a:t>
            </a:r>
          </a:p>
          <a:p>
            <a:pPr marL="0" lvl="0" indent="0"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Convergent</a:t>
            </a:r>
            <a:endParaRPr/>
          </a:p>
        </p:txBody>
      </p:sp>
      <p:sp>
        <p:nvSpPr>
          <p:cNvPr id="86" name="Google Shape;86;p17"/>
          <p:cNvSpPr/>
          <p:nvPr/>
        </p:nvSpPr>
        <p:spPr>
          <a:xfrm>
            <a:off x="2218400" y="124337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7"/>
          <p:cNvSpPr/>
          <p:nvPr/>
        </p:nvSpPr>
        <p:spPr>
          <a:xfrm>
            <a:off x="3623125" y="124337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7"/>
          <p:cNvSpPr/>
          <p:nvPr/>
        </p:nvSpPr>
        <p:spPr>
          <a:xfrm>
            <a:off x="5081525" y="124337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7"/>
          <p:cNvSpPr/>
          <p:nvPr/>
        </p:nvSpPr>
        <p:spPr>
          <a:xfrm>
            <a:off x="3623138" y="194142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7"/>
          <p:cNvSpPr/>
          <p:nvPr/>
        </p:nvSpPr>
        <p:spPr>
          <a:xfrm>
            <a:off x="5027863" y="194142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7"/>
          <p:cNvSpPr/>
          <p:nvPr/>
        </p:nvSpPr>
        <p:spPr>
          <a:xfrm>
            <a:off x="3623113" y="263947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7"/>
          <p:cNvSpPr/>
          <p:nvPr/>
        </p:nvSpPr>
        <p:spPr>
          <a:xfrm>
            <a:off x="5027863" y="3364050"/>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3" name="Google Shape;93;p17"/>
          <p:cNvCxnSpPr>
            <a:stCxn id="86" idx="2"/>
            <a:endCxn id="87" idx="1"/>
          </p:cNvCxnSpPr>
          <p:nvPr/>
        </p:nvCxnSpPr>
        <p:spPr>
          <a:xfrm rot="10800000" flipH="1">
            <a:off x="2714900" y="1444675"/>
            <a:ext cx="908100" cy="201300"/>
          </a:xfrm>
          <a:prstGeom prst="straightConnector1">
            <a:avLst/>
          </a:prstGeom>
          <a:noFill/>
          <a:ln w="9525" cap="flat" cmpd="sng">
            <a:solidFill>
              <a:schemeClr val="dk2"/>
            </a:solidFill>
            <a:prstDash val="solid"/>
            <a:round/>
            <a:headEnd type="none" w="med" len="med"/>
            <a:tailEnd type="triangle" w="med" len="med"/>
          </a:ln>
        </p:spPr>
      </p:cxnSp>
      <p:cxnSp>
        <p:nvCxnSpPr>
          <p:cNvPr id="94" name="Google Shape;94;p17"/>
          <p:cNvCxnSpPr>
            <a:stCxn id="87" idx="3"/>
            <a:endCxn id="88" idx="1"/>
          </p:cNvCxnSpPr>
          <p:nvPr/>
        </p:nvCxnSpPr>
        <p:spPr>
          <a:xfrm>
            <a:off x="4616125" y="1444675"/>
            <a:ext cx="465300" cy="0"/>
          </a:xfrm>
          <a:prstGeom prst="straightConnector1">
            <a:avLst/>
          </a:prstGeom>
          <a:noFill/>
          <a:ln w="9525" cap="flat" cmpd="sng">
            <a:solidFill>
              <a:schemeClr val="dk2"/>
            </a:solidFill>
            <a:prstDash val="solid"/>
            <a:round/>
            <a:headEnd type="none" w="med" len="med"/>
            <a:tailEnd type="triangle" w="med" len="med"/>
          </a:ln>
        </p:spPr>
      </p:cxnSp>
      <p:cxnSp>
        <p:nvCxnSpPr>
          <p:cNvPr id="95" name="Google Shape;95;p17"/>
          <p:cNvCxnSpPr>
            <a:stCxn id="87" idx="2"/>
            <a:endCxn id="89" idx="0"/>
          </p:cNvCxnSpPr>
          <p:nvPr/>
        </p:nvCxnSpPr>
        <p:spPr>
          <a:xfrm>
            <a:off x="4119625" y="1645975"/>
            <a:ext cx="0" cy="295500"/>
          </a:xfrm>
          <a:prstGeom prst="straightConnector1">
            <a:avLst/>
          </a:prstGeom>
          <a:noFill/>
          <a:ln w="9525" cap="flat" cmpd="sng">
            <a:solidFill>
              <a:schemeClr val="dk2"/>
            </a:solidFill>
            <a:prstDash val="solid"/>
            <a:round/>
            <a:headEnd type="none" w="med" len="med"/>
            <a:tailEnd type="triangle" w="med" len="med"/>
          </a:ln>
        </p:spPr>
      </p:cxnSp>
      <p:cxnSp>
        <p:nvCxnSpPr>
          <p:cNvPr id="96" name="Google Shape;96;p17"/>
          <p:cNvCxnSpPr>
            <a:stCxn id="89" idx="3"/>
            <a:endCxn id="90" idx="1"/>
          </p:cNvCxnSpPr>
          <p:nvPr/>
        </p:nvCxnSpPr>
        <p:spPr>
          <a:xfrm>
            <a:off x="4616138" y="2142725"/>
            <a:ext cx="411600" cy="0"/>
          </a:xfrm>
          <a:prstGeom prst="straightConnector1">
            <a:avLst/>
          </a:prstGeom>
          <a:noFill/>
          <a:ln w="9525" cap="flat" cmpd="sng">
            <a:solidFill>
              <a:schemeClr val="dk2"/>
            </a:solidFill>
            <a:prstDash val="solid"/>
            <a:round/>
            <a:headEnd type="none" w="med" len="med"/>
            <a:tailEnd type="triangle" w="med" len="med"/>
          </a:ln>
        </p:spPr>
      </p:cxnSp>
      <p:cxnSp>
        <p:nvCxnSpPr>
          <p:cNvPr id="97" name="Google Shape;97;p17"/>
          <p:cNvCxnSpPr>
            <a:stCxn id="86" idx="2"/>
            <a:endCxn id="91" idx="1"/>
          </p:cNvCxnSpPr>
          <p:nvPr/>
        </p:nvCxnSpPr>
        <p:spPr>
          <a:xfrm>
            <a:off x="2714900" y="1645975"/>
            <a:ext cx="908100" cy="1194900"/>
          </a:xfrm>
          <a:prstGeom prst="straightConnector1">
            <a:avLst/>
          </a:prstGeom>
          <a:noFill/>
          <a:ln w="9525" cap="flat" cmpd="sng">
            <a:solidFill>
              <a:schemeClr val="dk2"/>
            </a:solidFill>
            <a:prstDash val="solid"/>
            <a:round/>
            <a:headEnd type="none" w="med" len="med"/>
            <a:tailEnd type="triangle" w="med" len="med"/>
          </a:ln>
        </p:spPr>
      </p:cxnSp>
      <p:cxnSp>
        <p:nvCxnSpPr>
          <p:cNvPr id="98" name="Google Shape;98;p17"/>
          <p:cNvCxnSpPr>
            <a:stCxn id="91" idx="2"/>
            <a:endCxn id="92" idx="0"/>
          </p:cNvCxnSpPr>
          <p:nvPr/>
        </p:nvCxnSpPr>
        <p:spPr>
          <a:xfrm>
            <a:off x="4119613" y="3042075"/>
            <a:ext cx="1404900" cy="321900"/>
          </a:xfrm>
          <a:prstGeom prst="straightConnector1">
            <a:avLst/>
          </a:prstGeom>
          <a:noFill/>
          <a:ln w="9525" cap="flat" cmpd="sng">
            <a:solidFill>
              <a:schemeClr val="dk2"/>
            </a:solidFill>
            <a:prstDash val="solid"/>
            <a:round/>
            <a:headEnd type="none" w="med" len="med"/>
            <a:tailEnd type="triangle" w="med" len="med"/>
          </a:ln>
        </p:spPr>
      </p:cxnSp>
      <p:cxnSp>
        <p:nvCxnSpPr>
          <p:cNvPr id="99" name="Google Shape;99;p17"/>
          <p:cNvCxnSpPr>
            <a:stCxn id="90" idx="2"/>
            <a:endCxn id="92" idx="0"/>
          </p:cNvCxnSpPr>
          <p:nvPr/>
        </p:nvCxnSpPr>
        <p:spPr>
          <a:xfrm>
            <a:off x="5524363" y="2344025"/>
            <a:ext cx="0" cy="1020000"/>
          </a:xfrm>
          <a:prstGeom prst="straightConnector1">
            <a:avLst/>
          </a:prstGeom>
          <a:noFill/>
          <a:ln w="9525" cap="flat" cmpd="sng">
            <a:solidFill>
              <a:schemeClr val="dk2"/>
            </a:solidFill>
            <a:prstDash val="solid"/>
            <a:round/>
            <a:headEnd type="none" w="med" len="med"/>
            <a:tailEnd type="triangle" w="med" len="med"/>
          </a:ln>
        </p:spPr>
      </p:cxnSp>
      <p:sp>
        <p:nvSpPr>
          <p:cNvPr id="100" name="Google Shape;100;p17"/>
          <p:cNvSpPr/>
          <p:nvPr/>
        </p:nvSpPr>
        <p:spPr>
          <a:xfrm>
            <a:off x="7139250" y="1941425"/>
            <a:ext cx="993000" cy="40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01" name="Google Shape;101;p17"/>
          <p:cNvCxnSpPr>
            <a:stCxn id="88" idx="3"/>
            <a:endCxn id="100" idx="1"/>
          </p:cNvCxnSpPr>
          <p:nvPr/>
        </p:nvCxnSpPr>
        <p:spPr>
          <a:xfrm>
            <a:off x="6074525" y="1444675"/>
            <a:ext cx="1064700" cy="698100"/>
          </a:xfrm>
          <a:prstGeom prst="straightConnector1">
            <a:avLst/>
          </a:prstGeom>
          <a:noFill/>
          <a:ln w="9525" cap="flat" cmpd="sng">
            <a:solidFill>
              <a:schemeClr val="dk2"/>
            </a:solidFill>
            <a:prstDash val="solid"/>
            <a:round/>
            <a:headEnd type="none" w="med" len="med"/>
            <a:tailEnd type="triangle" w="med" len="med"/>
          </a:ln>
        </p:spPr>
      </p:cxnSp>
      <p:cxnSp>
        <p:nvCxnSpPr>
          <p:cNvPr id="102" name="Google Shape;102;p17"/>
          <p:cNvCxnSpPr>
            <a:stCxn id="92" idx="3"/>
            <a:endCxn id="100" idx="1"/>
          </p:cNvCxnSpPr>
          <p:nvPr/>
        </p:nvCxnSpPr>
        <p:spPr>
          <a:xfrm rot="10800000" flipH="1">
            <a:off x="6020863" y="2142750"/>
            <a:ext cx="1118400" cy="1422600"/>
          </a:xfrm>
          <a:prstGeom prst="straightConnector1">
            <a:avLst/>
          </a:prstGeom>
          <a:noFill/>
          <a:ln w="9525" cap="flat" cmpd="sng">
            <a:solidFill>
              <a:schemeClr val="dk2"/>
            </a:solidFill>
            <a:prstDash val="solid"/>
            <a:round/>
            <a:headEnd type="none" w="med" len="med"/>
            <a:tailEnd type="triangle" w="med" len="med"/>
          </a:ln>
        </p:spPr>
      </p:cxnSp>
      <p:sp>
        <p:nvSpPr>
          <p:cNvPr id="103" name="Google Shape;103;p17"/>
          <p:cNvSpPr txBox="1"/>
          <p:nvPr/>
        </p:nvSpPr>
        <p:spPr>
          <a:xfrm>
            <a:off x="1323775" y="4138075"/>
            <a:ext cx="7050000" cy="61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a:solidFill>
                  <a:schemeClr val="dk2"/>
                </a:solidFill>
              </a:rPr>
              <a:t>This is a pattern very common in scientific literature but mostly absent from social media</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Convergence in Scientific Literature</a:t>
            </a:r>
            <a:endParaRPr/>
          </a:p>
        </p:txBody>
      </p:sp>
      <p:sp>
        <p:nvSpPr>
          <p:cNvPr id="109" name="Google Shape;109;p18"/>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0" name="Google Shape;110;p18"/>
          <p:cNvSpPr/>
          <p:nvPr/>
        </p:nvSpPr>
        <p:spPr>
          <a:xfrm>
            <a:off x="475500" y="2817375"/>
            <a:ext cx="1583400" cy="5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Paper A</a:t>
            </a:r>
            <a:endParaRPr/>
          </a:p>
        </p:txBody>
      </p:sp>
      <p:sp>
        <p:nvSpPr>
          <p:cNvPr id="111" name="Google Shape;111;p18"/>
          <p:cNvSpPr/>
          <p:nvPr/>
        </p:nvSpPr>
        <p:spPr>
          <a:xfrm>
            <a:off x="2857275" y="1623875"/>
            <a:ext cx="1583400" cy="5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Paper B</a:t>
            </a:r>
            <a:endParaRPr/>
          </a:p>
          <a:p>
            <a:pPr marL="0" lvl="0" indent="0" algn="ctr" rtl="0">
              <a:spcBef>
                <a:spcPts val="0"/>
              </a:spcBef>
              <a:spcAft>
                <a:spcPts val="0"/>
              </a:spcAft>
              <a:buNone/>
            </a:pPr>
            <a:r>
              <a:rPr lang="en-CA" sz="1100" i="1"/>
              <a:t>Cites A</a:t>
            </a:r>
            <a:endParaRPr sz="1100" i="1"/>
          </a:p>
        </p:txBody>
      </p:sp>
      <p:sp>
        <p:nvSpPr>
          <p:cNvPr id="112" name="Google Shape;112;p18"/>
          <p:cNvSpPr/>
          <p:nvPr/>
        </p:nvSpPr>
        <p:spPr>
          <a:xfrm>
            <a:off x="4625100" y="3635025"/>
            <a:ext cx="1583400" cy="527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Paper C</a:t>
            </a:r>
            <a:endParaRPr/>
          </a:p>
          <a:p>
            <a:pPr marL="0" lvl="0" indent="0" algn="ctr" rtl="0">
              <a:spcBef>
                <a:spcPts val="0"/>
              </a:spcBef>
              <a:spcAft>
                <a:spcPts val="0"/>
              </a:spcAft>
              <a:buNone/>
            </a:pPr>
            <a:r>
              <a:rPr lang="en-CA" sz="1100"/>
              <a:t>Cites A,B</a:t>
            </a:r>
            <a:endParaRPr sz="1100"/>
          </a:p>
        </p:txBody>
      </p:sp>
      <p:cxnSp>
        <p:nvCxnSpPr>
          <p:cNvPr id="113" name="Google Shape;113;p18"/>
          <p:cNvCxnSpPr>
            <a:stCxn id="110" idx="3"/>
            <a:endCxn id="111" idx="1"/>
          </p:cNvCxnSpPr>
          <p:nvPr/>
        </p:nvCxnSpPr>
        <p:spPr>
          <a:xfrm rot="10800000" flipH="1">
            <a:off x="2058900" y="1887825"/>
            <a:ext cx="798300" cy="1193400"/>
          </a:xfrm>
          <a:prstGeom prst="straightConnector1">
            <a:avLst/>
          </a:prstGeom>
          <a:noFill/>
          <a:ln w="9525" cap="flat" cmpd="sng">
            <a:solidFill>
              <a:schemeClr val="dk2"/>
            </a:solidFill>
            <a:prstDash val="solid"/>
            <a:round/>
            <a:headEnd type="none" w="med" len="med"/>
            <a:tailEnd type="triangle" w="med" len="med"/>
          </a:ln>
        </p:spPr>
      </p:cxnSp>
      <p:cxnSp>
        <p:nvCxnSpPr>
          <p:cNvPr id="114" name="Google Shape;114;p18"/>
          <p:cNvCxnSpPr>
            <a:stCxn id="110" idx="3"/>
            <a:endCxn id="112" idx="0"/>
          </p:cNvCxnSpPr>
          <p:nvPr/>
        </p:nvCxnSpPr>
        <p:spPr>
          <a:xfrm>
            <a:off x="2058900" y="3081225"/>
            <a:ext cx="3357900" cy="553800"/>
          </a:xfrm>
          <a:prstGeom prst="straightConnector1">
            <a:avLst/>
          </a:prstGeom>
          <a:noFill/>
          <a:ln w="9525" cap="flat" cmpd="sng">
            <a:solidFill>
              <a:schemeClr val="dk2"/>
            </a:solidFill>
            <a:prstDash val="solid"/>
            <a:round/>
            <a:headEnd type="none" w="med" len="med"/>
            <a:tailEnd type="triangle" w="med" len="med"/>
          </a:ln>
        </p:spPr>
      </p:cxnSp>
      <p:cxnSp>
        <p:nvCxnSpPr>
          <p:cNvPr id="115" name="Google Shape;115;p18"/>
          <p:cNvCxnSpPr>
            <a:stCxn id="111" idx="2"/>
            <a:endCxn id="112" idx="0"/>
          </p:cNvCxnSpPr>
          <p:nvPr/>
        </p:nvCxnSpPr>
        <p:spPr>
          <a:xfrm>
            <a:off x="3648975" y="2151575"/>
            <a:ext cx="1767900" cy="14835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dirty="0"/>
              <a:t>Some (AI) Tools for Convergence</a:t>
            </a:r>
            <a:endParaRPr dirty="0"/>
          </a:p>
        </p:txBody>
      </p:sp>
      <p:sp>
        <p:nvSpPr>
          <p:cNvPr id="121" name="Google Shape;121;p19"/>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2" name="Google Shape;122;p19"/>
          <p:cNvPicPr preferRelativeResize="0"/>
          <p:nvPr/>
        </p:nvPicPr>
        <p:blipFill>
          <a:blip r:embed="rId3">
            <a:alphaModFix/>
          </a:blip>
          <a:stretch>
            <a:fillRect/>
          </a:stretch>
        </p:blipFill>
        <p:spPr>
          <a:xfrm>
            <a:off x="842338" y="1322375"/>
            <a:ext cx="6715125" cy="3076575"/>
          </a:xfrm>
          <a:prstGeom prst="rect">
            <a:avLst/>
          </a:prstGeom>
          <a:noFill/>
          <a:ln>
            <a:noFill/>
          </a:ln>
        </p:spPr>
      </p:pic>
      <p:sp>
        <p:nvSpPr>
          <p:cNvPr id="123" name="Google Shape;123;p19"/>
          <p:cNvSpPr txBox="1"/>
          <p:nvPr/>
        </p:nvSpPr>
        <p:spPr>
          <a:xfrm>
            <a:off x="311700" y="4519700"/>
            <a:ext cx="914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chemeClr val="hlink"/>
                </a:solidFill>
                <a:hlinkClick r:id="rId4"/>
              </a:rPr>
              <a:t>https://www.linkedin.com/posts/nacke_phd-research-writingtips-activity-7261003352866533377-y6YV</a:t>
            </a:r>
            <a:r>
              <a:rPr lang="en-CA"/>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dirty="0"/>
              <a:t>My Approach</a:t>
            </a:r>
            <a:endParaRPr dirty="0"/>
          </a:p>
        </p:txBody>
      </p:sp>
      <p:sp>
        <p:nvSpPr>
          <p:cNvPr id="129" name="Google Shape;129;p20"/>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0" name="Google Shape;130;p20"/>
          <p:cNvSpPr/>
          <p:nvPr/>
        </p:nvSpPr>
        <p:spPr>
          <a:xfrm>
            <a:off x="709875" y="1464700"/>
            <a:ext cx="14109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Social Network</a:t>
            </a:r>
            <a:endParaRPr/>
          </a:p>
        </p:txBody>
      </p:sp>
      <p:sp>
        <p:nvSpPr>
          <p:cNvPr id="131" name="Google Shape;131;p20"/>
          <p:cNvSpPr/>
          <p:nvPr/>
        </p:nvSpPr>
        <p:spPr>
          <a:xfrm>
            <a:off x="709875" y="2324700"/>
            <a:ext cx="14109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Blogs</a:t>
            </a:r>
            <a:endParaRPr/>
          </a:p>
        </p:txBody>
      </p:sp>
      <p:sp>
        <p:nvSpPr>
          <p:cNvPr id="132" name="Google Shape;132;p20"/>
          <p:cNvSpPr/>
          <p:nvPr/>
        </p:nvSpPr>
        <p:spPr>
          <a:xfrm>
            <a:off x="709875" y="3279125"/>
            <a:ext cx="14109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Articles</a:t>
            </a:r>
            <a:endParaRPr/>
          </a:p>
        </p:txBody>
      </p:sp>
      <p:sp>
        <p:nvSpPr>
          <p:cNvPr id="133" name="Google Shape;133;p20"/>
          <p:cNvSpPr/>
          <p:nvPr/>
        </p:nvSpPr>
        <p:spPr>
          <a:xfrm>
            <a:off x="3161100" y="1787125"/>
            <a:ext cx="2212500" cy="149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Writing Space</a:t>
            </a:r>
            <a:endParaRPr/>
          </a:p>
        </p:txBody>
      </p:sp>
      <p:sp>
        <p:nvSpPr>
          <p:cNvPr id="134" name="Google Shape;134;p20"/>
          <p:cNvSpPr/>
          <p:nvPr/>
        </p:nvSpPr>
        <p:spPr>
          <a:xfrm>
            <a:off x="6675025" y="1464700"/>
            <a:ext cx="14109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Social Network</a:t>
            </a:r>
            <a:endParaRPr/>
          </a:p>
        </p:txBody>
      </p:sp>
      <p:sp>
        <p:nvSpPr>
          <p:cNvPr id="135" name="Google Shape;135;p20"/>
          <p:cNvSpPr/>
          <p:nvPr/>
        </p:nvSpPr>
        <p:spPr>
          <a:xfrm>
            <a:off x="6675025" y="2405775"/>
            <a:ext cx="14109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Blog Post</a:t>
            </a:r>
            <a:endParaRPr/>
          </a:p>
        </p:txBody>
      </p:sp>
      <p:sp>
        <p:nvSpPr>
          <p:cNvPr id="136" name="Google Shape;136;p20"/>
          <p:cNvSpPr/>
          <p:nvPr/>
        </p:nvSpPr>
        <p:spPr>
          <a:xfrm>
            <a:off x="6675025" y="3346850"/>
            <a:ext cx="14109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Article</a:t>
            </a:r>
            <a:endParaRPr/>
          </a:p>
        </p:txBody>
      </p:sp>
      <p:sp>
        <p:nvSpPr>
          <p:cNvPr id="137" name="Google Shape;137;p20"/>
          <p:cNvSpPr/>
          <p:nvPr/>
        </p:nvSpPr>
        <p:spPr>
          <a:xfrm>
            <a:off x="3161100" y="3279125"/>
            <a:ext cx="2212500" cy="494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a:t>List of references</a:t>
            </a:r>
            <a:endParaRPr/>
          </a:p>
        </p:txBody>
      </p:sp>
      <p:cxnSp>
        <p:nvCxnSpPr>
          <p:cNvPr id="138" name="Google Shape;138;p20"/>
          <p:cNvCxnSpPr>
            <a:stCxn id="130" idx="3"/>
            <a:endCxn id="133" idx="1"/>
          </p:cNvCxnSpPr>
          <p:nvPr/>
        </p:nvCxnSpPr>
        <p:spPr>
          <a:xfrm>
            <a:off x="2120775" y="1711750"/>
            <a:ext cx="1040400" cy="821400"/>
          </a:xfrm>
          <a:prstGeom prst="straightConnector1">
            <a:avLst/>
          </a:prstGeom>
          <a:noFill/>
          <a:ln w="9525" cap="flat" cmpd="sng">
            <a:solidFill>
              <a:schemeClr val="dk2"/>
            </a:solidFill>
            <a:prstDash val="solid"/>
            <a:round/>
            <a:headEnd type="none" w="med" len="med"/>
            <a:tailEnd type="triangle" w="med" len="med"/>
          </a:ln>
        </p:spPr>
      </p:cxnSp>
      <p:cxnSp>
        <p:nvCxnSpPr>
          <p:cNvPr id="139" name="Google Shape;139;p20"/>
          <p:cNvCxnSpPr>
            <a:stCxn id="131" idx="3"/>
            <a:endCxn id="133" idx="1"/>
          </p:cNvCxnSpPr>
          <p:nvPr/>
        </p:nvCxnSpPr>
        <p:spPr>
          <a:xfrm rot="10800000" flipH="1">
            <a:off x="2120775" y="2533050"/>
            <a:ext cx="1040400" cy="38700"/>
          </a:xfrm>
          <a:prstGeom prst="straightConnector1">
            <a:avLst/>
          </a:prstGeom>
          <a:noFill/>
          <a:ln w="9525" cap="flat" cmpd="sng">
            <a:solidFill>
              <a:schemeClr val="dk2"/>
            </a:solidFill>
            <a:prstDash val="solid"/>
            <a:round/>
            <a:headEnd type="none" w="med" len="med"/>
            <a:tailEnd type="triangle" w="med" len="med"/>
          </a:ln>
        </p:spPr>
      </p:cxnSp>
      <p:cxnSp>
        <p:nvCxnSpPr>
          <p:cNvPr id="140" name="Google Shape;140;p20"/>
          <p:cNvCxnSpPr>
            <a:stCxn id="132" idx="3"/>
            <a:endCxn id="133" idx="1"/>
          </p:cNvCxnSpPr>
          <p:nvPr/>
        </p:nvCxnSpPr>
        <p:spPr>
          <a:xfrm rot="10800000" flipH="1">
            <a:off x="2120775" y="2533175"/>
            <a:ext cx="1040400" cy="993000"/>
          </a:xfrm>
          <a:prstGeom prst="straightConnector1">
            <a:avLst/>
          </a:prstGeom>
          <a:noFill/>
          <a:ln w="9525" cap="flat" cmpd="sng">
            <a:solidFill>
              <a:schemeClr val="dk2"/>
            </a:solidFill>
            <a:prstDash val="solid"/>
            <a:round/>
            <a:headEnd type="none" w="med" len="med"/>
            <a:tailEnd type="triangle" w="med" len="med"/>
          </a:ln>
        </p:spPr>
      </p:cxnSp>
      <p:cxnSp>
        <p:nvCxnSpPr>
          <p:cNvPr id="141" name="Google Shape;141;p20"/>
          <p:cNvCxnSpPr>
            <a:stCxn id="133" idx="3"/>
            <a:endCxn id="134" idx="1"/>
          </p:cNvCxnSpPr>
          <p:nvPr/>
        </p:nvCxnSpPr>
        <p:spPr>
          <a:xfrm rot="10800000" flipH="1">
            <a:off x="5373600" y="1711675"/>
            <a:ext cx="1301400" cy="821400"/>
          </a:xfrm>
          <a:prstGeom prst="straightConnector1">
            <a:avLst/>
          </a:prstGeom>
          <a:noFill/>
          <a:ln w="9525" cap="flat" cmpd="sng">
            <a:solidFill>
              <a:schemeClr val="dk2"/>
            </a:solidFill>
            <a:prstDash val="solid"/>
            <a:round/>
            <a:headEnd type="none" w="med" len="med"/>
            <a:tailEnd type="triangle" w="med" len="med"/>
          </a:ln>
        </p:spPr>
      </p:cxnSp>
      <p:cxnSp>
        <p:nvCxnSpPr>
          <p:cNvPr id="142" name="Google Shape;142;p20"/>
          <p:cNvCxnSpPr>
            <a:stCxn id="133" idx="3"/>
            <a:endCxn id="135" idx="1"/>
          </p:cNvCxnSpPr>
          <p:nvPr/>
        </p:nvCxnSpPr>
        <p:spPr>
          <a:xfrm>
            <a:off x="5373600" y="2533075"/>
            <a:ext cx="1301400" cy="119700"/>
          </a:xfrm>
          <a:prstGeom prst="straightConnector1">
            <a:avLst/>
          </a:prstGeom>
          <a:noFill/>
          <a:ln w="9525" cap="flat" cmpd="sng">
            <a:solidFill>
              <a:schemeClr val="dk2"/>
            </a:solidFill>
            <a:prstDash val="solid"/>
            <a:round/>
            <a:headEnd type="none" w="med" len="med"/>
            <a:tailEnd type="triangle" w="med" len="med"/>
          </a:ln>
        </p:spPr>
      </p:cxnSp>
      <p:cxnSp>
        <p:nvCxnSpPr>
          <p:cNvPr id="143" name="Google Shape;143;p20"/>
          <p:cNvCxnSpPr>
            <a:stCxn id="133" idx="3"/>
            <a:endCxn id="136" idx="1"/>
          </p:cNvCxnSpPr>
          <p:nvPr/>
        </p:nvCxnSpPr>
        <p:spPr>
          <a:xfrm>
            <a:off x="5373600" y="2533075"/>
            <a:ext cx="1301400" cy="1060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1B7111-6C35-4EFE-A91F-28909CD4C9C3}"/>
              </a:ext>
            </a:extLst>
          </p:cNvPr>
          <p:cNvPicPr>
            <a:picLocks noChangeAspect="1"/>
          </p:cNvPicPr>
          <p:nvPr/>
        </p:nvPicPr>
        <p:blipFill>
          <a:blip r:embed="rId2"/>
          <a:stretch>
            <a:fillRect/>
          </a:stretch>
        </p:blipFill>
        <p:spPr>
          <a:xfrm>
            <a:off x="2394431" y="1434686"/>
            <a:ext cx="4355138" cy="2136447"/>
          </a:xfrm>
          <a:prstGeom prst="rect">
            <a:avLst/>
          </a:prstGeom>
        </p:spPr>
      </p:pic>
      <p:sp>
        <p:nvSpPr>
          <p:cNvPr id="4" name="Arrow: Right 3">
            <a:extLst>
              <a:ext uri="{FF2B5EF4-FFF2-40B4-BE49-F238E27FC236}">
                <a16:creationId xmlns:a16="http://schemas.microsoft.com/office/drawing/2014/main" id="{5DA8F7CA-0F0F-40FC-944A-72500D6D0A50}"/>
              </a:ext>
            </a:extLst>
          </p:cNvPr>
          <p:cNvSpPr/>
          <p:nvPr/>
        </p:nvSpPr>
        <p:spPr>
          <a:xfrm>
            <a:off x="621255" y="2202629"/>
            <a:ext cx="1573306" cy="58898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5" name="Arrow: Right 4">
            <a:extLst>
              <a:ext uri="{FF2B5EF4-FFF2-40B4-BE49-F238E27FC236}">
                <a16:creationId xmlns:a16="http://schemas.microsoft.com/office/drawing/2014/main" id="{CC65C696-16C9-41FE-86D4-5534C7F1F8C1}"/>
              </a:ext>
            </a:extLst>
          </p:cNvPr>
          <p:cNvSpPr/>
          <p:nvPr/>
        </p:nvSpPr>
        <p:spPr>
          <a:xfrm>
            <a:off x="3785347" y="2208419"/>
            <a:ext cx="1573306" cy="58898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6" name="Arrow: Right 5">
            <a:extLst>
              <a:ext uri="{FF2B5EF4-FFF2-40B4-BE49-F238E27FC236}">
                <a16:creationId xmlns:a16="http://schemas.microsoft.com/office/drawing/2014/main" id="{C2BC0388-0344-4A93-A679-48F9BA9E42E9}"/>
              </a:ext>
            </a:extLst>
          </p:cNvPr>
          <p:cNvSpPr/>
          <p:nvPr/>
        </p:nvSpPr>
        <p:spPr>
          <a:xfrm>
            <a:off x="7117529" y="2202629"/>
            <a:ext cx="1573306" cy="58898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8" name="TextBox 7">
            <a:extLst>
              <a:ext uri="{FF2B5EF4-FFF2-40B4-BE49-F238E27FC236}">
                <a16:creationId xmlns:a16="http://schemas.microsoft.com/office/drawing/2014/main" id="{4BE0B733-4BCC-416D-88E8-292FA3E54D5C}"/>
              </a:ext>
            </a:extLst>
          </p:cNvPr>
          <p:cNvSpPr txBox="1"/>
          <p:nvPr/>
        </p:nvSpPr>
        <p:spPr>
          <a:xfrm>
            <a:off x="2124365" y="3745681"/>
            <a:ext cx="5259958" cy="276999"/>
          </a:xfrm>
          <a:prstGeom prst="rect">
            <a:avLst/>
          </a:prstGeom>
          <a:noFill/>
        </p:spPr>
        <p:txBody>
          <a:bodyPr wrap="square" rtlCol="0">
            <a:spAutoFit/>
          </a:bodyPr>
          <a:lstStyle/>
          <a:p>
            <a:r>
              <a:rPr lang="en-US" sz="1200" dirty="0"/>
              <a:t>Aggregate           Remix                    Repurpose           Feed Forward</a:t>
            </a:r>
            <a:endParaRPr lang="en-CA" sz="1200" dirty="0"/>
          </a:p>
        </p:txBody>
      </p:sp>
      <p:sp>
        <p:nvSpPr>
          <p:cNvPr id="9" name="TextBox 8">
            <a:extLst>
              <a:ext uri="{FF2B5EF4-FFF2-40B4-BE49-F238E27FC236}">
                <a16:creationId xmlns:a16="http://schemas.microsoft.com/office/drawing/2014/main" id="{57029002-EAC0-423C-B07C-DBDB3885D5B0}"/>
              </a:ext>
            </a:extLst>
          </p:cNvPr>
          <p:cNvSpPr txBox="1"/>
          <p:nvPr/>
        </p:nvSpPr>
        <p:spPr>
          <a:xfrm>
            <a:off x="2337952" y="837772"/>
            <a:ext cx="4723097" cy="461665"/>
          </a:xfrm>
          <a:prstGeom prst="rect">
            <a:avLst/>
          </a:prstGeom>
          <a:noFill/>
        </p:spPr>
        <p:txBody>
          <a:bodyPr wrap="square" rtlCol="0">
            <a:spAutoFit/>
          </a:bodyPr>
          <a:lstStyle/>
          <a:p>
            <a:r>
              <a:rPr lang="en-US" sz="1200" dirty="0">
                <a:solidFill>
                  <a:schemeClr val="tx1"/>
                </a:solidFill>
              </a:rPr>
              <a:t>Left                  Read                            Write                      Right</a:t>
            </a:r>
          </a:p>
          <a:p>
            <a:r>
              <a:rPr lang="en-US" sz="1200" dirty="0">
                <a:solidFill>
                  <a:schemeClr val="tx1"/>
                </a:solidFill>
              </a:rPr>
              <a:t>Pane                </a:t>
            </a:r>
            <a:r>
              <a:rPr lang="en-US" sz="1200" dirty="0" err="1">
                <a:solidFill>
                  <a:schemeClr val="tx1"/>
                </a:solidFill>
              </a:rPr>
              <a:t>Pane</a:t>
            </a:r>
            <a:r>
              <a:rPr lang="en-US" sz="1200" dirty="0">
                <a:solidFill>
                  <a:schemeClr val="tx1"/>
                </a:solidFill>
              </a:rPr>
              <a:t>                            </a:t>
            </a:r>
            <a:r>
              <a:rPr lang="en-US" sz="1200" dirty="0" err="1">
                <a:solidFill>
                  <a:schemeClr val="tx1"/>
                </a:solidFill>
              </a:rPr>
              <a:t>Pane</a:t>
            </a:r>
            <a:r>
              <a:rPr lang="en-US" sz="1200" dirty="0">
                <a:solidFill>
                  <a:schemeClr val="tx1"/>
                </a:solidFill>
              </a:rPr>
              <a:t>                       </a:t>
            </a:r>
            <a:r>
              <a:rPr lang="en-US" sz="1200" dirty="0" err="1">
                <a:solidFill>
                  <a:schemeClr val="tx1"/>
                </a:solidFill>
              </a:rPr>
              <a:t>Pane</a:t>
            </a:r>
            <a:endParaRPr lang="en-CA" sz="1200" dirty="0">
              <a:solidFill>
                <a:schemeClr val="tx1"/>
              </a:solidFill>
            </a:endParaRPr>
          </a:p>
        </p:txBody>
      </p:sp>
      <p:sp>
        <p:nvSpPr>
          <p:cNvPr id="2" name="Google Shape;128;p20">
            <a:extLst>
              <a:ext uri="{FF2B5EF4-FFF2-40B4-BE49-F238E27FC236}">
                <a16:creationId xmlns:a16="http://schemas.microsoft.com/office/drawing/2014/main" id="{BFA61E5D-A310-9FCD-B9CF-5D42709B98CB}"/>
              </a:ext>
            </a:extLst>
          </p:cNvPr>
          <p:cNvSpPr txBox="1">
            <a:spLocks/>
          </p:cNvSpPr>
          <p:nvPr/>
        </p:nvSpPr>
        <p:spPr>
          <a:xfrm>
            <a:off x="311700" y="445025"/>
            <a:ext cx="8520600" cy="572700"/>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2400" dirty="0">
                <a:latin typeface="Candara" panose="020E0502030303020204" pitchFamily="34" charset="0"/>
              </a:rPr>
              <a:t>Flow</a:t>
            </a:r>
          </a:p>
        </p:txBody>
      </p:sp>
    </p:spTree>
    <p:extLst>
      <p:ext uri="{BB962C8B-B14F-4D97-AF65-F5344CB8AC3E}">
        <p14:creationId xmlns:p14="http://schemas.microsoft.com/office/powerpoint/2010/main" val="371363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E0034-4F69-0BBE-300A-00E1BA73400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EF6465-DFF4-5A92-A26B-E2A3CABF9E8F}"/>
              </a:ext>
            </a:extLst>
          </p:cNvPr>
          <p:cNvSpPr>
            <a:spLocks noGrp="1"/>
          </p:cNvSpPr>
          <p:nvPr>
            <p:ph idx="1"/>
          </p:nvPr>
        </p:nvSpPr>
        <p:spPr/>
        <p:txBody>
          <a:bodyPr/>
          <a:lstStyle/>
          <a:p>
            <a:r>
              <a:rPr lang="en-CA" dirty="0">
                <a:solidFill>
                  <a:schemeClr val="tx1"/>
                </a:solidFill>
                <a:latin typeface="Candara" panose="020E0502030303020204" pitchFamily="34" charset="0"/>
              </a:rPr>
              <a:t>This is a </a:t>
            </a:r>
            <a:r>
              <a:rPr lang="en-CA" i="1" dirty="0">
                <a:solidFill>
                  <a:schemeClr val="tx1"/>
                </a:solidFill>
                <a:latin typeface="Candara" panose="020E0502030303020204" pitchFamily="34" charset="0"/>
              </a:rPr>
              <a:t>prototype</a:t>
            </a:r>
            <a:r>
              <a:rPr lang="en-CA" dirty="0">
                <a:solidFill>
                  <a:schemeClr val="tx1"/>
                </a:solidFill>
                <a:latin typeface="Candara" panose="020E0502030303020204" pitchFamily="34" charset="0"/>
              </a:rPr>
              <a:t>, not a completed application</a:t>
            </a:r>
          </a:p>
          <a:p>
            <a:r>
              <a:rPr lang="en-CA" dirty="0">
                <a:solidFill>
                  <a:schemeClr val="tx1"/>
                </a:solidFill>
                <a:latin typeface="Candara" panose="020E0502030303020204" pitchFamily="34" charset="0"/>
              </a:rPr>
              <a:t>This is a </a:t>
            </a:r>
            <a:r>
              <a:rPr lang="en-CA" i="1" dirty="0">
                <a:solidFill>
                  <a:schemeClr val="tx1"/>
                </a:solidFill>
                <a:latin typeface="Candara" panose="020E0502030303020204" pitchFamily="34" charset="0"/>
              </a:rPr>
              <a:t>live demo</a:t>
            </a:r>
            <a:r>
              <a:rPr lang="en-CA" dirty="0">
                <a:solidFill>
                  <a:schemeClr val="tx1"/>
                </a:solidFill>
                <a:latin typeface="Candara" panose="020E0502030303020204" pitchFamily="34" charset="0"/>
              </a:rPr>
              <a:t>, so some things might not work</a:t>
            </a:r>
          </a:p>
          <a:p>
            <a:r>
              <a:rPr lang="en-CA" dirty="0">
                <a:solidFill>
                  <a:schemeClr val="tx1"/>
                </a:solidFill>
                <a:latin typeface="Candara" panose="020E0502030303020204" pitchFamily="34" charset="0"/>
              </a:rPr>
              <a:t>Yes, </a:t>
            </a:r>
            <a:r>
              <a:rPr lang="en-CA" i="1" dirty="0">
                <a:solidFill>
                  <a:schemeClr val="tx1"/>
                </a:solidFill>
                <a:latin typeface="Candara" panose="020E0502030303020204" pitchFamily="34" charset="0"/>
              </a:rPr>
              <a:t>other people</a:t>
            </a:r>
            <a:r>
              <a:rPr lang="en-CA" dirty="0">
                <a:solidFill>
                  <a:schemeClr val="tx1"/>
                </a:solidFill>
                <a:latin typeface="Candara" panose="020E0502030303020204" pitchFamily="34" charset="0"/>
              </a:rPr>
              <a:t> have done some of the same things</a:t>
            </a:r>
          </a:p>
          <a:p>
            <a:r>
              <a:rPr lang="en-CA" dirty="0">
                <a:solidFill>
                  <a:schemeClr val="tx1"/>
                </a:solidFill>
                <a:latin typeface="Candara" panose="020E0502030303020204" pitchFamily="34" charset="0"/>
              </a:rPr>
              <a:t>No, </a:t>
            </a:r>
            <a:r>
              <a:rPr lang="en-CA" i="1" dirty="0">
                <a:solidFill>
                  <a:schemeClr val="tx1"/>
                </a:solidFill>
                <a:latin typeface="Candara" panose="020E0502030303020204" pitchFamily="34" charset="0"/>
              </a:rPr>
              <a:t>it’s not</a:t>
            </a:r>
            <a:r>
              <a:rPr lang="en-CA" dirty="0">
                <a:solidFill>
                  <a:schemeClr val="tx1"/>
                </a:solidFill>
                <a:latin typeface="Candara" panose="020E0502030303020204" pitchFamily="34" charset="0"/>
              </a:rPr>
              <a:t> fully secure against all possible attacks</a:t>
            </a:r>
          </a:p>
          <a:p>
            <a:r>
              <a:rPr lang="en-CA" dirty="0">
                <a:solidFill>
                  <a:schemeClr val="tx1"/>
                </a:solidFill>
                <a:latin typeface="Candara" panose="020E0502030303020204" pitchFamily="34" charset="0"/>
              </a:rPr>
              <a:t>I know that other people could have </a:t>
            </a:r>
            <a:r>
              <a:rPr lang="en-CA" i="1" dirty="0">
                <a:solidFill>
                  <a:schemeClr val="tx1"/>
                </a:solidFill>
                <a:latin typeface="Candara" panose="020E0502030303020204" pitchFamily="34" charset="0"/>
              </a:rPr>
              <a:t>coded it better</a:t>
            </a:r>
            <a:endParaRPr lang="en-US" i="1" dirty="0">
              <a:solidFill>
                <a:schemeClr val="tx1"/>
              </a:solidFill>
              <a:latin typeface="Candara" panose="020E0502030303020204" pitchFamily="34" charset="0"/>
            </a:endParaRPr>
          </a:p>
        </p:txBody>
      </p:sp>
      <p:sp>
        <p:nvSpPr>
          <p:cNvPr id="8" name="TextBox 7">
            <a:extLst>
              <a:ext uri="{FF2B5EF4-FFF2-40B4-BE49-F238E27FC236}">
                <a16:creationId xmlns:a16="http://schemas.microsoft.com/office/drawing/2014/main" id="{685EB296-72B3-6C35-D981-3957DBB0289B}"/>
              </a:ext>
            </a:extLst>
          </p:cNvPr>
          <p:cNvSpPr txBox="1"/>
          <p:nvPr/>
        </p:nvSpPr>
        <p:spPr>
          <a:xfrm>
            <a:off x="556708" y="290457"/>
            <a:ext cx="4736054" cy="461665"/>
          </a:xfrm>
          <a:prstGeom prst="rect">
            <a:avLst/>
          </a:prstGeom>
          <a:noFill/>
        </p:spPr>
        <p:txBody>
          <a:bodyPr wrap="square" rtlCol="0">
            <a:spAutoFit/>
          </a:bodyPr>
          <a:lstStyle/>
          <a:p>
            <a:r>
              <a:rPr lang="en-US" sz="2400" dirty="0">
                <a:solidFill>
                  <a:schemeClr val="tx1"/>
                </a:solidFill>
                <a:latin typeface="Candara" panose="020E0502030303020204" pitchFamily="34" charset="0"/>
              </a:rPr>
              <a:t>Caveats</a:t>
            </a:r>
            <a:endParaRPr lang="en-CA" sz="24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365395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F21F7-B735-A8D1-8731-AAA805B0DE4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DF322DA-5A43-C6A5-9E5A-FFFB112C9EDC}"/>
              </a:ext>
            </a:extLst>
          </p:cNvPr>
          <p:cNvSpPr txBox="1">
            <a:spLocks noGrp="1"/>
          </p:cNvSpPr>
          <p:nvPr>
            <p:ph type="title"/>
          </p:nvPr>
        </p:nvSpPr>
        <p:spPr>
          <a:xfrm>
            <a:off x="628650" y="548128"/>
            <a:ext cx="7886700" cy="600134"/>
          </a:xfrm>
          <a:prstGeom prst="rect">
            <a:avLst/>
          </a:prstGeom>
          <a:noFill/>
        </p:spPr>
        <p:txBody>
          <a:bodyPr wrap="square" rtlCol="0">
            <a:spAutoFit/>
          </a:bodyPr>
          <a:lstStyle/>
          <a:p>
            <a:r>
              <a:rPr lang="en-US" sz="2700" dirty="0"/>
              <a:t>Design Considerations</a:t>
            </a:r>
            <a:endParaRPr lang="en-CA" dirty="0"/>
          </a:p>
        </p:txBody>
      </p:sp>
      <p:sp>
        <p:nvSpPr>
          <p:cNvPr id="4" name="Content Placeholder 3">
            <a:extLst>
              <a:ext uri="{FF2B5EF4-FFF2-40B4-BE49-F238E27FC236}">
                <a16:creationId xmlns:a16="http://schemas.microsoft.com/office/drawing/2014/main" id="{93FAA9E0-2528-688A-413A-1AAA8548E7EF}"/>
              </a:ext>
            </a:extLst>
          </p:cNvPr>
          <p:cNvSpPr>
            <a:spLocks noGrp="1"/>
          </p:cNvSpPr>
          <p:nvPr>
            <p:ph idx="1"/>
          </p:nvPr>
        </p:nvSpPr>
        <p:spPr/>
        <p:txBody>
          <a:bodyPr>
            <a:normAutofit/>
          </a:bodyPr>
          <a:lstStyle/>
          <a:p>
            <a:r>
              <a:rPr lang="en-CA" dirty="0">
                <a:solidFill>
                  <a:schemeClr val="tx1"/>
                </a:solidFill>
                <a:latin typeface="Candara" panose="020E0502030303020204" pitchFamily="34" charset="0"/>
              </a:rPr>
              <a:t>This is a </a:t>
            </a:r>
            <a:r>
              <a:rPr lang="en-CA" i="1" dirty="0">
                <a:solidFill>
                  <a:schemeClr val="tx1"/>
                </a:solidFill>
                <a:latin typeface="Candara" panose="020E0502030303020204" pitchFamily="34" charset="0"/>
              </a:rPr>
              <a:t>single user</a:t>
            </a:r>
            <a:r>
              <a:rPr lang="en-CA" dirty="0">
                <a:solidFill>
                  <a:schemeClr val="tx1"/>
                </a:solidFill>
                <a:latin typeface="Candara" panose="020E0502030303020204" pitchFamily="34" charset="0"/>
              </a:rPr>
              <a:t> application, not a multi-user platform</a:t>
            </a:r>
          </a:p>
          <a:p>
            <a:r>
              <a:rPr lang="en-CA" dirty="0">
                <a:solidFill>
                  <a:schemeClr val="tx1"/>
                </a:solidFill>
                <a:latin typeface="Candara" panose="020E0502030303020204" pitchFamily="34" charset="0"/>
              </a:rPr>
              <a:t>It’s completely open source CC-by to be </a:t>
            </a:r>
            <a:r>
              <a:rPr lang="en-CA" i="1" dirty="0">
                <a:solidFill>
                  <a:schemeClr val="tx1"/>
                </a:solidFill>
                <a:latin typeface="Candara" panose="020E0502030303020204" pitchFamily="34" charset="0"/>
              </a:rPr>
              <a:t>used by anyone</a:t>
            </a:r>
          </a:p>
          <a:p>
            <a:r>
              <a:rPr lang="en-CA" dirty="0">
                <a:solidFill>
                  <a:schemeClr val="tx1"/>
                </a:solidFill>
                <a:latin typeface="Candara" panose="020E0502030303020204" pitchFamily="34" charset="0"/>
              </a:rPr>
              <a:t>As a whole it is designed to be </a:t>
            </a:r>
            <a:r>
              <a:rPr lang="en-CA" i="1" dirty="0">
                <a:solidFill>
                  <a:schemeClr val="tx1"/>
                </a:solidFill>
                <a:latin typeface="Candara" panose="020E0502030303020204" pitchFamily="34" charset="0"/>
              </a:rPr>
              <a:t>distributed and decentralized</a:t>
            </a:r>
          </a:p>
          <a:p>
            <a:r>
              <a:rPr lang="en-CA" dirty="0">
                <a:solidFill>
                  <a:schemeClr val="tx1"/>
                </a:solidFill>
                <a:latin typeface="Candara" panose="020E0502030303020204" pitchFamily="34" charset="0"/>
              </a:rPr>
              <a:t>It is as </a:t>
            </a:r>
            <a:r>
              <a:rPr lang="en-CA" i="1" dirty="0">
                <a:solidFill>
                  <a:schemeClr val="tx1"/>
                </a:solidFill>
                <a:latin typeface="Candara" panose="020E0502030303020204" pitchFamily="34" charset="0"/>
              </a:rPr>
              <a:t>simple as possible</a:t>
            </a:r>
            <a:r>
              <a:rPr lang="en-CA" dirty="0">
                <a:solidFill>
                  <a:schemeClr val="tx1"/>
                </a:solidFill>
                <a:latin typeface="Candara" panose="020E0502030303020204" pitchFamily="34" charset="0"/>
              </a:rPr>
              <a:t>, so anyone can use it</a:t>
            </a:r>
          </a:p>
          <a:p>
            <a:r>
              <a:rPr lang="en-CA" dirty="0">
                <a:solidFill>
                  <a:schemeClr val="tx1"/>
                </a:solidFill>
                <a:latin typeface="Candara" panose="020E0502030303020204" pitchFamily="34" charset="0"/>
              </a:rPr>
              <a:t>The ideal is that it can </a:t>
            </a:r>
            <a:r>
              <a:rPr lang="en-CA" i="1" dirty="0">
                <a:solidFill>
                  <a:schemeClr val="tx1"/>
                </a:solidFill>
                <a:latin typeface="Candara" panose="020E0502030303020204" pitchFamily="34" charset="0"/>
              </a:rPr>
              <a:t>run anywhere </a:t>
            </a:r>
            <a:r>
              <a:rPr lang="en-CA" dirty="0">
                <a:solidFill>
                  <a:schemeClr val="tx1"/>
                </a:solidFill>
                <a:latin typeface="Candara" panose="020E0502030303020204" pitchFamily="34" charset="0"/>
              </a:rPr>
              <a:t>(still working on that)</a:t>
            </a:r>
          </a:p>
          <a:p>
            <a:r>
              <a:rPr lang="en-CA" dirty="0">
                <a:solidFill>
                  <a:schemeClr val="tx1"/>
                </a:solidFill>
                <a:latin typeface="Candara" panose="020E0502030303020204" pitchFamily="34" charset="0"/>
              </a:rPr>
              <a:t>Mostly plain </a:t>
            </a:r>
            <a:r>
              <a:rPr lang="en-CA" i="1" dirty="0">
                <a:solidFill>
                  <a:schemeClr val="tx1"/>
                </a:solidFill>
                <a:latin typeface="Candara" panose="020E0502030303020204" pitchFamily="34" charset="0"/>
              </a:rPr>
              <a:t>HTML-JS-CSS </a:t>
            </a:r>
            <a:r>
              <a:rPr lang="en-CA" dirty="0">
                <a:solidFill>
                  <a:schemeClr val="tx1"/>
                </a:solidFill>
                <a:latin typeface="Candara" panose="020E0502030303020204" pitchFamily="34" charset="0"/>
              </a:rPr>
              <a:t>(no Node, no React, no crazy installs)</a:t>
            </a:r>
          </a:p>
          <a:p>
            <a:pPr marL="0" indent="0">
              <a:buNone/>
            </a:pPr>
            <a:endParaRPr lang="en-CA" dirty="0"/>
          </a:p>
        </p:txBody>
      </p:sp>
    </p:spTree>
    <p:extLst>
      <p:ext uri="{BB962C8B-B14F-4D97-AF65-F5344CB8AC3E}">
        <p14:creationId xmlns:p14="http://schemas.microsoft.com/office/powerpoint/2010/main" val="49195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118F2-875A-E0C2-A7B2-378CB082F0C9}"/>
            </a:ext>
          </a:extLst>
        </p:cNvPr>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C03C549-E108-F6EF-5C53-A6EB50AD0754}"/>
              </a:ext>
            </a:extLst>
          </p:cNvPr>
          <p:cNvPicPr>
            <a:picLocks noGrp="1" noChangeAspect="1"/>
          </p:cNvPicPr>
          <p:nvPr>
            <p:ph idx="1"/>
          </p:nvPr>
        </p:nvPicPr>
        <p:blipFill>
          <a:blip r:embed="rId2"/>
          <a:stretch>
            <a:fillRect/>
          </a:stretch>
        </p:blipFill>
        <p:spPr>
          <a:xfrm>
            <a:off x="987387" y="1152525"/>
            <a:ext cx="7169226" cy="3416300"/>
          </a:xfrm>
        </p:spPr>
      </p:pic>
      <p:sp>
        <p:nvSpPr>
          <p:cNvPr id="5" name="TextBox 4">
            <a:extLst>
              <a:ext uri="{FF2B5EF4-FFF2-40B4-BE49-F238E27FC236}">
                <a16:creationId xmlns:a16="http://schemas.microsoft.com/office/drawing/2014/main" id="{C7C154F5-CD90-003B-1A3B-1CC2F35EE6B7}"/>
              </a:ext>
            </a:extLst>
          </p:cNvPr>
          <p:cNvSpPr txBox="1"/>
          <p:nvPr/>
        </p:nvSpPr>
        <p:spPr>
          <a:xfrm>
            <a:off x="556708" y="290457"/>
            <a:ext cx="4736054" cy="507831"/>
          </a:xfrm>
          <a:prstGeom prst="rect">
            <a:avLst/>
          </a:prstGeom>
          <a:noFill/>
        </p:spPr>
        <p:txBody>
          <a:bodyPr wrap="square" rtlCol="0">
            <a:spAutoFit/>
          </a:bodyPr>
          <a:lstStyle/>
          <a:p>
            <a:r>
              <a:rPr lang="en-US" sz="2700" dirty="0">
                <a:solidFill>
                  <a:schemeClr val="tx1"/>
                </a:solidFill>
                <a:latin typeface="Candara" panose="020E0502030303020204" pitchFamily="34" charset="0"/>
              </a:rPr>
              <a:t>OK Let’s Get Started</a:t>
            </a:r>
            <a:endParaRPr lang="en-CA" sz="2700" dirty="0">
              <a:solidFill>
                <a:schemeClr val="tx1"/>
              </a:solidFill>
              <a:latin typeface="Candara" panose="020E0502030303020204" pitchFamily="34" charset="0"/>
            </a:endParaRPr>
          </a:p>
        </p:txBody>
      </p:sp>
    </p:spTree>
    <p:extLst>
      <p:ext uri="{BB962C8B-B14F-4D97-AF65-F5344CB8AC3E}">
        <p14:creationId xmlns:p14="http://schemas.microsoft.com/office/powerpoint/2010/main" val="328752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B3FCD-D1A6-E2BD-7AD0-5B0944201A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2BF7A2-EED4-34CA-2208-391B5287ACDD}"/>
              </a:ext>
            </a:extLst>
          </p:cNvPr>
          <p:cNvSpPr txBox="1"/>
          <p:nvPr/>
        </p:nvSpPr>
        <p:spPr>
          <a:xfrm>
            <a:off x="556708" y="290457"/>
            <a:ext cx="4736054" cy="507831"/>
          </a:xfrm>
          <a:prstGeom prst="rect">
            <a:avLst/>
          </a:prstGeom>
          <a:noFill/>
        </p:spPr>
        <p:txBody>
          <a:bodyPr wrap="square" rtlCol="0">
            <a:spAutoFit/>
          </a:bodyPr>
          <a:lstStyle/>
          <a:p>
            <a:r>
              <a:rPr lang="en-US" sz="2700" dirty="0">
                <a:solidFill>
                  <a:schemeClr val="tx1"/>
                </a:solidFill>
                <a:latin typeface="Candara" panose="020E0502030303020204" pitchFamily="34" charset="0"/>
              </a:rPr>
              <a:t>Identity</a:t>
            </a:r>
            <a:r>
              <a:rPr lang="en-US" sz="2400" dirty="0">
                <a:solidFill>
                  <a:schemeClr val="tx1"/>
                </a:solidFill>
                <a:latin typeface="Candara" panose="020E0502030303020204" pitchFamily="34" charset="0"/>
              </a:rPr>
              <a:t> Server and Accounts</a:t>
            </a:r>
            <a:endParaRPr lang="en-CA" sz="2400" dirty="0">
              <a:solidFill>
                <a:schemeClr val="tx1"/>
              </a:solidFill>
              <a:latin typeface="Candara" panose="020E0502030303020204" pitchFamily="34" charset="0"/>
            </a:endParaRPr>
          </a:p>
        </p:txBody>
      </p:sp>
      <p:pic>
        <p:nvPicPr>
          <p:cNvPr id="4" name="Picture 3">
            <a:extLst>
              <a:ext uri="{FF2B5EF4-FFF2-40B4-BE49-F238E27FC236}">
                <a16:creationId xmlns:a16="http://schemas.microsoft.com/office/drawing/2014/main" id="{EB68B6FE-F94F-1DD8-2C1D-EF1754707026}"/>
              </a:ext>
            </a:extLst>
          </p:cNvPr>
          <p:cNvPicPr>
            <a:picLocks noChangeAspect="1"/>
          </p:cNvPicPr>
          <p:nvPr/>
        </p:nvPicPr>
        <p:blipFill>
          <a:blip r:embed="rId2"/>
          <a:stretch>
            <a:fillRect/>
          </a:stretch>
        </p:blipFill>
        <p:spPr>
          <a:xfrm>
            <a:off x="3600451" y="2230636"/>
            <a:ext cx="1307306" cy="682228"/>
          </a:xfrm>
          <a:prstGeom prst="rect">
            <a:avLst/>
          </a:prstGeom>
        </p:spPr>
      </p:pic>
      <p:sp>
        <p:nvSpPr>
          <p:cNvPr id="5" name="Rectangle 4">
            <a:extLst>
              <a:ext uri="{FF2B5EF4-FFF2-40B4-BE49-F238E27FC236}">
                <a16:creationId xmlns:a16="http://schemas.microsoft.com/office/drawing/2014/main" id="{2A44A47A-44BB-A2BD-75DC-3CD56C3D71C2}"/>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7" name="Straight Arrow Connector 6">
            <a:extLst>
              <a:ext uri="{FF2B5EF4-FFF2-40B4-BE49-F238E27FC236}">
                <a16:creationId xmlns:a16="http://schemas.microsoft.com/office/drawing/2014/main" id="{78A29C56-BBCC-BB3A-ED36-E7AE319D8096}"/>
              </a:ext>
            </a:extLst>
          </p:cNvPr>
          <p:cNvCxnSpPr/>
          <p:nvPr/>
        </p:nvCxnSpPr>
        <p:spPr>
          <a:xfrm>
            <a:off x="2543175" y="1757362"/>
            <a:ext cx="1057276" cy="5286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DD3B21C-0D1D-B37B-694F-B42C43BD2C32}"/>
              </a:ext>
            </a:extLst>
          </p:cNvPr>
          <p:cNvSpPr txBox="1"/>
          <p:nvPr/>
        </p:nvSpPr>
        <p:spPr>
          <a:xfrm>
            <a:off x="707232" y="3268158"/>
            <a:ext cx="3278981" cy="1200329"/>
          </a:xfrm>
          <a:prstGeom prst="rect">
            <a:avLst/>
          </a:prstGeom>
          <a:noFill/>
        </p:spPr>
        <p:txBody>
          <a:bodyPr wrap="square" rtlCol="0">
            <a:spAutoFit/>
          </a:bodyPr>
          <a:lstStyle/>
          <a:p>
            <a:r>
              <a:rPr lang="en-US" sz="1800" dirty="0" err="1"/>
              <a:t>Flasker</a:t>
            </a:r>
            <a:endParaRPr lang="en-US" sz="1800" dirty="0"/>
          </a:p>
          <a:p>
            <a:pPr marL="214313" indent="-214313">
              <a:buFontTx/>
              <a:buChar char="-"/>
            </a:pPr>
            <a:r>
              <a:rPr lang="en-US" sz="1800" dirty="0"/>
              <a:t>Identity server and accounts</a:t>
            </a:r>
          </a:p>
          <a:p>
            <a:pPr marL="214313" indent="-214313">
              <a:buFontTx/>
              <a:buChar char="-"/>
            </a:pPr>
            <a:r>
              <a:rPr lang="en-US" sz="1800" dirty="0"/>
              <a:t>Simple Flask key-value store</a:t>
            </a:r>
          </a:p>
        </p:txBody>
      </p:sp>
      <p:sp>
        <p:nvSpPr>
          <p:cNvPr id="11" name="TextBox 10">
            <a:extLst>
              <a:ext uri="{FF2B5EF4-FFF2-40B4-BE49-F238E27FC236}">
                <a16:creationId xmlns:a16="http://schemas.microsoft.com/office/drawing/2014/main" id="{8D3167D7-447D-2A1B-9695-785B66B51F6B}"/>
              </a:ext>
            </a:extLst>
          </p:cNvPr>
          <p:cNvSpPr txBox="1"/>
          <p:nvPr/>
        </p:nvSpPr>
        <p:spPr>
          <a:xfrm>
            <a:off x="3071813" y="1702713"/>
            <a:ext cx="1407319" cy="253916"/>
          </a:xfrm>
          <a:prstGeom prst="rect">
            <a:avLst/>
          </a:prstGeom>
          <a:noFill/>
        </p:spPr>
        <p:txBody>
          <a:bodyPr wrap="square" rtlCol="0">
            <a:spAutoFit/>
          </a:bodyPr>
          <a:lstStyle/>
          <a:p>
            <a:r>
              <a:rPr lang="en-US" sz="1050" dirty="0"/>
              <a:t>kvstore.js</a:t>
            </a:r>
            <a:endParaRPr lang="en-CA" sz="1050" dirty="0"/>
          </a:p>
        </p:txBody>
      </p:sp>
      <p:cxnSp>
        <p:nvCxnSpPr>
          <p:cNvPr id="13" name="Straight Connector 12">
            <a:extLst>
              <a:ext uri="{FF2B5EF4-FFF2-40B4-BE49-F238E27FC236}">
                <a16:creationId xmlns:a16="http://schemas.microsoft.com/office/drawing/2014/main" id="{004F19E3-9181-26CC-3CAC-6AD006058365}"/>
              </a:ext>
            </a:extLst>
          </p:cNvPr>
          <p:cNvCxnSpPr/>
          <p:nvPr/>
        </p:nvCxnSpPr>
        <p:spPr>
          <a:xfrm>
            <a:off x="3986213" y="1841213"/>
            <a:ext cx="200739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7939B9-FC45-FED9-293D-DD44FA7BA0C5}"/>
              </a:ext>
            </a:extLst>
          </p:cNvPr>
          <p:cNvSpPr txBox="1"/>
          <p:nvPr/>
        </p:nvSpPr>
        <p:spPr>
          <a:xfrm>
            <a:off x="6043613" y="1564481"/>
            <a:ext cx="2832532" cy="2677656"/>
          </a:xfrm>
          <a:prstGeom prst="rect">
            <a:avLst/>
          </a:prstGeom>
          <a:noFill/>
        </p:spPr>
        <p:txBody>
          <a:bodyPr wrap="square" rtlCol="0">
            <a:spAutoFit/>
          </a:bodyPr>
          <a:lstStyle/>
          <a:p>
            <a:r>
              <a:rPr lang="en-US" dirty="0"/>
              <a:t>Each service is enabled by a standalone JS, in this case, kvstore.js</a:t>
            </a:r>
          </a:p>
          <a:p>
            <a:endParaRPr lang="en-US" dirty="0"/>
          </a:p>
          <a:p>
            <a:r>
              <a:rPr lang="en-US" dirty="0">
                <a:solidFill>
                  <a:schemeClr val="tx1"/>
                </a:solidFill>
              </a:rPr>
              <a:t>Scripts provide information to </a:t>
            </a:r>
            <a:r>
              <a:rPr lang="en-US" dirty="0" err="1">
                <a:solidFill>
                  <a:schemeClr val="tx1"/>
                </a:solidFill>
              </a:rPr>
              <a:t>Clist</a:t>
            </a:r>
            <a:r>
              <a:rPr lang="en-US" dirty="0">
                <a:solidFill>
                  <a:schemeClr val="tx1"/>
                </a:solidFill>
              </a:rPr>
              <a:t> in a standardized format, in this case an accounts array with values in a JSON object</a:t>
            </a:r>
          </a:p>
          <a:p>
            <a:endParaRPr lang="en-US" dirty="0"/>
          </a:p>
          <a:p>
            <a:r>
              <a:rPr lang="en-US" dirty="0"/>
              <a:t>Obviously, we would like a more robust identity server for the future.</a:t>
            </a:r>
            <a:endParaRPr lang="en-CA" dirty="0"/>
          </a:p>
        </p:txBody>
      </p:sp>
      <p:sp>
        <p:nvSpPr>
          <p:cNvPr id="16" name="TextBox 15">
            <a:extLst>
              <a:ext uri="{FF2B5EF4-FFF2-40B4-BE49-F238E27FC236}">
                <a16:creationId xmlns:a16="http://schemas.microsoft.com/office/drawing/2014/main" id="{9045B7E5-5BE1-5513-F40D-F110E3AB389F}"/>
              </a:ext>
            </a:extLst>
          </p:cNvPr>
          <p:cNvSpPr txBox="1"/>
          <p:nvPr/>
        </p:nvSpPr>
        <p:spPr>
          <a:xfrm>
            <a:off x="556708" y="4477493"/>
            <a:ext cx="5614988" cy="415498"/>
          </a:xfrm>
          <a:prstGeom prst="rect">
            <a:avLst/>
          </a:prstGeom>
          <a:noFill/>
        </p:spPr>
        <p:txBody>
          <a:bodyPr wrap="square">
            <a:spAutoFit/>
          </a:bodyPr>
          <a:lstStyle/>
          <a:p>
            <a:r>
              <a:rPr lang="en-US" sz="1050" dirty="0">
                <a:solidFill>
                  <a:srgbClr val="D4D4D4"/>
                </a:solidFill>
                <a:latin typeface="Consolas" panose="020B0609020204030204" pitchFamily="49" charset="0"/>
              </a:rPr>
              <a:t> </a:t>
            </a:r>
            <a:r>
              <a:rPr lang="en-US" sz="1050" dirty="0">
                <a:solidFill>
                  <a:srgbClr val="569CD6"/>
                </a:solidFill>
                <a:latin typeface="Consolas" panose="020B0609020204030204" pitchFamily="49" charset="0"/>
              </a:rPr>
              <a:t>let</a:t>
            </a:r>
            <a:r>
              <a:rPr lang="en-US" sz="1050" dirty="0">
                <a:solidFill>
                  <a:srgbClr val="D4D4D4"/>
                </a:solidFill>
                <a:latin typeface="Consolas" panose="020B0609020204030204" pitchFamily="49" charset="0"/>
              </a:rPr>
              <a:t> </a:t>
            </a:r>
            <a:r>
              <a:rPr lang="en-US" sz="1050" dirty="0" err="1">
                <a:solidFill>
                  <a:srgbClr val="9CDCFE"/>
                </a:solidFill>
                <a:latin typeface="Consolas" panose="020B0609020204030204" pitchFamily="49" charset="0"/>
              </a:rPr>
              <a:t>flaskSiteUrl</a:t>
            </a:r>
            <a:r>
              <a:rPr lang="en-US" sz="1050" dirty="0">
                <a:solidFill>
                  <a:srgbClr val="D4D4D4"/>
                </a:solidFill>
                <a:latin typeface="Consolas" panose="020B0609020204030204" pitchFamily="49" charset="0"/>
              </a:rPr>
              <a:t> = </a:t>
            </a:r>
            <a:r>
              <a:rPr lang="en-US" sz="1050" dirty="0">
                <a:solidFill>
                  <a:srgbClr val="CE9178"/>
                </a:solidFill>
                <a:latin typeface="Consolas" panose="020B0609020204030204" pitchFamily="49" charset="0"/>
              </a:rPr>
              <a:t>'https://datastore.downes.ca’</a:t>
            </a:r>
            <a:r>
              <a:rPr lang="en-US" sz="1050" dirty="0">
                <a:solidFill>
                  <a:srgbClr val="D4D4D4"/>
                </a:solidFill>
                <a:latin typeface="Consolas" panose="020B0609020204030204" pitchFamily="49" charset="0"/>
              </a:rPr>
              <a:t>;</a:t>
            </a:r>
          </a:p>
          <a:p>
            <a:r>
              <a:rPr lang="en-US" sz="1050" dirty="0">
                <a:solidFill>
                  <a:srgbClr val="D4D4D4"/>
                </a:solidFill>
                <a:latin typeface="Consolas" panose="020B0609020204030204" pitchFamily="49" charset="0"/>
              </a:rPr>
              <a:t> </a:t>
            </a:r>
            <a:r>
              <a:rPr lang="en-US" sz="1050" dirty="0">
                <a:solidFill>
                  <a:srgbClr val="6A9955"/>
                </a:solidFill>
                <a:latin typeface="Consolas" panose="020B0609020204030204" pitchFamily="49" charset="0"/>
              </a:rPr>
              <a:t>// Base URL of your identity server</a:t>
            </a:r>
            <a:endParaRPr lang="en-US" sz="1050" dirty="0">
              <a:solidFill>
                <a:srgbClr val="CCCCCC"/>
              </a:solidFill>
              <a:latin typeface="Consolas" panose="020B0609020204030204" pitchFamily="49" charset="0"/>
            </a:endParaRPr>
          </a:p>
        </p:txBody>
      </p:sp>
    </p:spTree>
    <p:extLst>
      <p:ext uri="{BB962C8B-B14F-4D97-AF65-F5344CB8AC3E}">
        <p14:creationId xmlns:p14="http://schemas.microsoft.com/office/powerpoint/2010/main" val="369956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5FF6F-FF66-1AE7-7F0F-53B3B2B6594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884165A-2820-A10A-9262-2E7F987A081D}"/>
              </a:ext>
            </a:extLst>
          </p:cNvPr>
          <p:cNvSpPr txBox="1">
            <a:spLocks noGrp="1"/>
          </p:cNvSpPr>
          <p:nvPr>
            <p:ph type="title"/>
          </p:nvPr>
        </p:nvSpPr>
        <p:spPr>
          <a:xfrm>
            <a:off x="628650" y="548128"/>
            <a:ext cx="7886700" cy="600134"/>
          </a:xfrm>
          <a:prstGeom prst="rect">
            <a:avLst/>
          </a:prstGeom>
          <a:noFill/>
        </p:spPr>
        <p:txBody>
          <a:bodyPr wrap="square" rtlCol="0">
            <a:spAutoFit/>
          </a:bodyPr>
          <a:lstStyle/>
          <a:p>
            <a:r>
              <a:rPr lang="en-US" sz="2700" dirty="0"/>
              <a:t>Design Considerations</a:t>
            </a:r>
            <a:endParaRPr lang="en-CA" dirty="0"/>
          </a:p>
        </p:txBody>
      </p:sp>
      <p:sp>
        <p:nvSpPr>
          <p:cNvPr id="4" name="Content Placeholder 3">
            <a:extLst>
              <a:ext uri="{FF2B5EF4-FFF2-40B4-BE49-F238E27FC236}">
                <a16:creationId xmlns:a16="http://schemas.microsoft.com/office/drawing/2014/main" id="{6D6F91B5-FAEC-BDD6-763C-88D5A09BBF41}"/>
              </a:ext>
            </a:extLst>
          </p:cNvPr>
          <p:cNvSpPr>
            <a:spLocks noGrp="1"/>
          </p:cNvSpPr>
          <p:nvPr>
            <p:ph idx="1"/>
          </p:nvPr>
        </p:nvSpPr>
        <p:spPr>
          <a:xfrm>
            <a:off x="563418" y="1152475"/>
            <a:ext cx="5229107" cy="3416400"/>
          </a:xfrm>
        </p:spPr>
        <p:txBody>
          <a:bodyPr>
            <a:normAutofit/>
          </a:bodyPr>
          <a:lstStyle/>
          <a:p>
            <a:pPr marL="114300" indent="0">
              <a:buNone/>
            </a:pPr>
            <a:r>
              <a:rPr lang="en-CA" sz="2000" dirty="0">
                <a:solidFill>
                  <a:schemeClr val="tx1"/>
                </a:solidFill>
                <a:latin typeface="Candara" panose="020E0502030303020204" pitchFamily="34" charset="0"/>
              </a:rPr>
              <a:t>Issues related to decentralized identity</a:t>
            </a:r>
          </a:p>
          <a:p>
            <a:r>
              <a:rPr lang="en-CA" dirty="0">
                <a:solidFill>
                  <a:schemeClr val="tx1"/>
                </a:solidFill>
                <a:latin typeface="Candara" panose="020E0502030303020204" pitchFamily="34" charset="0"/>
              </a:rPr>
              <a:t>OAuth2 </a:t>
            </a:r>
            <a:r>
              <a:rPr lang="en-CA" sz="1050" dirty="0">
                <a:solidFill>
                  <a:schemeClr val="tx1"/>
                </a:solidFill>
                <a:latin typeface="Candara" panose="020E0502030303020204" pitchFamily="34" charset="0"/>
                <a:hlinkClick r:id="rId2"/>
              </a:rPr>
              <a:t>https://auth0.com/intro-to-iam/what-is-oauth-2</a:t>
            </a:r>
            <a:r>
              <a:rPr lang="en-CA" sz="1050" dirty="0">
                <a:solidFill>
                  <a:schemeClr val="tx1"/>
                </a:solidFill>
                <a:latin typeface="Candara" panose="020E0502030303020204" pitchFamily="34" charset="0"/>
              </a:rPr>
              <a:t> </a:t>
            </a:r>
            <a:endParaRPr lang="en-CA" dirty="0">
              <a:solidFill>
                <a:schemeClr val="tx1"/>
              </a:solidFill>
              <a:latin typeface="Candara" panose="020E0502030303020204" pitchFamily="34" charset="0"/>
            </a:endParaRPr>
          </a:p>
          <a:p>
            <a:r>
              <a:rPr lang="en-CA" dirty="0">
                <a:solidFill>
                  <a:schemeClr val="tx1"/>
                </a:solidFill>
                <a:latin typeface="Candara" panose="020E0502030303020204" pitchFamily="34" charset="0"/>
              </a:rPr>
              <a:t>OIDC </a:t>
            </a:r>
            <a:r>
              <a:rPr lang="en-CA" sz="1050" dirty="0">
                <a:solidFill>
                  <a:schemeClr val="tx1"/>
                </a:solidFill>
                <a:latin typeface="Candara" panose="020E0502030303020204" pitchFamily="34" charset="0"/>
                <a:hlinkClick r:id="rId3"/>
              </a:rPr>
              <a:t>https://openid.net/developers/how-connect-works/</a:t>
            </a:r>
            <a:r>
              <a:rPr lang="en-CA" sz="1050" dirty="0">
                <a:solidFill>
                  <a:schemeClr val="tx1"/>
                </a:solidFill>
                <a:latin typeface="Candara" panose="020E0502030303020204" pitchFamily="34" charset="0"/>
              </a:rPr>
              <a:t> </a:t>
            </a:r>
            <a:endParaRPr lang="en-CA" dirty="0">
              <a:solidFill>
                <a:schemeClr val="tx1"/>
              </a:solidFill>
              <a:latin typeface="Candara" panose="020E0502030303020204" pitchFamily="34" charset="0"/>
            </a:endParaRPr>
          </a:p>
          <a:p>
            <a:r>
              <a:rPr lang="en-CA" dirty="0">
                <a:solidFill>
                  <a:schemeClr val="tx1"/>
                </a:solidFill>
                <a:latin typeface="Candara" panose="020E0502030303020204" pitchFamily="34" charset="0"/>
              </a:rPr>
              <a:t>Self-Sovereign Identity</a:t>
            </a:r>
          </a:p>
          <a:p>
            <a:pPr marL="114300" indent="0">
              <a:buNone/>
            </a:pPr>
            <a:r>
              <a:rPr lang="en-CA" dirty="0">
                <a:solidFill>
                  <a:schemeClr val="tx1"/>
                </a:solidFill>
                <a:latin typeface="Candara" panose="020E0502030303020204" pitchFamily="34" charset="0"/>
              </a:rPr>
              <a:t>	</a:t>
            </a:r>
            <a:r>
              <a:rPr lang="en-CA" sz="1050" dirty="0">
                <a:solidFill>
                  <a:schemeClr val="tx1"/>
                </a:solidFill>
                <a:latin typeface="Candara" panose="020E0502030303020204" pitchFamily="34" charset="0"/>
                <a:hlinkClick r:id="rId4"/>
              </a:rPr>
              <a:t>https://en.wikipedia.org/wiki/Self-sovereign_identity</a:t>
            </a:r>
            <a:r>
              <a:rPr lang="en-CA" sz="1050" dirty="0">
                <a:solidFill>
                  <a:schemeClr val="tx1"/>
                </a:solidFill>
                <a:latin typeface="Candara" panose="020E0502030303020204" pitchFamily="34" charset="0"/>
              </a:rPr>
              <a:t> </a:t>
            </a:r>
          </a:p>
          <a:p>
            <a:endParaRPr lang="en-CA" dirty="0">
              <a:solidFill>
                <a:schemeClr val="tx1"/>
              </a:solidFill>
              <a:latin typeface="Candara" panose="020E0502030303020204" pitchFamily="34" charset="0"/>
            </a:endParaRPr>
          </a:p>
          <a:p>
            <a:pPr marL="114300" indent="0">
              <a:buNone/>
            </a:pPr>
            <a:r>
              <a:rPr lang="en-CA" dirty="0">
                <a:solidFill>
                  <a:schemeClr val="tx1"/>
                </a:solidFill>
                <a:latin typeface="Candara" panose="020E0502030303020204" pitchFamily="34" charset="0"/>
              </a:rPr>
              <a:t>Key-Value Stores</a:t>
            </a:r>
          </a:p>
          <a:p>
            <a:r>
              <a:rPr lang="en-CA" dirty="0">
                <a:solidFill>
                  <a:schemeClr val="tx1"/>
                </a:solidFill>
                <a:latin typeface="Candara" panose="020E0502030303020204" pitchFamily="34" charset="0"/>
              </a:rPr>
              <a:t>Cloud, e.g. Vault</a:t>
            </a:r>
          </a:p>
          <a:p>
            <a:r>
              <a:rPr lang="en-CA" dirty="0">
                <a:solidFill>
                  <a:schemeClr val="tx1"/>
                </a:solidFill>
                <a:latin typeface="Candara" panose="020E0502030303020204" pitchFamily="34" charset="0"/>
              </a:rPr>
              <a:t>Host, e.g. 1Password</a:t>
            </a:r>
          </a:p>
          <a:p>
            <a:endParaRPr lang="en-CA" dirty="0">
              <a:solidFill>
                <a:schemeClr val="tx1"/>
              </a:solidFill>
              <a:latin typeface="Candara" panose="020E0502030303020204" pitchFamily="34" charset="0"/>
            </a:endParaRPr>
          </a:p>
          <a:p>
            <a:pPr marL="0" indent="0">
              <a:buNone/>
            </a:pPr>
            <a:endParaRPr lang="en-CA" dirty="0"/>
          </a:p>
        </p:txBody>
      </p:sp>
      <p:sp>
        <p:nvSpPr>
          <p:cNvPr id="2" name="TextBox 1">
            <a:extLst>
              <a:ext uri="{FF2B5EF4-FFF2-40B4-BE49-F238E27FC236}">
                <a16:creationId xmlns:a16="http://schemas.microsoft.com/office/drawing/2014/main" id="{C05958C6-E619-A395-004E-1E3831838DC1}"/>
              </a:ext>
            </a:extLst>
          </p:cNvPr>
          <p:cNvSpPr txBox="1"/>
          <p:nvPr/>
        </p:nvSpPr>
        <p:spPr>
          <a:xfrm>
            <a:off x="678872" y="4207163"/>
            <a:ext cx="5158509" cy="523220"/>
          </a:xfrm>
          <a:prstGeom prst="rect">
            <a:avLst/>
          </a:prstGeom>
          <a:noFill/>
        </p:spPr>
        <p:txBody>
          <a:bodyPr wrap="square" rtlCol="0">
            <a:spAutoFit/>
          </a:bodyPr>
          <a:lstStyle/>
          <a:p>
            <a:r>
              <a:rPr lang="en-CA" dirty="0"/>
              <a:t>Dock. Decentralized Identity: The Ultimate Guide. </a:t>
            </a:r>
            <a:r>
              <a:rPr lang="en-CA" dirty="0">
                <a:hlinkClick r:id="rId5"/>
              </a:rPr>
              <a:t>https://www.dock.io/post/decentralized-identity</a:t>
            </a:r>
            <a:r>
              <a:rPr lang="en-CA" dirty="0"/>
              <a:t> </a:t>
            </a:r>
          </a:p>
        </p:txBody>
      </p:sp>
      <p:pic>
        <p:nvPicPr>
          <p:cNvPr id="8" name="Picture 7" descr="A screenshot of a video game&#10;&#10;AI-generated content may be incorrect.">
            <a:extLst>
              <a:ext uri="{FF2B5EF4-FFF2-40B4-BE49-F238E27FC236}">
                <a16:creationId xmlns:a16="http://schemas.microsoft.com/office/drawing/2014/main" id="{00338AE9-CE2D-8418-0AA6-6CE765E26D95}"/>
              </a:ext>
            </a:extLst>
          </p:cNvPr>
          <p:cNvPicPr>
            <a:picLocks noChangeAspect="1"/>
          </p:cNvPicPr>
          <p:nvPr/>
        </p:nvPicPr>
        <p:blipFill>
          <a:blip r:embed="rId6"/>
          <a:stretch>
            <a:fillRect/>
          </a:stretch>
        </p:blipFill>
        <p:spPr>
          <a:xfrm>
            <a:off x="4692674" y="1423284"/>
            <a:ext cx="4266306" cy="2814762"/>
          </a:xfrm>
          <a:prstGeom prst="rect">
            <a:avLst/>
          </a:prstGeom>
        </p:spPr>
      </p:pic>
    </p:spTree>
    <p:extLst>
      <p:ext uri="{BB962C8B-B14F-4D97-AF65-F5344CB8AC3E}">
        <p14:creationId xmlns:p14="http://schemas.microsoft.com/office/powerpoint/2010/main" val="28665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508CDA2-AAA4-D455-40BD-9311AC833439}"/>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8916E5AC-EF2F-A49A-5DC1-24E56038DE5B}"/>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Start With The Demo</a:t>
            </a:r>
            <a:endParaRPr sz="2400" dirty="0">
              <a:latin typeface="Cambria" panose="02040503050406030204" pitchFamily="18" charset="0"/>
              <a:ea typeface="Cambria" panose="02040503050406030204" pitchFamily="18" charset="0"/>
            </a:endParaRPr>
          </a:p>
        </p:txBody>
      </p:sp>
      <p:pic>
        <p:nvPicPr>
          <p:cNvPr id="3" name="Content Placeholder 6">
            <a:extLst>
              <a:ext uri="{FF2B5EF4-FFF2-40B4-BE49-F238E27FC236}">
                <a16:creationId xmlns:a16="http://schemas.microsoft.com/office/drawing/2014/main" id="{D0116AA2-608C-523A-60EF-16C62E0CA9CE}"/>
              </a:ext>
            </a:extLst>
          </p:cNvPr>
          <p:cNvPicPr>
            <a:picLocks noGrp="1" noChangeAspect="1"/>
          </p:cNvPicPr>
          <p:nvPr>
            <p:ph idx="4294967295"/>
          </p:nvPr>
        </p:nvPicPr>
        <p:blipFill>
          <a:blip r:embed="rId3"/>
          <a:stretch>
            <a:fillRect/>
          </a:stretch>
        </p:blipFill>
        <p:spPr>
          <a:xfrm>
            <a:off x="999331" y="1111888"/>
            <a:ext cx="7145338" cy="3405187"/>
          </a:xfrm>
          <a:ln w="3175">
            <a:solidFill>
              <a:schemeClr val="tx1"/>
            </a:solidFill>
          </a:ln>
        </p:spPr>
      </p:pic>
      <p:sp>
        <p:nvSpPr>
          <p:cNvPr id="5" name="TextBox 4">
            <a:extLst>
              <a:ext uri="{FF2B5EF4-FFF2-40B4-BE49-F238E27FC236}">
                <a16:creationId xmlns:a16="http://schemas.microsoft.com/office/drawing/2014/main" id="{E498FC29-997E-07B4-C203-9A36B728605D}"/>
              </a:ext>
            </a:extLst>
          </p:cNvPr>
          <p:cNvSpPr txBox="1"/>
          <p:nvPr/>
        </p:nvSpPr>
        <p:spPr>
          <a:xfrm>
            <a:off x="449317" y="4611239"/>
            <a:ext cx="4572000" cy="307777"/>
          </a:xfrm>
          <a:prstGeom prst="rect">
            <a:avLst/>
          </a:prstGeom>
          <a:noFill/>
        </p:spPr>
        <p:txBody>
          <a:bodyPr wrap="square">
            <a:spAutoFit/>
          </a:bodyPr>
          <a:lstStyle/>
          <a:p>
            <a:r>
              <a:rPr lang="en-US" dirty="0">
                <a:hlinkClick r:id="rId4"/>
              </a:rPr>
              <a:t>https://ple.mooc.ca/</a:t>
            </a:r>
            <a:r>
              <a:rPr lang="en-US" dirty="0"/>
              <a:t> </a:t>
            </a:r>
          </a:p>
        </p:txBody>
      </p:sp>
    </p:spTree>
    <p:extLst>
      <p:ext uri="{BB962C8B-B14F-4D97-AF65-F5344CB8AC3E}">
        <p14:creationId xmlns:p14="http://schemas.microsoft.com/office/powerpoint/2010/main" val="261038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08E3EF4-9376-2CAC-6DB1-F551D3475CCE}"/>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FA00BB1E-1EC5-919F-4A8F-74148A9C4CDF}"/>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Mastodon</a:t>
            </a:r>
            <a:endParaRPr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A35C708-B043-BCFB-76E1-120E0A950B1B}"/>
              </a:ext>
            </a:extLst>
          </p:cNvPr>
          <p:cNvPicPr>
            <a:picLocks noChangeAspect="1"/>
          </p:cNvPicPr>
          <p:nvPr/>
        </p:nvPicPr>
        <p:blipFill>
          <a:blip r:embed="rId3"/>
          <a:stretch>
            <a:fillRect/>
          </a:stretch>
        </p:blipFill>
        <p:spPr>
          <a:xfrm>
            <a:off x="3288727" y="2087485"/>
            <a:ext cx="2418441" cy="1104936"/>
          </a:xfrm>
          <a:prstGeom prst="rect">
            <a:avLst/>
          </a:prstGeom>
          <a:ln w="3175">
            <a:solidFill>
              <a:schemeClr val="tx1"/>
            </a:solidFill>
          </a:ln>
        </p:spPr>
      </p:pic>
      <p:sp>
        <p:nvSpPr>
          <p:cNvPr id="5" name="Rectangle 4">
            <a:extLst>
              <a:ext uri="{FF2B5EF4-FFF2-40B4-BE49-F238E27FC236}">
                <a16:creationId xmlns:a16="http://schemas.microsoft.com/office/drawing/2014/main" id="{70422BEF-3BEE-DE2D-5902-43342BDD465D}"/>
              </a:ext>
            </a:extLst>
          </p:cNvPr>
          <p:cNvSpPr/>
          <p:nvPr/>
        </p:nvSpPr>
        <p:spPr>
          <a:xfrm>
            <a:off x="1571626" y="1400175"/>
            <a:ext cx="1126046"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KVStore</a:t>
            </a:r>
            <a:endParaRPr lang="en-CA" sz="1600" dirty="0">
              <a:solidFill>
                <a:schemeClr val="tx1"/>
              </a:solidFill>
            </a:endParaRPr>
          </a:p>
        </p:txBody>
      </p:sp>
      <p:cxnSp>
        <p:nvCxnSpPr>
          <p:cNvPr id="6" name="Straight Arrow Connector 5">
            <a:extLst>
              <a:ext uri="{FF2B5EF4-FFF2-40B4-BE49-F238E27FC236}">
                <a16:creationId xmlns:a16="http://schemas.microsoft.com/office/drawing/2014/main" id="{B86414BF-84CD-027F-F3DB-3F9B7DA72C22}"/>
              </a:ext>
            </a:extLst>
          </p:cNvPr>
          <p:cNvCxnSpPr>
            <a:cxnSpLocks/>
          </p:cNvCxnSpPr>
          <p:nvPr/>
        </p:nvCxnSpPr>
        <p:spPr>
          <a:xfrm>
            <a:off x="2543175" y="1757362"/>
            <a:ext cx="716860" cy="353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E23072B-2A10-CB36-74B5-B26F0870EBE0}"/>
              </a:ext>
            </a:extLst>
          </p:cNvPr>
          <p:cNvSpPr txBox="1"/>
          <p:nvPr/>
        </p:nvSpPr>
        <p:spPr>
          <a:xfrm>
            <a:off x="1799101" y="2407444"/>
            <a:ext cx="1345617" cy="338554"/>
          </a:xfrm>
          <a:prstGeom prst="rect">
            <a:avLst/>
          </a:prstGeom>
          <a:noFill/>
        </p:spPr>
        <p:txBody>
          <a:bodyPr wrap="square" rtlCol="0">
            <a:spAutoFit/>
          </a:bodyPr>
          <a:lstStyle/>
          <a:p>
            <a:r>
              <a:rPr lang="en-US" sz="1600" dirty="0">
                <a:solidFill>
                  <a:schemeClr val="tx1"/>
                </a:solidFill>
              </a:rPr>
              <a:t>mastodon.js</a:t>
            </a:r>
            <a:endParaRPr lang="en-CA" sz="1600" dirty="0">
              <a:solidFill>
                <a:schemeClr val="tx1"/>
              </a:solidFill>
            </a:endParaRPr>
          </a:p>
        </p:txBody>
      </p:sp>
      <p:sp>
        <p:nvSpPr>
          <p:cNvPr id="8" name="Rectangle 7">
            <a:extLst>
              <a:ext uri="{FF2B5EF4-FFF2-40B4-BE49-F238E27FC236}">
                <a16:creationId xmlns:a16="http://schemas.microsoft.com/office/drawing/2014/main" id="{357944CC-A1C4-B9AA-0CFE-81894BC6A55B}"/>
              </a:ext>
            </a:extLst>
          </p:cNvPr>
          <p:cNvSpPr/>
          <p:nvPr/>
        </p:nvSpPr>
        <p:spPr>
          <a:xfrm>
            <a:off x="638189" y="2639953"/>
            <a:ext cx="1126046"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Mastodon</a:t>
            </a:r>
            <a:endParaRPr lang="en-CA" sz="1600" dirty="0">
              <a:solidFill>
                <a:schemeClr val="tx1"/>
              </a:solidFill>
            </a:endParaRPr>
          </a:p>
        </p:txBody>
      </p:sp>
      <p:sp>
        <p:nvSpPr>
          <p:cNvPr id="9" name="TextBox 8">
            <a:extLst>
              <a:ext uri="{FF2B5EF4-FFF2-40B4-BE49-F238E27FC236}">
                <a16:creationId xmlns:a16="http://schemas.microsoft.com/office/drawing/2014/main" id="{DBB47132-C26F-1ECF-643C-7B17464BBB07}"/>
              </a:ext>
            </a:extLst>
          </p:cNvPr>
          <p:cNvSpPr txBox="1"/>
          <p:nvPr/>
        </p:nvSpPr>
        <p:spPr>
          <a:xfrm>
            <a:off x="494180" y="2239843"/>
            <a:ext cx="969475" cy="400110"/>
          </a:xfrm>
          <a:prstGeom prst="rect">
            <a:avLst/>
          </a:prstGeom>
          <a:noFill/>
        </p:spPr>
        <p:txBody>
          <a:bodyPr wrap="square" rtlCol="0">
            <a:spAutoFit/>
          </a:bodyPr>
          <a:lstStyle/>
          <a:p>
            <a:r>
              <a:rPr lang="en-CA" sz="2000" dirty="0">
                <a:solidFill>
                  <a:schemeClr val="tx1"/>
                </a:solidFill>
              </a:rPr>
              <a:t>Read</a:t>
            </a:r>
            <a:endParaRPr lang="en-US" sz="1600" dirty="0">
              <a:solidFill>
                <a:schemeClr val="tx1"/>
              </a:solidFill>
            </a:endParaRPr>
          </a:p>
        </p:txBody>
      </p:sp>
      <p:cxnSp>
        <p:nvCxnSpPr>
          <p:cNvPr id="10" name="Straight Arrow Connector 9">
            <a:extLst>
              <a:ext uri="{FF2B5EF4-FFF2-40B4-BE49-F238E27FC236}">
                <a16:creationId xmlns:a16="http://schemas.microsoft.com/office/drawing/2014/main" id="{CA48CE2A-97C6-AD58-84A5-2B87DF4C55A3}"/>
              </a:ext>
            </a:extLst>
          </p:cNvPr>
          <p:cNvCxnSpPr>
            <a:cxnSpLocks/>
            <a:stCxn id="8" idx="3"/>
            <a:endCxn id="4" idx="1"/>
          </p:cNvCxnSpPr>
          <p:nvPr/>
        </p:nvCxnSpPr>
        <p:spPr>
          <a:xfrm flipV="1">
            <a:off x="1764235" y="2639953"/>
            <a:ext cx="1524492" cy="164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8DC18AC-9454-F97E-9405-9C8E0973A485}"/>
              </a:ext>
            </a:extLst>
          </p:cNvPr>
          <p:cNvSpPr/>
          <p:nvPr/>
        </p:nvSpPr>
        <p:spPr>
          <a:xfrm>
            <a:off x="7087651" y="2523698"/>
            <a:ext cx="1126046"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Mastodon</a:t>
            </a:r>
            <a:endParaRPr lang="en-CA" sz="1600" dirty="0">
              <a:solidFill>
                <a:schemeClr val="tx1"/>
              </a:solidFill>
            </a:endParaRPr>
          </a:p>
        </p:txBody>
      </p:sp>
      <p:cxnSp>
        <p:nvCxnSpPr>
          <p:cNvPr id="12" name="Straight Arrow Connector 11">
            <a:extLst>
              <a:ext uri="{FF2B5EF4-FFF2-40B4-BE49-F238E27FC236}">
                <a16:creationId xmlns:a16="http://schemas.microsoft.com/office/drawing/2014/main" id="{BDE56438-BFDD-A283-48EB-D09E037377D2}"/>
              </a:ext>
            </a:extLst>
          </p:cNvPr>
          <p:cNvCxnSpPr>
            <a:cxnSpLocks/>
            <a:stCxn id="4" idx="3"/>
            <a:endCxn id="11" idx="1"/>
          </p:cNvCxnSpPr>
          <p:nvPr/>
        </p:nvCxnSpPr>
        <p:spPr>
          <a:xfrm>
            <a:off x="5707168" y="2639953"/>
            <a:ext cx="1380483" cy="48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0A3C0D2-2887-294D-8742-D3A0A63D790F}"/>
              </a:ext>
            </a:extLst>
          </p:cNvPr>
          <p:cNvSpPr txBox="1"/>
          <p:nvPr/>
        </p:nvSpPr>
        <p:spPr>
          <a:xfrm>
            <a:off x="7134845" y="2087485"/>
            <a:ext cx="969475" cy="400110"/>
          </a:xfrm>
          <a:prstGeom prst="rect">
            <a:avLst/>
          </a:prstGeom>
          <a:noFill/>
        </p:spPr>
        <p:txBody>
          <a:bodyPr wrap="square" rtlCol="0">
            <a:spAutoFit/>
          </a:bodyPr>
          <a:lstStyle/>
          <a:p>
            <a:r>
              <a:rPr lang="en-CA" sz="2000" dirty="0">
                <a:solidFill>
                  <a:schemeClr val="tx1"/>
                </a:solidFill>
              </a:rPr>
              <a:t>Write</a:t>
            </a:r>
            <a:endParaRPr lang="en-US" sz="1600" dirty="0">
              <a:solidFill>
                <a:schemeClr val="tx1"/>
              </a:solidFill>
            </a:endParaRPr>
          </a:p>
        </p:txBody>
      </p:sp>
      <p:sp>
        <p:nvSpPr>
          <p:cNvPr id="19" name="TextBox 18">
            <a:extLst>
              <a:ext uri="{FF2B5EF4-FFF2-40B4-BE49-F238E27FC236}">
                <a16:creationId xmlns:a16="http://schemas.microsoft.com/office/drawing/2014/main" id="{01C10659-637A-AE98-D079-85B88B3135FC}"/>
              </a:ext>
            </a:extLst>
          </p:cNvPr>
          <p:cNvSpPr txBox="1"/>
          <p:nvPr/>
        </p:nvSpPr>
        <p:spPr>
          <a:xfrm>
            <a:off x="580445" y="3744889"/>
            <a:ext cx="6554400" cy="954107"/>
          </a:xfrm>
          <a:prstGeom prst="rect">
            <a:avLst/>
          </a:prstGeom>
          <a:noFill/>
        </p:spPr>
        <p:txBody>
          <a:bodyPr wrap="square" rtlCol="0">
            <a:spAutoFit/>
          </a:bodyPr>
          <a:lstStyle/>
          <a:p>
            <a:r>
              <a:rPr lang="en-CA" dirty="0">
                <a:hlinkClick r:id="rId4"/>
              </a:rPr>
              <a:t>https://mastodon.social</a:t>
            </a:r>
            <a:r>
              <a:rPr lang="en-CA" dirty="0"/>
              <a:t> </a:t>
            </a:r>
          </a:p>
          <a:p>
            <a:r>
              <a:rPr lang="en-CA" dirty="0">
                <a:hlinkClick r:id="rId5"/>
              </a:rPr>
              <a:t>https://softwaremill.com/the-architecture-of-mastodon/</a:t>
            </a:r>
            <a:r>
              <a:rPr lang="en-CA" dirty="0"/>
              <a:t> - architecture</a:t>
            </a:r>
          </a:p>
          <a:p>
            <a:r>
              <a:rPr lang="en-CA" dirty="0">
                <a:hlinkClick r:id="rId6"/>
              </a:rPr>
              <a:t>https://joinmastodon.org/servers</a:t>
            </a:r>
            <a:r>
              <a:rPr lang="en-CA" dirty="0"/>
              <a:t> - about Mastodon instances</a:t>
            </a:r>
          </a:p>
          <a:p>
            <a:r>
              <a:rPr lang="en-CA" dirty="0">
                <a:hlinkClick r:id="rId7"/>
              </a:rPr>
              <a:t>https://instances.social/</a:t>
            </a:r>
            <a:r>
              <a:rPr lang="en-CA" dirty="0"/>
              <a:t> - select an instance</a:t>
            </a:r>
          </a:p>
        </p:txBody>
      </p:sp>
    </p:spTree>
    <p:extLst>
      <p:ext uri="{BB962C8B-B14F-4D97-AF65-F5344CB8AC3E}">
        <p14:creationId xmlns:p14="http://schemas.microsoft.com/office/powerpoint/2010/main" val="99552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4B840F3-13DC-4C02-06F8-038F837ED016}"/>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D62AF618-E909-7CE6-2FF7-389F08857636}"/>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Mastodon</a:t>
            </a:r>
            <a:endParaRPr sz="2400" dirty="0">
              <a:latin typeface="Cambria" panose="02040503050406030204" pitchFamily="18" charset="0"/>
              <a:ea typeface="Cambria" panose="02040503050406030204" pitchFamily="18" charset="0"/>
            </a:endParaRPr>
          </a:p>
        </p:txBody>
      </p:sp>
      <p:pic>
        <p:nvPicPr>
          <p:cNvPr id="1026" name="Picture 2" descr="Mastodon%20propagation">
            <a:extLst>
              <a:ext uri="{FF2B5EF4-FFF2-40B4-BE49-F238E27FC236}">
                <a16:creationId xmlns:a16="http://schemas.microsoft.com/office/drawing/2014/main" id="{E8FBEC5F-D330-66B2-C54A-FA750F9A9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320" y="321412"/>
            <a:ext cx="5861672" cy="46835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8DB00B8-A4E8-8E28-0C1C-BA7DED14D353}"/>
              </a:ext>
            </a:extLst>
          </p:cNvPr>
          <p:cNvSpPr txBox="1"/>
          <p:nvPr/>
        </p:nvSpPr>
        <p:spPr>
          <a:xfrm>
            <a:off x="311700" y="3498078"/>
            <a:ext cx="2190585" cy="954107"/>
          </a:xfrm>
          <a:prstGeom prst="rect">
            <a:avLst/>
          </a:prstGeom>
          <a:noFill/>
        </p:spPr>
        <p:txBody>
          <a:bodyPr wrap="square">
            <a:spAutoFit/>
          </a:bodyPr>
          <a:lstStyle/>
          <a:p>
            <a:r>
              <a:rPr lang="en-CA" dirty="0"/>
              <a:t>Image: </a:t>
            </a:r>
            <a:r>
              <a:rPr lang="en-CA" dirty="0">
                <a:hlinkClick r:id="rId4"/>
              </a:rPr>
              <a:t>https://softwaremill.com/the-architecture-of-mastodon/</a:t>
            </a:r>
            <a:r>
              <a:rPr lang="en-CA" dirty="0"/>
              <a:t> </a:t>
            </a:r>
          </a:p>
        </p:txBody>
      </p:sp>
    </p:spTree>
    <p:extLst>
      <p:ext uri="{BB962C8B-B14F-4D97-AF65-F5344CB8AC3E}">
        <p14:creationId xmlns:p14="http://schemas.microsoft.com/office/powerpoint/2010/main" val="152267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199B6A2-861C-59AD-FB14-39A18F9EF610}"/>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AF0DD624-E062-B08F-158D-0A2E3FCB732E}"/>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Mastodon</a:t>
            </a:r>
            <a:endParaRPr sz="2400" dirty="0">
              <a:latin typeface="Cambria" panose="02040503050406030204" pitchFamily="18" charset="0"/>
              <a:ea typeface="Cambria" panose="02040503050406030204" pitchFamily="18" charset="0"/>
            </a:endParaRPr>
          </a:p>
        </p:txBody>
      </p:sp>
      <p:pic>
        <p:nvPicPr>
          <p:cNvPr id="1026" name="Picture 2" descr="Mastodon%20propagation">
            <a:extLst>
              <a:ext uri="{FF2B5EF4-FFF2-40B4-BE49-F238E27FC236}">
                <a16:creationId xmlns:a16="http://schemas.microsoft.com/office/drawing/2014/main" id="{C91E9882-998F-879A-7C0F-CA7677ABF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126" y="321412"/>
            <a:ext cx="5861672" cy="46835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C18B4A-D43B-CAE0-A3DA-A03A37245833}"/>
              </a:ext>
            </a:extLst>
          </p:cNvPr>
          <p:cNvPicPr>
            <a:picLocks noChangeAspect="1"/>
          </p:cNvPicPr>
          <p:nvPr/>
        </p:nvPicPr>
        <p:blipFill>
          <a:blip r:embed="rId4"/>
          <a:stretch>
            <a:fillRect/>
          </a:stretch>
        </p:blipFill>
        <p:spPr>
          <a:xfrm>
            <a:off x="394453" y="2691357"/>
            <a:ext cx="1931304" cy="882373"/>
          </a:xfrm>
          <a:prstGeom prst="rect">
            <a:avLst/>
          </a:prstGeom>
          <a:ln w="3175">
            <a:solidFill>
              <a:schemeClr val="tx1"/>
            </a:solidFill>
          </a:ln>
        </p:spPr>
      </p:pic>
      <p:cxnSp>
        <p:nvCxnSpPr>
          <p:cNvPr id="5" name="Straight Arrow Connector 4">
            <a:extLst>
              <a:ext uri="{FF2B5EF4-FFF2-40B4-BE49-F238E27FC236}">
                <a16:creationId xmlns:a16="http://schemas.microsoft.com/office/drawing/2014/main" id="{3BF45E71-886F-1009-8BD4-EA36AF965BA9}"/>
              </a:ext>
            </a:extLst>
          </p:cNvPr>
          <p:cNvCxnSpPr>
            <a:stCxn id="2" idx="3"/>
          </p:cNvCxnSpPr>
          <p:nvPr/>
        </p:nvCxnSpPr>
        <p:spPr>
          <a:xfrm flipV="1">
            <a:off x="2325757" y="2699468"/>
            <a:ext cx="2858493" cy="43307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36D974D-7497-D9CC-F2C8-801C5B63F841}"/>
              </a:ext>
            </a:extLst>
          </p:cNvPr>
          <p:cNvSpPr txBox="1"/>
          <p:nvPr/>
        </p:nvSpPr>
        <p:spPr>
          <a:xfrm rot="21220933">
            <a:off x="3001618" y="2723474"/>
            <a:ext cx="1121134" cy="461665"/>
          </a:xfrm>
          <a:prstGeom prst="rect">
            <a:avLst/>
          </a:prstGeom>
          <a:noFill/>
        </p:spPr>
        <p:txBody>
          <a:bodyPr wrap="square" rtlCol="0">
            <a:spAutoFit/>
          </a:bodyPr>
          <a:lstStyle/>
          <a:p>
            <a:r>
              <a:rPr lang="en-CA" sz="2400" b="1" dirty="0"/>
              <a:t>API</a:t>
            </a:r>
            <a:endParaRPr lang="en-CA" b="1" dirty="0"/>
          </a:p>
        </p:txBody>
      </p:sp>
    </p:spTree>
    <p:extLst>
      <p:ext uri="{BB962C8B-B14F-4D97-AF65-F5344CB8AC3E}">
        <p14:creationId xmlns:p14="http://schemas.microsoft.com/office/powerpoint/2010/main" val="3438468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CA60B95-D5B4-1702-84C4-17D711355CC0}"/>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E5347653-E59C-9500-E854-4ECBC225BBF7}"/>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Three Generations of APIs</a:t>
            </a:r>
            <a:endParaRPr sz="2400" dirty="0">
              <a:latin typeface="Cambria" panose="02040503050406030204" pitchFamily="18" charset="0"/>
              <a:ea typeface="Cambria" panose="02040503050406030204" pitchFamily="18" charset="0"/>
            </a:endParaRPr>
          </a:p>
        </p:txBody>
      </p:sp>
      <p:graphicFrame>
        <p:nvGraphicFramePr>
          <p:cNvPr id="20" name="Table 19">
            <a:extLst>
              <a:ext uri="{FF2B5EF4-FFF2-40B4-BE49-F238E27FC236}">
                <a16:creationId xmlns:a16="http://schemas.microsoft.com/office/drawing/2014/main" id="{85441ABA-BA1C-DEB6-D24D-2AD21BF5BE5C}"/>
              </a:ext>
            </a:extLst>
          </p:cNvPr>
          <p:cNvGraphicFramePr>
            <a:graphicFrameLocks noGrp="1"/>
          </p:cNvGraphicFramePr>
          <p:nvPr>
            <p:extLst>
              <p:ext uri="{D42A27DB-BD31-4B8C-83A1-F6EECF244321}">
                <p14:modId xmlns:p14="http://schemas.microsoft.com/office/powerpoint/2010/main" val="621042995"/>
              </p:ext>
            </p:extLst>
          </p:nvPr>
        </p:nvGraphicFramePr>
        <p:xfrm>
          <a:off x="601649" y="1374636"/>
          <a:ext cx="8136835" cy="3614807"/>
        </p:xfrm>
        <a:graphic>
          <a:graphicData uri="http://schemas.openxmlformats.org/drawingml/2006/table">
            <a:tbl>
              <a:tblPr firstRow="1" bandRow="1">
                <a:tableStyleId>{5940675A-B579-460E-94D1-54222C63F5DA}</a:tableStyleId>
              </a:tblPr>
              <a:tblGrid>
                <a:gridCol w="2152498">
                  <a:extLst>
                    <a:ext uri="{9D8B030D-6E8A-4147-A177-3AD203B41FA5}">
                      <a16:colId xmlns:a16="http://schemas.microsoft.com/office/drawing/2014/main" val="124621675"/>
                    </a:ext>
                  </a:extLst>
                </a:gridCol>
                <a:gridCol w="3416065">
                  <a:extLst>
                    <a:ext uri="{9D8B030D-6E8A-4147-A177-3AD203B41FA5}">
                      <a16:colId xmlns:a16="http://schemas.microsoft.com/office/drawing/2014/main" val="2236380442"/>
                    </a:ext>
                  </a:extLst>
                </a:gridCol>
                <a:gridCol w="2568272">
                  <a:extLst>
                    <a:ext uri="{9D8B030D-6E8A-4147-A177-3AD203B41FA5}">
                      <a16:colId xmlns:a16="http://schemas.microsoft.com/office/drawing/2014/main" val="1673415040"/>
                    </a:ext>
                  </a:extLst>
                </a:gridCol>
              </a:tblGrid>
              <a:tr h="589336">
                <a:tc>
                  <a:txBody>
                    <a:bodyPr/>
                    <a:lstStyle/>
                    <a:p>
                      <a:r>
                        <a:rPr lang="en-CA" sz="2800" dirty="0">
                          <a:latin typeface="Candara" panose="020E0502030303020204" pitchFamily="34" charset="0"/>
                        </a:rPr>
                        <a:t>SOAP</a:t>
                      </a:r>
                    </a:p>
                  </a:txBody>
                  <a:tcPr/>
                </a:tc>
                <a:tc>
                  <a:txBody>
                    <a:bodyPr/>
                    <a:lstStyle/>
                    <a:p>
                      <a:r>
                        <a:rPr lang="en-CA" sz="2800" dirty="0">
                          <a:latin typeface="Candara" panose="020E0502030303020204" pitchFamily="34" charset="0"/>
                        </a:rPr>
                        <a:t>REST</a:t>
                      </a:r>
                    </a:p>
                  </a:txBody>
                  <a:tcPr/>
                </a:tc>
                <a:tc>
                  <a:txBody>
                    <a:bodyPr/>
                    <a:lstStyle/>
                    <a:p>
                      <a:r>
                        <a:rPr lang="en-CA" sz="2800" dirty="0">
                          <a:latin typeface="Candara" panose="020E0502030303020204" pitchFamily="34" charset="0"/>
                        </a:rPr>
                        <a:t>MCP</a:t>
                      </a:r>
                    </a:p>
                  </a:txBody>
                  <a:tcPr/>
                </a:tc>
                <a:extLst>
                  <a:ext uri="{0D108BD9-81ED-4DB2-BD59-A6C34878D82A}">
                    <a16:rowId xmlns:a16="http://schemas.microsoft.com/office/drawing/2014/main" val="2804866126"/>
                  </a:ext>
                </a:extLst>
              </a:tr>
              <a:tr h="3025471">
                <a:tc>
                  <a:txBody>
                    <a:bodyPr/>
                    <a:lstStyle/>
                    <a:p>
                      <a:r>
                        <a:rPr lang="en-CA" dirty="0">
                          <a:hlinkClick r:id="rId3"/>
                        </a:rPr>
                        <a:t>https://garba.org/article/general/soa/soap.html</a:t>
                      </a:r>
                      <a:r>
                        <a:rPr lang="en-CA" dirty="0"/>
                        <a:t> </a:t>
                      </a:r>
                    </a:p>
                  </a:txBody>
                  <a:tcPr/>
                </a:tc>
                <a:tc>
                  <a:txBody>
                    <a:bodyPr/>
                    <a:lstStyle/>
                    <a:p>
                      <a:r>
                        <a:rPr lang="en-CA" dirty="0">
                          <a:hlinkClick r:id="rId4"/>
                        </a:rPr>
                        <a:t>https://www.edureka.co/blog/what-is-rest-api/</a:t>
                      </a:r>
                      <a:r>
                        <a:rPr lang="en-CA" dirty="0"/>
                        <a:t> </a:t>
                      </a:r>
                    </a:p>
                  </a:txBody>
                  <a:tcPr/>
                </a:tc>
                <a:tc>
                  <a:txBody>
                    <a:bodyPr/>
                    <a:lstStyle/>
                    <a:p>
                      <a:r>
                        <a:rPr lang="en-CA" dirty="0">
                          <a:hlinkClick r:id="rId5"/>
                        </a:rPr>
                        <a:t>https://medium.com/@elisowski/mcp-explained-the-new-standard-connecting-ai-to-everything-79c5a1c98288</a:t>
                      </a:r>
                      <a:r>
                        <a:rPr lang="en-CA" dirty="0"/>
                        <a:t> </a:t>
                      </a:r>
                    </a:p>
                  </a:txBody>
                  <a:tcPr/>
                </a:tc>
                <a:extLst>
                  <a:ext uri="{0D108BD9-81ED-4DB2-BD59-A6C34878D82A}">
                    <a16:rowId xmlns:a16="http://schemas.microsoft.com/office/drawing/2014/main" val="1290398607"/>
                  </a:ext>
                </a:extLst>
              </a:tr>
            </a:tbl>
          </a:graphicData>
        </a:graphic>
      </p:graphicFrame>
      <p:pic>
        <p:nvPicPr>
          <p:cNvPr id="22" name="Picture 21" descr="A diagram of a soap system&#10;&#10;AI-generated content may be incorrect.">
            <a:extLst>
              <a:ext uri="{FF2B5EF4-FFF2-40B4-BE49-F238E27FC236}">
                <a16:creationId xmlns:a16="http://schemas.microsoft.com/office/drawing/2014/main" id="{F17530C3-FD94-894A-CF6E-EC33F104CCA8}"/>
              </a:ext>
            </a:extLst>
          </p:cNvPr>
          <p:cNvPicPr>
            <a:picLocks noChangeAspect="1"/>
          </p:cNvPicPr>
          <p:nvPr/>
        </p:nvPicPr>
        <p:blipFill>
          <a:blip r:embed="rId6"/>
          <a:stretch>
            <a:fillRect/>
          </a:stretch>
        </p:blipFill>
        <p:spPr>
          <a:xfrm>
            <a:off x="743448" y="2571751"/>
            <a:ext cx="1610831" cy="1741998"/>
          </a:xfrm>
          <a:prstGeom prst="rect">
            <a:avLst/>
          </a:prstGeom>
        </p:spPr>
      </p:pic>
      <p:pic>
        <p:nvPicPr>
          <p:cNvPr id="24" name="Picture 23">
            <a:extLst>
              <a:ext uri="{FF2B5EF4-FFF2-40B4-BE49-F238E27FC236}">
                <a16:creationId xmlns:a16="http://schemas.microsoft.com/office/drawing/2014/main" id="{517B6CDC-9B39-6CC2-3B63-BB00F56EDCB6}"/>
              </a:ext>
            </a:extLst>
          </p:cNvPr>
          <p:cNvPicPr>
            <a:picLocks noChangeAspect="1"/>
          </p:cNvPicPr>
          <p:nvPr/>
        </p:nvPicPr>
        <p:blipFill>
          <a:blip r:embed="rId7"/>
          <a:stretch>
            <a:fillRect/>
          </a:stretch>
        </p:blipFill>
        <p:spPr>
          <a:xfrm>
            <a:off x="2713384" y="3322308"/>
            <a:ext cx="3440787" cy="1518955"/>
          </a:xfrm>
          <a:prstGeom prst="rect">
            <a:avLst/>
          </a:prstGeom>
        </p:spPr>
      </p:pic>
      <p:pic>
        <p:nvPicPr>
          <p:cNvPr id="26" name="Picture 25">
            <a:extLst>
              <a:ext uri="{FF2B5EF4-FFF2-40B4-BE49-F238E27FC236}">
                <a16:creationId xmlns:a16="http://schemas.microsoft.com/office/drawing/2014/main" id="{1E62B1B0-8F82-2808-C548-67930A2CA8B4}"/>
              </a:ext>
            </a:extLst>
          </p:cNvPr>
          <p:cNvPicPr>
            <a:picLocks noChangeAspect="1"/>
          </p:cNvPicPr>
          <p:nvPr/>
        </p:nvPicPr>
        <p:blipFill>
          <a:blip r:embed="rId8"/>
          <a:stretch>
            <a:fillRect/>
          </a:stretch>
        </p:blipFill>
        <p:spPr>
          <a:xfrm>
            <a:off x="6318469" y="3200707"/>
            <a:ext cx="2137743" cy="1261927"/>
          </a:xfrm>
          <a:prstGeom prst="rect">
            <a:avLst/>
          </a:prstGeom>
        </p:spPr>
      </p:pic>
    </p:spTree>
    <p:extLst>
      <p:ext uri="{BB962C8B-B14F-4D97-AF65-F5344CB8AC3E}">
        <p14:creationId xmlns:p14="http://schemas.microsoft.com/office/powerpoint/2010/main" val="3274289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E8460F9-21D7-BBCF-F150-E4CAFA4DC43B}"/>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98AEE8EE-966A-BC06-52C7-96A452A1F54F}"/>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Auto-Translation</a:t>
            </a:r>
            <a:endParaRPr sz="24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6D1C32E8-5A8F-F45D-DE62-B68E6A4C9227}"/>
              </a:ext>
            </a:extLst>
          </p:cNvPr>
          <p:cNvSpPr txBox="1"/>
          <p:nvPr/>
        </p:nvSpPr>
        <p:spPr>
          <a:xfrm>
            <a:off x="369736" y="1288111"/>
            <a:ext cx="7756497" cy="369332"/>
          </a:xfrm>
          <a:prstGeom prst="rect">
            <a:avLst/>
          </a:prstGeom>
          <a:noFill/>
        </p:spPr>
        <p:txBody>
          <a:bodyPr wrap="square" rtlCol="0">
            <a:spAutoFit/>
          </a:bodyPr>
          <a:lstStyle/>
          <a:p>
            <a:r>
              <a:rPr lang="en-CA" sz="1800" dirty="0">
                <a:latin typeface="Candara" panose="020E0502030303020204" pitchFamily="34" charset="0"/>
              </a:rPr>
              <a:t>And Auto-Accessibility…?</a:t>
            </a:r>
            <a:endParaRPr lang="en-CA" sz="1600" dirty="0">
              <a:latin typeface="Candara" panose="020E0502030303020204" pitchFamily="34" charset="0"/>
            </a:endParaRPr>
          </a:p>
        </p:txBody>
      </p:sp>
      <p:pic>
        <p:nvPicPr>
          <p:cNvPr id="3" name="Picture 2">
            <a:extLst>
              <a:ext uri="{FF2B5EF4-FFF2-40B4-BE49-F238E27FC236}">
                <a16:creationId xmlns:a16="http://schemas.microsoft.com/office/drawing/2014/main" id="{D347053B-061E-D408-947C-52B0C35C8F47}"/>
              </a:ext>
            </a:extLst>
          </p:cNvPr>
          <p:cNvPicPr>
            <a:picLocks noChangeAspect="1"/>
          </p:cNvPicPr>
          <p:nvPr/>
        </p:nvPicPr>
        <p:blipFill>
          <a:blip r:embed="rId3"/>
          <a:stretch>
            <a:fillRect/>
          </a:stretch>
        </p:blipFill>
        <p:spPr>
          <a:xfrm>
            <a:off x="3679964" y="2687836"/>
            <a:ext cx="1307306" cy="682228"/>
          </a:xfrm>
          <a:prstGeom prst="rect">
            <a:avLst/>
          </a:prstGeom>
          <a:ln w="3175">
            <a:solidFill>
              <a:schemeClr val="tx1"/>
            </a:solidFill>
          </a:ln>
        </p:spPr>
      </p:pic>
      <p:sp>
        <p:nvSpPr>
          <p:cNvPr id="4" name="Rectangle 3">
            <a:extLst>
              <a:ext uri="{FF2B5EF4-FFF2-40B4-BE49-F238E27FC236}">
                <a16:creationId xmlns:a16="http://schemas.microsoft.com/office/drawing/2014/main" id="{3AABCDE0-ECC9-C7D6-2BFC-084E9357CA28}"/>
              </a:ext>
            </a:extLst>
          </p:cNvPr>
          <p:cNvSpPr/>
          <p:nvPr/>
        </p:nvSpPr>
        <p:spPr>
          <a:xfrm>
            <a:off x="1651139" y="18573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KVStore</a:t>
            </a:r>
            <a:endParaRPr lang="en-CA" sz="1600" dirty="0">
              <a:solidFill>
                <a:schemeClr val="tx1"/>
              </a:solidFill>
            </a:endParaRPr>
          </a:p>
        </p:txBody>
      </p:sp>
      <p:cxnSp>
        <p:nvCxnSpPr>
          <p:cNvPr id="5" name="Straight Arrow Connector 4">
            <a:extLst>
              <a:ext uri="{FF2B5EF4-FFF2-40B4-BE49-F238E27FC236}">
                <a16:creationId xmlns:a16="http://schemas.microsoft.com/office/drawing/2014/main" id="{24564769-8B13-963D-ED2B-2FA3029862E3}"/>
              </a:ext>
            </a:extLst>
          </p:cNvPr>
          <p:cNvCxnSpPr>
            <a:cxnSpLocks/>
            <a:stCxn id="4" idx="3"/>
          </p:cNvCxnSpPr>
          <p:nvPr/>
        </p:nvCxnSpPr>
        <p:spPr>
          <a:xfrm>
            <a:off x="2636976" y="20216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B81AAF7-FA0A-CBBC-FD40-AFF19D3AFCD7}"/>
              </a:ext>
            </a:extLst>
          </p:cNvPr>
          <p:cNvSpPr txBox="1"/>
          <p:nvPr/>
        </p:nvSpPr>
        <p:spPr>
          <a:xfrm>
            <a:off x="2225964" y="2779702"/>
            <a:ext cx="1178069" cy="338554"/>
          </a:xfrm>
          <a:prstGeom prst="rect">
            <a:avLst/>
          </a:prstGeom>
          <a:noFill/>
        </p:spPr>
        <p:txBody>
          <a:bodyPr wrap="square" rtlCol="0">
            <a:spAutoFit/>
          </a:bodyPr>
          <a:lstStyle/>
          <a:p>
            <a:r>
              <a:rPr lang="en-US" sz="1600" dirty="0">
                <a:solidFill>
                  <a:schemeClr val="tx1"/>
                </a:solidFill>
              </a:rPr>
              <a:t>translate.js</a:t>
            </a:r>
            <a:endParaRPr lang="en-CA" sz="1600" dirty="0">
              <a:solidFill>
                <a:schemeClr val="tx1"/>
              </a:solidFill>
            </a:endParaRPr>
          </a:p>
        </p:txBody>
      </p:sp>
      <p:sp>
        <p:nvSpPr>
          <p:cNvPr id="7" name="Rectangle 6">
            <a:extLst>
              <a:ext uri="{FF2B5EF4-FFF2-40B4-BE49-F238E27FC236}">
                <a16:creationId xmlns:a16="http://schemas.microsoft.com/office/drawing/2014/main" id="{E263BE13-7CF6-A647-3638-48AEEB6CE6A9}"/>
              </a:ext>
            </a:extLst>
          </p:cNvPr>
          <p:cNvSpPr/>
          <p:nvPr/>
        </p:nvSpPr>
        <p:spPr>
          <a:xfrm>
            <a:off x="542856" y="3097153"/>
            <a:ext cx="1160684" cy="42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Mastodon</a:t>
            </a:r>
            <a:endParaRPr lang="en-CA" sz="1600" dirty="0">
              <a:solidFill>
                <a:schemeClr val="tx1"/>
              </a:solidFill>
            </a:endParaRPr>
          </a:p>
        </p:txBody>
      </p:sp>
      <p:sp>
        <p:nvSpPr>
          <p:cNvPr id="8" name="TextBox 7">
            <a:extLst>
              <a:ext uri="{FF2B5EF4-FFF2-40B4-BE49-F238E27FC236}">
                <a16:creationId xmlns:a16="http://schemas.microsoft.com/office/drawing/2014/main" id="{4BC060C3-0D01-ABF1-B3B6-2CBD14C60DBC}"/>
              </a:ext>
            </a:extLst>
          </p:cNvPr>
          <p:cNvSpPr txBox="1"/>
          <p:nvPr/>
        </p:nvSpPr>
        <p:spPr>
          <a:xfrm>
            <a:off x="561611" y="2820155"/>
            <a:ext cx="848762" cy="338554"/>
          </a:xfrm>
          <a:prstGeom prst="rect">
            <a:avLst/>
          </a:prstGeom>
          <a:noFill/>
        </p:spPr>
        <p:txBody>
          <a:bodyPr wrap="square" rtlCol="0">
            <a:spAutoFit/>
          </a:bodyPr>
          <a:lstStyle/>
          <a:p>
            <a:r>
              <a:rPr lang="en-CA" sz="1600" dirty="0">
                <a:solidFill>
                  <a:schemeClr val="tx1"/>
                </a:solidFill>
              </a:rPr>
              <a:t>Read</a:t>
            </a:r>
            <a:endParaRPr lang="en-US" sz="1600" dirty="0">
              <a:solidFill>
                <a:schemeClr val="tx1"/>
              </a:solidFill>
            </a:endParaRPr>
          </a:p>
        </p:txBody>
      </p:sp>
      <p:cxnSp>
        <p:nvCxnSpPr>
          <p:cNvPr id="9" name="Straight Arrow Connector 8">
            <a:extLst>
              <a:ext uri="{FF2B5EF4-FFF2-40B4-BE49-F238E27FC236}">
                <a16:creationId xmlns:a16="http://schemas.microsoft.com/office/drawing/2014/main" id="{0E5C27E0-7CCD-4E1B-DDD9-0EE008D15F72}"/>
              </a:ext>
            </a:extLst>
          </p:cNvPr>
          <p:cNvCxnSpPr>
            <a:cxnSpLocks/>
            <a:stCxn id="7" idx="3"/>
            <a:endCxn id="13" idx="1"/>
          </p:cNvCxnSpPr>
          <p:nvPr/>
        </p:nvCxnSpPr>
        <p:spPr>
          <a:xfrm flipV="1">
            <a:off x="1703540" y="3033107"/>
            <a:ext cx="1719247" cy="278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B0B6AE2-A1A0-64F7-4472-7CC9013FBC78}"/>
              </a:ext>
            </a:extLst>
          </p:cNvPr>
          <p:cNvSpPr/>
          <p:nvPr/>
        </p:nvSpPr>
        <p:spPr>
          <a:xfrm>
            <a:off x="7167164" y="3097153"/>
            <a:ext cx="1181706" cy="5683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Mastodon</a:t>
            </a:r>
            <a:endParaRPr lang="en-CA" sz="1600" dirty="0">
              <a:solidFill>
                <a:schemeClr val="tx1"/>
              </a:solidFill>
            </a:endParaRPr>
          </a:p>
        </p:txBody>
      </p:sp>
      <p:cxnSp>
        <p:nvCxnSpPr>
          <p:cNvPr id="11" name="Straight Arrow Connector 10">
            <a:extLst>
              <a:ext uri="{FF2B5EF4-FFF2-40B4-BE49-F238E27FC236}">
                <a16:creationId xmlns:a16="http://schemas.microsoft.com/office/drawing/2014/main" id="{CC87E7AB-0B16-0D49-9599-53971C5972AC}"/>
              </a:ext>
            </a:extLst>
          </p:cNvPr>
          <p:cNvCxnSpPr>
            <a:cxnSpLocks/>
            <a:endCxn id="10" idx="1"/>
          </p:cNvCxnSpPr>
          <p:nvPr/>
        </p:nvCxnSpPr>
        <p:spPr>
          <a:xfrm>
            <a:off x="4987270" y="3083371"/>
            <a:ext cx="2179894" cy="29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2D92E4-24AF-1C5A-03ED-45FFB5AAE518}"/>
              </a:ext>
            </a:extLst>
          </p:cNvPr>
          <p:cNvSpPr txBox="1"/>
          <p:nvPr/>
        </p:nvSpPr>
        <p:spPr>
          <a:xfrm>
            <a:off x="7796522" y="2687836"/>
            <a:ext cx="848762" cy="338554"/>
          </a:xfrm>
          <a:prstGeom prst="rect">
            <a:avLst/>
          </a:prstGeom>
          <a:noFill/>
        </p:spPr>
        <p:txBody>
          <a:bodyPr wrap="square" rtlCol="0">
            <a:spAutoFit/>
          </a:bodyPr>
          <a:lstStyle/>
          <a:p>
            <a:r>
              <a:rPr lang="en-CA" sz="1600" dirty="0">
                <a:solidFill>
                  <a:schemeClr val="tx1"/>
                </a:solidFill>
              </a:rPr>
              <a:t>Post</a:t>
            </a:r>
            <a:endParaRPr lang="en-US" sz="1600" dirty="0">
              <a:solidFill>
                <a:schemeClr val="tx1"/>
              </a:solidFill>
            </a:endParaRPr>
          </a:p>
        </p:txBody>
      </p:sp>
      <p:sp>
        <p:nvSpPr>
          <p:cNvPr id="13" name="Rectangle 12">
            <a:extLst>
              <a:ext uri="{FF2B5EF4-FFF2-40B4-BE49-F238E27FC236}">
                <a16:creationId xmlns:a16="http://schemas.microsoft.com/office/drawing/2014/main" id="{B7BF71C3-B9B3-EC0C-17B1-A0F3B08D0CF4}"/>
              </a:ext>
            </a:extLst>
          </p:cNvPr>
          <p:cNvSpPr/>
          <p:nvPr/>
        </p:nvSpPr>
        <p:spPr>
          <a:xfrm>
            <a:off x="3422787" y="2849740"/>
            <a:ext cx="275931"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100" dirty="0">
                <a:solidFill>
                  <a:schemeClr val="tx1"/>
                </a:solidFill>
              </a:rPr>
              <a:t>tr</a:t>
            </a:r>
            <a:endParaRPr lang="en-US" sz="1100" dirty="0">
              <a:solidFill>
                <a:schemeClr val="tx1"/>
              </a:solidFill>
            </a:endParaRPr>
          </a:p>
        </p:txBody>
      </p:sp>
      <p:sp>
        <p:nvSpPr>
          <p:cNvPr id="14" name="Rectangle 13">
            <a:extLst>
              <a:ext uri="{FF2B5EF4-FFF2-40B4-BE49-F238E27FC236}">
                <a16:creationId xmlns:a16="http://schemas.microsoft.com/office/drawing/2014/main" id="{1343CB4B-18B7-0750-B958-06571F5748AD}"/>
              </a:ext>
            </a:extLst>
          </p:cNvPr>
          <p:cNvSpPr/>
          <p:nvPr/>
        </p:nvSpPr>
        <p:spPr>
          <a:xfrm>
            <a:off x="1410373" y="2439394"/>
            <a:ext cx="1091522" cy="3807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Google AI</a:t>
            </a:r>
            <a:endParaRPr lang="en-CA" sz="1600" dirty="0">
              <a:solidFill>
                <a:schemeClr val="tx1"/>
              </a:solidFill>
            </a:endParaRPr>
          </a:p>
        </p:txBody>
      </p:sp>
      <p:cxnSp>
        <p:nvCxnSpPr>
          <p:cNvPr id="15" name="Straight Arrow Connector 14">
            <a:extLst>
              <a:ext uri="{FF2B5EF4-FFF2-40B4-BE49-F238E27FC236}">
                <a16:creationId xmlns:a16="http://schemas.microsoft.com/office/drawing/2014/main" id="{63741DC9-15D9-1BCD-4CDF-05F3F771D282}"/>
              </a:ext>
            </a:extLst>
          </p:cNvPr>
          <p:cNvCxnSpPr>
            <a:cxnSpLocks/>
            <a:stCxn id="14" idx="3"/>
          </p:cNvCxnSpPr>
          <p:nvPr/>
        </p:nvCxnSpPr>
        <p:spPr>
          <a:xfrm>
            <a:off x="2501895" y="2629775"/>
            <a:ext cx="920893" cy="2967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8BF74AD-F753-7008-1056-A84BD6695A84}"/>
              </a:ext>
            </a:extLst>
          </p:cNvPr>
          <p:cNvSpPr txBox="1"/>
          <p:nvPr/>
        </p:nvSpPr>
        <p:spPr>
          <a:xfrm>
            <a:off x="2045293" y="3513791"/>
            <a:ext cx="5238350" cy="1200329"/>
          </a:xfrm>
          <a:prstGeom prst="rect">
            <a:avLst/>
          </a:prstGeom>
          <a:noFill/>
        </p:spPr>
        <p:txBody>
          <a:bodyPr wrap="square" rtlCol="0">
            <a:spAutoFit/>
          </a:bodyPr>
          <a:lstStyle/>
          <a:p>
            <a:r>
              <a:rPr lang="en-US" sz="1800" dirty="0">
                <a:latin typeface="Candara" panose="020E0502030303020204" pitchFamily="34" charset="0"/>
              </a:rPr>
              <a:t>Translation</a:t>
            </a:r>
          </a:p>
          <a:p>
            <a:pPr marL="214313" indent="-214313">
              <a:buFontTx/>
              <a:buChar char="-"/>
            </a:pPr>
            <a:r>
              <a:rPr lang="en-US" sz="1800" dirty="0">
                <a:latin typeface="Candara" panose="020E0502030303020204" pitchFamily="34" charset="0"/>
              </a:rPr>
              <a:t>Account from AI translation service</a:t>
            </a:r>
          </a:p>
          <a:p>
            <a:pPr marL="214313" indent="-214313">
              <a:buFontTx/>
              <a:buChar char="-"/>
            </a:pPr>
            <a:r>
              <a:rPr lang="en-US" sz="1800" dirty="0">
                <a:latin typeface="Candara" panose="020E0502030303020204" pitchFamily="34" charset="0"/>
              </a:rPr>
              <a:t>Optional and need not be used</a:t>
            </a:r>
          </a:p>
          <a:p>
            <a:pPr marL="214313" indent="-214313">
              <a:buFontTx/>
              <a:buChar char="-"/>
            </a:pPr>
            <a:r>
              <a:rPr lang="en-US" sz="1800" dirty="0">
                <a:latin typeface="Candara" panose="020E0502030303020204" pitchFamily="34" charset="0"/>
              </a:rPr>
              <a:t>Raises AI costs</a:t>
            </a:r>
          </a:p>
        </p:txBody>
      </p:sp>
      <p:sp>
        <p:nvSpPr>
          <p:cNvPr id="23" name="TextBox 22">
            <a:extLst>
              <a:ext uri="{FF2B5EF4-FFF2-40B4-BE49-F238E27FC236}">
                <a16:creationId xmlns:a16="http://schemas.microsoft.com/office/drawing/2014/main" id="{80DB2717-D311-4860-D8F7-E3791D73A39F}"/>
              </a:ext>
            </a:extLst>
          </p:cNvPr>
          <p:cNvSpPr txBox="1"/>
          <p:nvPr/>
        </p:nvSpPr>
        <p:spPr>
          <a:xfrm>
            <a:off x="2045293" y="4703958"/>
            <a:ext cx="4572000" cy="307777"/>
          </a:xfrm>
          <a:prstGeom prst="rect">
            <a:avLst/>
          </a:prstGeom>
          <a:noFill/>
        </p:spPr>
        <p:txBody>
          <a:bodyPr wrap="square">
            <a:spAutoFit/>
          </a:bodyPr>
          <a:lstStyle/>
          <a:p>
            <a:r>
              <a:rPr lang="en-CA" dirty="0">
                <a:hlinkClick r:id="rId4"/>
              </a:rPr>
              <a:t>https://cloud.google.com/translate</a:t>
            </a:r>
            <a:r>
              <a:rPr lang="en-CA" dirty="0"/>
              <a:t> </a:t>
            </a:r>
          </a:p>
        </p:txBody>
      </p:sp>
    </p:spTree>
    <p:extLst>
      <p:ext uri="{BB962C8B-B14F-4D97-AF65-F5344CB8AC3E}">
        <p14:creationId xmlns:p14="http://schemas.microsoft.com/office/powerpoint/2010/main" val="2631572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586C847-BD96-29E7-BE2D-F946796E447E}"/>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6CCD03A3-FF7B-9B7D-5EDC-5987A1EAE5BA}"/>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Bluesky</a:t>
            </a:r>
            <a:endParaRPr sz="24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FD20B7B8-D4BF-2FF4-0C78-29B98853E13B}"/>
              </a:ext>
            </a:extLst>
          </p:cNvPr>
          <p:cNvPicPr>
            <a:picLocks noChangeAspect="1"/>
          </p:cNvPicPr>
          <p:nvPr/>
        </p:nvPicPr>
        <p:blipFill>
          <a:blip r:embed="rId3"/>
          <a:stretch>
            <a:fillRect/>
          </a:stretch>
        </p:blipFill>
        <p:spPr>
          <a:xfrm>
            <a:off x="3600451" y="2230636"/>
            <a:ext cx="1307306" cy="682228"/>
          </a:xfrm>
          <a:prstGeom prst="rect">
            <a:avLst/>
          </a:prstGeom>
          <a:ln w="3175">
            <a:solidFill>
              <a:schemeClr val="tx1"/>
            </a:solidFill>
          </a:ln>
        </p:spPr>
      </p:pic>
      <p:sp>
        <p:nvSpPr>
          <p:cNvPr id="17" name="Rectangle 16">
            <a:extLst>
              <a:ext uri="{FF2B5EF4-FFF2-40B4-BE49-F238E27FC236}">
                <a16:creationId xmlns:a16="http://schemas.microsoft.com/office/drawing/2014/main" id="{F3D0BA1C-20CD-7A0A-B191-F1CBFBA46A7D}"/>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KVStore</a:t>
            </a:r>
            <a:endParaRPr lang="en-CA" dirty="0">
              <a:solidFill>
                <a:schemeClr val="tx1"/>
              </a:solidFill>
            </a:endParaRPr>
          </a:p>
        </p:txBody>
      </p:sp>
      <p:cxnSp>
        <p:nvCxnSpPr>
          <p:cNvPr id="18" name="Straight Arrow Connector 17">
            <a:extLst>
              <a:ext uri="{FF2B5EF4-FFF2-40B4-BE49-F238E27FC236}">
                <a16:creationId xmlns:a16="http://schemas.microsoft.com/office/drawing/2014/main" id="{F1BEC904-19ED-545C-D5BD-55A91A7F54DD}"/>
              </a:ext>
            </a:extLst>
          </p:cNvPr>
          <p:cNvCxnSpPr>
            <a:cxnSpLocks/>
            <a:stCxn id="17" idx="3"/>
          </p:cNvCxnSpPr>
          <p:nvPr/>
        </p:nvCxnSpPr>
        <p:spPr>
          <a:xfrm>
            <a:off x="2557463"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DF66313-9D1C-5E56-B34A-029BAA1A2EE2}"/>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Mastodon</a:t>
            </a:r>
            <a:endParaRPr lang="en-CA" dirty="0">
              <a:solidFill>
                <a:schemeClr val="tx1"/>
              </a:solidFill>
            </a:endParaRPr>
          </a:p>
        </p:txBody>
      </p:sp>
      <p:sp>
        <p:nvSpPr>
          <p:cNvPr id="21" name="TextBox 20">
            <a:extLst>
              <a:ext uri="{FF2B5EF4-FFF2-40B4-BE49-F238E27FC236}">
                <a16:creationId xmlns:a16="http://schemas.microsoft.com/office/drawing/2014/main" id="{F1045BF6-9155-9030-5E6D-1C12D9120F2D}"/>
              </a:ext>
            </a:extLst>
          </p:cNvPr>
          <p:cNvSpPr txBox="1"/>
          <p:nvPr/>
        </p:nvSpPr>
        <p:spPr>
          <a:xfrm>
            <a:off x="482098" y="2362955"/>
            <a:ext cx="848762" cy="307777"/>
          </a:xfrm>
          <a:prstGeom prst="rect">
            <a:avLst/>
          </a:prstGeom>
          <a:noFill/>
        </p:spPr>
        <p:txBody>
          <a:bodyPr wrap="square" rtlCol="0">
            <a:spAutoFit/>
          </a:bodyPr>
          <a:lstStyle/>
          <a:p>
            <a:r>
              <a:rPr lang="en-CA" dirty="0">
                <a:solidFill>
                  <a:schemeClr val="tx1"/>
                </a:solidFill>
              </a:rPr>
              <a:t>Read</a:t>
            </a:r>
            <a:endParaRPr lang="en-US" dirty="0">
              <a:solidFill>
                <a:schemeClr val="tx1"/>
              </a:solidFill>
            </a:endParaRPr>
          </a:p>
        </p:txBody>
      </p:sp>
      <p:cxnSp>
        <p:nvCxnSpPr>
          <p:cNvPr id="22" name="Straight Arrow Connector 21">
            <a:extLst>
              <a:ext uri="{FF2B5EF4-FFF2-40B4-BE49-F238E27FC236}">
                <a16:creationId xmlns:a16="http://schemas.microsoft.com/office/drawing/2014/main" id="{9B1EA8B4-2F03-D378-322E-656CB88ADE74}"/>
              </a:ext>
            </a:extLst>
          </p:cNvPr>
          <p:cNvCxnSpPr>
            <a:cxnSpLocks/>
            <a:stCxn id="20" idx="3"/>
            <a:endCxn id="27"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C7DF7CB-5F0C-EACC-59BB-0B744A64AC25}"/>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Mastodon</a:t>
            </a:r>
            <a:endParaRPr lang="en-CA" dirty="0">
              <a:solidFill>
                <a:schemeClr val="tx1"/>
              </a:solidFill>
            </a:endParaRPr>
          </a:p>
        </p:txBody>
      </p:sp>
      <p:cxnSp>
        <p:nvCxnSpPr>
          <p:cNvPr id="25" name="Straight Arrow Connector 24">
            <a:extLst>
              <a:ext uri="{FF2B5EF4-FFF2-40B4-BE49-F238E27FC236}">
                <a16:creationId xmlns:a16="http://schemas.microsoft.com/office/drawing/2014/main" id="{FEBE7189-FD49-5828-FA4A-58021F0D6F12}"/>
              </a:ext>
            </a:extLst>
          </p:cNvPr>
          <p:cNvCxnSpPr>
            <a:cxnSpLocks/>
            <a:endCxn id="24"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BADD6C1-8EDC-0388-54C4-B76F32544E9E}"/>
              </a:ext>
            </a:extLst>
          </p:cNvPr>
          <p:cNvSpPr txBox="1"/>
          <p:nvPr/>
        </p:nvSpPr>
        <p:spPr>
          <a:xfrm>
            <a:off x="7717009" y="2230636"/>
            <a:ext cx="848762" cy="307777"/>
          </a:xfrm>
          <a:prstGeom prst="rect">
            <a:avLst/>
          </a:prstGeom>
          <a:noFill/>
        </p:spPr>
        <p:txBody>
          <a:bodyPr wrap="square" rtlCol="0">
            <a:spAutoFit/>
          </a:bodyPr>
          <a:lstStyle/>
          <a:p>
            <a:r>
              <a:rPr lang="en-CA" dirty="0">
                <a:solidFill>
                  <a:schemeClr val="tx1"/>
                </a:solidFill>
              </a:rPr>
              <a:t>Post</a:t>
            </a:r>
            <a:endParaRPr lang="en-US" dirty="0">
              <a:solidFill>
                <a:schemeClr val="tx1"/>
              </a:solidFill>
            </a:endParaRPr>
          </a:p>
        </p:txBody>
      </p:sp>
      <p:sp>
        <p:nvSpPr>
          <p:cNvPr id="27" name="Rectangle 26">
            <a:extLst>
              <a:ext uri="{FF2B5EF4-FFF2-40B4-BE49-F238E27FC236}">
                <a16:creationId xmlns:a16="http://schemas.microsoft.com/office/drawing/2014/main" id="{1F0DD6C0-5730-AB2C-8E7A-A849D2937F64}"/>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tx1"/>
                </a:solidFill>
              </a:rPr>
              <a:t>tr</a:t>
            </a:r>
            <a:endParaRPr lang="en-US" sz="900" dirty="0">
              <a:solidFill>
                <a:schemeClr val="tx1"/>
              </a:solidFill>
            </a:endParaRPr>
          </a:p>
        </p:txBody>
      </p:sp>
      <p:sp>
        <p:nvSpPr>
          <p:cNvPr id="28" name="Rectangle 27">
            <a:extLst>
              <a:ext uri="{FF2B5EF4-FFF2-40B4-BE49-F238E27FC236}">
                <a16:creationId xmlns:a16="http://schemas.microsoft.com/office/drawing/2014/main" id="{24BB5C81-4A5D-9195-26D1-31C83603FEF8}"/>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Google AI</a:t>
            </a:r>
            <a:endParaRPr lang="en-CA" dirty="0">
              <a:solidFill>
                <a:schemeClr val="tx1"/>
              </a:solidFill>
            </a:endParaRPr>
          </a:p>
        </p:txBody>
      </p:sp>
      <p:cxnSp>
        <p:nvCxnSpPr>
          <p:cNvPr id="29" name="Straight Arrow Connector 28">
            <a:extLst>
              <a:ext uri="{FF2B5EF4-FFF2-40B4-BE49-F238E27FC236}">
                <a16:creationId xmlns:a16="http://schemas.microsoft.com/office/drawing/2014/main" id="{9F1CB1AC-EFBC-A87A-FF2E-BD7DA60F1C1F}"/>
              </a:ext>
            </a:extLst>
          </p:cNvPr>
          <p:cNvCxnSpPr>
            <a:cxnSpLocks/>
            <a:stCxn id="28"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F406A7-6695-6399-3F6D-EAEB9CD65678}"/>
              </a:ext>
            </a:extLst>
          </p:cNvPr>
          <p:cNvSpPr txBox="1"/>
          <p:nvPr/>
        </p:nvSpPr>
        <p:spPr>
          <a:xfrm>
            <a:off x="1953664" y="3047741"/>
            <a:ext cx="1217036" cy="307777"/>
          </a:xfrm>
          <a:prstGeom prst="rect">
            <a:avLst/>
          </a:prstGeom>
          <a:noFill/>
        </p:spPr>
        <p:txBody>
          <a:bodyPr wrap="square" rtlCol="0">
            <a:spAutoFit/>
          </a:bodyPr>
          <a:lstStyle/>
          <a:p>
            <a:r>
              <a:rPr lang="en-US" dirty="0">
                <a:solidFill>
                  <a:schemeClr val="tx1"/>
                </a:solidFill>
              </a:rPr>
              <a:t>bluesky.js</a:t>
            </a:r>
            <a:endParaRPr lang="en-CA" dirty="0">
              <a:solidFill>
                <a:schemeClr val="tx1"/>
              </a:solidFill>
            </a:endParaRPr>
          </a:p>
        </p:txBody>
      </p:sp>
      <p:sp>
        <p:nvSpPr>
          <p:cNvPr id="31" name="Rectangle 30">
            <a:extLst>
              <a:ext uri="{FF2B5EF4-FFF2-40B4-BE49-F238E27FC236}">
                <a16:creationId xmlns:a16="http://schemas.microsoft.com/office/drawing/2014/main" id="{A279B995-236A-7EC2-C462-0D038A076B5B}"/>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Bluesky</a:t>
            </a:r>
            <a:endParaRPr lang="en-CA" dirty="0">
              <a:solidFill>
                <a:schemeClr val="tx1"/>
              </a:solidFill>
            </a:endParaRPr>
          </a:p>
        </p:txBody>
      </p:sp>
      <p:cxnSp>
        <p:nvCxnSpPr>
          <p:cNvPr id="32" name="Straight Arrow Connector 31">
            <a:extLst>
              <a:ext uri="{FF2B5EF4-FFF2-40B4-BE49-F238E27FC236}">
                <a16:creationId xmlns:a16="http://schemas.microsoft.com/office/drawing/2014/main" id="{2221C8DE-E936-30F8-A97A-E0494688CA19}"/>
              </a:ext>
            </a:extLst>
          </p:cNvPr>
          <p:cNvCxnSpPr>
            <a:cxnSpLocks/>
            <a:stCxn id="31" idx="3"/>
            <a:endCxn id="27"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66F9C32-E059-EE9F-7F51-695D5F1215D6}"/>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Bluesky</a:t>
            </a:r>
            <a:endParaRPr lang="en-CA" dirty="0">
              <a:solidFill>
                <a:schemeClr val="tx1"/>
              </a:solidFill>
            </a:endParaRPr>
          </a:p>
        </p:txBody>
      </p:sp>
      <p:cxnSp>
        <p:nvCxnSpPr>
          <p:cNvPr id="34" name="Straight Arrow Connector 33">
            <a:extLst>
              <a:ext uri="{FF2B5EF4-FFF2-40B4-BE49-F238E27FC236}">
                <a16:creationId xmlns:a16="http://schemas.microsoft.com/office/drawing/2014/main" id="{1928FDBF-1997-29BE-9F48-330BB41BB8AB}"/>
              </a:ext>
            </a:extLst>
          </p:cNvPr>
          <p:cNvCxnSpPr>
            <a:cxnSpLocks/>
            <a:endCxn id="33"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1AA105-690D-F734-614C-D8C591CA2158}"/>
              </a:ext>
            </a:extLst>
          </p:cNvPr>
          <p:cNvSpPr txBox="1"/>
          <p:nvPr/>
        </p:nvSpPr>
        <p:spPr>
          <a:xfrm>
            <a:off x="1117159" y="3811366"/>
            <a:ext cx="7845000" cy="923330"/>
          </a:xfrm>
          <a:prstGeom prst="rect">
            <a:avLst/>
          </a:prstGeom>
          <a:noFill/>
        </p:spPr>
        <p:txBody>
          <a:bodyPr wrap="square" rtlCol="0">
            <a:spAutoFit/>
          </a:bodyPr>
          <a:lstStyle/>
          <a:p>
            <a:r>
              <a:rPr lang="en-US" sz="1800" dirty="0">
                <a:latin typeface="Candara" panose="020E0502030303020204" pitchFamily="34" charset="0"/>
              </a:rPr>
              <a:t>Bluesky</a:t>
            </a:r>
          </a:p>
          <a:p>
            <a:pPr marL="214313" indent="-214313">
              <a:buFontTx/>
              <a:buChar char="-"/>
            </a:pPr>
            <a:r>
              <a:rPr lang="en-US" sz="1800" dirty="0">
                <a:latin typeface="Candara" panose="020E0502030303020204" pitchFamily="34" charset="0"/>
              </a:rPr>
              <a:t>Accounts from multiple servers (if we ever get multiple servers)</a:t>
            </a:r>
          </a:p>
          <a:p>
            <a:pPr marL="214313" indent="-214313">
              <a:buFontTx/>
              <a:buChar char="-"/>
            </a:pPr>
            <a:r>
              <a:rPr lang="en-US" sz="1800" dirty="0">
                <a:latin typeface="Candara" panose="020E0502030303020204" pitchFamily="34" charset="0"/>
              </a:rPr>
              <a:t>Multiple accounts from the same server</a:t>
            </a:r>
          </a:p>
        </p:txBody>
      </p:sp>
      <p:sp>
        <p:nvSpPr>
          <p:cNvPr id="37" name="TextBox 36">
            <a:extLst>
              <a:ext uri="{FF2B5EF4-FFF2-40B4-BE49-F238E27FC236}">
                <a16:creationId xmlns:a16="http://schemas.microsoft.com/office/drawing/2014/main" id="{E49CBFEB-48F3-277C-0432-4D250E5F2778}"/>
              </a:ext>
            </a:extLst>
          </p:cNvPr>
          <p:cNvSpPr txBox="1"/>
          <p:nvPr/>
        </p:nvSpPr>
        <p:spPr>
          <a:xfrm>
            <a:off x="1131108" y="4698475"/>
            <a:ext cx="4572000" cy="307777"/>
          </a:xfrm>
          <a:prstGeom prst="rect">
            <a:avLst/>
          </a:prstGeom>
          <a:noFill/>
        </p:spPr>
        <p:txBody>
          <a:bodyPr wrap="square">
            <a:spAutoFit/>
          </a:bodyPr>
          <a:lstStyle/>
          <a:p>
            <a:r>
              <a:rPr lang="en-CA" dirty="0">
                <a:hlinkClick r:id="rId4"/>
              </a:rPr>
              <a:t>https://bsky.app/</a:t>
            </a:r>
            <a:r>
              <a:rPr lang="en-CA" dirty="0"/>
              <a:t> </a:t>
            </a:r>
          </a:p>
        </p:txBody>
      </p:sp>
    </p:spTree>
    <p:extLst>
      <p:ext uri="{BB962C8B-B14F-4D97-AF65-F5344CB8AC3E}">
        <p14:creationId xmlns:p14="http://schemas.microsoft.com/office/powerpoint/2010/main" val="54005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057160C-AC5F-DC4E-1EDD-481E1A1EA251}"/>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6CA5D313-76AD-7A18-8ECF-B66058709863}"/>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Fediverse Protocols</a:t>
            </a:r>
            <a:endParaRPr sz="24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4F8570D4-2BE6-AB15-B176-CB1AE667F2EF}"/>
              </a:ext>
            </a:extLst>
          </p:cNvPr>
          <p:cNvSpPr txBox="1"/>
          <p:nvPr/>
        </p:nvSpPr>
        <p:spPr>
          <a:xfrm>
            <a:off x="1041621" y="1210324"/>
            <a:ext cx="7120393" cy="2215991"/>
          </a:xfrm>
          <a:prstGeom prst="rect">
            <a:avLst/>
          </a:prstGeom>
          <a:noFill/>
        </p:spPr>
        <p:txBody>
          <a:bodyPr wrap="square">
            <a:spAutoFit/>
          </a:bodyPr>
          <a:lstStyle/>
          <a:p>
            <a:r>
              <a:rPr lang="en-US" sz="1800" dirty="0">
                <a:latin typeface="Candara" panose="020E0502030303020204" pitchFamily="34" charset="0"/>
              </a:rPr>
              <a:t>Three major decentralized protocols have emerged:</a:t>
            </a:r>
          </a:p>
          <a:p>
            <a:endParaRPr lang="en-US" sz="1000" dirty="0">
              <a:latin typeface="Candara" panose="020E0502030303020204" pitchFamily="34" charset="0"/>
            </a:endParaRPr>
          </a:p>
          <a:p>
            <a:pPr marL="285750" indent="-285750">
              <a:buFont typeface="Arial" panose="020B0604020202020204" pitchFamily="34" charset="0"/>
              <a:buChar char="•"/>
            </a:pPr>
            <a:r>
              <a:rPr lang="en-US" sz="1800" dirty="0">
                <a:latin typeface="Candara" panose="020E0502030303020204" pitchFamily="34" charset="0"/>
              </a:rPr>
              <a:t>Fediverse (#ActivityPub) – The most established and widely used, forming a “native” backbone of the #openweb.</a:t>
            </a:r>
          </a:p>
          <a:p>
            <a:pPr marL="285750" indent="-285750">
              <a:buFont typeface="Arial" panose="020B0604020202020204" pitchFamily="34" charset="0"/>
              <a:buChar char="•"/>
            </a:pPr>
            <a:r>
              <a:rPr lang="en-US" sz="1800" dirty="0">
                <a:latin typeface="Candara" panose="020E0502030303020204" pitchFamily="34" charset="0"/>
              </a:rPr>
              <a:t>Bluesky (#AtProto) – A Twitter-funded project that claims decentralization but is still highly centralized.</a:t>
            </a:r>
          </a:p>
          <a:p>
            <a:pPr marL="285750" indent="-285750">
              <a:buFont typeface="Arial" panose="020B0604020202020204" pitchFamily="34" charset="0"/>
              <a:buChar char="•"/>
            </a:pPr>
            <a:r>
              <a:rPr lang="en-US" sz="1800" dirty="0" err="1">
                <a:latin typeface="Candara" panose="020E0502030303020204" pitchFamily="34" charset="0"/>
              </a:rPr>
              <a:t>Nostr</a:t>
            </a:r>
            <a:r>
              <a:rPr lang="en-US" sz="1800" dirty="0">
                <a:latin typeface="Candara" panose="020E0502030303020204" pitchFamily="34" charset="0"/>
              </a:rPr>
              <a:t> – A relay-based, censorship-resistant protocol with interesting tech but major cultural and usability challenges.</a:t>
            </a:r>
          </a:p>
        </p:txBody>
      </p:sp>
      <p:sp>
        <p:nvSpPr>
          <p:cNvPr id="5" name="TextBox 4">
            <a:extLst>
              <a:ext uri="{FF2B5EF4-FFF2-40B4-BE49-F238E27FC236}">
                <a16:creationId xmlns:a16="http://schemas.microsoft.com/office/drawing/2014/main" id="{C887A876-FAE9-2CBA-5A71-605D8C0A58DB}"/>
              </a:ext>
            </a:extLst>
          </p:cNvPr>
          <p:cNvSpPr txBox="1"/>
          <p:nvPr/>
        </p:nvSpPr>
        <p:spPr>
          <a:xfrm>
            <a:off x="894522" y="3781249"/>
            <a:ext cx="7633252" cy="738664"/>
          </a:xfrm>
          <a:prstGeom prst="rect">
            <a:avLst/>
          </a:prstGeom>
          <a:noFill/>
        </p:spPr>
        <p:txBody>
          <a:bodyPr wrap="square">
            <a:spAutoFit/>
          </a:bodyPr>
          <a:lstStyle/>
          <a:p>
            <a:r>
              <a:rPr lang="en-US" dirty="0" err="1"/>
              <a:t>hamish</a:t>
            </a:r>
            <a:r>
              <a:rPr lang="en-US" dirty="0"/>
              <a:t> </a:t>
            </a:r>
            <a:r>
              <a:rPr lang="en-US" dirty="0" err="1"/>
              <a:t>campbell</a:t>
            </a:r>
            <a:r>
              <a:rPr lang="en-US" dirty="0"/>
              <a:t>. 2025. Comparing Decentralized #openweb Protocol. Medium. </a:t>
            </a:r>
            <a:r>
              <a:rPr lang="en-CA" dirty="0">
                <a:hlinkClick r:id="rId3"/>
              </a:rPr>
              <a:t>https://hamishcampbell.com/comparing-decentralized-social-protocols-why-activitypub-fediverse-is-the-best-choice-over-bluesky-atproto-and-nostr/</a:t>
            </a:r>
            <a:r>
              <a:rPr lang="en-CA" dirty="0"/>
              <a:t>  </a:t>
            </a:r>
          </a:p>
        </p:txBody>
      </p:sp>
    </p:spTree>
    <p:extLst>
      <p:ext uri="{BB962C8B-B14F-4D97-AF65-F5344CB8AC3E}">
        <p14:creationId xmlns:p14="http://schemas.microsoft.com/office/powerpoint/2010/main" val="78972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0EADBBF-1A4D-ED0D-A684-064F75DE7CFA}"/>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E24274AF-63D1-F618-A18A-EE8D09DED641}"/>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Feed and Status Actions</a:t>
            </a:r>
          </a:p>
        </p:txBody>
      </p:sp>
      <p:pic>
        <p:nvPicPr>
          <p:cNvPr id="2" name="Picture 1">
            <a:extLst>
              <a:ext uri="{FF2B5EF4-FFF2-40B4-BE49-F238E27FC236}">
                <a16:creationId xmlns:a16="http://schemas.microsoft.com/office/drawing/2014/main" id="{D5DE9B7F-5416-8ECE-2D7C-35FF8132D9B4}"/>
              </a:ext>
            </a:extLst>
          </p:cNvPr>
          <p:cNvPicPr>
            <a:picLocks noChangeAspect="1"/>
          </p:cNvPicPr>
          <p:nvPr/>
        </p:nvPicPr>
        <p:blipFill>
          <a:blip r:embed="rId3"/>
          <a:stretch>
            <a:fillRect/>
          </a:stretch>
        </p:blipFill>
        <p:spPr>
          <a:xfrm>
            <a:off x="842478" y="1663520"/>
            <a:ext cx="4444712" cy="1254865"/>
          </a:xfrm>
          <a:prstGeom prst="rect">
            <a:avLst/>
          </a:prstGeom>
        </p:spPr>
      </p:pic>
      <p:sp>
        <p:nvSpPr>
          <p:cNvPr id="4" name="TextBox 3">
            <a:extLst>
              <a:ext uri="{FF2B5EF4-FFF2-40B4-BE49-F238E27FC236}">
                <a16:creationId xmlns:a16="http://schemas.microsoft.com/office/drawing/2014/main" id="{2242E118-FF8D-6A19-BA5A-90F94EC3343B}"/>
              </a:ext>
            </a:extLst>
          </p:cNvPr>
          <p:cNvSpPr txBox="1"/>
          <p:nvPr/>
        </p:nvSpPr>
        <p:spPr>
          <a:xfrm>
            <a:off x="790523" y="1017725"/>
            <a:ext cx="1784639" cy="307777"/>
          </a:xfrm>
          <a:prstGeom prst="rect">
            <a:avLst/>
          </a:prstGeom>
          <a:noFill/>
        </p:spPr>
        <p:txBody>
          <a:bodyPr wrap="square" rtlCol="0">
            <a:spAutoFit/>
          </a:bodyPr>
          <a:lstStyle/>
          <a:p>
            <a:r>
              <a:rPr lang="en-CA" dirty="0"/>
              <a:t>Mastodon</a:t>
            </a:r>
            <a:endParaRPr lang="en-US" dirty="0"/>
          </a:p>
        </p:txBody>
      </p:sp>
      <p:pic>
        <p:nvPicPr>
          <p:cNvPr id="6" name="Picture 5">
            <a:extLst>
              <a:ext uri="{FF2B5EF4-FFF2-40B4-BE49-F238E27FC236}">
                <a16:creationId xmlns:a16="http://schemas.microsoft.com/office/drawing/2014/main" id="{4AA08E12-A636-D36E-18FA-9DB55AC24CD8}"/>
              </a:ext>
            </a:extLst>
          </p:cNvPr>
          <p:cNvPicPr>
            <a:picLocks noChangeAspect="1"/>
          </p:cNvPicPr>
          <p:nvPr/>
        </p:nvPicPr>
        <p:blipFill>
          <a:blip r:embed="rId4"/>
          <a:stretch>
            <a:fillRect/>
          </a:stretch>
        </p:blipFill>
        <p:spPr>
          <a:xfrm>
            <a:off x="842479" y="3640571"/>
            <a:ext cx="4555208" cy="1418039"/>
          </a:xfrm>
          <a:prstGeom prst="rect">
            <a:avLst/>
          </a:prstGeom>
        </p:spPr>
      </p:pic>
      <p:sp>
        <p:nvSpPr>
          <p:cNvPr id="7" name="TextBox 6">
            <a:extLst>
              <a:ext uri="{FF2B5EF4-FFF2-40B4-BE49-F238E27FC236}">
                <a16:creationId xmlns:a16="http://schemas.microsoft.com/office/drawing/2014/main" id="{AF3821F9-8F13-D535-93E9-DF200962F6CB}"/>
              </a:ext>
            </a:extLst>
          </p:cNvPr>
          <p:cNvSpPr txBox="1"/>
          <p:nvPr/>
        </p:nvSpPr>
        <p:spPr>
          <a:xfrm>
            <a:off x="790523" y="2960136"/>
            <a:ext cx="1784639" cy="307777"/>
          </a:xfrm>
          <a:prstGeom prst="rect">
            <a:avLst/>
          </a:prstGeom>
          <a:noFill/>
        </p:spPr>
        <p:txBody>
          <a:bodyPr wrap="square" rtlCol="0">
            <a:spAutoFit/>
          </a:bodyPr>
          <a:lstStyle/>
          <a:p>
            <a:r>
              <a:rPr lang="en-CA" dirty="0"/>
              <a:t>Bluesky</a:t>
            </a:r>
            <a:endParaRPr lang="en-US" sz="1050" dirty="0"/>
          </a:p>
        </p:txBody>
      </p:sp>
      <p:pic>
        <p:nvPicPr>
          <p:cNvPr id="8" name="Picture 7">
            <a:extLst>
              <a:ext uri="{FF2B5EF4-FFF2-40B4-BE49-F238E27FC236}">
                <a16:creationId xmlns:a16="http://schemas.microsoft.com/office/drawing/2014/main" id="{A065130F-2E42-5E48-FC7E-C7988B294373}"/>
              </a:ext>
            </a:extLst>
          </p:cNvPr>
          <p:cNvPicPr>
            <a:picLocks noChangeAspect="1"/>
          </p:cNvPicPr>
          <p:nvPr/>
        </p:nvPicPr>
        <p:blipFill>
          <a:blip r:embed="rId5"/>
          <a:stretch>
            <a:fillRect/>
          </a:stretch>
        </p:blipFill>
        <p:spPr>
          <a:xfrm>
            <a:off x="5758027" y="1475321"/>
            <a:ext cx="300038" cy="228600"/>
          </a:xfrm>
          <a:prstGeom prst="rect">
            <a:avLst/>
          </a:prstGeom>
        </p:spPr>
      </p:pic>
      <p:pic>
        <p:nvPicPr>
          <p:cNvPr id="9" name="Picture 8">
            <a:extLst>
              <a:ext uri="{FF2B5EF4-FFF2-40B4-BE49-F238E27FC236}">
                <a16:creationId xmlns:a16="http://schemas.microsoft.com/office/drawing/2014/main" id="{9D91CC4F-263B-1BAE-2BC9-E60758BE72F9}"/>
              </a:ext>
            </a:extLst>
          </p:cNvPr>
          <p:cNvPicPr>
            <a:picLocks noChangeAspect="1"/>
          </p:cNvPicPr>
          <p:nvPr/>
        </p:nvPicPr>
        <p:blipFill>
          <a:blip r:embed="rId6"/>
          <a:stretch>
            <a:fillRect/>
          </a:stretch>
        </p:blipFill>
        <p:spPr>
          <a:xfrm>
            <a:off x="5754453" y="3117589"/>
            <a:ext cx="292894" cy="228600"/>
          </a:xfrm>
          <a:prstGeom prst="rect">
            <a:avLst/>
          </a:prstGeom>
        </p:spPr>
      </p:pic>
      <p:pic>
        <p:nvPicPr>
          <p:cNvPr id="10" name="Picture 9">
            <a:extLst>
              <a:ext uri="{FF2B5EF4-FFF2-40B4-BE49-F238E27FC236}">
                <a16:creationId xmlns:a16="http://schemas.microsoft.com/office/drawing/2014/main" id="{7D06EA0D-F55E-0369-01C4-79623B1EB567}"/>
              </a:ext>
            </a:extLst>
          </p:cNvPr>
          <p:cNvPicPr>
            <a:picLocks noChangeAspect="1"/>
          </p:cNvPicPr>
          <p:nvPr/>
        </p:nvPicPr>
        <p:blipFill>
          <a:blip r:embed="rId7"/>
          <a:stretch>
            <a:fillRect/>
          </a:stretch>
        </p:blipFill>
        <p:spPr>
          <a:xfrm>
            <a:off x="5743736" y="1804555"/>
            <a:ext cx="300038" cy="228600"/>
          </a:xfrm>
          <a:prstGeom prst="rect">
            <a:avLst/>
          </a:prstGeom>
        </p:spPr>
      </p:pic>
      <p:pic>
        <p:nvPicPr>
          <p:cNvPr id="11" name="Picture 10">
            <a:extLst>
              <a:ext uri="{FF2B5EF4-FFF2-40B4-BE49-F238E27FC236}">
                <a16:creationId xmlns:a16="http://schemas.microsoft.com/office/drawing/2014/main" id="{B7E0CDDE-A0B9-81C0-881C-1D2E454F14F2}"/>
              </a:ext>
            </a:extLst>
          </p:cNvPr>
          <p:cNvPicPr>
            <a:picLocks noChangeAspect="1"/>
          </p:cNvPicPr>
          <p:nvPr/>
        </p:nvPicPr>
        <p:blipFill>
          <a:blip r:embed="rId8"/>
          <a:stretch>
            <a:fillRect/>
          </a:stretch>
        </p:blipFill>
        <p:spPr>
          <a:xfrm>
            <a:off x="5755429" y="2133008"/>
            <a:ext cx="292894" cy="228600"/>
          </a:xfrm>
          <a:prstGeom prst="rect">
            <a:avLst/>
          </a:prstGeom>
        </p:spPr>
      </p:pic>
      <p:pic>
        <p:nvPicPr>
          <p:cNvPr id="12" name="Picture 11">
            <a:extLst>
              <a:ext uri="{FF2B5EF4-FFF2-40B4-BE49-F238E27FC236}">
                <a16:creationId xmlns:a16="http://schemas.microsoft.com/office/drawing/2014/main" id="{B16DF368-E476-B115-D2A1-226070F825B1}"/>
              </a:ext>
            </a:extLst>
          </p:cNvPr>
          <p:cNvPicPr>
            <a:picLocks noChangeAspect="1"/>
          </p:cNvPicPr>
          <p:nvPr/>
        </p:nvPicPr>
        <p:blipFill>
          <a:blip r:embed="rId8"/>
          <a:stretch>
            <a:fillRect/>
          </a:stretch>
        </p:blipFill>
        <p:spPr>
          <a:xfrm>
            <a:off x="3064834" y="2412795"/>
            <a:ext cx="419601" cy="327494"/>
          </a:xfrm>
          <a:prstGeom prst="rect">
            <a:avLst/>
          </a:prstGeom>
        </p:spPr>
      </p:pic>
      <p:pic>
        <p:nvPicPr>
          <p:cNvPr id="13" name="Picture 12">
            <a:extLst>
              <a:ext uri="{FF2B5EF4-FFF2-40B4-BE49-F238E27FC236}">
                <a16:creationId xmlns:a16="http://schemas.microsoft.com/office/drawing/2014/main" id="{D5AC2326-2C9F-7D56-A47E-FDA8E28FC98B}"/>
              </a:ext>
            </a:extLst>
          </p:cNvPr>
          <p:cNvPicPr>
            <a:picLocks noChangeAspect="1"/>
          </p:cNvPicPr>
          <p:nvPr/>
        </p:nvPicPr>
        <p:blipFill>
          <a:blip r:embed="rId9"/>
          <a:stretch>
            <a:fillRect/>
          </a:stretch>
        </p:blipFill>
        <p:spPr>
          <a:xfrm>
            <a:off x="5751857" y="2462242"/>
            <a:ext cx="300038" cy="228600"/>
          </a:xfrm>
          <a:prstGeom prst="rect">
            <a:avLst/>
          </a:prstGeom>
        </p:spPr>
      </p:pic>
      <p:pic>
        <p:nvPicPr>
          <p:cNvPr id="14" name="Picture 13">
            <a:extLst>
              <a:ext uri="{FF2B5EF4-FFF2-40B4-BE49-F238E27FC236}">
                <a16:creationId xmlns:a16="http://schemas.microsoft.com/office/drawing/2014/main" id="{354C7740-AD59-CE13-4C52-244434B79D26}"/>
              </a:ext>
            </a:extLst>
          </p:cNvPr>
          <p:cNvPicPr>
            <a:picLocks noChangeAspect="1"/>
          </p:cNvPicPr>
          <p:nvPr/>
        </p:nvPicPr>
        <p:blipFill>
          <a:blip r:embed="rId10"/>
          <a:stretch>
            <a:fillRect/>
          </a:stretch>
        </p:blipFill>
        <p:spPr>
          <a:xfrm>
            <a:off x="5758026" y="3772936"/>
            <a:ext cx="300038" cy="221456"/>
          </a:xfrm>
          <a:prstGeom prst="rect">
            <a:avLst/>
          </a:prstGeom>
        </p:spPr>
      </p:pic>
      <p:pic>
        <p:nvPicPr>
          <p:cNvPr id="15" name="Picture 14">
            <a:extLst>
              <a:ext uri="{FF2B5EF4-FFF2-40B4-BE49-F238E27FC236}">
                <a16:creationId xmlns:a16="http://schemas.microsoft.com/office/drawing/2014/main" id="{609A68B4-6C77-CB66-F47C-276F6FE63FC7}"/>
              </a:ext>
            </a:extLst>
          </p:cNvPr>
          <p:cNvPicPr>
            <a:picLocks noChangeAspect="1"/>
          </p:cNvPicPr>
          <p:nvPr/>
        </p:nvPicPr>
        <p:blipFill>
          <a:blip r:embed="rId11"/>
          <a:stretch>
            <a:fillRect/>
          </a:stretch>
        </p:blipFill>
        <p:spPr>
          <a:xfrm>
            <a:off x="5758027" y="2789915"/>
            <a:ext cx="300038" cy="228600"/>
          </a:xfrm>
          <a:prstGeom prst="rect">
            <a:avLst/>
          </a:prstGeom>
        </p:spPr>
      </p:pic>
      <p:pic>
        <p:nvPicPr>
          <p:cNvPr id="16" name="Picture 15">
            <a:extLst>
              <a:ext uri="{FF2B5EF4-FFF2-40B4-BE49-F238E27FC236}">
                <a16:creationId xmlns:a16="http://schemas.microsoft.com/office/drawing/2014/main" id="{7388C62E-3F3B-C432-79E5-3D552FF57141}"/>
              </a:ext>
            </a:extLst>
          </p:cNvPr>
          <p:cNvPicPr>
            <a:picLocks noChangeAspect="1"/>
          </p:cNvPicPr>
          <p:nvPr/>
        </p:nvPicPr>
        <p:blipFill>
          <a:blip r:embed="rId12"/>
          <a:stretch>
            <a:fillRect/>
          </a:stretch>
        </p:blipFill>
        <p:spPr>
          <a:xfrm>
            <a:off x="5761599" y="3445262"/>
            <a:ext cx="292894" cy="228600"/>
          </a:xfrm>
          <a:prstGeom prst="rect">
            <a:avLst/>
          </a:prstGeom>
        </p:spPr>
      </p:pic>
      <p:sp>
        <p:nvSpPr>
          <p:cNvPr id="17" name="TextBox 16">
            <a:extLst>
              <a:ext uri="{FF2B5EF4-FFF2-40B4-BE49-F238E27FC236}">
                <a16:creationId xmlns:a16="http://schemas.microsoft.com/office/drawing/2014/main" id="{83674532-E033-F354-17EA-E1E50B819586}"/>
              </a:ext>
            </a:extLst>
          </p:cNvPr>
          <p:cNvSpPr txBox="1"/>
          <p:nvPr/>
        </p:nvSpPr>
        <p:spPr>
          <a:xfrm>
            <a:off x="6217271" y="1501402"/>
            <a:ext cx="1402772" cy="2516073"/>
          </a:xfrm>
          <a:prstGeom prst="rect">
            <a:avLst/>
          </a:prstGeom>
          <a:noFill/>
        </p:spPr>
        <p:txBody>
          <a:bodyPr wrap="square" rtlCol="0">
            <a:spAutoFit/>
          </a:bodyPr>
          <a:lstStyle/>
          <a:p>
            <a:r>
              <a:rPr lang="en-CA" sz="1050" dirty="0"/>
              <a:t>Reply</a:t>
            </a:r>
          </a:p>
          <a:p>
            <a:endParaRPr lang="en-CA" sz="1050" dirty="0"/>
          </a:p>
          <a:p>
            <a:r>
              <a:rPr lang="en-CA" sz="1050" dirty="0"/>
              <a:t>Boost</a:t>
            </a:r>
          </a:p>
          <a:p>
            <a:endParaRPr lang="en-CA" sz="1050" dirty="0"/>
          </a:p>
          <a:p>
            <a:r>
              <a:rPr lang="en-CA" sz="1050" dirty="0"/>
              <a:t>Thread</a:t>
            </a:r>
          </a:p>
          <a:p>
            <a:endParaRPr lang="en-CA" sz="1050" dirty="0"/>
          </a:p>
          <a:p>
            <a:r>
              <a:rPr lang="en-CA" sz="1050" dirty="0"/>
              <a:t>View Original</a:t>
            </a:r>
          </a:p>
          <a:p>
            <a:endParaRPr lang="en-CA" sz="1050" dirty="0"/>
          </a:p>
          <a:p>
            <a:r>
              <a:rPr lang="en-CA" sz="1050" dirty="0"/>
              <a:t>Favorite</a:t>
            </a:r>
          </a:p>
          <a:p>
            <a:endParaRPr lang="en-CA" sz="1050" dirty="0"/>
          </a:p>
          <a:p>
            <a:r>
              <a:rPr lang="en-CA" sz="1050" dirty="0"/>
              <a:t>Like</a:t>
            </a:r>
          </a:p>
          <a:p>
            <a:endParaRPr lang="en-CA" sz="1050" dirty="0"/>
          </a:p>
          <a:p>
            <a:r>
              <a:rPr lang="en-CA" sz="1050" dirty="0"/>
              <a:t>Bookmark</a:t>
            </a:r>
          </a:p>
          <a:p>
            <a:endParaRPr lang="en-CA" sz="1050" dirty="0"/>
          </a:p>
          <a:p>
            <a:r>
              <a:rPr lang="en-CA" sz="1050" dirty="0"/>
              <a:t>Repurpose</a:t>
            </a:r>
            <a:endParaRPr lang="en-US" sz="1050" dirty="0"/>
          </a:p>
        </p:txBody>
      </p:sp>
      <p:pic>
        <p:nvPicPr>
          <p:cNvPr id="18" name="Picture 17">
            <a:extLst>
              <a:ext uri="{FF2B5EF4-FFF2-40B4-BE49-F238E27FC236}">
                <a16:creationId xmlns:a16="http://schemas.microsoft.com/office/drawing/2014/main" id="{C153E3CA-8A3E-9B01-C120-F99F8BC8756F}"/>
              </a:ext>
            </a:extLst>
          </p:cNvPr>
          <p:cNvPicPr>
            <a:picLocks noChangeAspect="1"/>
          </p:cNvPicPr>
          <p:nvPr/>
        </p:nvPicPr>
        <p:blipFill>
          <a:blip r:embed="rId13"/>
          <a:stretch>
            <a:fillRect/>
          </a:stretch>
        </p:blipFill>
        <p:spPr>
          <a:xfrm>
            <a:off x="797667" y="1328874"/>
            <a:ext cx="4550569" cy="292894"/>
          </a:xfrm>
          <a:prstGeom prst="rect">
            <a:avLst/>
          </a:prstGeom>
        </p:spPr>
      </p:pic>
      <p:pic>
        <p:nvPicPr>
          <p:cNvPr id="19" name="Picture 18">
            <a:extLst>
              <a:ext uri="{FF2B5EF4-FFF2-40B4-BE49-F238E27FC236}">
                <a16:creationId xmlns:a16="http://schemas.microsoft.com/office/drawing/2014/main" id="{E21E882B-8C40-3080-9B28-9FEA817A9AEF}"/>
              </a:ext>
            </a:extLst>
          </p:cNvPr>
          <p:cNvPicPr>
            <a:picLocks noChangeAspect="1"/>
          </p:cNvPicPr>
          <p:nvPr/>
        </p:nvPicPr>
        <p:blipFill>
          <a:blip r:embed="rId14"/>
          <a:stretch>
            <a:fillRect/>
          </a:stretch>
        </p:blipFill>
        <p:spPr>
          <a:xfrm>
            <a:off x="847118" y="3268391"/>
            <a:ext cx="4550569" cy="292894"/>
          </a:xfrm>
          <a:prstGeom prst="rect">
            <a:avLst/>
          </a:prstGeom>
        </p:spPr>
      </p:pic>
    </p:spTree>
    <p:extLst>
      <p:ext uri="{BB962C8B-B14F-4D97-AF65-F5344CB8AC3E}">
        <p14:creationId xmlns:p14="http://schemas.microsoft.com/office/powerpoint/2010/main" val="2840274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0B73A83-CA47-3AFA-E5D9-81F6CE8A5898}"/>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39770F9A-2555-B01B-EFE0-948942B4A686}"/>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Thread Summary</a:t>
            </a:r>
          </a:p>
        </p:txBody>
      </p:sp>
      <p:pic>
        <p:nvPicPr>
          <p:cNvPr id="3" name="Picture 2">
            <a:extLst>
              <a:ext uri="{FF2B5EF4-FFF2-40B4-BE49-F238E27FC236}">
                <a16:creationId xmlns:a16="http://schemas.microsoft.com/office/drawing/2014/main" id="{B93B7E4C-1164-851E-84A3-3F3C101E19F6}"/>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5" name="Picture 4">
            <a:extLst>
              <a:ext uri="{FF2B5EF4-FFF2-40B4-BE49-F238E27FC236}">
                <a16:creationId xmlns:a16="http://schemas.microsoft.com/office/drawing/2014/main" id="{74108716-1F03-4354-87A0-5A40132B746F}"/>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20" name="Rectangle 19">
            <a:extLst>
              <a:ext uri="{FF2B5EF4-FFF2-40B4-BE49-F238E27FC236}">
                <a16:creationId xmlns:a16="http://schemas.microsoft.com/office/drawing/2014/main" id="{8537576B-C249-FBD4-8187-0D2F6366482E}"/>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KVStore</a:t>
            </a:r>
            <a:endParaRPr lang="en-CA" dirty="0">
              <a:solidFill>
                <a:schemeClr val="tx1"/>
              </a:solidFill>
            </a:endParaRPr>
          </a:p>
        </p:txBody>
      </p:sp>
      <p:cxnSp>
        <p:nvCxnSpPr>
          <p:cNvPr id="21" name="Straight Arrow Connector 20">
            <a:extLst>
              <a:ext uri="{FF2B5EF4-FFF2-40B4-BE49-F238E27FC236}">
                <a16:creationId xmlns:a16="http://schemas.microsoft.com/office/drawing/2014/main" id="{1E51C6E4-18D8-D245-954D-4673D518A437}"/>
              </a:ext>
            </a:extLst>
          </p:cNvPr>
          <p:cNvCxnSpPr>
            <a:cxnSpLocks/>
            <a:stCxn id="20" idx="3"/>
          </p:cNvCxnSpPr>
          <p:nvPr/>
        </p:nvCxnSpPr>
        <p:spPr>
          <a:xfrm>
            <a:off x="2557463"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E16831-779F-3EC5-93C4-8351810C4E92}"/>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Mastodon</a:t>
            </a:r>
            <a:endParaRPr lang="en-CA" dirty="0">
              <a:solidFill>
                <a:schemeClr val="tx1"/>
              </a:solidFill>
            </a:endParaRPr>
          </a:p>
        </p:txBody>
      </p:sp>
      <p:sp>
        <p:nvSpPr>
          <p:cNvPr id="23" name="TextBox 22">
            <a:extLst>
              <a:ext uri="{FF2B5EF4-FFF2-40B4-BE49-F238E27FC236}">
                <a16:creationId xmlns:a16="http://schemas.microsoft.com/office/drawing/2014/main" id="{FFF3B040-5993-E9F5-5AD3-03B320595FAD}"/>
              </a:ext>
            </a:extLst>
          </p:cNvPr>
          <p:cNvSpPr txBox="1"/>
          <p:nvPr/>
        </p:nvSpPr>
        <p:spPr>
          <a:xfrm>
            <a:off x="482098" y="2362955"/>
            <a:ext cx="848762" cy="307777"/>
          </a:xfrm>
          <a:prstGeom prst="rect">
            <a:avLst/>
          </a:prstGeom>
          <a:noFill/>
        </p:spPr>
        <p:txBody>
          <a:bodyPr wrap="square" rtlCol="0">
            <a:spAutoFit/>
          </a:bodyPr>
          <a:lstStyle/>
          <a:p>
            <a:r>
              <a:rPr lang="en-CA" dirty="0">
                <a:solidFill>
                  <a:schemeClr val="tx1"/>
                </a:solidFill>
              </a:rPr>
              <a:t>Read</a:t>
            </a:r>
            <a:endParaRPr lang="en-US" dirty="0">
              <a:solidFill>
                <a:schemeClr val="tx1"/>
              </a:solidFill>
            </a:endParaRPr>
          </a:p>
        </p:txBody>
      </p:sp>
      <p:cxnSp>
        <p:nvCxnSpPr>
          <p:cNvPr id="24" name="Straight Arrow Connector 23">
            <a:extLst>
              <a:ext uri="{FF2B5EF4-FFF2-40B4-BE49-F238E27FC236}">
                <a16:creationId xmlns:a16="http://schemas.microsoft.com/office/drawing/2014/main" id="{B41FF866-3E00-BD86-36F0-41CB9C9E8524}"/>
              </a:ext>
            </a:extLst>
          </p:cNvPr>
          <p:cNvCxnSpPr>
            <a:cxnSpLocks/>
            <a:stCxn id="22" idx="3"/>
            <a:endCxn id="28"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88F3F8F-B795-8720-5C20-8EDFF8D8FE15}"/>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Mastodon</a:t>
            </a:r>
            <a:endParaRPr lang="en-CA" dirty="0">
              <a:solidFill>
                <a:schemeClr val="tx1"/>
              </a:solidFill>
            </a:endParaRPr>
          </a:p>
        </p:txBody>
      </p:sp>
      <p:cxnSp>
        <p:nvCxnSpPr>
          <p:cNvPr id="26" name="Straight Arrow Connector 25">
            <a:extLst>
              <a:ext uri="{FF2B5EF4-FFF2-40B4-BE49-F238E27FC236}">
                <a16:creationId xmlns:a16="http://schemas.microsoft.com/office/drawing/2014/main" id="{B1093668-AA7B-5CF8-9299-D03F5B16F082}"/>
              </a:ext>
            </a:extLst>
          </p:cNvPr>
          <p:cNvCxnSpPr>
            <a:cxnSpLocks/>
            <a:endCxn id="25"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5C9C8BE-DC73-FECC-5A43-A1685C8681D1}"/>
              </a:ext>
            </a:extLst>
          </p:cNvPr>
          <p:cNvSpPr txBox="1"/>
          <p:nvPr/>
        </p:nvSpPr>
        <p:spPr>
          <a:xfrm>
            <a:off x="7717009" y="2230636"/>
            <a:ext cx="848762" cy="307777"/>
          </a:xfrm>
          <a:prstGeom prst="rect">
            <a:avLst/>
          </a:prstGeom>
          <a:noFill/>
        </p:spPr>
        <p:txBody>
          <a:bodyPr wrap="square" rtlCol="0">
            <a:spAutoFit/>
          </a:bodyPr>
          <a:lstStyle/>
          <a:p>
            <a:r>
              <a:rPr lang="en-CA" dirty="0">
                <a:solidFill>
                  <a:schemeClr val="tx1"/>
                </a:solidFill>
              </a:rPr>
              <a:t>Post</a:t>
            </a:r>
            <a:endParaRPr lang="en-US" dirty="0">
              <a:solidFill>
                <a:schemeClr val="tx1"/>
              </a:solidFill>
            </a:endParaRPr>
          </a:p>
        </p:txBody>
      </p:sp>
      <p:sp>
        <p:nvSpPr>
          <p:cNvPr id="28" name="Rectangle 27">
            <a:extLst>
              <a:ext uri="{FF2B5EF4-FFF2-40B4-BE49-F238E27FC236}">
                <a16:creationId xmlns:a16="http://schemas.microsoft.com/office/drawing/2014/main" id="{6DE3B8BB-473E-77EF-C467-D9AA65E3BFC3}"/>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tr</a:t>
            </a:r>
            <a:endParaRPr lang="en-US" dirty="0">
              <a:solidFill>
                <a:schemeClr val="tx1"/>
              </a:solidFill>
            </a:endParaRPr>
          </a:p>
        </p:txBody>
      </p:sp>
      <p:sp>
        <p:nvSpPr>
          <p:cNvPr id="29" name="Rectangle 28">
            <a:extLst>
              <a:ext uri="{FF2B5EF4-FFF2-40B4-BE49-F238E27FC236}">
                <a16:creationId xmlns:a16="http://schemas.microsoft.com/office/drawing/2014/main" id="{FE6A039F-940E-A7FA-7BD8-9806301962A7}"/>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Google AI</a:t>
            </a:r>
            <a:endParaRPr lang="en-CA" dirty="0">
              <a:solidFill>
                <a:schemeClr val="tx1"/>
              </a:solidFill>
            </a:endParaRPr>
          </a:p>
        </p:txBody>
      </p:sp>
      <p:cxnSp>
        <p:nvCxnSpPr>
          <p:cNvPr id="30" name="Straight Arrow Connector 29">
            <a:extLst>
              <a:ext uri="{FF2B5EF4-FFF2-40B4-BE49-F238E27FC236}">
                <a16:creationId xmlns:a16="http://schemas.microsoft.com/office/drawing/2014/main" id="{F0EA5F78-DDA3-D95C-E664-68C49937AD69}"/>
              </a:ext>
            </a:extLst>
          </p:cNvPr>
          <p:cNvCxnSpPr>
            <a:cxnSpLocks/>
            <a:stCxn id="29"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7960952-F5D5-BB31-62CF-D6B7C028E177}"/>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Bluesky</a:t>
            </a:r>
            <a:endParaRPr lang="en-CA" dirty="0">
              <a:solidFill>
                <a:schemeClr val="tx1"/>
              </a:solidFill>
            </a:endParaRPr>
          </a:p>
        </p:txBody>
      </p:sp>
      <p:cxnSp>
        <p:nvCxnSpPr>
          <p:cNvPr id="32" name="Straight Arrow Connector 31">
            <a:extLst>
              <a:ext uri="{FF2B5EF4-FFF2-40B4-BE49-F238E27FC236}">
                <a16:creationId xmlns:a16="http://schemas.microsoft.com/office/drawing/2014/main" id="{E607E0D0-1524-845A-2799-947138C2A78F}"/>
              </a:ext>
            </a:extLst>
          </p:cNvPr>
          <p:cNvCxnSpPr>
            <a:cxnSpLocks/>
            <a:stCxn id="31" idx="3"/>
            <a:endCxn id="28"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FEAA20D-E629-A113-75E7-ABB76E2E909B}"/>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Bluesky</a:t>
            </a:r>
            <a:endParaRPr lang="en-CA" dirty="0">
              <a:solidFill>
                <a:schemeClr val="tx1"/>
              </a:solidFill>
            </a:endParaRPr>
          </a:p>
        </p:txBody>
      </p:sp>
      <p:cxnSp>
        <p:nvCxnSpPr>
          <p:cNvPr id="34" name="Straight Arrow Connector 33">
            <a:extLst>
              <a:ext uri="{FF2B5EF4-FFF2-40B4-BE49-F238E27FC236}">
                <a16:creationId xmlns:a16="http://schemas.microsoft.com/office/drawing/2014/main" id="{CA99F85C-8551-4784-12EF-CA39EBC1491D}"/>
              </a:ext>
            </a:extLst>
          </p:cNvPr>
          <p:cNvCxnSpPr>
            <a:cxnSpLocks/>
            <a:endCxn id="33"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7ECEF76-9216-ACAA-E614-74560131A2C3}"/>
              </a:ext>
            </a:extLst>
          </p:cNvPr>
          <p:cNvSpPr txBox="1"/>
          <p:nvPr/>
        </p:nvSpPr>
        <p:spPr>
          <a:xfrm>
            <a:off x="2391175" y="3811367"/>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Thread Summarizer</a:t>
            </a:r>
          </a:p>
          <a:p>
            <a:pPr marL="214313" indent="-214313">
              <a:buFontTx/>
              <a:buChar char="-"/>
            </a:pPr>
            <a:r>
              <a:rPr lang="en-US" sz="1800" dirty="0">
                <a:solidFill>
                  <a:schemeClr val="tx1"/>
                </a:solidFill>
                <a:latin typeface="Candara" panose="020E0502030303020204" pitchFamily="34" charset="0"/>
              </a:rPr>
              <a:t>Account from AI summarization service</a:t>
            </a:r>
          </a:p>
          <a:p>
            <a:pPr marL="214313" indent="-214313">
              <a:buFontTx/>
              <a:buChar char="-"/>
            </a:pPr>
            <a:r>
              <a:rPr lang="en-US" sz="1800" dirty="0">
                <a:solidFill>
                  <a:schemeClr val="tx1"/>
                </a:solidFill>
                <a:latin typeface="Candara" panose="020E0502030303020204" pitchFamily="34" charset="0"/>
              </a:rPr>
              <a:t>Thread (or whatever) fed to summarizer service</a:t>
            </a:r>
          </a:p>
          <a:p>
            <a:pPr marL="214313" indent="-214313">
              <a:buFontTx/>
              <a:buChar char="-"/>
            </a:pPr>
            <a:r>
              <a:rPr lang="en-US" sz="1800" dirty="0">
                <a:solidFill>
                  <a:schemeClr val="tx1"/>
                </a:solidFill>
                <a:latin typeface="Candara" panose="020E0502030303020204" pitchFamily="34" charset="0"/>
              </a:rPr>
              <a:t>Summary becomes new feed item</a:t>
            </a:r>
          </a:p>
        </p:txBody>
      </p:sp>
      <p:sp>
        <p:nvSpPr>
          <p:cNvPr id="36" name="Rectangle 35">
            <a:extLst>
              <a:ext uri="{FF2B5EF4-FFF2-40B4-BE49-F238E27FC236}">
                <a16:creationId xmlns:a16="http://schemas.microsoft.com/office/drawing/2014/main" id="{0A8B3989-7A08-9366-681D-3EAC919FCF50}"/>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OpenAI</a:t>
            </a:r>
            <a:endParaRPr lang="en-CA" dirty="0">
              <a:solidFill>
                <a:schemeClr val="tx1"/>
              </a:solidFill>
            </a:endParaRPr>
          </a:p>
        </p:txBody>
      </p:sp>
      <p:cxnSp>
        <p:nvCxnSpPr>
          <p:cNvPr id="37" name="Straight Arrow Connector 36">
            <a:extLst>
              <a:ext uri="{FF2B5EF4-FFF2-40B4-BE49-F238E27FC236}">
                <a16:creationId xmlns:a16="http://schemas.microsoft.com/office/drawing/2014/main" id="{8364EA9F-5E54-1BA1-3FF8-7E50C9F7F403}"/>
              </a:ext>
            </a:extLst>
          </p:cNvPr>
          <p:cNvCxnSpPr>
            <a:cxnSpLocks/>
            <a:endCxn id="36"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540E1AF-E2E5-7A5A-0BEE-89BCCC3E17E1}"/>
              </a:ext>
            </a:extLst>
          </p:cNvPr>
          <p:cNvSpPr txBox="1"/>
          <p:nvPr/>
        </p:nvSpPr>
        <p:spPr>
          <a:xfrm>
            <a:off x="3999198" y="3078444"/>
            <a:ext cx="1514497" cy="307777"/>
          </a:xfrm>
          <a:prstGeom prst="rect">
            <a:avLst/>
          </a:prstGeom>
          <a:noFill/>
        </p:spPr>
        <p:txBody>
          <a:bodyPr wrap="square" rtlCol="0">
            <a:spAutoFit/>
          </a:bodyPr>
          <a:lstStyle/>
          <a:p>
            <a:r>
              <a:rPr lang="en-US" dirty="0">
                <a:solidFill>
                  <a:schemeClr val="tx1"/>
                </a:solidFill>
              </a:rPr>
              <a:t>summarize.js</a:t>
            </a:r>
            <a:endParaRPr lang="en-CA" dirty="0">
              <a:solidFill>
                <a:schemeClr val="tx1"/>
              </a:solidFill>
            </a:endParaRPr>
          </a:p>
        </p:txBody>
      </p:sp>
    </p:spTree>
    <p:extLst>
      <p:ext uri="{BB962C8B-B14F-4D97-AF65-F5344CB8AC3E}">
        <p14:creationId xmlns:p14="http://schemas.microsoft.com/office/powerpoint/2010/main" val="220193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DFEF0CE-85DA-7FB9-2FFC-0BDCBC6DF133}"/>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D0915C81-2EDC-FAF4-3006-D59ED0B77770}"/>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Content Feeds: OPML and RSS</a:t>
            </a:r>
          </a:p>
        </p:txBody>
      </p:sp>
      <p:pic>
        <p:nvPicPr>
          <p:cNvPr id="41" name="Picture 40">
            <a:extLst>
              <a:ext uri="{FF2B5EF4-FFF2-40B4-BE49-F238E27FC236}">
                <a16:creationId xmlns:a16="http://schemas.microsoft.com/office/drawing/2014/main" id="{628EDE9D-66D4-05EC-D05D-51DA3F86FC9F}"/>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4" name="Picture 3">
            <a:extLst>
              <a:ext uri="{FF2B5EF4-FFF2-40B4-BE49-F238E27FC236}">
                <a16:creationId xmlns:a16="http://schemas.microsoft.com/office/drawing/2014/main" id="{B020845C-6A45-AA9D-71DF-3BAE51C4E32D}"/>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2" name="Rectangle 1">
            <a:extLst>
              <a:ext uri="{FF2B5EF4-FFF2-40B4-BE49-F238E27FC236}">
                <a16:creationId xmlns:a16="http://schemas.microsoft.com/office/drawing/2014/main" id="{8921F710-41C9-9F5C-B60C-E868F3D6C027}"/>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KVStore</a:t>
            </a:r>
            <a:endParaRPr lang="en-CA" sz="1200" dirty="0">
              <a:solidFill>
                <a:schemeClr val="tx1"/>
              </a:solidFill>
            </a:endParaRPr>
          </a:p>
        </p:txBody>
      </p:sp>
      <p:cxnSp>
        <p:nvCxnSpPr>
          <p:cNvPr id="7" name="Straight Arrow Connector 6">
            <a:extLst>
              <a:ext uri="{FF2B5EF4-FFF2-40B4-BE49-F238E27FC236}">
                <a16:creationId xmlns:a16="http://schemas.microsoft.com/office/drawing/2014/main" id="{69E1D491-2978-B453-DD66-6C033464C442}"/>
              </a:ext>
            </a:extLst>
          </p:cNvPr>
          <p:cNvCxnSpPr>
            <a:cxnSpLocks/>
            <a:stCxn id="2" idx="3"/>
          </p:cNvCxnSpPr>
          <p:nvPr/>
        </p:nvCxnSpPr>
        <p:spPr>
          <a:xfrm>
            <a:off x="2557463"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27F2EAF-8A81-EDDC-D1BF-0F65D1F36E0C}"/>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Mastodon</a:t>
            </a:r>
            <a:endParaRPr lang="en-CA" sz="1200" dirty="0">
              <a:solidFill>
                <a:schemeClr val="tx1"/>
              </a:solidFill>
            </a:endParaRPr>
          </a:p>
        </p:txBody>
      </p:sp>
      <p:sp>
        <p:nvSpPr>
          <p:cNvPr id="8" name="TextBox 7">
            <a:extLst>
              <a:ext uri="{FF2B5EF4-FFF2-40B4-BE49-F238E27FC236}">
                <a16:creationId xmlns:a16="http://schemas.microsoft.com/office/drawing/2014/main" id="{1C676EB1-3F01-7963-E865-E0756BD63445}"/>
              </a:ext>
            </a:extLst>
          </p:cNvPr>
          <p:cNvSpPr txBox="1"/>
          <p:nvPr/>
        </p:nvSpPr>
        <p:spPr>
          <a:xfrm>
            <a:off x="482098" y="2362955"/>
            <a:ext cx="848762" cy="276999"/>
          </a:xfrm>
          <a:prstGeom prst="rect">
            <a:avLst/>
          </a:prstGeom>
          <a:noFill/>
        </p:spPr>
        <p:txBody>
          <a:bodyPr wrap="square" rtlCol="0">
            <a:spAutoFit/>
          </a:bodyPr>
          <a:lstStyle/>
          <a:p>
            <a:r>
              <a:rPr lang="en-CA" sz="1200" dirty="0">
                <a:solidFill>
                  <a:schemeClr val="tx1"/>
                </a:solidFill>
              </a:rPr>
              <a:t>Read</a:t>
            </a:r>
            <a:endParaRPr lang="en-US" sz="1200" dirty="0">
              <a:solidFill>
                <a:schemeClr val="tx1"/>
              </a:solidFill>
            </a:endParaRPr>
          </a:p>
        </p:txBody>
      </p:sp>
      <p:cxnSp>
        <p:nvCxnSpPr>
          <p:cNvPr id="10" name="Straight Arrow Connector 9">
            <a:extLst>
              <a:ext uri="{FF2B5EF4-FFF2-40B4-BE49-F238E27FC236}">
                <a16:creationId xmlns:a16="http://schemas.microsoft.com/office/drawing/2014/main" id="{44CE6521-B9CB-4684-8885-34720D5BDE0E}"/>
              </a:ext>
            </a:extLst>
          </p:cNvPr>
          <p:cNvCxnSpPr>
            <a:cxnSpLocks/>
            <a:stCxn id="6" idx="3"/>
            <a:endCxn id="14"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7DAA3EC-9C94-3760-DBC2-533E781D3928}"/>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Mastodon</a:t>
            </a:r>
            <a:endParaRPr lang="en-CA" sz="1200" dirty="0">
              <a:solidFill>
                <a:schemeClr val="tx1"/>
              </a:solidFill>
            </a:endParaRPr>
          </a:p>
        </p:txBody>
      </p:sp>
      <p:cxnSp>
        <p:nvCxnSpPr>
          <p:cNvPr id="15" name="Straight Arrow Connector 14">
            <a:extLst>
              <a:ext uri="{FF2B5EF4-FFF2-40B4-BE49-F238E27FC236}">
                <a16:creationId xmlns:a16="http://schemas.microsoft.com/office/drawing/2014/main" id="{FF3AA408-934D-8671-1F81-81BCD0D311BF}"/>
              </a:ext>
            </a:extLst>
          </p:cNvPr>
          <p:cNvCxnSpPr>
            <a:cxnSpLocks/>
            <a:endCxn id="12"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DC5F4A3-D8E2-4394-024E-9F7F94EED9BE}"/>
              </a:ext>
            </a:extLst>
          </p:cNvPr>
          <p:cNvSpPr txBox="1"/>
          <p:nvPr/>
        </p:nvSpPr>
        <p:spPr>
          <a:xfrm>
            <a:off x="7717009" y="2230636"/>
            <a:ext cx="848762" cy="276999"/>
          </a:xfrm>
          <a:prstGeom prst="rect">
            <a:avLst/>
          </a:prstGeom>
          <a:noFill/>
        </p:spPr>
        <p:txBody>
          <a:bodyPr wrap="square" rtlCol="0">
            <a:spAutoFit/>
          </a:bodyPr>
          <a:lstStyle/>
          <a:p>
            <a:r>
              <a:rPr lang="en-CA" sz="1200" dirty="0">
                <a:solidFill>
                  <a:schemeClr val="tx1"/>
                </a:solidFill>
              </a:rPr>
              <a:t>Post</a:t>
            </a:r>
            <a:endParaRPr lang="en-US" sz="1200" dirty="0">
              <a:solidFill>
                <a:schemeClr val="tx1"/>
              </a:solidFill>
            </a:endParaRPr>
          </a:p>
        </p:txBody>
      </p:sp>
      <p:sp>
        <p:nvSpPr>
          <p:cNvPr id="14" name="Rectangle 13">
            <a:extLst>
              <a:ext uri="{FF2B5EF4-FFF2-40B4-BE49-F238E27FC236}">
                <a16:creationId xmlns:a16="http://schemas.microsoft.com/office/drawing/2014/main" id="{C404FBD7-E166-1A3B-2845-8557250BCE18}"/>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tr</a:t>
            </a:r>
            <a:endParaRPr lang="en-US" sz="1200" dirty="0">
              <a:solidFill>
                <a:schemeClr val="tx1"/>
              </a:solidFill>
            </a:endParaRPr>
          </a:p>
        </p:txBody>
      </p:sp>
      <p:sp>
        <p:nvSpPr>
          <p:cNvPr id="19" name="Rectangle 18">
            <a:extLst>
              <a:ext uri="{FF2B5EF4-FFF2-40B4-BE49-F238E27FC236}">
                <a16:creationId xmlns:a16="http://schemas.microsoft.com/office/drawing/2014/main" id="{79E15D72-54FE-E809-FC7F-81F1553434FA}"/>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Google AI</a:t>
            </a:r>
            <a:endParaRPr lang="en-CA" sz="1200" dirty="0">
              <a:solidFill>
                <a:schemeClr val="tx1"/>
              </a:solidFill>
            </a:endParaRPr>
          </a:p>
        </p:txBody>
      </p:sp>
      <p:cxnSp>
        <p:nvCxnSpPr>
          <p:cNvPr id="9" name="Straight Arrow Connector 8">
            <a:extLst>
              <a:ext uri="{FF2B5EF4-FFF2-40B4-BE49-F238E27FC236}">
                <a16:creationId xmlns:a16="http://schemas.microsoft.com/office/drawing/2014/main" id="{F3C2EA86-339B-7CC9-195F-ABAED177F429}"/>
              </a:ext>
            </a:extLst>
          </p:cNvPr>
          <p:cNvCxnSpPr>
            <a:cxnSpLocks/>
            <a:stCxn id="19"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737E989-EB48-8D18-0075-8B91385241B3}"/>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Bluesky</a:t>
            </a:r>
            <a:endParaRPr lang="en-CA" sz="1200" dirty="0">
              <a:solidFill>
                <a:schemeClr val="tx1"/>
              </a:solidFill>
            </a:endParaRPr>
          </a:p>
        </p:txBody>
      </p:sp>
      <p:cxnSp>
        <p:nvCxnSpPr>
          <p:cNvPr id="16" name="Straight Arrow Connector 15">
            <a:extLst>
              <a:ext uri="{FF2B5EF4-FFF2-40B4-BE49-F238E27FC236}">
                <a16:creationId xmlns:a16="http://schemas.microsoft.com/office/drawing/2014/main" id="{63BBB552-E753-02E4-884C-50B6BFD52597}"/>
              </a:ext>
            </a:extLst>
          </p:cNvPr>
          <p:cNvCxnSpPr>
            <a:cxnSpLocks/>
            <a:stCxn id="13" idx="3"/>
            <a:endCxn id="14"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2104ABD-57C8-0A3B-67A1-CF2BFD5A299A}"/>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Bluesky</a:t>
            </a:r>
            <a:endParaRPr lang="en-CA" sz="1200" dirty="0">
              <a:solidFill>
                <a:schemeClr val="tx1"/>
              </a:solidFill>
            </a:endParaRPr>
          </a:p>
        </p:txBody>
      </p:sp>
      <p:cxnSp>
        <p:nvCxnSpPr>
          <p:cNvPr id="18" name="Straight Arrow Connector 17">
            <a:extLst>
              <a:ext uri="{FF2B5EF4-FFF2-40B4-BE49-F238E27FC236}">
                <a16:creationId xmlns:a16="http://schemas.microsoft.com/office/drawing/2014/main" id="{06976080-8381-7DC7-7BC4-266F40878792}"/>
              </a:ext>
            </a:extLst>
          </p:cNvPr>
          <p:cNvCxnSpPr>
            <a:cxnSpLocks/>
            <a:endCxn id="11"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81E346E1-2EB2-268D-CAEA-D3E9DF7066DA}"/>
              </a:ext>
            </a:extLst>
          </p:cNvPr>
          <p:cNvSpPr txBox="1"/>
          <p:nvPr/>
        </p:nvSpPr>
        <p:spPr>
          <a:xfrm>
            <a:off x="2391175" y="3811366"/>
            <a:ext cx="6570983" cy="923330"/>
          </a:xfrm>
          <a:prstGeom prst="rect">
            <a:avLst/>
          </a:prstGeom>
          <a:noFill/>
        </p:spPr>
        <p:txBody>
          <a:bodyPr wrap="square" rtlCol="0">
            <a:spAutoFit/>
          </a:bodyPr>
          <a:lstStyle/>
          <a:p>
            <a:r>
              <a:rPr lang="en-US" sz="1800" dirty="0">
                <a:solidFill>
                  <a:schemeClr val="tx1"/>
                </a:solidFill>
                <a:latin typeface="Candara" panose="020E0502030303020204" pitchFamily="34" charset="0"/>
              </a:rPr>
              <a:t>Retrieving and Reading RSS</a:t>
            </a:r>
          </a:p>
          <a:p>
            <a:pPr marL="214313" indent="-214313">
              <a:buFontTx/>
              <a:buChar char="-"/>
            </a:pPr>
            <a:r>
              <a:rPr lang="en-US" sz="1800" dirty="0">
                <a:solidFill>
                  <a:schemeClr val="tx1"/>
                </a:solidFill>
                <a:latin typeface="Candara" panose="020E0502030303020204" pitchFamily="34" charset="0"/>
              </a:rPr>
              <a:t>Standalone </a:t>
            </a:r>
            <a:r>
              <a:rPr lang="en-US" sz="1800" dirty="0">
                <a:solidFill>
                  <a:schemeClr val="tx1"/>
                </a:solidFill>
                <a:latin typeface="Candara" panose="020E0502030303020204" pitchFamily="34" charset="0"/>
                <a:hlinkClick r:id="rId5">
                  <a:extLst>
                    <a:ext uri="{A12FA001-AC4F-418D-AE19-62706E023703}">
                      <ahyp:hlinkClr xmlns:ahyp="http://schemas.microsoft.com/office/drawing/2018/hyperlinkcolor" val="tx"/>
                    </a:ext>
                  </a:extLst>
                </a:hlinkClick>
              </a:rPr>
              <a:t>https://opml2json.downes.ca</a:t>
            </a:r>
            <a:r>
              <a:rPr lang="en-US" sz="1800" dirty="0">
                <a:solidFill>
                  <a:schemeClr val="tx1"/>
                </a:solidFill>
                <a:latin typeface="Candara" panose="020E0502030303020204" pitchFamily="34" charset="0"/>
              </a:rPr>
              <a:t> deployed</a:t>
            </a:r>
          </a:p>
          <a:p>
            <a:pPr marL="214313" indent="-214313">
              <a:buFontTx/>
              <a:buChar char="-"/>
            </a:pPr>
            <a:r>
              <a:rPr lang="en-US" sz="1800" dirty="0">
                <a:solidFill>
                  <a:schemeClr val="tx1"/>
                </a:solidFill>
                <a:latin typeface="Candara" panose="020E0502030303020204" pitchFamily="34" charset="0"/>
              </a:rPr>
              <a:t>OPML URLs are entered as accounts</a:t>
            </a:r>
          </a:p>
        </p:txBody>
      </p:sp>
      <p:sp>
        <p:nvSpPr>
          <p:cNvPr id="40" name="Rectangle 39">
            <a:extLst>
              <a:ext uri="{FF2B5EF4-FFF2-40B4-BE49-F238E27FC236}">
                <a16:creationId xmlns:a16="http://schemas.microsoft.com/office/drawing/2014/main" id="{C3856EF1-2464-6E45-4B3D-1846DF79A2F1}"/>
              </a:ext>
            </a:extLst>
          </p:cNvPr>
          <p:cNvSpPr/>
          <p:nvPr/>
        </p:nvSpPr>
        <p:spPr>
          <a:xfrm>
            <a:off x="880630" y="3394470"/>
            <a:ext cx="1430391"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OPML2JSON</a:t>
            </a:r>
            <a:endParaRPr lang="en-CA" sz="1200" dirty="0">
              <a:solidFill>
                <a:schemeClr val="tx1"/>
              </a:solidFill>
            </a:endParaRPr>
          </a:p>
        </p:txBody>
      </p:sp>
      <p:cxnSp>
        <p:nvCxnSpPr>
          <p:cNvPr id="42" name="Straight Arrow Connector 41">
            <a:extLst>
              <a:ext uri="{FF2B5EF4-FFF2-40B4-BE49-F238E27FC236}">
                <a16:creationId xmlns:a16="http://schemas.microsoft.com/office/drawing/2014/main" id="{7454B4CA-758C-7CE6-7028-C827419E6431}"/>
              </a:ext>
            </a:extLst>
          </p:cNvPr>
          <p:cNvCxnSpPr>
            <a:cxnSpLocks/>
            <a:stCxn id="40" idx="3"/>
            <a:endCxn id="14" idx="1"/>
          </p:cNvCxnSpPr>
          <p:nvPr/>
        </p:nvCxnSpPr>
        <p:spPr>
          <a:xfrm flipV="1">
            <a:off x="2311021" y="2575907"/>
            <a:ext cx="1032254"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FB5CF46-5B67-00A0-221D-DCFE1DAC8CDB}"/>
              </a:ext>
            </a:extLst>
          </p:cNvPr>
          <p:cNvSpPr/>
          <p:nvPr/>
        </p:nvSpPr>
        <p:spPr>
          <a:xfrm>
            <a:off x="86436" y="3394470"/>
            <a:ext cx="569654"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R</a:t>
            </a:r>
            <a:r>
              <a:rPr lang="en-US" sz="1200" dirty="0">
                <a:solidFill>
                  <a:schemeClr val="tx1"/>
                </a:solidFill>
              </a:rPr>
              <a:t>SS</a:t>
            </a:r>
            <a:endParaRPr lang="en-CA" sz="1200" dirty="0">
              <a:solidFill>
                <a:schemeClr val="tx1"/>
              </a:solidFill>
            </a:endParaRPr>
          </a:p>
        </p:txBody>
      </p:sp>
      <p:cxnSp>
        <p:nvCxnSpPr>
          <p:cNvPr id="44" name="Straight Arrow Connector 43">
            <a:extLst>
              <a:ext uri="{FF2B5EF4-FFF2-40B4-BE49-F238E27FC236}">
                <a16:creationId xmlns:a16="http://schemas.microsoft.com/office/drawing/2014/main" id="{8C5555F9-8C78-6794-E1E4-A02BBEABB154}"/>
              </a:ext>
            </a:extLst>
          </p:cNvPr>
          <p:cNvCxnSpPr>
            <a:cxnSpLocks/>
            <a:stCxn id="43" idx="3"/>
            <a:endCxn id="40" idx="1"/>
          </p:cNvCxnSpPr>
          <p:nvPr/>
        </p:nvCxnSpPr>
        <p:spPr>
          <a:xfrm>
            <a:off x="656090" y="3558777"/>
            <a:ext cx="2245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4C016A94-6846-4C70-93E5-1EDAB6E97CC4}"/>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OpenAI</a:t>
            </a:r>
            <a:endParaRPr lang="en-CA" sz="1200" dirty="0">
              <a:solidFill>
                <a:schemeClr val="tx1"/>
              </a:solidFill>
            </a:endParaRPr>
          </a:p>
        </p:txBody>
      </p:sp>
      <p:cxnSp>
        <p:nvCxnSpPr>
          <p:cNvPr id="46" name="Straight Arrow Connector 45">
            <a:extLst>
              <a:ext uri="{FF2B5EF4-FFF2-40B4-BE49-F238E27FC236}">
                <a16:creationId xmlns:a16="http://schemas.microsoft.com/office/drawing/2014/main" id="{BD774339-6760-492C-F1FB-181B59382D91}"/>
              </a:ext>
            </a:extLst>
          </p:cNvPr>
          <p:cNvCxnSpPr>
            <a:cxnSpLocks/>
            <a:endCxn id="45"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BBC5106C-93C4-DC73-1CE4-061DD318E33F}"/>
              </a:ext>
            </a:extLst>
          </p:cNvPr>
          <p:cNvSpPr txBox="1"/>
          <p:nvPr/>
        </p:nvSpPr>
        <p:spPr>
          <a:xfrm>
            <a:off x="2494785" y="3037721"/>
            <a:ext cx="729966" cy="276999"/>
          </a:xfrm>
          <a:prstGeom prst="rect">
            <a:avLst/>
          </a:prstGeom>
          <a:noFill/>
        </p:spPr>
        <p:txBody>
          <a:bodyPr wrap="square" rtlCol="0">
            <a:spAutoFit/>
          </a:bodyPr>
          <a:lstStyle/>
          <a:p>
            <a:r>
              <a:rPr lang="en-US" sz="1200" dirty="0">
                <a:solidFill>
                  <a:schemeClr val="tx1"/>
                </a:solidFill>
              </a:rPr>
              <a:t>opml.js</a:t>
            </a:r>
            <a:endParaRPr lang="en-CA" sz="1200" dirty="0">
              <a:solidFill>
                <a:schemeClr val="tx1"/>
              </a:solidFill>
            </a:endParaRPr>
          </a:p>
        </p:txBody>
      </p:sp>
    </p:spTree>
    <p:extLst>
      <p:ext uri="{BB962C8B-B14F-4D97-AF65-F5344CB8AC3E}">
        <p14:creationId xmlns:p14="http://schemas.microsoft.com/office/powerpoint/2010/main" val="93609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7308327-6384-A8F0-F1E4-EC05277B927C}"/>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AF39C9DA-6AEA-417F-D80D-89DEB1B4BE58}"/>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Promises I Made in the Abstract</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009C0C51-64D0-91C3-B7AB-09C116E2EA31}"/>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285750" indent="-285750">
              <a:buFont typeface="Wingdings" panose="05000000000000000000" pitchFamily="2" charset="2"/>
              <a:buChar char="§"/>
            </a:pPr>
            <a:r>
              <a:rPr lang="en-US" dirty="0">
                <a:latin typeface="Candara" panose="020E0502030303020204" pitchFamily="34" charset="0"/>
                <a:cs typeface="Times New Roman" panose="02020603050405020304" pitchFamily="18" charset="0"/>
              </a:rPr>
              <a:t>Description of the fediverse and introduction to major fediverse services such as Mastodon, Bluesky, </a:t>
            </a:r>
            <a:r>
              <a:rPr lang="en-US" dirty="0" err="1">
                <a:latin typeface="Candara" panose="020E0502030303020204" pitchFamily="34" charset="0"/>
                <a:cs typeface="Times New Roman" panose="02020603050405020304" pitchFamily="18" charset="0"/>
              </a:rPr>
              <a:t>Peertube</a:t>
            </a:r>
            <a:r>
              <a:rPr lang="en-US" dirty="0">
                <a:latin typeface="Candara" panose="020E0502030303020204" pitchFamily="34" charset="0"/>
                <a:cs typeface="Times New Roman" panose="02020603050405020304" pitchFamily="18" charset="0"/>
              </a:rPr>
              <a:t>, etc.</a:t>
            </a:r>
          </a:p>
          <a:p>
            <a:pPr marL="285750" indent="-285750">
              <a:buFont typeface="Wingdings" panose="05000000000000000000" pitchFamily="2" charset="2"/>
              <a:buChar char="§"/>
            </a:pPr>
            <a:r>
              <a:rPr lang="en-US" dirty="0">
                <a:latin typeface="Candara" panose="020E0502030303020204" pitchFamily="34" charset="0"/>
                <a:cs typeface="Times New Roman" panose="02020603050405020304" pitchFamily="18" charset="0"/>
              </a:rPr>
              <a:t>Discussion of the dynamics on online discussion including especially the characteristics of ‘divergent’, ‘linear’ and convergent discussions</a:t>
            </a:r>
          </a:p>
          <a:p>
            <a:pPr marL="285750" indent="-285750">
              <a:buFont typeface="Wingdings" panose="05000000000000000000" pitchFamily="2" charset="2"/>
              <a:buChar char="§"/>
            </a:pPr>
            <a:r>
              <a:rPr lang="en-US" dirty="0">
                <a:latin typeface="Candara" panose="020E0502030303020204" pitchFamily="34" charset="0"/>
                <a:cs typeface="Times New Roman" panose="02020603050405020304" pitchFamily="18" charset="0"/>
              </a:rPr>
              <a:t>Demonstration of convergent fediverse discussion software</a:t>
            </a:r>
          </a:p>
          <a:p>
            <a:pPr marL="285750" indent="-285750">
              <a:buFont typeface="Wingdings" panose="05000000000000000000" pitchFamily="2" charset="2"/>
              <a:buChar char="§"/>
            </a:pPr>
            <a:r>
              <a:rPr lang="en-US" dirty="0">
                <a:latin typeface="Candara" panose="020E0502030303020204" pitchFamily="34" charset="0"/>
                <a:cs typeface="Times New Roman" panose="02020603050405020304" pitchFamily="18" charset="0"/>
              </a:rPr>
              <a:t>Interactive practice using the software among participants to conduct an online convergent discussion</a:t>
            </a:r>
          </a:p>
          <a:p>
            <a:pPr marL="285750" indent="-285750">
              <a:buFont typeface="Wingdings" panose="05000000000000000000" pitchFamily="2" charset="2"/>
              <a:buChar char="§"/>
            </a:pPr>
            <a:r>
              <a:rPr lang="en-US" dirty="0">
                <a:latin typeface="Candara" panose="020E0502030303020204" pitchFamily="34" charset="0"/>
                <a:cs typeface="Times New Roman" panose="02020603050405020304" pitchFamily="18" charset="0"/>
              </a:rPr>
              <a:t>Consideration of learning potential for convergent discussions in the fediverse</a:t>
            </a:r>
          </a:p>
          <a:p>
            <a:pPr marL="0" indent="0">
              <a:buNone/>
            </a:pPr>
            <a:endParaRPr lang="en-CA" dirty="0">
              <a:latin typeface="Candara" panose="020E0502030303020204" pitchFamily="34" charset="0"/>
              <a:cs typeface="Times New Roman" panose="02020603050405020304" pitchFamily="18" charset="0"/>
            </a:endParaRP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2394893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E6A6468-C14F-3FBF-E2B4-D7D04F891437}"/>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51F76AAB-19EB-8EB4-8CC7-C9AC382D4A0E}"/>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Audio Content: Podcast Player</a:t>
            </a:r>
          </a:p>
        </p:txBody>
      </p:sp>
      <p:pic>
        <p:nvPicPr>
          <p:cNvPr id="3" name="Picture 2">
            <a:extLst>
              <a:ext uri="{FF2B5EF4-FFF2-40B4-BE49-F238E27FC236}">
                <a16:creationId xmlns:a16="http://schemas.microsoft.com/office/drawing/2014/main" id="{585B8062-68A5-1C85-B2B5-EE9A89CF9598}"/>
              </a:ext>
            </a:extLst>
          </p:cNvPr>
          <p:cNvPicPr>
            <a:picLocks noChangeAspect="1"/>
          </p:cNvPicPr>
          <p:nvPr/>
        </p:nvPicPr>
        <p:blipFill>
          <a:blip r:embed="rId3"/>
          <a:stretch>
            <a:fillRect/>
          </a:stretch>
        </p:blipFill>
        <p:spPr>
          <a:xfrm>
            <a:off x="3733239" y="2892751"/>
            <a:ext cx="335126" cy="228600"/>
          </a:xfrm>
          <a:prstGeom prst="rect">
            <a:avLst/>
          </a:prstGeom>
        </p:spPr>
      </p:pic>
      <p:pic>
        <p:nvPicPr>
          <p:cNvPr id="5" name="Picture 4">
            <a:extLst>
              <a:ext uri="{FF2B5EF4-FFF2-40B4-BE49-F238E27FC236}">
                <a16:creationId xmlns:a16="http://schemas.microsoft.com/office/drawing/2014/main" id="{74AE453B-961E-B25F-EA35-22A5313CDCB8}"/>
              </a:ext>
            </a:extLst>
          </p:cNvPr>
          <p:cNvPicPr>
            <a:picLocks noChangeAspect="1"/>
          </p:cNvPicPr>
          <p:nvPr/>
        </p:nvPicPr>
        <p:blipFill>
          <a:blip r:embed="rId4"/>
          <a:stretch>
            <a:fillRect/>
          </a:stretch>
        </p:blipFill>
        <p:spPr>
          <a:xfrm>
            <a:off x="3411954" y="2230636"/>
            <a:ext cx="1495803" cy="682228"/>
          </a:xfrm>
          <a:prstGeom prst="rect">
            <a:avLst/>
          </a:prstGeom>
          <a:ln w="3175">
            <a:solidFill>
              <a:schemeClr val="tx1"/>
            </a:solidFill>
          </a:ln>
        </p:spPr>
      </p:pic>
      <p:sp>
        <p:nvSpPr>
          <p:cNvPr id="20" name="Rectangle 19">
            <a:extLst>
              <a:ext uri="{FF2B5EF4-FFF2-40B4-BE49-F238E27FC236}">
                <a16:creationId xmlns:a16="http://schemas.microsoft.com/office/drawing/2014/main" id="{841D0ECC-885A-6C6D-434E-B6F60ABF8ADF}"/>
              </a:ext>
            </a:extLst>
          </p:cNvPr>
          <p:cNvSpPr/>
          <p:nvPr/>
        </p:nvSpPr>
        <p:spPr>
          <a:xfrm>
            <a:off x="1429481" y="1400175"/>
            <a:ext cx="1127983"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KVStore</a:t>
            </a:r>
            <a:endParaRPr lang="en-CA" sz="1200" dirty="0">
              <a:solidFill>
                <a:schemeClr val="tx1"/>
              </a:solidFill>
            </a:endParaRPr>
          </a:p>
        </p:txBody>
      </p:sp>
      <p:cxnSp>
        <p:nvCxnSpPr>
          <p:cNvPr id="21" name="Straight Arrow Connector 20">
            <a:extLst>
              <a:ext uri="{FF2B5EF4-FFF2-40B4-BE49-F238E27FC236}">
                <a16:creationId xmlns:a16="http://schemas.microsoft.com/office/drawing/2014/main" id="{E9F26E7A-597A-6E0B-6AE5-5619CA8C9D27}"/>
              </a:ext>
            </a:extLst>
          </p:cNvPr>
          <p:cNvCxnSpPr>
            <a:cxnSpLocks/>
            <a:stCxn id="20" idx="3"/>
          </p:cNvCxnSpPr>
          <p:nvPr/>
        </p:nvCxnSpPr>
        <p:spPr>
          <a:xfrm>
            <a:off x="2557464" y="1564482"/>
            <a:ext cx="1042987"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DC77605-5085-4998-D748-8D721E4BE92C}"/>
              </a:ext>
            </a:extLst>
          </p:cNvPr>
          <p:cNvSpPr/>
          <p:nvPr/>
        </p:nvSpPr>
        <p:spPr>
          <a:xfrm>
            <a:off x="496044" y="2639953"/>
            <a:ext cx="1127983"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Mastodon</a:t>
            </a:r>
            <a:endParaRPr lang="en-CA" sz="1200" dirty="0">
              <a:solidFill>
                <a:schemeClr val="tx1"/>
              </a:solidFill>
            </a:endParaRPr>
          </a:p>
        </p:txBody>
      </p:sp>
      <p:sp>
        <p:nvSpPr>
          <p:cNvPr id="23" name="TextBox 22">
            <a:extLst>
              <a:ext uri="{FF2B5EF4-FFF2-40B4-BE49-F238E27FC236}">
                <a16:creationId xmlns:a16="http://schemas.microsoft.com/office/drawing/2014/main" id="{61402F77-3BA2-DF9E-681D-772AB0F644CF}"/>
              </a:ext>
            </a:extLst>
          </p:cNvPr>
          <p:cNvSpPr txBox="1"/>
          <p:nvPr/>
        </p:nvSpPr>
        <p:spPr>
          <a:xfrm>
            <a:off x="359717" y="2362955"/>
            <a:ext cx="971143" cy="276999"/>
          </a:xfrm>
          <a:prstGeom prst="rect">
            <a:avLst/>
          </a:prstGeom>
          <a:noFill/>
        </p:spPr>
        <p:txBody>
          <a:bodyPr wrap="square" rtlCol="0">
            <a:spAutoFit/>
          </a:bodyPr>
          <a:lstStyle/>
          <a:p>
            <a:r>
              <a:rPr lang="en-CA" sz="1200" dirty="0">
                <a:solidFill>
                  <a:schemeClr val="tx1"/>
                </a:solidFill>
              </a:rPr>
              <a:t>Read</a:t>
            </a:r>
            <a:endParaRPr lang="en-US" sz="1200" dirty="0">
              <a:solidFill>
                <a:schemeClr val="tx1"/>
              </a:solidFill>
            </a:endParaRPr>
          </a:p>
        </p:txBody>
      </p:sp>
      <p:cxnSp>
        <p:nvCxnSpPr>
          <p:cNvPr id="24" name="Straight Arrow Connector 23">
            <a:extLst>
              <a:ext uri="{FF2B5EF4-FFF2-40B4-BE49-F238E27FC236}">
                <a16:creationId xmlns:a16="http://schemas.microsoft.com/office/drawing/2014/main" id="{1F72BABE-FEF9-0BAC-C719-99FC4C74FA7D}"/>
              </a:ext>
            </a:extLst>
          </p:cNvPr>
          <p:cNvCxnSpPr>
            <a:cxnSpLocks/>
            <a:stCxn id="22" idx="3"/>
            <a:endCxn id="28" idx="1"/>
          </p:cNvCxnSpPr>
          <p:nvPr/>
        </p:nvCxnSpPr>
        <p:spPr>
          <a:xfrm flipV="1">
            <a:off x="1624027" y="2575907"/>
            <a:ext cx="1682166"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0D824B8-BDDD-4E95-C605-9E6016BAB867}"/>
              </a:ext>
            </a:extLst>
          </p:cNvPr>
          <p:cNvSpPr/>
          <p:nvPr/>
        </p:nvSpPr>
        <p:spPr>
          <a:xfrm>
            <a:off x="6945506" y="2523698"/>
            <a:ext cx="1127983"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Mastodon</a:t>
            </a:r>
            <a:endParaRPr lang="en-CA" sz="1200" dirty="0">
              <a:solidFill>
                <a:schemeClr val="tx1"/>
              </a:solidFill>
            </a:endParaRPr>
          </a:p>
        </p:txBody>
      </p:sp>
      <p:cxnSp>
        <p:nvCxnSpPr>
          <p:cNvPr id="26" name="Straight Arrow Connector 25">
            <a:extLst>
              <a:ext uri="{FF2B5EF4-FFF2-40B4-BE49-F238E27FC236}">
                <a16:creationId xmlns:a16="http://schemas.microsoft.com/office/drawing/2014/main" id="{BE77E6B5-E66A-E663-6624-55CC0F511A97}"/>
              </a:ext>
            </a:extLst>
          </p:cNvPr>
          <p:cNvCxnSpPr>
            <a:cxnSpLocks/>
            <a:endCxn id="25" idx="1"/>
          </p:cNvCxnSpPr>
          <p:nvPr/>
        </p:nvCxnSpPr>
        <p:spPr>
          <a:xfrm>
            <a:off x="4907757" y="2509916"/>
            <a:ext cx="2037749"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2F5B6F-9C78-DF16-537A-598409A24706}"/>
              </a:ext>
            </a:extLst>
          </p:cNvPr>
          <p:cNvSpPr txBox="1"/>
          <p:nvPr/>
        </p:nvSpPr>
        <p:spPr>
          <a:xfrm>
            <a:off x="7594628" y="2230636"/>
            <a:ext cx="971143" cy="276999"/>
          </a:xfrm>
          <a:prstGeom prst="rect">
            <a:avLst/>
          </a:prstGeom>
          <a:noFill/>
        </p:spPr>
        <p:txBody>
          <a:bodyPr wrap="square" rtlCol="0">
            <a:spAutoFit/>
          </a:bodyPr>
          <a:lstStyle/>
          <a:p>
            <a:r>
              <a:rPr lang="en-CA" sz="1200" dirty="0">
                <a:solidFill>
                  <a:schemeClr val="tx1"/>
                </a:solidFill>
              </a:rPr>
              <a:t>Post</a:t>
            </a:r>
            <a:endParaRPr lang="en-US" sz="1200" dirty="0">
              <a:solidFill>
                <a:schemeClr val="tx1"/>
              </a:solidFill>
            </a:endParaRPr>
          </a:p>
        </p:txBody>
      </p:sp>
      <p:sp>
        <p:nvSpPr>
          <p:cNvPr id="28" name="Rectangle 27">
            <a:extLst>
              <a:ext uri="{FF2B5EF4-FFF2-40B4-BE49-F238E27FC236}">
                <a16:creationId xmlns:a16="http://schemas.microsoft.com/office/drawing/2014/main" id="{F75B6E58-E4B2-5446-FF1D-C7CD133FD6D4}"/>
              </a:ext>
            </a:extLst>
          </p:cNvPr>
          <p:cNvSpPr/>
          <p:nvPr/>
        </p:nvSpPr>
        <p:spPr>
          <a:xfrm>
            <a:off x="3306193" y="2392540"/>
            <a:ext cx="294258"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tr</a:t>
            </a:r>
            <a:endParaRPr lang="en-US" sz="1200" dirty="0">
              <a:solidFill>
                <a:schemeClr val="tx1"/>
              </a:solidFill>
            </a:endParaRPr>
          </a:p>
        </p:txBody>
      </p:sp>
      <p:sp>
        <p:nvSpPr>
          <p:cNvPr id="29" name="Rectangle 28">
            <a:extLst>
              <a:ext uri="{FF2B5EF4-FFF2-40B4-BE49-F238E27FC236}">
                <a16:creationId xmlns:a16="http://schemas.microsoft.com/office/drawing/2014/main" id="{0E0AD0CA-B434-D1C6-42D9-36926524B2B6}"/>
              </a:ext>
            </a:extLst>
          </p:cNvPr>
          <p:cNvSpPr/>
          <p:nvPr/>
        </p:nvSpPr>
        <p:spPr>
          <a:xfrm>
            <a:off x="1294399" y="2034342"/>
            <a:ext cx="1127983"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Google AI</a:t>
            </a:r>
            <a:endParaRPr lang="en-CA" sz="1200" dirty="0">
              <a:solidFill>
                <a:schemeClr val="tx1"/>
              </a:solidFill>
            </a:endParaRPr>
          </a:p>
        </p:txBody>
      </p:sp>
      <p:cxnSp>
        <p:nvCxnSpPr>
          <p:cNvPr id="30" name="Straight Arrow Connector 29">
            <a:extLst>
              <a:ext uri="{FF2B5EF4-FFF2-40B4-BE49-F238E27FC236}">
                <a16:creationId xmlns:a16="http://schemas.microsoft.com/office/drawing/2014/main" id="{9EFAF9E0-CA4A-FAB9-B2F2-16D05BEA51DD}"/>
              </a:ext>
            </a:extLst>
          </p:cNvPr>
          <p:cNvCxnSpPr>
            <a:cxnSpLocks/>
            <a:stCxn id="29" idx="3"/>
          </p:cNvCxnSpPr>
          <p:nvPr/>
        </p:nvCxnSpPr>
        <p:spPr>
          <a:xfrm>
            <a:off x="2422382" y="2198649"/>
            <a:ext cx="920893"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1E73E1B3-1A9F-232D-2AE8-5F2D56D0CBC7}"/>
              </a:ext>
            </a:extLst>
          </p:cNvPr>
          <p:cNvSpPr/>
          <p:nvPr/>
        </p:nvSpPr>
        <p:spPr>
          <a:xfrm>
            <a:off x="496044" y="3017212"/>
            <a:ext cx="1127983"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Bluesky</a:t>
            </a:r>
            <a:endParaRPr lang="en-CA" sz="1200" dirty="0">
              <a:solidFill>
                <a:schemeClr val="tx1"/>
              </a:solidFill>
            </a:endParaRPr>
          </a:p>
        </p:txBody>
      </p:sp>
      <p:cxnSp>
        <p:nvCxnSpPr>
          <p:cNvPr id="32" name="Straight Arrow Connector 31">
            <a:extLst>
              <a:ext uri="{FF2B5EF4-FFF2-40B4-BE49-F238E27FC236}">
                <a16:creationId xmlns:a16="http://schemas.microsoft.com/office/drawing/2014/main" id="{5B4BF8FD-4E31-4209-1B60-0D445B3B02A8}"/>
              </a:ext>
            </a:extLst>
          </p:cNvPr>
          <p:cNvCxnSpPr>
            <a:cxnSpLocks/>
            <a:stCxn id="31" idx="3"/>
            <a:endCxn id="28" idx="1"/>
          </p:cNvCxnSpPr>
          <p:nvPr/>
        </p:nvCxnSpPr>
        <p:spPr>
          <a:xfrm flipV="1">
            <a:off x="1624027" y="2575907"/>
            <a:ext cx="1682166"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740F37F-D010-9CAF-70DE-886F4B11A57B}"/>
              </a:ext>
            </a:extLst>
          </p:cNvPr>
          <p:cNvSpPr/>
          <p:nvPr/>
        </p:nvSpPr>
        <p:spPr>
          <a:xfrm>
            <a:off x="6945506" y="2940208"/>
            <a:ext cx="1127983"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Bluesky</a:t>
            </a:r>
            <a:endParaRPr lang="en-CA" sz="1200" dirty="0">
              <a:solidFill>
                <a:schemeClr val="tx1"/>
              </a:solidFill>
            </a:endParaRPr>
          </a:p>
        </p:txBody>
      </p:sp>
      <p:cxnSp>
        <p:nvCxnSpPr>
          <p:cNvPr id="34" name="Straight Arrow Connector 33">
            <a:extLst>
              <a:ext uri="{FF2B5EF4-FFF2-40B4-BE49-F238E27FC236}">
                <a16:creationId xmlns:a16="http://schemas.microsoft.com/office/drawing/2014/main" id="{2047CB75-E7F8-9617-E8D0-F93FFC749718}"/>
              </a:ext>
            </a:extLst>
          </p:cNvPr>
          <p:cNvCxnSpPr>
            <a:cxnSpLocks/>
            <a:endCxn id="33" idx="1"/>
          </p:cNvCxnSpPr>
          <p:nvPr/>
        </p:nvCxnSpPr>
        <p:spPr>
          <a:xfrm>
            <a:off x="4907757" y="2507635"/>
            <a:ext cx="2037749" cy="596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9DDEFD1-C283-878A-DF6D-A57E5287BDD9}"/>
              </a:ext>
            </a:extLst>
          </p:cNvPr>
          <p:cNvSpPr txBox="1"/>
          <p:nvPr/>
        </p:nvSpPr>
        <p:spPr>
          <a:xfrm>
            <a:off x="2391175" y="3811366"/>
            <a:ext cx="6570983" cy="923330"/>
          </a:xfrm>
          <a:prstGeom prst="rect">
            <a:avLst/>
          </a:prstGeom>
          <a:noFill/>
        </p:spPr>
        <p:txBody>
          <a:bodyPr wrap="square" rtlCol="0">
            <a:spAutoFit/>
          </a:bodyPr>
          <a:lstStyle/>
          <a:p>
            <a:r>
              <a:rPr lang="en-US" sz="1800" dirty="0">
                <a:solidFill>
                  <a:schemeClr val="tx1"/>
                </a:solidFill>
                <a:latin typeface="Candara" panose="020E0502030303020204" pitchFamily="34" charset="0"/>
              </a:rPr>
              <a:t>Create and Play Podcast List</a:t>
            </a:r>
          </a:p>
          <a:p>
            <a:pPr marL="214313" indent="-214313">
              <a:buFontTx/>
              <a:buChar char="-"/>
            </a:pPr>
            <a:r>
              <a:rPr lang="en-US" sz="1800" dirty="0">
                <a:solidFill>
                  <a:schemeClr val="tx1"/>
                </a:solidFill>
                <a:latin typeface="Candara" panose="020E0502030303020204" pitchFamily="34" charset="0"/>
              </a:rPr>
              <a:t>RSS reader detects audio enclosures in feed</a:t>
            </a:r>
          </a:p>
          <a:p>
            <a:pPr marL="214313" indent="-214313">
              <a:buFontTx/>
              <a:buChar char="-"/>
            </a:pPr>
            <a:r>
              <a:rPr lang="en-US" sz="1800" dirty="0">
                <a:solidFill>
                  <a:schemeClr val="tx1"/>
                </a:solidFill>
                <a:latin typeface="Candara" panose="020E0502030303020204" pitchFamily="34" charset="0"/>
              </a:rPr>
              <a:t>Builds playlist in audio player</a:t>
            </a:r>
          </a:p>
        </p:txBody>
      </p:sp>
      <p:sp>
        <p:nvSpPr>
          <p:cNvPr id="36" name="Rectangle 35">
            <a:extLst>
              <a:ext uri="{FF2B5EF4-FFF2-40B4-BE49-F238E27FC236}">
                <a16:creationId xmlns:a16="http://schemas.microsoft.com/office/drawing/2014/main" id="{22A8F8C0-DAE9-054A-B15A-D96634278FEE}"/>
              </a:ext>
            </a:extLst>
          </p:cNvPr>
          <p:cNvSpPr/>
          <p:nvPr/>
        </p:nvSpPr>
        <p:spPr>
          <a:xfrm>
            <a:off x="723034" y="3394470"/>
            <a:ext cx="1250591"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OPML2JSON</a:t>
            </a:r>
            <a:endParaRPr lang="en-CA" sz="1200" dirty="0">
              <a:solidFill>
                <a:schemeClr val="tx1"/>
              </a:solidFill>
            </a:endParaRPr>
          </a:p>
        </p:txBody>
      </p:sp>
      <p:cxnSp>
        <p:nvCxnSpPr>
          <p:cNvPr id="37" name="Straight Arrow Connector 36">
            <a:extLst>
              <a:ext uri="{FF2B5EF4-FFF2-40B4-BE49-F238E27FC236}">
                <a16:creationId xmlns:a16="http://schemas.microsoft.com/office/drawing/2014/main" id="{C49FE2C8-FBED-D16B-6511-E7ACEC7A515D}"/>
              </a:ext>
            </a:extLst>
          </p:cNvPr>
          <p:cNvCxnSpPr>
            <a:cxnSpLocks/>
            <a:stCxn id="36" idx="3"/>
            <a:endCxn id="28" idx="1"/>
          </p:cNvCxnSpPr>
          <p:nvPr/>
        </p:nvCxnSpPr>
        <p:spPr>
          <a:xfrm flipV="1">
            <a:off x="1973625" y="2575907"/>
            <a:ext cx="1332568"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36E7BFF-9188-2791-2494-CE29C21604A0}"/>
              </a:ext>
            </a:extLst>
          </p:cNvPr>
          <p:cNvSpPr/>
          <p:nvPr/>
        </p:nvSpPr>
        <p:spPr>
          <a:xfrm>
            <a:off x="90985" y="3394470"/>
            <a:ext cx="565105"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R</a:t>
            </a:r>
            <a:r>
              <a:rPr lang="en-US" sz="1200" dirty="0">
                <a:solidFill>
                  <a:schemeClr val="tx1"/>
                </a:solidFill>
              </a:rPr>
              <a:t>SS</a:t>
            </a:r>
            <a:endParaRPr lang="en-CA" sz="1200" dirty="0">
              <a:solidFill>
                <a:schemeClr val="tx1"/>
              </a:solidFill>
            </a:endParaRPr>
          </a:p>
        </p:txBody>
      </p:sp>
      <p:cxnSp>
        <p:nvCxnSpPr>
          <p:cNvPr id="48" name="Straight Arrow Connector 47">
            <a:extLst>
              <a:ext uri="{FF2B5EF4-FFF2-40B4-BE49-F238E27FC236}">
                <a16:creationId xmlns:a16="http://schemas.microsoft.com/office/drawing/2014/main" id="{5CA5474E-8481-3408-D905-7D912344D4D0}"/>
              </a:ext>
            </a:extLst>
          </p:cNvPr>
          <p:cNvCxnSpPr>
            <a:cxnSpLocks/>
            <a:stCxn id="38" idx="3"/>
            <a:endCxn id="36" idx="1"/>
          </p:cNvCxnSpPr>
          <p:nvPr/>
        </p:nvCxnSpPr>
        <p:spPr>
          <a:xfrm>
            <a:off x="656090" y="3558777"/>
            <a:ext cx="66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388646B-3048-C9AB-4AFC-22F199B9FCC1}"/>
              </a:ext>
            </a:extLst>
          </p:cNvPr>
          <p:cNvSpPr/>
          <p:nvPr/>
        </p:nvSpPr>
        <p:spPr>
          <a:xfrm>
            <a:off x="3286854" y="3351961"/>
            <a:ext cx="1127983"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OpenAI</a:t>
            </a:r>
            <a:endParaRPr lang="en-CA" sz="1200" dirty="0">
              <a:solidFill>
                <a:schemeClr val="tx1"/>
              </a:solidFill>
            </a:endParaRPr>
          </a:p>
        </p:txBody>
      </p:sp>
      <p:cxnSp>
        <p:nvCxnSpPr>
          <p:cNvPr id="50" name="Straight Arrow Connector 49">
            <a:extLst>
              <a:ext uri="{FF2B5EF4-FFF2-40B4-BE49-F238E27FC236}">
                <a16:creationId xmlns:a16="http://schemas.microsoft.com/office/drawing/2014/main" id="{0A753D65-E7D4-FEBE-9E99-BB62C05BB986}"/>
              </a:ext>
            </a:extLst>
          </p:cNvPr>
          <p:cNvCxnSpPr>
            <a:cxnSpLocks/>
            <a:endCxn id="49" idx="0"/>
          </p:cNvCxnSpPr>
          <p:nvPr/>
        </p:nvCxnSpPr>
        <p:spPr>
          <a:xfrm flipH="1">
            <a:off x="3850846" y="3097979"/>
            <a:ext cx="71073" cy="2539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CD08DC84-8D89-DC8A-C97A-06E5EF39C8AE}"/>
              </a:ext>
            </a:extLst>
          </p:cNvPr>
          <p:cNvPicPr>
            <a:picLocks noChangeAspect="1"/>
          </p:cNvPicPr>
          <p:nvPr/>
        </p:nvPicPr>
        <p:blipFill>
          <a:blip r:embed="rId5"/>
          <a:stretch>
            <a:fillRect/>
          </a:stretch>
        </p:blipFill>
        <p:spPr>
          <a:xfrm>
            <a:off x="3306997" y="2775766"/>
            <a:ext cx="287882" cy="196374"/>
          </a:xfrm>
          <a:prstGeom prst="rect">
            <a:avLst/>
          </a:prstGeom>
        </p:spPr>
      </p:pic>
      <p:sp>
        <p:nvSpPr>
          <p:cNvPr id="52" name="TextBox 51">
            <a:extLst>
              <a:ext uri="{FF2B5EF4-FFF2-40B4-BE49-F238E27FC236}">
                <a16:creationId xmlns:a16="http://schemas.microsoft.com/office/drawing/2014/main" id="{6E5ABCBD-A0E7-498C-7154-518A84DABD38}"/>
              </a:ext>
            </a:extLst>
          </p:cNvPr>
          <p:cNvSpPr txBox="1"/>
          <p:nvPr/>
        </p:nvSpPr>
        <p:spPr>
          <a:xfrm>
            <a:off x="2717468" y="2907656"/>
            <a:ext cx="990514" cy="276999"/>
          </a:xfrm>
          <a:prstGeom prst="rect">
            <a:avLst/>
          </a:prstGeom>
          <a:noFill/>
        </p:spPr>
        <p:txBody>
          <a:bodyPr wrap="square" rtlCol="0">
            <a:spAutoFit/>
          </a:bodyPr>
          <a:lstStyle/>
          <a:p>
            <a:r>
              <a:rPr lang="en-US" sz="1200" dirty="0">
                <a:solidFill>
                  <a:schemeClr val="tx1"/>
                </a:solidFill>
              </a:rPr>
              <a:t>reader.js</a:t>
            </a:r>
            <a:endParaRPr lang="en-CA" sz="1200" dirty="0">
              <a:solidFill>
                <a:schemeClr val="tx1"/>
              </a:solidFill>
            </a:endParaRPr>
          </a:p>
        </p:txBody>
      </p:sp>
    </p:spTree>
    <p:extLst>
      <p:ext uri="{BB962C8B-B14F-4D97-AF65-F5344CB8AC3E}">
        <p14:creationId xmlns:p14="http://schemas.microsoft.com/office/powerpoint/2010/main" val="2267736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4414377-42D6-9D64-F394-6A6856CD852E}"/>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623DBFCC-C1E6-87F2-35A9-E445AFCA2B93}"/>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Convergence</a:t>
            </a:r>
          </a:p>
        </p:txBody>
      </p:sp>
      <p:pic>
        <p:nvPicPr>
          <p:cNvPr id="4" name="Picture 3">
            <a:extLst>
              <a:ext uri="{FF2B5EF4-FFF2-40B4-BE49-F238E27FC236}">
                <a16:creationId xmlns:a16="http://schemas.microsoft.com/office/drawing/2014/main" id="{DFEC6D87-FAFA-872F-9859-F1BF9D451B5B}"/>
              </a:ext>
            </a:extLst>
          </p:cNvPr>
          <p:cNvPicPr>
            <a:picLocks noChangeAspect="1"/>
          </p:cNvPicPr>
          <p:nvPr/>
        </p:nvPicPr>
        <p:blipFill>
          <a:blip r:embed="rId3"/>
          <a:stretch>
            <a:fillRect/>
          </a:stretch>
        </p:blipFill>
        <p:spPr>
          <a:xfrm>
            <a:off x="968557" y="1196538"/>
            <a:ext cx="4919679" cy="2614829"/>
          </a:xfrm>
          <a:prstGeom prst="rect">
            <a:avLst/>
          </a:prstGeom>
        </p:spPr>
      </p:pic>
      <p:sp>
        <p:nvSpPr>
          <p:cNvPr id="2" name="Arrow: Right 1">
            <a:extLst>
              <a:ext uri="{FF2B5EF4-FFF2-40B4-BE49-F238E27FC236}">
                <a16:creationId xmlns:a16="http://schemas.microsoft.com/office/drawing/2014/main" id="{0591CAD8-6552-10FC-5994-D43F8DD8CD8D}"/>
              </a:ext>
            </a:extLst>
          </p:cNvPr>
          <p:cNvSpPr/>
          <p:nvPr/>
        </p:nvSpPr>
        <p:spPr>
          <a:xfrm>
            <a:off x="2281798" y="1166348"/>
            <a:ext cx="1285875" cy="646834"/>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Arrow: Right 5">
            <a:extLst>
              <a:ext uri="{FF2B5EF4-FFF2-40B4-BE49-F238E27FC236}">
                <a16:creationId xmlns:a16="http://schemas.microsoft.com/office/drawing/2014/main" id="{4490A184-229E-8C5B-7C88-3D002FD15975}"/>
              </a:ext>
            </a:extLst>
          </p:cNvPr>
          <p:cNvSpPr/>
          <p:nvPr/>
        </p:nvSpPr>
        <p:spPr>
          <a:xfrm rot="19138415">
            <a:off x="2445567" y="2046003"/>
            <a:ext cx="1285875" cy="646834"/>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5F7FA219-519D-F662-A627-5AF4EF62692A}"/>
              </a:ext>
            </a:extLst>
          </p:cNvPr>
          <p:cNvPicPr>
            <a:picLocks noChangeAspect="1"/>
          </p:cNvPicPr>
          <p:nvPr/>
        </p:nvPicPr>
        <p:blipFill>
          <a:blip r:embed="rId4"/>
          <a:stretch>
            <a:fillRect/>
          </a:stretch>
        </p:blipFill>
        <p:spPr>
          <a:xfrm>
            <a:off x="3428397" y="2660101"/>
            <a:ext cx="2190487" cy="653465"/>
          </a:xfrm>
          <a:prstGeom prst="rect">
            <a:avLst/>
          </a:prstGeom>
        </p:spPr>
      </p:pic>
      <p:sp>
        <p:nvSpPr>
          <p:cNvPr id="9" name="TextBox 8">
            <a:extLst>
              <a:ext uri="{FF2B5EF4-FFF2-40B4-BE49-F238E27FC236}">
                <a16:creationId xmlns:a16="http://schemas.microsoft.com/office/drawing/2014/main" id="{2DDE1A9D-4B03-FE59-17B9-B062EA3240A4}"/>
              </a:ext>
            </a:extLst>
          </p:cNvPr>
          <p:cNvSpPr txBox="1"/>
          <p:nvPr/>
        </p:nvSpPr>
        <p:spPr>
          <a:xfrm>
            <a:off x="2391175" y="3811367"/>
            <a:ext cx="6570983" cy="1200329"/>
          </a:xfrm>
          <a:prstGeom prst="rect">
            <a:avLst/>
          </a:prstGeom>
          <a:noFill/>
        </p:spPr>
        <p:txBody>
          <a:bodyPr wrap="square" rtlCol="0">
            <a:spAutoFit/>
          </a:bodyPr>
          <a:lstStyle/>
          <a:p>
            <a:r>
              <a:rPr lang="en-US" sz="1800" dirty="0">
                <a:latin typeface="Candara" panose="020E0502030303020204" pitchFamily="34" charset="0"/>
              </a:rPr>
              <a:t>Convergence = Reply to Multiple Posts at Once</a:t>
            </a:r>
          </a:p>
          <a:p>
            <a:pPr marL="214313" indent="-214313">
              <a:buFontTx/>
              <a:buChar char="-"/>
            </a:pPr>
            <a:r>
              <a:rPr lang="en-US" sz="1800" dirty="0">
                <a:latin typeface="Candara" panose="020E0502030303020204" pitchFamily="34" charset="0"/>
              </a:rPr>
              <a:t>Place content from any feed into the editor</a:t>
            </a:r>
          </a:p>
          <a:p>
            <a:pPr marL="214313" indent="-214313">
              <a:buFontTx/>
              <a:buChar char="-"/>
            </a:pPr>
            <a:r>
              <a:rPr lang="en-US" sz="1800" dirty="0" err="1">
                <a:latin typeface="Candara" panose="020E0502030303020204" pitchFamily="34" charset="0"/>
              </a:rPr>
              <a:t>Clist</a:t>
            </a:r>
            <a:r>
              <a:rPr lang="en-US" sz="1800" dirty="0">
                <a:latin typeface="Candara" panose="020E0502030303020204" pitchFamily="34" charset="0"/>
              </a:rPr>
              <a:t> keeps track of each source for reply notifications</a:t>
            </a:r>
          </a:p>
          <a:p>
            <a:pPr marL="214313" indent="-214313">
              <a:buFontTx/>
              <a:buChar char="-"/>
            </a:pPr>
            <a:r>
              <a:rPr lang="en-US" sz="1800" dirty="0">
                <a:latin typeface="Candara" panose="020E0502030303020204" pitchFamily="34" charset="0"/>
              </a:rPr>
              <a:t>Click ‘Refs’ to toggle the full list of references</a:t>
            </a:r>
          </a:p>
        </p:txBody>
      </p:sp>
      <p:pic>
        <p:nvPicPr>
          <p:cNvPr id="13" name="Picture 12">
            <a:extLst>
              <a:ext uri="{FF2B5EF4-FFF2-40B4-BE49-F238E27FC236}">
                <a16:creationId xmlns:a16="http://schemas.microsoft.com/office/drawing/2014/main" id="{078D8133-4A49-C188-D8A7-3761F6CE6EB6}"/>
              </a:ext>
            </a:extLst>
          </p:cNvPr>
          <p:cNvPicPr>
            <a:picLocks noChangeAspect="1"/>
          </p:cNvPicPr>
          <p:nvPr/>
        </p:nvPicPr>
        <p:blipFill>
          <a:blip r:embed="rId5"/>
          <a:stretch>
            <a:fillRect/>
          </a:stretch>
        </p:blipFill>
        <p:spPr>
          <a:xfrm>
            <a:off x="6398125" y="775205"/>
            <a:ext cx="2564033" cy="1332034"/>
          </a:xfrm>
          <a:prstGeom prst="rect">
            <a:avLst/>
          </a:prstGeom>
        </p:spPr>
      </p:pic>
      <p:pic>
        <p:nvPicPr>
          <p:cNvPr id="15" name="Picture 14">
            <a:extLst>
              <a:ext uri="{FF2B5EF4-FFF2-40B4-BE49-F238E27FC236}">
                <a16:creationId xmlns:a16="http://schemas.microsoft.com/office/drawing/2014/main" id="{B850D5F8-FFA2-63F2-2E0C-F4699D711C0A}"/>
              </a:ext>
            </a:extLst>
          </p:cNvPr>
          <p:cNvPicPr>
            <a:picLocks noChangeAspect="1"/>
          </p:cNvPicPr>
          <p:nvPr/>
        </p:nvPicPr>
        <p:blipFill>
          <a:blip r:embed="rId6"/>
          <a:stretch>
            <a:fillRect/>
          </a:stretch>
        </p:blipFill>
        <p:spPr>
          <a:xfrm>
            <a:off x="985100" y="1128414"/>
            <a:ext cx="4919679" cy="151530"/>
          </a:xfrm>
          <a:prstGeom prst="rect">
            <a:avLst/>
          </a:prstGeom>
        </p:spPr>
      </p:pic>
      <p:cxnSp>
        <p:nvCxnSpPr>
          <p:cNvPr id="17" name="Straight Arrow Connector 16">
            <a:extLst>
              <a:ext uri="{FF2B5EF4-FFF2-40B4-BE49-F238E27FC236}">
                <a16:creationId xmlns:a16="http://schemas.microsoft.com/office/drawing/2014/main" id="{FC80B570-9413-1A5C-E589-B4AA08DD5084}"/>
              </a:ext>
            </a:extLst>
          </p:cNvPr>
          <p:cNvCxnSpPr>
            <a:stCxn id="15" idx="3"/>
          </p:cNvCxnSpPr>
          <p:nvPr/>
        </p:nvCxnSpPr>
        <p:spPr>
          <a:xfrm>
            <a:off x="5904779" y="1204179"/>
            <a:ext cx="552682" cy="7576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67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D9ED9E9-34DA-9D2F-C646-05AC1D97D7CD}"/>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A8B21DFD-C24B-3D25-89FE-4F56AF294276}"/>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Preloading Content</a:t>
            </a:r>
          </a:p>
        </p:txBody>
      </p:sp>
      <p:pic>
        <p:nvPicPr>
          <p:cNvPr id="3" name="Picture 2">
            <a:extLst>
              <a:ext uri="{FF2B5EF4-FFF2-40B4-BE49-F238E27FC236}">
                <a16:creationId xmlns:a16="http://schemas.microsoft.com/office/drawing/2014/main" id="{AF3666E7-AABC-5133-9D4F-CDF72A29FE97}"/>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7" name="Picture 6">
            <a:extLst>
              <a:ext uri="{FF2B5EF4-FFF2-40B4-BE49-F238E27FC236}">
                <a16:creationId xmlns:a16="http://schemas.microsoft.com/office/drawing/2014/main" id="{36645A32-5324-4AF1-84E4-80CB44B4F177}"/>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10" name="Rectangle 9">
            <a:extLst>
              <a:ext uri="{FF2B5EF4-FFF2-40B4-BE49-F238E27FC236}">
                <a16:creationId xmlns:a16="http://schemas.microsoft.com/office/drawing/2014/main" id="{758B3F4A-52A4-911C-0AD8-6B163CF254E8}"/>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11" name="Straight Arrow Connector 10">
            <a:extLst>
              <a:ext uri="{FF2B5EF4-FFF2-40B4-BE49-F238E27FC236}">
                <a16:creationId xmlns:a16="http://schemas.microsoft.com/office/drawing/2014/main" id="{7C327526-B5E7-E397-71ED-3EF27A2046AF}"/>
              </a:ext>
            </a:extLst>
          </p:cNvPr>
          <p:cNvCxnSpPr>
            <a:cxnSpLocks/>
            <a:stCxn id="10" idx="3"/>
          </p:cNvCxnSpPr>
          <p:nvPr/>
        </p:nvCxnSpPr>
        <p:spPr>
          <a:xfrm>
            <a:off x="2557463"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89FC95C-2DC7-9C3D-3B8A-A961670F8A11}"/>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14" name="TextBox 13">
            <a:extLst>
              <a:ext uri="{FF2B5EF4-FFF2-40B4-BE49-F238E27FC236}">
                <a16:creationId xmlns:a16="http://schemas.microsoft.com/office/drawing/2014/main" id="{755C1176-25CE-0D7A-1DD8-D42464F8F88C}"/>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6" name="Straight Arrow Connector 15">
            <a:extLst>
              <a:ext uri="{FF2B5EF4-FFF2-40B4-BE49-F238E27FC236}">
                <a16:creationId xmlns:a16="http://schemas.microsoft.com/office/drawing/2014/main" id="{31325CEB-BEFF-6839-37B9-6C9152013FEF}"/>
              </a:ext>
            </a:extLst>
          </p:cNvPr>
          <p:cNvCxnSpPr>
            <a:cxnSpLocks/>
            <a:stCxn id="12" idx="3"/>
            <a:endCxn id="21"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F6D94C2-8527-5230-A28F-4B249649D78A}"/>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19" name="Straight Arrow Connector 18">
            <a:extLst>
              <a:ext uri="{FF2B5EF4-FFF2-40B4-BE49-F238E27FC236}">
                <a16:creationId xmlns:a16="http://schemas.microsoft.com/office/drawing/2014/main" id="{20E2F224-9B86-F820-F498-AC45C1D608DE}"/>
              </a:ext>
            </a:extLst>
          </p:cNvPr>
          <p:cNvCxnSpPr>
            <a:cxnSpLocks/>
            <a:endCxn id="18"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5FA325A-60BD-D1D2-62A8-A252FE84F873}"/>
              </a:ext>
            </a:extLst>
          </p:cNvPr>
          <p:cNvSpPr txBox="1"/>
          <p:nvPr/>
        </p:nvSpPr>
        <p:spPr>
          <a:xfrm>
            <a:off x="7717009" y="2230636"/>
            <a:ext cx="848762" cy="253916"/>
          </a:xfrm>
          <a:prstGeom prst="rect">
            <a:avLst/>
          </a:prstGeom>
          <a:noFill/>
        </p:spPr>
        <p:txBody>
          <a:bodyPr wrap="square" rtlCol="0">
            <a:spAutoFit/>
          </a:bodyPr>
          <a:lstStyle/>
          <a:p>
            <a:r>
              <a:rPr lang="en-CA" sz="1050" dirty="0"/>
              <a:t>Post</a:t>
            </a:r>
            <a:endParaRPr lang="en-US" sz="1050" dirty="0"/>
          </a:p>
        </p:txBody>
      </p:sp>
      <p:sp>
        <p:nvSpPr>
          <p:cNvPr id="21" name="Rectangle 20">
            <a:extLst>
              <a:ext uri="{FF2B5EF4-FFF2-40B4-BE49-F238E27FC236}">
                <a16:creationId xmlns:a16="http://schemas.microsoft.com/office/drawing/2014/main" id="{82F9AE95-2A53-E1DC-A5F8-FCBD67723074}"/>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22" name="Rectangle 21">
            <a:extLst>
              <a:ext uri="{FF2B5EF4-FFF2-40B4-BE49-F238E27FC236}">
                <a16:creationId xmlns:a16="http://schemas.microsoft.com/office/drawing/2014/main" id="{38A80B89-B854-FA2F-A20F-749FF2D87B4B}"/>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23" name="Straight Arrow Connector 22">
            <a:extLst>
              <a:ext uri="{FF2B5EF4-FFF2-40B4-BE49-F238E27FC236}">
                <a16:creationId xmlns:a16="http://schemas.microsoft.com/office/drawing/2014/main" id="{A4584BCC-644F-CBF5-FB31-E32231352866}"/>
              </a:ext>
            </a:extLst>
          </p:cNvPr>
          <p:cNvCxnSpPr>
            <a:cxnSpLocks/>
            <a:stCxn id="22"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48BBDC6-E859-D735-D53B-54C4B90CD3A9}"/>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5" name="Straight Arrow Connector 24">
            <a:extLst>
              <a:ext uri="{FF2B5EF4-FFF2-40B4-BE49-F238E27FC236}">
                <a16:creationId xmlns:a16="http://schemas.microsoft.com/office/drawing/2014/main" id="{C4CA27CD-3FC5-7D59-4A0C-B22A1011D5B6}"/>
              </a:ext>
            </a:extLst>
          </p:cNvPr>
          <p:cNvCxnSpPr>
            <a:cxnSpLocks/>
            <a:stCxn id="24" idx="3"/>
            <a:endCxn id="21"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DA87ED4-F9EA-C911-5451-A750F411C2D4}"/>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7" name="Straight Arrow Connector 26">
            <a:extLst>
              <a:ext uri="{FF2B5EF4-FFF2-40B4-BE49-F238E27FC236}">
                <a16:creationId xmlns:a16="http://schemas.microsoft.com/office/drawing/2014/main" id="{5AE9143A-F52D-E594-0972-F1ECDA47C140}"/>
              </a:ext>
            </a:extLst>
          </p:cNvPr>
          <p:cNvCxnSpPr>
            <a:cxnSpLocks/>
            <a:endCxn id="26"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920334D-7A50-D607-3D62-3EC8C64DED51}"/>
              </a:ext>
            </a:extLst>
          </p:cNvPr>
          <p:cNvSpPr txBox="1"/>
          <p:nvPr/>
        </p:nvSpPr>
        <p:spPr>
          <a:xfrm>
            <a:off x="2391175" y="3811367"/>
            <a:ext cx="6570983" cy="1200329"/>
          </a:xfrm>
          <a:prstGeom prst="rect">
            <a:avLst/>
          </a:prstGeom>
          <a:noFill/>
        </p:spPr>
        <p:txBody>
          <a:bodyPr wrap="square" rtlCol="0">
            <a:spAutoFit/>
          </a:bodyPr>
          <a:lstStyle/>
          <a:p>
            <a:r>
              <a:rPr lang="en-US" sz="1800" dirty="0">
                <a:latin typeface="Candara" panose="020E0502030303020204" pitchFamily="34" charset="0"/>
              </a:rPr>
              <a:t>Loading Content</a:t>
            </a:r>
          </a:p>
          <a:p>
            <a:pPr marL="214313" indent="-214313">
              <a:buFontTx/>
              <a:buChar char="-"/>
            </a:pPr>
            <a:r>
              <a:rPr lang="en-US" sz="1800" dirty="0">
                <a:latin typeface="Candara" panose="020E0502030303020204" pitchFamily="34" charset="0"/>
              </a:rPr>
              <a:t>Editing area can be preloaded with content</a:t>
            </a:r>
          </a:p>
          <a:p>
            <a:pPr marL="214313" indent="-214313">
              <a:buFontTx/>
              <a:buChar char="-"/>
            </a:pPr>
            <a:r>
              <a:rPr lang="en-US" sz="1800" dirty="0">
                <a:latin typeface="Candara" panose="020E0502030303020204" pitchFamily="34" charset="0"/>
              </a:rPr>
              <a:t>Context may be stored locally, generated, or cloud-based</a:t>
            </a:r>
          </a:p>
          <a:p>
            <a:pPr marL="214313" indent="-214313">
              <a:buFontTx/>
              <a:buChar char="-"/>
            </a:pPr>
            <a:r>
              <a:rPr lang="en-US" sz="1800" dirty="0">
                <a:latin typeface="Candara" panose="020E0502030303020204" pitchFamily="34" charset="0"/>
              </a:rPr>
              <a:t>Feed content then loaded in editing context</a:t>
            </a:r>
          </a:p>
        </p:txBody>
      </p:sp>
      <p:sp>
        <p:nvSpPr>
          <p:cNvPr id="29" name="Rectangle 28">
            <a:extLst>
              <a:ext uri="{FF2B5EF4-FFF2-40B4-BE49-F238E27FC236}">
                <a16:creationId xmlns:a16="http://schemas.microsoft.com/office/drawing/2014/main" id="{97E83B91-0888-C91A-DFB7-A7FFE4265F8E}"/>
              </a:ext>
            </a:extLst>
          </p:cNvPr>
          <p:cNvSpPr/>
          <p:nvPr/>
        </p:nvSpPr>
        <p:spPr>
          <a:xfrm>
            <a:off x="880630" y="3394470"/>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30" name="Straight Arrow Connector 29">
            <a:extLst>
              <a:ext uri="{FF2B5EF4-FFF2-40B4-BE49-F238E27FC236}">
                <a16:creationId xmlns:a16="http://schemas.microsoft.com/office/drawing/2014/main" id="{ABE70408-08FD-A593-8537-F3D30D359204}"/>
              </a:ext>
            </a:extLst>
          </p:cNvPr>
          <p:cNvCxnSpPr>
            <a:cxnSpLocks/>
            <a:stCxn id="29" idx="3"/>
            <a:endCxn id="21" idx="1"/>
          </p:cNvCxnSpPr>
          <p:nvPr/>
        </p:nvCxnSpPr>
        <p:spPr>
          <a:xfrm flipV="1">
            <a:off x="1973625" y="2575907"/>
            <a:ext cx="1369650"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8BC2829-3F9E-D3B2-3184-79A8112C9365}"/>
              </a:ext>
            </a:extLst>
          </p:cNvPr>
          <p:cNvSpPr/>
          <p:nvPr/>
        </p:nvSpPr>
        <p:spPr>
          <a:xfrm>
            <a:off x="162198" y="3394470"/>
            <a:ext cx="493892"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R</a:t>
            </a:r>
            <a:r>
              <a:rPr lang="en-US" sz="1050" dirty="0">
                <a:solidFill>
                  <a:schemeClr val="tx1"/>
                </a:solidFill>
              </a:rPr>
              <a:t>SS</a:t>
            </a:r>
            <a:endParaRPr lang="en-CA" sz="1050" dirty="0">
              <a:solidFill>
                <a:schemeClr val="tx1"/>
              </a:solidFill>
            </a:endParaRPr>
          </a:p>
        </p:txBody>
      </p:sp>
      <p:cxnSp>
        <p:nvCxnSpPr>
          <p:cNvPr id="32" name="Straight Arrow Connector 31">
            <a:extLst>
              <a:ext uri="{FF2B5EF4-FFF2-40B4-BE49-F238E27FC236}">
                <a16:creationId xmlns:a16="http://schemas.microsoft.com/office/drawing/2014/main" id="{5197CB1E-C62B-05FA-2609-38273C9C81FD}"/>
              </a:ext>
            </a:extLst>
          </p:cNvPr>
          <p:cNvCxnSpPr>
            <a:cxnSpLocks/>
            <a:stCxn id="31" idx="3"/>
            <a:endCxn id="29" idx="1"/>
          </p:cNvCxnSpPr>
          <p:nvPr/>
        </p:nvCxnSpPr>
        <p:spPr>
          <a:xfrm>
            <a:off x="656090" y="3558776"/>
            <a:ext cx="2245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3F131EE-8F0F-2DFA-AAA7-7BAB3111BA3C}"/>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34" name="Straight Arrow Connector 33">
            <a:extLst>
              <a:ext uri="{FF2B5EF4-FFF2-40B4-BE49-F238E27FC236}">
                <a16:creationId xmlns:a16="http://schemas.microsoft.com/office/drawing/2014/main" id="{0EEAC9E8-4677-E184-662A-BB01F7D3530E}"/>
              </a:ext>
            </a:extLst>
          </p:cNvPr>
          <p:cNvCxnSpPr>
            <a:cxnSpLocks/>
            <a:endCxn id="33"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1964A4D-920C-3398-9D5B-5B3C22008E82}"/>
              </a:ext>
            </a:extLst>
          </p:cNvPr>
          <p:cNvPicPr>
            <a:picLocks noChangeAspect="1"/>
          </p:cNvPicPr>
          <p:nvPr/>
        </p:nvPicPr>
        <p:blipFill>
          <a:blip r:embed="rId5"/>
          <a:stretch>
            <a:fillRect/>
          </a:stretch>
        </p:blipFill>
        <p:spPr>
          <a:xfrm>
            <a:off x="3343275" y="2775766"/>
            <a:ext cx="251604" cy="196374"/>
          </a:xfrm>
          <a:prstGeom prst="rect">
            <a:avLst/>
          </a:prstGeom>
        </p:spPr>
      </p:pic>
      <p:sp>
        <p:nvSpPr>
          <p:cNvPr id="36" name="Rectangle 35">
            <a:extLst>
              <a:ext uri="{FF2B5EF4-FFF2-40B4-BE49-F238E27FC236}">
                <a16:creationId xmlns:a16="http://schemas.microsoft.com/office/drawing/2014/main" id="{B1C90132-82E7-BA21-9492-B1D181A97D62}"/>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37" name="Straight Arrow Connector 36">
            <a:extLst>
              <a:ext uri="{FF2B5EF4-FFF2-40B4-BE49-F238E27FC236}">
                <a16:creationId xmlns:a16="http://schemas.microsoft.com/office/drawing/2014/main" id="{7616FF2C-CCE5-1CD5-8ABE-6D4906EB61BA}"/>
              </a:ext>
            </a:extLst>
          </p:cNvPr>
          <p:cNvCxnSpPr>
            <a:cxnSpLocks/>
            <a:stCxn id="36"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Single Corner Snipped 37">
            <a:extLst>
              <a:ext uri="{FF2B5EF4-FFF2-40B4-BE49-F238E27FC236}">
                <a16:creationId xmlns:a16="http://schemas.microsoft.com/office/drawing/2014/main" id="{70741999-5352-F299-402C-18481AC0798D}"/>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39" name="Rectangle: Single Corner Snipped 38">
            <a:extLst>
              <a:ext uri="{FF2B5EF4-FFF2-40B4-BE49-F238E27FC236}">
                <a16:creationId xmlns:a16="http://schemas.microsoft.com/office/drawing/2014/main" id="{B7128F8F-A9EB-DD07-84A0-568EB052691D}"/>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40" name="Rectangle: Single Corner Snipped 39">
            <a:extLst>
              <a:ext uri="{FF2B5EF4-FFF2-40B4-BE49-F238E27FC236}">
                <a16:creationId xmlns:a16="http://schemas.microsoft.com/office/drawing/2014/main" id="{C3D54608-2C47-A548-A03B-C39E0357F261}"/>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41" name="Straight Arrow Connector 40">
            <a:extLst>
              <a:ext uri="{FF2B5EF4-FFF2-40B4-BE49-F238E27FC236}">
                <a16:creationId xmlns:a16="http://schemas.microsoft.com/office/drawing/2014/main" id="{E9ACCAE1-CA9C-4BDF-8E9E-BED50242E785}"/>
              </a:ext>
            </a:extLst>
          </p:cNvPr>
          <p:cNvCxnSpPr>
            <a:stCxn id="38" idx="1"/>
            <a:endCxn id="36" idx="0"/>
          </p:cNvCxnSpPr>
          <p:nvPr/>
        </p:nvCxnSpPr>
        <p:spPr>
          <a:xfrm>
            <a:off x="3078957"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FAEB72C-095D-A8EF-CE2C-F974C9E9DAFE}"/>
              </a:ext>
            </a:extLst>
          </p:cNvPr>
          <p:cNvCxnSpPr>
            <a:stCxn id="39" idx="1"/>
            <a:endCxn id="36" idx="0"/>
          </p:cNvCxnSpPr>
          <p:nvPr/>
        </p:nvCxnSpPr>
        <p:spPr>
          <a:xfrm>
            <a:off x="3686175"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5653D2CD-1A9D-2AE5-ACF0-9F7D2F5FDDF1}"/>
              </a:ext>
            </a:extLst>
          </p:cNvPr>
          <p:cNvCxnSpPr>
            <a:stCxn id="40" idx="1"/>
            <a:endCxn id="36" idx="0"/>
          </p:cNvCxnSpPr>
          <p:nvPr/>
        </p:nvCxnSpPr>
        <p:spPr>
          <a:xfrm flipH="1">
            <a:off x="3707982"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82F573B-1626-D0CC-27A1-73F473197EBB}"/>
              </a:ext>
            </a:extLst>
          </p:cNvPr>
          <p:cNvSpPr txBox="1"/>
          <p:nvPr/>
        </p:nvSpPr>
        <p:spPr>
          <a:xfrm>
            <a:off x="4097590" y="1751311"/>
            <a:ext cx="1217036" cy="253916"/>
          </a:xfrm>
          <a:prstGeom prst="rect">
            <a:avLst/>
          </a:prstGeom>
          <a:noFill/>
        </p:spPr>
        <p:txBody>
          <a:bodyPr wrap="square" rtlCol="0">
            <a:spAutoFit/>
          </a:bodyPr>
          <a:lstStyle/>
          <a:p>
            <a:r>
              <a:rPr lang="en-US" sz="1050" dirty="0">
                <a:solidFill>
                  <a:schemeClr val="tx1"/>
                </a:solidFill>
              </a:rPr>
              <a:t>editors.js</a:t>
            </a:r>
            <a:endParaRPr lang="en-CA" sz="1050" dirty="0">
              <a:solidFill>
                <a:schemeClr val="tx1"/>
              </a:solidFill>
            </a:endParaRPr>
          </a:p>
        </p:txBody>
      </p:sp>
      <p:pic>
        <p:nvPicPr>
          <p:cNvPr id="45" name="Picture 44">
            <a:extLst>
              <a:ext uri="{FF2B5EF4-FFF2-40B4-BE49-F238E27FC236}">
                <a16:creationId xmlns:a16="http://schemas.microsoft.com/office/drawing/2014/main" id="{38517281-EC0D-34ED-8FF8-318BC3167330}"/>
              </a:ext>
            </a:extLst>
          </p:cNvPr>
          <p:cNvPicPr>
            <a:picLocks noChangeAspect="1"/>
          </p:cNvPicPr>
          <p:nvPr/>
        </p:nvPicPr>
        <p:blipFill>
          <a:blip r:embed="rId6"/>
          <a:stretch>
            <a:fillRect/>
          </a:stretch>
        </p:blipFill>
        <p:spPr>
          <a:xfrm>
            <a:off x="5546041" y="290456"/>
            <a:ext cx="2421731" cy="1728788"/>
          </a:xfrm>
          <a:prstGeom prst="rect">
            <a:avLst/>
          </a:prstGeom>
          <a:ln w="3175">
            <a:solidFill>
              <a:schemeClr val="tx1"/>
            </a:solidFill>
          </a:ln>
        </p:spPr>
      </p:pic>
      <p:sp>
        <p:nvSpPr>
          <p:cNvPr id="46" name="TextBox 45">
            <a:extLst>
              <a:ext uri="{FF2B5EF4-FFF2-40B4-BE49-F238E27FC236}">
                <a16:creationId xmlns:a16="http://schemas.microsoft.com/office/drawing/2014/main" id="{1A2BC172-6EB7-9418-F433-28526330590C}"/>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spTree>
    <p:extLst>
      <p:ext uri="{BB962C8B-B14F-4D97-AF65-F5344CB8AC3E}">
        <p14:creationId xmlns:p14="http://schemas.microsoft.com/office/powerpoint/2010/main" val="2194746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9CBCF2A-C086-A59C-7C56-27239698E201}"/>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D5649456-9205-12EB-9ABC-A8A86A94088A}"/>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Templates</a:t>
            </a:r>
          </a:p>
        </p:txBody>
      </p:sp>
      <p:pic>
        <p:nvPicPr>
          <p:cNvPr id="3" name="Picture 2">
            <a:extLst>
              <a:ext uri="{FF2B5EF4-FFF2-40B4-BE49-F238E27FC236}">
                <a16:creationId xmlns:a16="http://schemas.microsoft.com/office/drawing/2014/main" id="{2958A91E-FCD9-6166-EDDA-D671A9119DD5}"/>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7" name="Picture 6">
            <a:extLst>
              <a:ext uri="{FF2B5EF4-FFF2-40B4-BE49-F238E27FC236}">
                <a16:creationId xmlns:a16="http://schemas.microsoft.com/office/drawing/2014/main" id="{58A56FF4-9DB8-BBAF-AFE4-29EEAF7FFF01}"/>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10" name="Rectangle 9">
            <a:extLst>
              <a:ext uri="{FF2B5EF4-FFF2-40B4-BE49-F238E27FC236}">
                <a16:creationId xmlns:a16="http://schemas.microsoft.com/office/drawing/2014/main" id="{D34854F5-1BC8-6CB0-76DD-C4BA42F4D4E5}"/>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11" name="Straight Arrow Connector 10">
            <a:extLst>
              <a:ext uri="{FF2B5EF4-FFF2-40B4-BE49-F238E27FC236}">
                <a16:creationId xmlns:a16="http://schemas.microsoft.com/office/drawing/2014/main" id="{BF1E83D0-F522-12B5-0CB8-8BE922A731E0}"/>
              </a:ext>
            </a:extLst>
          </p:cNvPr>
          <p:cNvCxnSpPr>
            <a:cxnSpLocks/>
            <a:stCxn id="10" idx="3"/>
          </p:cNvCxnSpPr>
          <p:nvPr/>
        </p:nvCxnSpPr>
        <p:spPr>
          <a:xfrm>
            <a:off x="2557463"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D328D8-48F5-11A1-2388-7C722BA43CC6}"/>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14" name="TextBox 13">
            <a:extLst>
              <a:ext uri="{FF2B5EF4-FFF2-40B4-BE49-F238E27FC236}">
                <a16:creationId xmlns:a16="http://schemas.microsoft.com/office/drawing/2014/main" id="{A14787F6-87EE-A843-C61C-00823A17474D}"/>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6" name="Straight Arrow Connector 15">
            <a:extLst>
              <a:ext uri="{FF2B5EF4-FFF2-40B4-BE49-F238E27FC236}">
                <a16:creationId xmlns:a16="http://schemas.microsoft.com/office/drawing/2014/main" id="{4D8F458E-3574-0089-45DE-C4AA46FCE4A1}"/>
              </a:ext>
            </a:extLst>
          </p:cNvPr>
          <p:cNvCxnSpPr>
            <a:cxnSpLocks/>
            <a:stCxn id="12" idx="3"/>
            <a:endCxn id="21"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6149316-6F9F-9DEC-2251-902CF40D9344}"/>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19" name="Straight Arrow Connector 18">
            <a:extLst>
              <a:ext uri="{FF2B5EF4-FFF2-40B4-BE49-F238E27FC236}">
                <a16:creationId xmlns:a16="http://schemas.microsoft.com/office/drawing/2014/main" id="{E5F830A9-2748-EFF1-5AEC-C9B592FD1384}"/>
              </a:ext>
            </a:extLst>
          </p:cNvPr>
          <p:cNvCxnSpPr>
            <a:cxnSpLocks/>
            <a:endCxn id="18"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658496-9E27-D7CA-58B9-0CE2837CBBEB}"/>
              </a:ext>
            </a:extLst>
          </p:cNvPr>
          <p:cNvSpPr txBox="1"/>
          <p:nvPr/>
        </p:nvSpPr>
        <p:spPr>
          <a:xfrm>
            <a:off x="7717009" y="223063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21" name="Rectangle 20">
            <a:extLst>
              <a:ext uri="{FF2B5EF4-FFF2-40B4-BE49-F238E27FC236}">
                <a16:creationId xmlns:a16="http://schemas.microsoft.com/office/drawing/2014/main" id="{3A85F91D-09A7-8260-2557-E062B1AC0C28}"/>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22" name="Rectangle 21">
            <a:extLst>
              <a:ext uri="{FF2B5EF4-FFF2-40B4-BE49-F238E27FC236}">
                <a16:creationId xmlns:a16="http://schemas.microsoft.com/office/drawing/2014/main" id="{F43BFD71-6263-BB01-FD88-119F999F8F9B}"/>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23" name="Straight Arrow Connector 22">
            <a:extLst>
              <a:ext uri="{FF2B5EF4-FFF2-40B4-BE49-F238E27FC236}">
                <a16:creationId xmlns:a16="http://schemas.microsoft.com/office/drawing/2014/main" id="{C81D9F3D-5EA7-DAC2-A323-F3C960A220B2}"/>
              </a:ext>
            </a:extLst>
          </p:cNvPr>
          <p:cNvCxnSpPr>
            <a:cxnSpLocks/>
            <a:stCxn id="22"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8503DF0-28EC-3A4E-E765-09A7AB07F478}"/>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5" name="Straight Arrow Connector 24">
            <a:extLst>
              <a:ext uri="{FF2B5EF4-FFF2-40B4-BE49-F238E27FC236}">
                <a16:creationId xmlns:a16="http://schemas.microsoft.com/office/drawing/2014/main" id="{9D3DF9E7-8BA8-CA4A-27DE-F13473E846BC}"/>
              </a:ext>
            </a:extLst>
          </p:cNvPr>
          <p:cNvCxnSpPr>
            <a:cxnSpLocks/>
            <a:stCxn id="24" idx="3"/>
            <a:endCxn id="21"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B45F060-41A4-741A-40ED-500646DA9AD9}"/>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7" name="Straight Arrow Connector 26">
            <a:extLst>
              <a:ext uri="{FF2B5EF4-FFF2-40B4-BE49-F238E27FC236}">
                <a16:creationId xmlns:a16="http://schemas.microsoft.com/office/drawing/2014/main" id="{F2DB5A69-5190-E4A0-B609-896D69199100}"/>
              </a:ext>
            </a:extLst>
          </p:cNvPr>
          <p:cNvCxnSpPr>
            <a:cxnSpLocks/>
            <a:endCxn id="26"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2910C6B-63E4-C20E-B4AC-E194858A21AA}"/>
              </a:ext>
            </a:extLst>
          </p:cNvPr>
          <p:cNvSpPr txBox="1"/>
          <p:nvPr/>
        </p:nvSpPr>
        <p:spPr>
          <a:xfrm>
            <a:off x="2391175" y="3811367"/>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Predefined or Generated Templates</a:t>
            </a:r>
          </a:p>
          <a:p>
            <a:pPr marL="214313" indent="-214313">
              <a:buFontTx/>
              <a:buChar char="-"/>
            </a:pPr>
            <a:r>
              <a:rPr lang="en-US" sz="1800" dirty="0">
                <a:solidFill>
                  <a:schemeClr val="tx1"/>
                </a:solidFill>
                <a:latin typeface="Candara" panose="020E0502030303020204" pitchFamily="34" charset="0"/>
              </a:rPr>
              <a:t>Select template from template library (not yet available)</a:t>
            </a:r>
          </a:p>
          <a:p>
            <a:pPr marL="214313" indent="-214313">
              <a:buFontTx/>
              <a:buChar char="-"/>
            </a:pPr>
            <a:r>
              <a:rPr lang="en-US" sz="1800" dirty="0">
                <a:solidFill>
                  <a:schemeClr val="tx1"/>
                </a:solidFill>
                <a:latin typeface="Candara" panose="020E0502030303020204" pitchFamily="34" charset="0"/>
              </a:rPr>
              <a:t>Generate template on demand from generative AI</a:t>
            </a:r>
          </a:p>
          <a:p>
            <a:pPr marL="214313" indent="-214313">
              <a:buFontTx/>
              <a:buChar char="-"/>
            </a:pPr>
            <a:r>
              <a:rPr lang="en-US" sz="1800" dirty="0">
                <a:solidFill>
                  <a:schemeClr val="tx1"/>
                </a:solidFill>
                <a:latin typeface="Candara" panose="020E0502030303020204" pitchFamily="34" charset="0"/>
              </a:rPr>
              <a:t>Templates can be editor-specific</a:t>
            </a:r>
          </a:p>
        </p:txBody>
      </p:sp>
      <p:sp>
        <p:nvSpPr>
          <p:cNvPr id="29" name="Rectangle 28">
            <a:extLst>
              <a:ext uri="{FF2B5EF4-FFF2-40B4-BE49-F238E27FC236}">
                <a16:creationId xmlns:a16="http://schemas.microsoft.com/office/drawing/2014/main" id="{CF732483-7056-AEC5-2D54-DBE37AF8E7CD}"/>
              </a:ext>
            </a:extLst>
          </p:cNvPr>
          <p:cNvSpPr/>
          <p:nvPr/>
        </p:nvSpPr>
        <p:spPr>
          <a:xfrm>
            <a:off x="880630" y="3394470"/>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30" name="Straight Arrow Connector 29">
            <a:extLst>
              <a:ext uri="{FF2B5EF4-FFF2-40B4-BE49-F238E27FC236}">
                <a16:creationId xmlns:a16="http://schemas.microsoft.com/office/drawing/2014/main" id="{77269949-12CA-5FBB-4406-2E8B980104D7}"/>
              </a:ext>
            </a:extLst>
          </p:cNvPr>
          <p:cNvCxnSpPr>
            <a:cxnSpLocks/>
            <a:stCxn id="29" idx="3"/>
            <a:endCxn id="21" idx="1"/>
          </p:cNvCxnSpPr>
          <p:nvPr/>
        </p:nvCxnSpPr>
        <p:spPr>
          <a:xfrm flipV="1">
            <a:off x="1973625" y="2575907"/>
            <a:ext cx="1369650"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D350EB7-58A8-DE3A-D6F0-6C4560B9A6E0}"/>
              </a:ext>
            </a:extLst>
          </p:cNvPr>
          <p:cNvSpPr/>
          <p:nvPr/>
        </p:nvSpPr>
        <p:spPr>
          <a:xfrm>
            <a:off x="162198" y="3394470"/>
            <a:ext cx="493892"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R</a:t>
            </a:r>
            <a:r>
              <a:rPr lang="en-US" sz="1050" dirty="0">
                <a:solidFill>
                  <a:schemeClr val="tx1"/>
                </a:solidFill>
              </a:rPr>
              <a:t>SS</a:t>
            </a:r>
            <a:endParaRPr lang="en-CA" sz="1050" dirty="0">
              <a:solidFill>
                <a:schemeClr val="tx1"/>
              </a:solidFill>
            </a:endParaRPr>
          </a:p>
        </p:txBody>
      </p:sp>
      <p:cxnSp>
        <p:nvCxnSpPr>
          <p:cNvPr id="32" name="Straight Arrow Connector 31">
            <a:extLst>
              <a:ext uri="{FF2B5EF4-FFF2-40B4-BE49-F238E27FC236}">
                <a16:creationId xmlns:a16="http://schemas.microsoft.com/office/drawing/2014/main" id="{FCF26225-2F00-9F82-4F90-05F1F8A45BEE}"/>
              </a:ext>
            </a:extLst>
          </p:cNvPr>
          <p:cNvCxnSpPr>
            <a:cxnSpLocks/>
            <a:stCxn id="31" idx="3"/>
            <a:endCxn id="29" idx="1"/>
          </p:cNvCxnSpPr>
          <p:nvPr/>
        </p:nvCxnSpPr>
        <p:spPr>
          <a:xfrm>
            <a:off x="656090" y="3558776"/>
            <a:ext cx="2245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D183D33-5EA3-35C7-672E-D615EDCFE1C1}"/>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34" name="Straight Arrow Connector 33">
            <a:extLst>
              <a:ext uri="{FF2B5EF4-FFF2-40B4-BE49-F238E27FC236}">
                <a16:creationId xmlns:a16="http://schemas.microsoft.com/office/drawing/2014/main" id="{3845F464-6A5F-904E-120D-315F536BBBA0}"/>
              </a:ext>
            </a:extLst>
          </p:cNvPr>
          <p:cNvCxnSpPr>
            <a:cxnSpLocks/>
            <a:endCxn id="33"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B000E603-8DAF-0969-7B95-AB7D740D26DC}"/>
              </a:ext>
            </a:extLst>
          </p:cNvPr>
          <p:cNvPicPr>
            <a:picLocks noChangeAspect="1"/>
          </p:cNvPicPr>
          <p:nvPr/>
        </p:nvPicPr>
        <p:blipFill>
          <a:blip r:embed="rId5"/>
          <a:stretch>
            <a:fillRect/>
          </a:stretch>
        </p:blipFill>
        <p:spPr>
          <a:xfrm>
            <a:off x="3343275" y="2775766"/>
            <a:ext cx="251604" cy="196374"/>
          </a:xfrm>
          <a:prstGeom prst="rect">
            <a:avLst/>
          </a:prstGeom>
        </p:spPr>
      </p:pic>
      <p:sp>
        <p:nvSpPr>
          <p:cNvPr id="36" name="Rectangle 35">
            <a:extLst>
              <a:ext uri="{FF2B5EF4-FFF2-40B4-BE49-F238E27FC236}">
                <a16:creationId xmlns:a16="http://schemas.microsoft.com/office/drawing/2014/main" id="{10D17185-BE94-78C2-FECE-EDFBC6EC9C00}"/>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37" name="Straight Arrow Connector 36">
            <a:extLst>
              <a:ext uri="{FF2B5EF4-FFF2-40B4-BE49-F238E27FC236}">
                <a16:creationId xmlns:a16="http://schemas.microsoft.com/office/drawing/2014/main" id="{EA5C17E4-E1E4-A2B0-EC16-BE845436CB1B}"/>
              </a:ext>
            </a:extLst>
          </p:cNvPr>
          <p:cNvCxnSpPr>
            <a:cxnSpLocks/>
            <a:stCxn id="36"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Single Corner Snipped 37">
            <a:extLst>
              <a:ext uri="{FF2B5EF4-FFF2-40B4-BE49-F238E27FC236}">
                <a16:creationId xmlns:a16="http://schemas.microsoft.com/office/drawing/2014/main" id="{E51C52AD-1779-7396-F6E7-9906C64CE2D3}"/>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39" name="Rectangle: Single Corner Snipped 38">
            <a:extLst>
              <a:ext uri="{FF2B5EF4-FFF2-40B4-BE49-F238E27FC236}">
                <a16:creationId xmlns:a16="http://schemas.microsoft.com/office/drawing/2014/main" id="{74A52B2F-4AD3-403C-F13D-2529A45D2D7A}"/>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40" name="Rectangle: Single Corner Snipped 39">
            <a:extLst>
              <a:ext uri="{FF2B5EF4-FFF2-40B4-BE49-F238E27FC236}">
                <a16:creationId xmlns:a16="http://schemas.microsoft.com/office/drawing/2014/main" id="{58364001-01AF-29CD-C3BE-0B135E9AE5EF}"/>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41" name="Straight Arrow Connector 40">
            <a:extLst>
              <a:ext uri="{FF2B5EF4-FFF2-40B4-BE49-F238E27FC236}">
                <a16:creationId xmlns:a16="http://schemas.microsoft.com/office/drawing/2014/main" id="{F26373F3-A8E5-7776-B428-82B66280DEAD}"/>
              </a:ext>
            </a:extLst>
          </p:cNvPr>
          <p:cNvCxnSpPr>
            <a:stCxn id="38" idx="1"/>
            <a:endCxn id="36" idx="0"/>
          </p:cNvCxnSpPr>
          <p:nvPr/>
        </p:nvCxnSpPr>
        <p:spPr>
          <a:xfrm>
            <a:off x="3078957" y="1214978"/>
            <a:ext cx="629025" cy="192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34C3308-2D6D-F20F-A65D-013D7FC50102}"/>
              </a:ext>
            </a:extLst>
          </p:cNvPr>
          <p:cNvCxnSpPr>
            <a:stCxn id="39" idx="1"/>
            <a:endCxn id="36" idx="0"/>
          </p:cNvCxnSpPr>
          <p:nvPr/>
        </p:nvCxnSpPr>
        <p:spPr>
          <a:xfrm>
            <a:off x="3686175" y="1213308"/>
            <a:ext cx="21807" cy="19432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39E5E3B8-B8E3-479A-2EC6-0F264B7D2937}"/>
              </a:ext>
            </a:extLst>
          </p:cNvPr>
          <p:cNvCxnSpPr>
            <a:stCxn id="40" idx="1"/>
            <a:endCxn id="36" idx="0"/>
          </p:cNvCxnSpPr>
          <p:nvPr/>
        </p:nvCxnSpPr>
        <p:spPr>
          <a:xfrm flipH="1">
            <a:off x="3707982" y="1213932"/>
            <a:ext cx="585411" cy="193699"/>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912BA71-9792-8CD4-26C3-328CFD51D617}"/>
              </a:ext>
            </a:extLst>
          </p:cNvPr>
          <p:cNvSpPr txBox="1"/>
          <p:nvPr/>
        </p:nvSpPr>
        <p:spPr>
          <a:xfrm>
            <a:off x="1973626" y="700717"/>
            <a:ext cx="966029" cy="253916"/>
          </a:xfrm>
          <a:prstGeom prst="rect">
            <a:avLst/>
          </a:prstGeom>
          <a:noFill/>
        </p:spPr>
        <p:txBody>
          <a:bodyPr wrap="square" rtlCol="0">
            <a:spAutoFit/>
          </a:bodyPr>
          <a:lstStyle/>
          <a:p>
            <a:r>
              <a:rPr lang="en-US" sz="1050" dirty="0">
                <a:solidFill>
                  <a:schemeClr val="tx1"/>
                </a:solidFill>
              </a:rPr>
              <a:t>chatgpt.js</a:t>
            </a:r>
            <a:endParaRPr lang="en-CA" sz="1050" dirty="0">
              <a:solidFill>
                <a:schemeClr val="tx1"/>
              </a:solidFill>
            </a:endParaRPr>
          </a:p>
        </p:txBody>
      </p:sp>
      <p:sp>
        <p:nvSpPr>
          <p:cNvPr id="45" name="Rectangle 44">
            <a:extLst>
              <a:ext uri="{FF2B5EF4-FFF2-40B4-BE49-F238E27FC236}">
                <a16:creationId xmlns:a16="http://schemas.microsoft.com/office/drawing/2014/main" id="{BDCA9BC8-9CDC-1BD4-A694-1B0790B1359E}"/>
              </a:ext>
            </a:extLst>
          </p:cNvPr>
          <p:cNvSpPr/>
          <p:nvPr/>
        </p:nvSpPr>
        <p:spPr>
          <a:xfrm>
            <a:off x="4821706"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46" name="Straight Arrow Connector 45">
            <a:extLst>
              <a:ext uri="{FF2B5EF4-FFF2-40B4-BE49-F238E27FC236}">
                <a16:creationId xmlns:a16="http://schemas.microsoft.com/office/drawing/2014/main" id="{7F00AB5D-AFA9-1335-10FB-14D6455D6F1C}"/>
              </a:ext>
            </a:extLst>
          </p:cNvPr>
          <p:cNvCxnSpPr>
            <a:cxnSpLocks/>
            <a:stCxn id="45" idx="2"/>
          </p:cNvCxnSpPr>
          <p:nvPr/>
        </p:nvCxnSpPr>
        <p:spPr>
          <a:xfrm flipH="1">
            <a:off x="4490911"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8710EFF-320A-AB5E-B56A-F750811F0621}"/>
              </a:ext>
            </a:extLst>
          </p:cNvPr>
          <p:cNvSpPr/>
          <p:nvPr/>
        </p:nvSpPr>
        <p:spPr>
          <a:xfrm>
            <a:off x="4686265"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84" name="Rectangle 83">
            <a:extLst>
              <a:ext uri="{FF2B5EF4-FFF2-40B4-BE49-F238E27FC236}">
                <a16:creationId xmlns:a16="http://schemas.microsoft.com/office/drawing/2014/main" id="{0B9E0388-1A68-421E-07E8-5D1107C2D7E6}"/>
              </a:ext>
            </a:extLst>
          </p:cNvPr>
          <p:cNvSpPr/>
          <p:nvPr/>
        </p:nvSpPr>
        <p:spPr>
          <a:xfrm>
            <a:off x="5409500"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85" name="Straight Arrow Connector 84">
            <a:extLst>
              <a:ext uri="{FF2B5EF4-FFF2-40B4-BE49-F238E27FC236}">
                <a16:creationId xmlns:a16="http://schemas.microsoft.com/office/drawing/2014/main" id="{419F4D9C-E33C-D8B5-ACE6-57BEAF20700A}"/>
              </a:ext>
            </a:extLst>
          </p:cNvPr>
          <p:cNvCxnSpPr>
            <a:cxnSpLocks/>
            <a:stCxn id="83" idx="2"/>
          </p:cNvCxnSpPr>
          <p:nvPr/>
        </p:nvCxnSpPr>
        <p:spPr>
          <a:xfrm>
            <a:off x="5000445"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554EFD1-3C5D-CE4C-BE37-E041F6168749}"/>
              </a:ext>
            </a:extLst>
          </p:cNvPr>
          <p:cNvCxnSpPr>
            <a:cxnSpLocks/>
          </p:cNvCxnSpPr>
          <p:nvPr/>
        </p:nvCxnSpPr>
        <p:spPr>
          <a:xfrm flipH="1">
            <a:off x="5395687"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756F606-FCC2-0168-1956-315CD23D6587}"/>
              </a:ext>
            </a:extLst>
          </p:cNvPr>
          <p:cNvSpPr txBox="1"/>
          <p:nvPr/>
        </p:nvSpPr>
        <p:spPr>
          <a:xfrm>
            <a:off x="5648965" y="910606"/>
            <a:ext cx="985838" cy="253916"/>
          </a:xfrm>
          <a:prstGeom prst="rect">
            <a:avLst/>
          </a:prstGeom>
          <a:noFill/>
        </p:spPr>
        <p:txBody>
          <a:bodyPr wrap="square" rtlCol="0">
            <a:spAutoFit/>
          </a:bodyPr>
          <a:lstStyle/>
          <a:p>
            <a:r>
              <a:rPr lang="en-US" sz="1050" dirty="0">
                <a:solidFill>
                  <a:schemeClr val="tx1"/>
                </a:solidFill>
              </a:rPr>
              <a:t>tinymce.js</a:t>
            </a:r>
            <a:endParaRPr lang="en-CA" sz="1050" dirty="0">
              <a:solidFill>
                <a:schemeClr val="tx1"/>
              </a:solidFill>
            </a:endParaRPr>
          </a:p>
        </p:txBody>
      </p:sp>
      <p:sp>
        <p:nvSpPr>
          <p:cNvPr id="88" name="TextBox 87">
            <a:extLst>
              <a:ext uri="{FF2B5EF4-FFF2-40B4-BE49-F238E27FC236}">
                <a16:creationId xmlns:a16="http://schemas.microsoft.com/office/drawing/2014/main" id="{22392802-48EF-FB64-F7FB-59A2A821C33B}"/>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sp>
        <p:nvSpPr>
          <p:cNvPr id="89" name="Rectangle 88">
            <a:extLst>
              <a:ext uri="{FF2B5EF4-FFF2-40B4-BE49-F238E27FC236}">
                <a16:creationId xmlns:a16="http://schemas.microsoft.com/office/drawing/2014/main" id="{61522E69-4A5E-C5D6-6AF8-6B2EC479733A}"/>
              </a:ext>
            </a:extLst>
          </p:cNvPr>
          <p:cNvSpPr/>
          <p:nvPr/>
        </p:nvSpPr>
        <p:spPr>
          <a:xfrm>
            <a:off x="2936875" y="5054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90" name="Straight Arrow Connector 89">
            <a:extLst>
              <a:ext uri="{FF2B5EF4-FFF2-40B4-BE49-F238E27FC236}">
                <a16:creationId xmlns:a16="http://schemas.microsoft.com/office/drawing/2014/main" id="{4378BB49-ED4D-7C48-353F-7722A50AA00B}"/>
              </a:ext>
            </a:extLst>
          </p:cNvPr>
          <p:cNvCxnSpPr>
            <a:cxnSpLocks/>
            <a:stCxn id="89" idx="2"/>
            <a:endCxn id="39" idx="3"/>
          </p:cNvCxnSpPr>
          <p:nvPr/>
        </p:nvCxnSpPr>
        <p:spPr>
          <a:xfrm>
            <a:off x="3429793" y="834110"/>
            <a:ext cx="256382" cy="208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900BC574-9A18-0503-7B14-A0A95974B24E}"/>
              </a:ext>
            </a:extLst>
          </p:cNvPr>
          <p:cNvCxnSpPr>
            <a:cxnSpLocks/>
            <a:stCxn id="36" idx="3"/>
            <a:endCxn id="45" idx="1"/>
          </p:cNvCxnSpPr>
          <p:nvPr/>
        </p:nvCxnSpPr>
        <p:spPr>
          <a:xfrm flipV="1">
            <a:off x="4200901"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855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082057D-F69B-520B-81BD-29330A5BA3CD}"/>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EB394653-EFF7-8BED-B4E6-EC3D684C1036}"/>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Editors</a:t>
            </a:r>
          </a:p>
        </p:txBody>
      </p:sp>
      <p:pic>
        <p:nvPicPr>
          <p:cNvPr id="2" name="Picture 1">
            <a:extLst>
              <a:ext uri="{FF2B5EF4-FFF2-40B4-BE49-F238E27FC236}">
                <a16:creationId xmlns:a16="http://schemas.microsoft.com/office/drawing/2014/main" id="{2C756688-AC17-D3E2-561F-1EE40929C5FE}"/>
              </a:ext>
            </a:extLst>
          </p:cNvPr>
          <p:cNvPicPr>
            <a:picLocks noChangeAspect="1"/>
          </p:cNvPicPr>
          <p:nvPr/>
        </p:nvPicPr>
        <p:blipFill>
          <a:blip r:embed="rId3"/>
          <a:stretch>
            <a:fillRect/>
          </a:stretch>
        </p:blipFill>
        <p:spPr>
          <a:xfrm>
            <a:off x="3742813" y="2892751"/>
            <a:ext cx="292894" cy="228600"/>
          </a:xfrm>
          <a:prstGeom prst="rect">
            <a:avLst/>
          </a:prstGeom>
        </p:spPr>
      </p:pic>
      <p:pic>
        <p:nvPicPr>
          <p:cNvPr id="5" name="Picture 4">
            <a:extLst>
              <a:ext uri="{FF2B5EF4-FFF2-40B4-BE49-F238E27FC236}">
                <a16:creationId xmlns:a16="http://schemas.microsoft.com/office/drawing/2014/main" id="{B4BAF520-769B-8203-E1F1-A2108BE1A826}"/>
              </a:ext>
            </a:extLst>
          </p:cNvPr>
          <p:cNvPicPr>
            <a:picLocks noChangeAspect="1"/>
          </p:cNvPicPr>
          <p:nvPr/>
        </p:nvPicPr>
        <p:blipFill>
          <a:blip r:embed="rId4"/>
          <a:stretch>
            <a:fillRect/>
          </a:stretch>
        </p:blipFill>
        <p:spPr>
          <a:xfrm>
            <a:off x="3567793" y="2230636"/>
            <a:ext cx="1307306" cy="682228"/>
          </a:xfrm>
          <a:prstGeom prst="rect">
            <a:avLst/>
          </a:prstGeom>
          <a:ln w="3175">
            <a:solidFill>
              <a:schemeClr val="tx1"/>
            </a:solidFill>
          </a:ln>
        </p:spPr>
      </p:pic>
      <p:sp>
        <p:nvSpPr>
          <p:cNvPr id="6" name="Rectangle 5">
            <a:extLst>
              <a:ext uri="{FF2B5EF4-FFF2-40B4-BE49-F238E27FC236}">
                <a16:creationId xmlns:a16="http://schemas.microsoft.com/office/drawing/2014/main" id="{318D48A5-2331-9C17-4615-8AA0BBC705AC}"/>
              </a:ext>
            </a:extLst>
          </p:cNvPr>
          <p:cNvSpPr/>
          <p:nvPr/>
        </p:nvSpPr>
        <p:spPr>
          <a:xfrm>
            <a:off x="1538968"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8" name="Straight Arrow Connector 7">
            <a:extLst>
              <a:ext uri="{FF2B5EF4-FFF2-40B4-BE49-F238E27FC236}">
                <a16:creationId xmlns:a16="http://schemas.microsoft.com/office/drawing/2014/main" id="{FB27D6B6-9EB2-1CB0-869D-1CA5BA5D0890}"/>
              </a:ext>
            </a:extLst>
          </p:cNvPr>
          <p:cNvCxnSpPr>
            <a:cxnSpLocks/>
            <a:stCxn id="6" idx="3"/>
          </p:cNvCxnSpPr>
          <p:nvPr/>
        </p:nvCxnSpPr>
        <p:spPr>
          <a:xfrm>
            <a:off x="2524805"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29228F2-6E80-0663-94B5-E6C49958AC1D}"/>
              </a:ext>
            </a:extLst>
          </p:cNvPr>
          <p:cNvSpPr/>
          <p:nvPr/>
        </p:nvSpPr>
        <p:spPr>
          <a:xfrm>
            <a:off x="605531"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13" name="TextBox 12">
            <a:extLst>
              <a:ext uri="{FF2B5EF4-FFF2-40B4-BE49-F238E27FC236}">
                <a16:creationId xmlns:a16="http://schemas.microsoft.com/office/drawing/2014/main" id="{2E18FEEA-76BB-5DD5-8C4C-32ED42ECEB6F}"/>
              </a:ext>
            </a:extLst>
          </p:cNvPr>
          <p:cNvSpPr txBox="1"/>
          <p:nvPr/>
        </p:nvSpPr>
        <p:spPr>
          <a:xfrm>
            <a:off x="449440"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5" name="Straight Arrow Connector 14">
            <a:extLst>
              <a:ext uri="{FF2B5EF4-FFF2-40B4-BE49-F238E27FC236}">
                <a16:creationId xmlns:a16="http://schemas.microsoft.com/office/drawing/2014/main" id="{85EFF4D4-30EA-5BD3-42B0-3D428739B05D}"/>
              </a:ext>
            </a:extLst>
          </p:cNvPr>
          <p:cNvCxnSpPr>
            <a:cxnSpLocks/>
            <a:stCxn id="9" idx="3"/>
            <a:endCxn id="49" idx="1"/>
          </p:cNvCxnSpPr>
          <p:nvPr/>
        </p:nvCxnSpPr>
        <p:spPr>
          <a:xfrm flipV="1">
            <a:off x="1591369"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B30AF5B-5D21-3A53-4346-EB6502179F41}"/>
              </a:ext>
            </a:extLst>
          </p:cNvPr>
          <p:cNvSpPr/>
          <p:nvPr/>
        </p:nvSpPr>
        <p:spPr>
          <a:xfrm>
            <a:off x="7054993"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47" name="Straight Arrow Connector 46">
            <a:extLst>
              <a:ext uri="{FF2B5EF4-FFF2-40B4-BE49-F238E27FC236}">
                <a16:creationId xmlns:a16="http://schemas.microsoft.com/office/drawing/2014/main" id="{6ABC7948-D55F-787E-7A84-C7668EF14B91}"/>
              </a:ext>
            </a:extLst>
          </p:cNvPr>
          <p:cNvCxnSpPr>
            <a:cxnSpLocks/>
            <a:endCxn id="17" idx="1"/>
          </p:cNvCxnSpPr>
          <p:nvPr/>
        </p:nvCxnSpPr>
        <p:spPr>
          <a:xfrm>
            <a:off x="4875099"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6F006B3-E3B9-3868-0711-87F64F9D6AEE}"/>
              </a:ext>
            </a:extLst>
          </p:cNvPr>
          <p:cNvSpPr txBox="1"/>
          <p:nvPr/>
        </p:nvSpPr>
        <p:spPr>
          <a:xfrm>
            <a:off x="7684351" y="223063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49" name="Rectangle 48">
            <a:extLst>
              <a:ext uri="{FF2B5EF4-FFF2-40B4-BE49-F238E27FC236}">
                <a16:creationId xmlns:a16="http://schemas.microsoft.com/office/drawing/2014/main" id="{1FD6D3F5-C8D5-DFE5-BB70-3B4EDF602D1C}"/>
              </a:ext>
            </a:extLst>
          </p:cNvPr>
          <p:cNvSpPr/>
          <p:nvPr/>
        </p:nvSpPr>
        <p:spPr>
          <a:xfrm>
            <a:off x="3310617"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50" name="Rectangle 49">
            <a:extLst>
              <a:ext uri="{FF2B5EF4-FFF2-40B4-BE49-F238E27FC236}">
                <a16:creationId xmlns:a16="http://schemas.microsoft.com/office/drawing/2014/main" id="{71462CB3-2D9B-6E57-043A-DE4B229D7CF2}"/>
              </a:ext>
            </a:extLst>
          </p:cNvPr>
          <p:cNvSpPr/>
          <p:nvPr/>
        </p:nvSpPr>
        <p:spPr>
          <a:xfrm>
            <a:off x="1403886"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51" name="Straight Arrow Connector 50">
            <a:extLst>
              <a:ext uri="{FF2B5EF4-FFF2-40B4-BE49-F238E27FC236}">
                <a16:creationId xmlns:a16="http://schemas.microsoft.com/office/drawing/2014/main" id="{AA0AA38A-8D6E-33EE-808C-48C3C1080255}"/>
              </a:ext>
            </a:extLst>
          </p:cNvPr>
          <p:cNvCxnSpPr>
            <a:cxnSpLocks/>
            <a:stCxn id="50" idx="3"/>
          </p:cNvCxnSpPr>
          <p:nvPr/>
        </p:nvCxnSpPr>
        <p:spPr>
          <a:xfrm>
            <a:off x="2389723"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FE25C8CD-915A-1F46-1AF2-10607A060B8E}"/>
              </a:ext>
            </a:extLst>
          </p:cNvPr>
          <p:cNvSpPr/>
          <p:nvPr/>
        </p:nvSpPr>
        <p:spPr>
          <a:xfrm>
            <a:off x="605531"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53" name="Straight Arrow Connector 52">
            <a:extLst>
              <a:ext uri="{FF2B5EF4-FFF2-40B4-BE49-F238E27FC236}">
                <a16:creationId xmlns:a16="http://schemas.microsoft.com/office/drawing/2014/main" id="{474E247A-CFD4-990E-6C30-9B9D070DCF93}"/>
              </a:ext>
            </a:extLst>
          </p:cNvPr>
          <p:cNvCxnSpPr>
            <a:cxnSpLocks/>
            <a:stCxn id="52" idx="3"/>
            <a:endCxn id="49" idx="1"/>
          </p:cNvCxnSpPr>
          <p:nvPr/>
        </p:nvCxnSpPr>
        <p:spPr>
          <a:xfrm flipV="1">
            <a:off x="1591369"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36DCAB7-8B57-6CEE-3AF3-8B7A2417D00D}"/>
              </a:ext>
            </a:extLst>
          </p:cNvPr>
          <p:cNvSpPr/>
          <p:nvPr/>
        </p:nvSpPr>
        <p:spPr>
          <a:xfrm>
            <a:off x="7054993"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55" name="Straight Arrow Connector 54">
            <a:extLst>
              <a:ext uri="{FF2B5EF4-FFF2-40B4-BE49-F238E27FC236}">
                <a16:creationId xmlns:a16="http://schemas.microsoft.com/office/drawing/2014/main" id="{C5C7BF8E-EF9B-D20B-0170-79F677DD5035}"/>
              </a:ext>
            </a:extLst>
          </p:cNvPr>
          <p:cNvCxnSpPr>
            <a:cxnSpLocks/>
            <a:endCxn id="54" idx="1"/>
          </p:cNvCxnSpPr>
          <p:nvPr/>
        </p:nvCxnSpPr>
        <p:spPr>
          <a:xfrm>
            <a:off x="4875099"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6B32523-CE25-40E7-B9AD-3EF4ACBC1158}"/>
              </a:ext>
            </a:extLst>
          </p:cNvPr>
          <p:cNvSpPr txBox="1"/>
          <p:nvPr/>
        </p:nvSpPr>
        <p:spPr>
          <a:xfrm>
            <a:off x="2358517" y="3811367"/>
            <a:ext cx="6570983" cy="1200329"/>
          </a:xfrm>
          <a:prstGeom prst="rect">
            <a:avLst/>
          </a:prstGeom>
          <a:noFill/>
        </p:spPr>
        <p:txBody>
          <a:bodyPr wrap="square" rtlCol="0">
            <a:spAutoFit/>
          </a:bodyPr>
          <a:lstStyle/>
          <a:p>
            <a:r>
              <a:rPr lang="en-US" sz="1800" dirty="0">
                <a:solidFill>
                  <a:schemeClr val="tx1"/>
                </a:solidFill>
                <a:latin typeface="Cambria" panose="02040503050406030204" pitchFamily="18" charset="0"/>
                <a:ea typeface="Cambria" panose="02040503050406030204" pitchFamily="18" charset="0"/>
              </a:rPr>
              <a:t>Selecting Editors</a:t>
            </a:r>
          </a:p>
          <a:p>
            <a:pPr marL="214313" indent="-214313">
              <a:buFontTx/>
              <a:buChar char="-"/>
            </a:pPr>
            <a:r>
              <a:rPr lang="en-US" sz="1800" dirty="0">
                <a:solidFill>
                  <a:schemeClr val="tx1"/>
                </a:solidFill>
                <a:latin typeface="Cambria" panose="02040503050406030204" pitchFamily="18" charset="0"/>
                <a:ea typeface="Cambria" panose="02040503050406030204" pitchFamily="18" charset="0"/>
              </a:rPr>
              <a:t>After content load is selected, editor is selected</a:t>
            </a:r>
          </a:p>
          <a:p>
            <a:pPr marL="214313" indent="-214313">
              <a:buFontTx/>
              <a:buChar char="-"/>
            </a:pPr>
            <a:r>
              <a:rPr lang="en-US" sz="1800" dirty="0">
                <a:solidFill>
                  <a:schemeClr val="tx1"/>
                </a:solidFill>
                <a:latin typeface="Cambria" panose="02040503050406030204" pitchFamily="18" charset="0"/>
                <a:ea typeface="Cambria" panose="02040503050406030204" pitchFamily="18" charset="0"/>
              </a:rPr>
              <a:t>Editor selection may be based on content type</a:t>
            </a:r>
          </a:p>
          <a:p>
            <a:pPr marL="214313" indent="-214313">
              <a:buFontTx/>
              <a:buChar char="-"/>
            </a:pPr>
            <a:r>
              <a:rPr lang="en-US" sz="1800" dirty="0">
                <a:solidFill>
                  <a:schemeClr val="tx1"/>
                </a:solidFill>
                <a:latin typeface="Cambria" panose="02040503050406030204" pitchFamily="18" charset="0"/>
                <a:ea typeface="Cambria" panose="02040503050406030204" pitchFamily="18" charset="0"/>
              </a:rPr>
              <a:t>Future: image editors, games, applications</a:t>
            </a:r>
          </a:p>
        </p:txBody>
      </p:sp>
      <p:sp>
        <p:nvSpPr>
          <p:cNvPr id="57" name="Rectangle 56">
            <a:extLst>
              <a:ext uri="{FF2B5EF4-FFF2-40B4-BE49-F238E27FC236}">
                <a16:creationId xmlns:a16="http://schemas.microsoft.com/office/drawing/2014/main" id="{DEC85B37-11F8-60B8-F5EA-4BEDF526F3D4}"/>
              </a:ext>
            </a:extLst>
          </p:cNvPr>
          <p:cNvSpPr/>
          <p:nvPr/>
        </p:nvSpPr>
        <p:spPr>
          <a:xfrm>
            <a:off x="847972" y="3394470"/>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58" name="Straight Arrow Connector 57">
            <a:extLst>
              <a:ext uri="{FF2B5EF4-FFF2-40B4-BE49-F238E27FC236}">
                <a16:creationId xmlns:a16="http://schemas.microsoft.com/office/drawing/2014/main" id="{D2E74598-8513-605C-B30D-4B3C3DC33377}"/>
              </a:ext>
            </a:extLst>
          </p:cNvPr>
          <p:cNvCxnSpPr>
            <a:cxnSpLocks/>
            <a:stCxn id="57" idx="3"/>
            <a:endCxn id="49" idx="1"/>
          </p:cNvCxnSpPr>
          <p:nvPr/>
        </p:nvCxnSpPr>
        <p:spPr>
          <a:xfrm flipV="1">
            <a:off x="1940967" y="2575907"/>
            <a:ext cx="1369650"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E98D1A3F-E1BD-BB98-535E-D90002C85163}"/>
              </a:ext>
            </a:extLst>
          </p:cNvPr>
          <p:cNvSpPr/>
          <p:nvPr/>
        </p:nvSpPr>
        <p:spPr>
          <a:xfrm>
            <a:off x="129540" y="3394470"/>
            <a:ext cx="493892"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R</a:t>
            </a:r>
            <a:r>
              <a:rPr lang="en-US" sz="1050" dirty="0">
                <a:solidFill>
                  <a:schemeClr val="tx1"/>
                </a:solidFill>
              </a:rPr>
              <a:t>SS</a:t>
            </a:r>
            <a:endParaRPr lang="en-CA" sz="1050" dirty="0">
              <a:solidFill>
                <a:schemeClr val="tx1"/>
              </a:solidFill>
            </a:endParaRPr>
          </a:p>
        </p:txBody>
      </p:sp>
      <p:cxnSp>
        <p:nvCxnSpPr>
          <p:cNvPr id="60" name="Straight Arrow Connector 59">
            <a:extLst>
              <a:ext uri="{FF2B5EF4-FFF2-40B4-BE49-F238E27FC236}">
                <a16:creationId xmlns:a16="http://schemas.microsoft.com/office/drawing/2014/main" id="{5206FBD7-FE55-A603-9388-251327847E74}"/>
              </a:ext>
            </a:extLst>
          </p:cNvPr>
          <p:cNvCxnSpPr>
            <a:cxnSpLocks/>
            <a:stCxn id="59" idx="3"/>
            <a:endCxn id="57" idx="1"/>
          </p:cNvCxnSpPr>
          <p:nvPr/>
        </p:nvCxnSpPr>
        <p:spPr>
          <a:xfrm>
            <a:off x="623432" y="3558776"/>
            <a:ext cx="2245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CE129DBD-4443-78FC-8597-F9C84AD32E0F}"/>
              </a:ext>
            </a:extLst>
          </p:cNvPr>
          <p:cNvSpPr/>
          <p:nvPr/>
        </p:nvSpPr>
        <p:spPr>
          <a:xfrm>
            <a:off x="3396341"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63" name="Straight Arrow Connector 62">
            <a:extLst>
              <a:ext uri="{FF2B5EF4-FFF2-40B4-BE49-F238E27FC236}">
                <a16:creationId xmlns:a16="http://schemas.microsoft.com/office/drawing/2014/main" id="{E32F0AE7-DAB2-55B7-9E1E-5ED33F13B1F6}"/>
              </a:ext>
            </a:extLst>
          </p:cNvPr>
          <p:cNvCxnSpPr>
            <a:cxnSpLocks/>
            <a:endCxn id="62" idx="0"/>
          </p:cNvCxnSpPr>
          <p:nvPr/>
        </p:nvCxnSpPr>
        <p:spPr>
          <a:xfrm flipH="1">
            <a:off x="3889260"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1F81506E-E191-7903-7A57-F14A467048FF}"/>
              </a:ext>
            </a:extLst>
          </p:cNvPr>
          <p:cNvPicPr>
            <a:picLocks noChangeAspect="1"/>
          </p:cNvPicPr>
          <p:nvPr/>
        </p:nvPicPr>
        <p:blipFill>
          <a:blip r:embed="rId5"/>
          <a:stretch>
            <a:fillRect/>
          </a:stretch>
        </p:blipFill>
        <p:spPr>
          <a:xfrm>
            <a:off x="3310617" y="2775766"/>
            <a:ext cx="251604" cy="196374"/>
          </a:xfrm>
          <a:prstGeom prst="rect">
            <a:avLst/>
          </a:prstGeom>
        </p:spPr>
      </p:pic>
      <p:sp>
        <p:nvSpPr>
          <p:cNvPr id="65" name="Rectangle 64">
            <a:extLst>
              <a:ext uri="{FF2B5EF4-FFF2-40B4-BE49-F238E27FC236}">
                <a16:creationId xmlns:a16="http://schemas.microsoft.com/office/drawing/2014/main" id="{106A37FE-B598-003B-EB5B-8B59ECF11AD0}"/>
              </a:ext>
            </a:extLst>
          </p:cNvPr>
          <p:cNvSpPr/>
          <p:nvPr/>
        </p:nvSpPr>
        <p:spPr>
          <a:xfrm>
            <a:off x="3182405"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66" name="Straight Arrow Connector 65">
            <a:extLst>
              <a:ext uri="{FF2B5EF4-FFF2-40B4-BE49-F238E27FC236}">
                <a16:creationId xmlns:a16="http://schemas.microsoft.com/office/drawing/2014/main" id="{51F2C794-8B39-BAFE-3295-D500BE56B601}"/>
              </a:ext>
            </a:extLst>
          </p:cNvPr>
          <p:cNvCxnSpPr>
            <a:cxnSpLocks/>
            <a:stCxn id="65" idx="2"/>
          </p:cNvCxnSpPr>
          <p:nvPr/>
        </p:nvCxnSpPr>
        <p:spPr>
          <a:xfrm>
            <a:off x="3675324"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Single Corner Snipped 66">
            <a:extLst>
              <a:ext uri="{FF2B5EF4-FFF2-40B4-BE49-F238E27FC236}">
                <a16:creationId xmlns:a16="http://schemas.microsoft.com/office/drawing/2014/main" id="{5EFE9500-98B7-5A4E-A7C1-B88F8A73BFEF}"/>
              </a:ext>
            </a:extLst>
          </p:cNvPr>
          <p:cNvSpPr/>
          <p:nvPr/>
        </p:nvSpPr>
        <p:spPr>
          <a:xfrm>
            <a:off x="2793021"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68" name="Rectangle: Single Corner Snipped 67">
            <a:extLst>
              <a:ext uri="{FF2B5EF4-FFF2-40B4-BE49-F238E27FC236}">
                <a16:creationId xmlns:a16="http://schemas.microsoft.com/office/drawing/2014/main" id="{45614729-EA5B-B345-6883-F1BE1D5E0874}"/>
              </a:ext>
            </a:extLst>
          </p:cNvPr>
          <p:cNvSpPr/>
          <p:nvPr/>
        </p:nvSpPr>
        <p:spPr>
          <a:xfrm>
            <a:off x="3400239"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69" name="Rectangle: Single Corner Snipped 68">
            <a:extLst>
              <a:ext uri="{FF2B5EF4-FFF2-40B4-BE49-F238E27FC236}">
                <a16:creationId xmlns:a16="http://schemas.microsoft.com/office/drawing/2014/main" id="{FA1444C0-D767-6CB9-E63D-1470F7281849}"/>
              </a:ext>
            </a:extLst>
          </p:cNvPr>
          <p:cNvSpPr/>
          <p:nvPr/>
        </p:nvSpPr>
        <p:spPr>
          <a:xfrm>
            <a:off x="4007457"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70" name="Straight Arrow Connector 69">
            <a:extLst>
              <a:ext uri="{FF2B5EF4-FFF2-40B4-BE49-F238E27FC236}">
                <a16:creationId xmlns:a16="http://schemas.microsoft.com/office/drawing/2014/main" id="{8057FED8-89D8-4B10-A204-FC4E50F7B64D}"/>
              </a:ext>
            </a:extLst>
          </p:cNvPr>
          <p:cNvCxnSpPr>
            <a:stCxn id="67" idx="1"/>
            <a:endCxn id="65" idx="0"/>
          </p:cNvCxnSpPr>
          <p:nvPr/>
        </p:nvCxnSpPr>
        <p:spPr>
          <a:xfrm>
            <a:off x="3046299"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75173B7D-A4C7-8CB8-1E1D-16C0E3840AAE}"/>
              </a:ext>
            </a:extLst>
          </p:cNvPr>
          <p:cNvCxnSpPr>
            <a:stCxn id="68" idx="1"/>
            <a:endCxn id="65" idx="0"/>
          </p:cNvCxnSpPr>
          <p:nvPr/>
        </p:nvCxnSpPr>
        <p:spPr>
          <a:xfrm>
            <a:off x="3653517"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8DE78822-5A9A-7F3A-FB0B-4B4EB9ECD3FD}"/>
              </a:ext>
            </a:extLst>
          </p:cNvPr>
          <p:cNvCxnSpPr>
            <a:stCxn id="69" idx="1"/>
            <a:endCxn id="65" idx="0"/>
          </p:cNvCxnSpPr>
          <p:nvPr/>
        </p:nvCxnSpPr>
        <p:spPr>
          <a:xfrm flipH="1">
            <a:off x="3675324"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869A4673-3286-0357-1511-CFA1E7E02B77}"/>
              </a:ext>
            </a:extLst>
          </p:cNvPr>
          <p:cNvSpPr txBox="1"/>
          <p:nvPr/>
        </p:nvSpPr>
        <p:spPr>
          <a:xfrm>
            <a:off x="4999465" y="1862466"/>
            <a:ext cx="875110" cy="253916"/>
          </a:xfrm>
          <a:prstGeom prst="rect">
            <a:avLst/>
          </a:prstGeom>
          <a:noFill/>
        </p:spPr>
        <p:txBody>
          <a:bodyPr wrap="square" rtlCol="0">
            <a:spAutoFit/>
          </a:bodyPr>
          <a:lstStyle/>
          <a:p>
            <a:r>
              <a:rPr lang="en-US" sz="1050" dirty="0">
                <a:solidFill>
                  <a:schemeClr val="tx1"/>
                </a:solidFill>
              </a:rPr>
              <a:t>editors.js</a:t>
            </a:r>
            <a:endParaRPr lang="en-CA" sz="1050" dirty="0">
              <a:solidFill>
                <a:schemeClr val="tx1"/>
              </a:solidFill>
            </a:endParaRPr>
          </a:p>
        </p:txBody>
      </p:sp>
      <p:sp>
        <p:nvSpPr>
          <p:cNvPr id="74" name="Rectangle 73">
            <a:extLst>
              <a:ext uri="{FF2B5EF4-FFF2-40B4-BE49-F238E27FC236}">
                <a16:creationId xmlns:a16="http://schemas.microsoft.com/office/drawing/2014/main" id="{C903B2AC-F09A-BD48-89C5-2C32D0FEDCDA}"/>
              </a:ext>
            </a:extLst>
          </p:cNvPr>
          <p:cNvSpPr/>
          <p:nvPr/>
        </p:nvSpPr>
        <p:spPr>
          <a:xfrm>
            <a:off x="4789048"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75" name="Straight Arrow Connector 74">
            <a:extLst>
              <a:ext uri="{FF2B5EF4-FFF2-40B4-BE49-F238E27FC236}">
                <a16:creationId xmlns:a16="http://schemas.microsoft.com/office/drawing/2014/main" id="{0814EF57-EA12-AEF5-2FAB-F6FB1DEFABD2}"/>
              </a:ext>
            </a:extLst>
          </p:cNvPr>
          <p:cNvCxnSpPr>
            <a:cxnSpLocks/>
            <a:stCxn id="74" idx="2"/>
          </p:cNvCxnSpPr>
          <p:nvPr/>
        </p:nvCxnSpPr>
        <p:spPr>
          <a:xfrm flipH="1">
            <a:off x="4458253"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EA0E023-D05F-4B5B-ED97-1C787CF9B9D7}"/>
              </a:ext>
            </a:extLst>
          </p:cNvPr>
          <p:cNvSpPr/>
          <p:nvPr/>
        </p:nvSpPr>
        <p:spPr>
          <a:xfrm>
            <a:off x="4653607"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77" name="Rectangle 76">
            <a:extLst>
              <a:ext uri="{FF2B5EF4-FFF2-40B4-BE49-F238E27FC236}">
                <a16:creationId xmlns:a16="http://schemas.microsoft.com/office/drawing/2014/main" id="{790A83D8-DCE0-29CD-3703-36C7B1C7EC44}"/>
              </a:ext>
            </a:extLst>
          </p:cNvPr>
          <p:cNvSpPr/>
          <p:nvPr/>
        </p:nvSpPr>
        <p:spPr>
          <a:xfrm>
            <a:off x="5376842"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78" name="Straight Arrow Connector 77">
            <a:extLst>
              <a:ext uri="{FF2B5EF4-FFF2-40B4-BE49-F238E27FC236}">
                <a16:creationId xmlns:a16="http://schemas.microsoft.com/office/drawing/2014/main" id="{155DEA63-87A2-B7A8-0C26-86023DE5DA24}"/>
              </a:ext>
            </a:extLst>
          </p:cNvPr>
          <p:cNvCxnSpPr>
            <a:cxnSpLocks/>
            <a:stCxn id="76" idx="2"/>
          </p:cNvCxnSpPr>
          <p:nvPr/>
        </p:nvCxnSpPr>
        <p:spPr>
          <a:xfrm>
            <a:off x="4967787"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17D04F3-5CEA-0759-07F8-721DB42EBA4F}"/>
              </a:ext>
            </a:extLst>
          </p:cNvPr>
          <p:cNvCxnSpPr>
            <a:cxnSpLocks/>
          </p:cNvCxnSpPr>
          <p:nvPr/>
        </p:nvCxnSpPr>
        <p:spPr>
          <a:xfrm flipH="1">
            <a:off x="5363029"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E91C4992-A864-25A7-C0C3-9073C538464B}"/>
              </a:ext>
            </a:extLst>
          </p:cNvPr>
          <p:cNvSpPr txBox="1"/>
          <p:nvPr/>
        </p:nvSpPr>
        <p:spPr>
          <a:xfrm>
            <a:off x="5616307" y="910606"/>
            <a:ext cx="985838" cy="253916"/>
          </a:xfrm>
          <a:prstGeom prst="rect">
            <a:avLst/>
          </a:prstGeom>
          <a:noFill/>
        </p:spPr>
        <p:txBody>
          <a:bodyPr wrap="square" rtlCol="0">
            <a:spAutoFit/>
          </a:bodyPr>
          <a:lstStyle/>
          <a:p>
            <a:r>
              <a:rPr lang="en-US" sz="1050" dirty="0">
                <a:solidFill>
                  <a:schemeClr val="tx1"/>
                </a:solidFill>
              </a:rPr>
              <a:t>tinymce.js</a:t>
            </a:r>
            <a:endParaRPr lang="en-CA" sz="1050" dirty="0">
              <a:solidFill>
                <a:schemeClr val="tx1"/>
              </a:solidFill>
            </a:endParaRPr>
          </a:p>
        </p:txBody>
      </p:sp>
      <p:sp>
        <p:nvSpPr>
          <p:cNvPr id="81" name="TextBox 80">
            <a:extLst>
              <a:ext uri="{FF2B5EF4-FFF2-40B4-BE49-F238E27FC236}">
                <a16:creationId xmlns:a16="http://schemas.microsoft.com/office/drawing/2014/main" id="{79320165-7DB0-9AD4-9669-BBB9EA226BC7}"/>
              </a:ext>
            </a:extLst>
          </p:cNvPr>
          <p:cNvSpPr txBox="1"/>
          <p:nvPr/>
        </p:nvSpPr>
        <p:spPr>
          <a:xfrm>
            <a:off x="4035707"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cxnSp>
        <p:nvCxnSpPr>
          <p:cNvPr id="82" name="Straight Arrow Connector 81">
            <a:extLst>
              <a:ext uri="{FF2B5EF4-FFF2-40B4-BE49-F238E27FC236}">
                <a16:creationId xmlns:a16="http://schemas.microsoft.com/office/drawing/2014/main" id="{A06379B4-FC37-6B4D-1928-D1FE4A63D1AB}"/>
              </a:ext>
            </a:extLst>
          </p:cNvPr>
          <p:cNvCxnSpPr>
            <a:cxnSpLocks/>
          </p:cNvCxnSpPr>
          <p:nvPr/>
        </p:nvCxnSpPr>
        <p:spPr>
          <a:xfrm flipV="1">
            <a:off x="4168243"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00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C55891D-1B97-162F-C7D6-21E1CBDE9BF9}"/>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64908394-020E-4B8D-901B-27D9DB5D4B50}"/>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The Open Editor Apocalypse</a:t>
            </a:r>
          </a:p>
        </p:txBody>
      </p:sp>
      <p:pic>
        <p:nvPicPr>
          <p:cNvPr id="4" name="Picture 3" descr="A computer screen with text&#10;&#10;AI-generated content may be incorrect.">
            <a:extLst>
              <a:ext uri="{FF2B5EF4-FFF2-40B4-BE49-F238E27FC236}">
                <a16:creationId xmlns:a16="http://schemas.microsoft.com/office/drawing/2014/main" id="{27BB94EC-EA3A-FB16-D206-1F538760F7B1}"/>
              </a:ext>
            </a:extLst>
          </p:cNvPr>
          <p:cNvPicPr>
            <a:picLocks noChangeAspect="1"/>
          </p:cNvPicPr>
          <p:nvPr/>
        </p:nvPicPr>
        <p:blipFill>
          <a:blip r:embed="rId3"/>
          <a:stretch>
            <a:fillRect/>
          </a:stretch>
        </p:blipFill>
        <p:spPr>
          <a:xfrm>
            <a:off x="438150" y="1094013"/>
            <a:ext cx="4311650" cy="2771775"/>
          </a:xfrm>
          <a:prstGeom prst="rect">
            <a:avLst/>
          </a:prstGeom>
        </p:spPr>
      </p:pic>
      <p:sp>
        <p:nvSpPr>
          <p:cNvPr id="12" name="TextBox 11">
            <a:extLst>
              <a:ext uri="{FF2B5EF4-FFF2-40B4-BE49-F238E27FC236}">
                <a16:creationId xmlns:a16="http://schemas.microsoft.com/office/drawing/2014/main" id="{D996ECA3-1AE4-C1E3-BF89-31B2D50032B7}"/>
              </a:ext>
            </a:extLst>
          </p:cNvPr>
          <p:cNvSpPr txBox="1"/>
          <p:nvPr/>
        </p:nvSpPr>
        <p:spPr>
          <a:xfrm>
            <a:off x="963385" y="4219662"/>
            <a:ext cx="7074353" cy="738664"/>
          </a:xfrm>
          <a:prstGeom prst="rect">
            <a:avLst/>
          </a:prstGeom>
          <a:noFill/>
        </p:spPr>
        <p:txBody>
          <a:bodyPr wrap="square">
            <a:spAutoFit/>
          </a:bodyPr>
          <a:lstStyle/>
          <a:p>
            <a:r>
              <a:rPr lang="en-CA" dirty="0"/>
              <a:t>W3C. </a:t>
            </a:r>
            <a:r>
              <a:rPr lang="en-CA" dirty="0" err="1"/>
              <a:t>execCommand</a:t>
            </a:r>
            <a:r>
              <a:rPr lang="en-CA" dirty="0"/>
              <a:t>() </a:t>
            </a:r>
            <a:r>
              <a:rPr lang="en-CA" dirty="0">
                <a:hlinkClick r:id="rId4"/>
              </a:rPr>
              <a:t>https://w3c.github.io/editing/docs/execCommand/</a:t>
            </a:r>
            <a:endParaRPr lang="en-CA" dirty="0"/>
          </a:p>
          <a:p>
            <a:r>
              <a:rPr lang="en-CA" dirty="0"/>
              <a:t>David Dal Busco. 2020. Reimplementing </a:t>
            </a:r>
            <a:r>
              <a:rPr lang="en-CA" dirty="0" err="1"/>
              <a:t>doc.execCommand</a:t>
            </a:r>
            <a:r>
              <a:rPr lang="en-CA" dirty="0"/>
              <a:t>. </a:t>
            </a:r>
            <a:r>
              <a:rPr lang="en-CA" dirty="0">
                <a:hlinkClick r:id="rId5"/>
              </a:rPr>
              <a:t>https://medium.com/swlh/reimplementing-document-execcommand-6ffc33a80f02</a:t>
            </a:r>
            <a:r>
              <a:rPr lang="en-CA" dirty="0"/>
              <a:t>  </a:t>
            </a:r>
          </a:p>
        </p:txBody>
      </p:sp>
    </p:spTree>
    <p:extLst>
      <p:ext uri="{BB962C8B-B14F-4D97-AF65-F5344CB8AC3E}">
        <p14:creationId xmlns:p14="http://schemas.microsoft.com/office/powerpoint/2010/main" val="336774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E2BA835-8CD3-F55E-4632-684E58A9EB1D}"/>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F7C19C48-E55B-2A7D-6D44-95221D83E93E}"/>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Collaboration</a:t>
            </a:r>
          </a:p>
        </p:txBody>
      </p:sp>
      <p:pic>
        <p:nvPicPr>
          <p:cNvPr id="3" name="Picture 2">
            <a:extLst>
              <a:ext uri="{FF2B5EF4-FFF2-40B4-BE49-F238E27FC236}">
                <a16:creationId xmlns:a16="http://schemas.microsoft.com/office/drawing/2014/main" id="{0521E4C4-BA93-2EE8-3155-499D5DDCF3AF}"/>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7" name="Picture 6">
            <a:extLst>
              <a:ext uri="{FF2B5EF4-FFF2-40B4-BE49-F238E27FC236}">
                <a16:creationId xmlns:a16="http://schemas.microsoft.com/office/drawing/2014/main" id="{16C048DE-EC9E-0C6B-1D98-F3442D03BADD}"/>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10" name="Rectangle 9">
            <a:extLst>
              <a:ext uri="{FF2B5EF4-FFF2-40B4-BE49-F238E27FC236}">
                <a16:creationId xmlns:a16="http://schemas.microsoft.com/office/drawing/2014/main" id="{473EF1F5-A9E4-5F99-2AC1-E04C3B06CA66}"/>
              </a:ext>
            </a:extLst>
          </p:cNvPr>
          <p:cNvSpPr/>
          <p:nvPr/>
        </p:nvSpPr>
        <p:spPr>
          <a:xfrm>
            <a:off x="1571626" y="1400175"/>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11" name="Straight Arrow Connector 10">
            <a:extLst>
              <a:ext uri="{FF2B5EF4-FFF2-40B4-BE49-F238E27FC236}">
                <a16:creationId xmlns:a16="http://schemas.microsoft.com/office/drawing/2014/main" id="{D0DCF77E-7FB9-DCA2-9A40-55D2889F4442}"/>
              </a:ext>
            </a:extLst>
          </p:cNvPr>
          <p:cNvCxnSpPr>
            <a:cxnSpLocks/>
            <a:stCxn id="10" idx="3"/>
          </p:cNvCxnSpPr>
          <p:nvPr/>
        </p:nvCxnSpPr>
        <p:spPr>
          <a:xfrm>
            <a:off x="2557463" y="1564482"/>
            <a:ext cx="1042988" cy="7215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95A240-91DB-0744-B8AD-FF9972FE00DB}"/>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14" name="TextBox 13">
            <a:extLst>
              <a:ext uri="{FF2B5EF4-FFF2-40B4-BE49-F238E27FC236}">
                <a16:creationId xmlns:a16="http://schemas.microsoft.com/office/drawing/2014/main" id="{F0FDF4DD-796D-AEC2-9461-C635B91EBCA4}"/>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6" name="Straight Arrow Connector 15">
            <a:extLst>
              <a:ext uri="{FF2B5EF4-FFF2-40B4-BE49-F238E27FC236}">
                <a16:creationId xmlns:a16="http://schemas.microsoft.com/office/drawing/2014/main" id="{36FC3A0B-C5C5-84AE-649A-A162274BE3DC}"/>
              </a:ext>
            </a:extLst>
          </p:cNvPr>
          <p:cNvCxnSpPr>
            <a:cxnSpLocks/>
            <a:stCxn id="12" idx="3"/>
            <a:endCxn id="21"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B0C13E0-95C2-1BF7-F019-B7C0ACDB4A5E}"/>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19" name="Straight Arrow Connector 18">
            <a:extLst>
              <a:ext uri="{FF2B5EF4-FFF2-40B4-BE49-F238E27FC236}">
                <a16:creationId xmlns:a16="http://schemas.microsoft.com/office/drawing/2014/main" id="{0B3B05F4-543A-9EEB-1FEE-0D060E9AF6F4}"/>
              </a:ext>
            </a:extLst>
          </p:cNvPr>
          <p:cNvCxnSpPr>
            <a:cxnSpLocks/>
            <a:endCxn id="18"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FF1049A-AA54-7359-C20D-C94E87A391A1}"/>
              </a:ext>
            </a:extLst>
          </p:cNvPr>
          <p:cNvSpPr txBox="1"/>
          <p:nvPr/>
        </p:nvSpPr>
        <p:spPr>
          <a:xfrm>
            <a:off x="7717009" y="223063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21" name="Rectangle 20">
            <a:extLst>
              <a:ext uri="{FF2B5EF4-FFF2-40B4-BE49-F238E27FC236}">
                <a16:creationId xmlns:a16="http://schemas.microsoft.com/office/drawing/2014/main" id="{B41990A8-4F20-D1C1-C89B-5C4094CDF1EE}"/>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22" name="Rectangle 21">
            <a:extLst>
              <a:ext uri="{FF2B5EF4-FFF2-40B4-BE49-F238E27FC236}">
                <a16:creationId xmlns:a16="http://schemas.microsoft.com/office/drawing/2014/main" id="{D27F0AC3-AB9E-E2E7-A963-28BAA34C35AA}"/>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23" name="Straight Arrow Connector 22">
            <a:extLst>
              <a:ext uri="{FF2B5EF4-FFF2-40B4-BE49-F238E27FC236}">
                <a16:creationId xmlns:a16="http://schemas.microsoft.com/office/drawing/2014/main" id="{C206B7D5-0B56-3F1A-1130-2C2A5D1A4A37}"/>
              </a:ext>
            </a:extLst>
          </p:cNvPr>
          <p:cNvCxnSpPr>
            <a:cxnSpLocks/>
            <a:stCxn id="22"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5215C3C-C795-65AD-C606-E6B708D5CEDD}"/>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5" name="Straight Arrow Connector 24">
            <a:extLst>
              <a:ext uri="{FF2B5EF4-FFF2-40B4-BE49-F238E27FC236}">
                <a16:creationId xmlns:a16="http://schemas.microsoft.com/office/drawing/2014/main" id="{710B0548-BE6E-95F6-E1AF-6D98B2A613EB}"/>
              </a:ext>
            </a:extLst>
          </p:cNvPr>
          <p:cNvCxnSpPr>
            <a:cxnSpLocks/>
            <a:stCxn id="24" idx="3"/>
            <a:endCxn id="21"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0010F5C2-9016-3A38-E5C6-5D5246336B6D}"/>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7" name="Straight Arrow Connector 26">
            <a:extLst>
              <a:ext uri="{FF2B5EF4-FFF2-40B4-BE49-F238E27FC236}">
                <a16:creationId xmlns:a16="http://schemas.microsoft.com/office/drawing/2014/main" id="{A867EB20-EE4E-C68A-414C-ACC6B37F2E00}"/>
              </a:ext>
            </a:extLst>
          </p:cNvPr>
          <p:cNvCxnSpPr>
            <a:cxnSpLocks/>
            <a:endCxn id="26"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7F331BB-2A70-A57A-4400-DE60B5EE2B04}"/>
              </a:ext>
            </a:extLst>
          </p:cNvPr>
          <p:cNvSpPr txBox="1"/>
          <p:nvPr/>
        </p:nvSpPr>
        <p:spPr>
          <a:xfrm>
            <a:off x="2374846" y="3818672"/>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Collaborative Editing</a:t>
            </a:r>
          </a:p>
          <a:p>
            <a:pPr marL="214313" indent="-214313">
              <a:buFontTx/>
              <a:buChar char="-"/>
            </a:pPr>
            <a:r>
              <a:rPr lang="en-US" sz="1800" dirty="0">
                <a:solidFill>
                  <a:schemeClr val="tx1"/>
                </a:solidFill>
                <a:latin typeface="Candara" panose="020E0502030303020204" pitchFamily="34" charset="0"/>
              </a:rPr>
              <a:t>Editors can support multiple users</a:t>
            </a:r>
          </a:p>
          <a:p>
            <a:pPr marL="214313" indent="-214313">
              <a:buFontTx/>
              <a:buChar char="-"/>
            </a:pPr>
            <a:r>
              <a:rPr lang="en-US" sz="1800" dirty="0">
                <a:solidFill>
                  <a:schemeClr val="tx1"/>
                </a:solidFill>
                <a:latin typeface="Candara" panose="020E0502030303020204" pitchFamily="34" charset="0"/>
              </a:rPr>
              <a:t>Current configuration supports </a:t>
            </a:r>
            <a:r>
              <a:rPr lang="en-US" sz="1800" dirty="0" err="1">
                <a:solidFill>
                  <a:schemeClr val="tx1"/>
                </a:solidFill>
                <a:latin typeface="Candara" panose="020E0502030303020204" pitchFamily="34" charset="0"/>
              </a:rPr>
              <a:t>EtherPad</a:t>
            </a:r>
            <a:endParaRPr lang="en-US" sz="1800" dirty="0">
              <a:solidFill>
                <a:schemeClr val="tx1"/>
              </a:solidFill>
              <a:latin typeface="Candara" panose="020E0502030303020204" pitchFamily="34" charset="0"/>
            </a:endParaRPr>
          </a:p>
          <a:p>
            <a:pPr marL="214313" indent="-214313">
              <a:buFontTx/>
              <a:buChar char="-"/>
            </a:pPr>
            <a:r>
              <a:rPr lang="en-US" sz="1800" dirty="0">
                <a:solidFill>
                  <a:schemeClr val="tx1"/>
                </a:solidFill>
                <a:latin typeface="Candara" panose="020E0502030303020204" pitchFamily="34" charset="0"/>
              </a:rPr>
              <a:t>In this case, Etherpad is access through proxy server</a:t>
            </a:r>
          </a:p>
        </p:txBody>
      </p:sp>
      <p:sp>
        <p:nvSpPr>
          <p:cNvPr id="29" name="Rectangle 28">
            <a:extLst>
              <a:ext uri="{FF2B5EF4-FFF2-40B4-BE49-F238E27FC236}">
                <a16:creationId xmlns:a16="http://schemas.microsoft.com/office/drawing/2014/main" id="{91D38DF9-EB76-4DDA-1804-DC844F841BD6}"/>
              </a:ext>
            </a:extLst>
          </p:cNvPr>
          <p:cNvSpPr/>
          <p:nvPr/>
        </p:nvSpPr>
        <p:spPr>
          <a:xfrm>
            <a:off x="880630" y="3394470"/>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30" name="Straight Arrow Connector 29">
            <a:extLst>
              <a:ext uri="{FF2B5EF4-FFF2-40B4-BE49-F238E27FC236}">
                <a16:creationId xmlns:a16="http://schemas.microsoft.com/office/drawing/2014/main" id="{F23BADEE-CBAF-E947-BE9E-DB37815A9ADD}"/>
              </a:ext>
            </a:extLst>
          </p:cNvPr>
          <p:cNvCxnSpPr>
            <a:cxnSpLocks/>
            <a:stCxn id="29" idx="3"/>
            <a:endCxn id="21" idx="1"/>
          </p:cNvCxnSpPr>
          <p:nvPr/>
        </p:nvCxnSpPr>
        <p:spPr>
          <a:xfrm flipV="1">
            <a:off x="1973625" y="2575907"/>
            <a:ext cx="1369650"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00B4E30-A3CE-D24F-39F1-014C774F5F26}"/>
              </a:ext>
            </a:extLst>
          </p:cNvPr>
          <p:cNvSpPr/>
          <p:nvPr/>
        </p:nvSpPr>
        <p:spPr>
          <a:xfrm>
            <a:off x="162198" y="3394470"/>
            <a:ext cx="493892"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R</a:t>
            </a:r>
            <a:r>
              <a:rPr lang="en-US" sz="1050" dirty="0">
                <a:solidFill>
                  <a:schemeClr val="tx1"/>
                </a:solidFill>
              </a:rPr>
              <a:t>SS</a:t>
            </a:r>
            <a:endParaRPr lang="en-CA" sz="1050" dirty="0">
              <a:solidFill>
                <a:schemeClr val="tx1"/>
              </a:solidFill>
            </a:endParaRPr>
          </a:p>
        </p:txBody>
      </p:sp>
      <p:cxnSp>
        <p:nvCxnSpPr>
          <p:cNvPr id="32" name="Straight Arrow Connector 31">
            <a:extLst>
              <a:ext uri="{FF2B5EF4-FFF2-40B4-BE49-F238E27FC236}">
                <a16:creationId xmlns:a16="http://schemas.microsoft.com/office/drawing/2014/main" id="{3AE3B79A-447E-60A6-AF66-719A9B999112}"/>
              </a:ext>
            </a:extLst>
          </p:cNvPr>
          <p:cNvCxnSpPr>
            <a:cxnSpLocks/>
            <a:stCxn id="31" idx="3"/>
            <a:endCxn id="29" idx="1"/>
          </p:cNvCxnSpPr>
          <p:nvPr/>
        </p:nvCxnSpPr>
        <p:spPr>
          <a:xfrm>
            <a:off x="656090" y="3558776"/>
            <a:ext cx="2245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1944660C-114F-810E-B60B-620CA5072034}"/>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34" name="Straight Arrow Connector 33">
            <a:extLst>
              <a:ext uri="{FF2B5EF4-FFF2-40B4-BE49-F238E27FC236}">
                <a16:creationId xmlns:a16="http://schemas.microsoft.com/office/drawing/2014/main" id="{61F54451-3B93-10B9-EAC7-B1A79EE8E7AE}"/>
              </a:ext>
            </a:extLst>
          </p:cNvPr>
          <p:cNvCxnSpPr>
            <a:cxnSpLocks/>
            <a:endCxn id="33"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1FEB3AFB-2B9C-2E72-52EE-83E5442B6E8D}"/>
              </a:ext>
            </a:extLst>
          </p:cNvPr>
          <p:cNvPicPr>
            <a:picLocks noChangeAspect="1"/>
          </p:cNvPicPr>
          <p:nvPr/>
        </p:nvPicPr>
        <p:blipFill>
          <a:blip r:embed="rId5"/>
          <a:stretch>
            <a:fillRect/>
          </a:stretch>
        </p:blipFill>
        <p:spPr>
          <a:xfrm>
            <a:off x="3343275" y="2775766"/>
            <a:ext cx="251604" cy="196374"/>
          </a:xfrm>
          <a:prstGeom prst="rect">
            <a:avLst/>
          </a:prstGeom>
        </p:spPr>
      </p:pic>
      <p:sp>
        <p:nvSpPr>
          <p:cNvPr id="36" name="Rectangle 35">
            <a:extLst>
              <a:ext uri="{FF2B5EF4-FFF2-40B4-BE49-F238E27FC236}">
                <a16:creationId xmlns:a16="http://schemas.microsoft.com/office/drawing/2014/main" id="{94897FD7-C784-EE9D-6208-8DC9A773A7F1}"/>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37" name="Straight Arrow Connector 36">
            <a:extLst>
              <a:ext uri="{FF2B5EF4-FFF2-40B4-BE49-F238E27FC236}">
                <a16:creationId xmlns:a16="http://schemas.microsoft.com/office/drawing/2014/main" id="{C33B486A-F368-DBCA-D8AB-B2B0F966483A}"/>
              </a:ext>
            </a:extLst>
          </p:cNvPr>
          <p:cNvCxnSpPr>
            <a:cxnSpLocks/>
            <a:stCxn id="36"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Single Corner Snipped 37">
            <a:extLst>
              <a:ext uri="{FF2B5EF4-FFF2-40B4-BE49-F238E27FC236}">
                <a16:creationId xmlns:a16="http://schemas.microsoft.com/office/drawing/2014/main" id="{1279892F-712F-CEE3-4D03-D8CF89DE63A0}"/>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39" name="Rectangle: Single Corner Snipped 38">
            <a:extLst>
              <a:ext uri="{FF2B5EF4-FFF2-40B4-BE49-F238E27FC236}">
                <a16:creationId xmlns:a16="http://schemas.microsoft.com/office/drawing/2014/main" id="{58359338-8334-84E9-6DFB-369373EAC0F9}"/>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40" name="Rectangle: Single Corner Snipped 39">
            <a:extLst>
              <a:ext uri="{FF2B5EF4-FFF2-40B4-BE49-F238E27FC236}">
                <a16:creationId xmlns:a16="http://schemas.microsoft.com/office/drawing/2014/main" id="{FC9ABAEB-648E-EDAC-DBC3-044292D36916}"/>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41" name="Straight Arrow Connector 40">
            <a:extLst>
              <a:ext uri="{FF2B5EF4-FFF2-40B4-BE49-F238E27FC236}">
                <a16:creationId xmlns:a16="http://schemas.microsoft.com/office/drawing/2014/main" id="{0B96A94F-5F80-C1C2-F12D-F837F51F8C49}"/>
              </a:ext>
            </a:extLst>
          </p:cNvPr>
          <p:cNvCxnSpPr>
            <a:stCxn id="38" idx="1"/>
            <a:endCxn id="36" idx="0"/>
          </p:cNvCxnSpPr>
          <p:nvPr/>
        </p:nvCxnSpPr>
        <p:spPr>
          <a:xfrm>
            <a:off x="3078957"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9AC3D4A-6072-378B-C341-7F4405EE90B3}"/>
              </a:ext>
            </a:extLst>
          </p:cNvPr>
          <p:cNvCxnSpPr>
            <a:stCxn id="39" idx="1"/>
            <a:endCxn id="36" idx="0"/>
          </p:cNvCxnSpPr>
          <p:nvPr/>
        </p:nvCxnSpPr>
        <p:spPr>
          <a:xfrm>
            <a:off x="3686175"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341B93C-A4B8-B7C3-F85A-7021A51CE9D0}"/>
              </a:ext>
            </a:extLst>
          </p:cNvPr>
          <p:cNvCxnSpPr>
            <a:stCxn id="40" idx="1"/>
            <a:endCxn id="36" idx="0"/>
          </p:cNvCxnSpPr>
          <p:nvPr/>
        </p:nvCxnSpPr>
        <p:spPr>
          <a:xfrm flipH="1">
            <a:off x="3707982"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A2EABD74-6BB5-1BE3-6298-60530EE13F9C}"/>
              </a:ext>
            </a:extLst>
          </p:cNvPr>
          <p:cNvSpPr txBox="1"/>
          <p:nvPr/>
        </p:nvSpPr>
        <p:spPr>
          <a:xfrm>
            <a:off x="5032123" y="1862466"/>
            <a:ext cx="875110" cy="253916"/>
          </a:xfrm>
          <a:prstGeom prst="rect">
            <a:avLst/>
          </a:prstGeom>
          <a:noFill/>
        </p:spPr>
        <p:txBody>
          <a:bodyPr wrap="square" rtlCol="0">
            <a:spAutoFit/>
          </a:bodyPr>
          <a:lstStyle/>
          <a:p>
            <a:r>
              <a:rPr lang="en-US" sz="1050" dirty="0">
                <a:solidFill>
                  <a:schemeClr val="tx1"/>
                </a:solidFill>
              </a:rPr>
              <a:t>editors.js</a:t>
            </a:r>
            <a:endParaRPr lang="en-CA" sz="1050" dirty="0">
              <a:solidFill>
                <a:schemeClr val="tx1"/>
              </a:solidFill>
            </a:endParaRPr>
          </a:p>
        </p:txBody>
      </p:sp>
      <p:sp>
        <p:nvSpPr>
          <p:cNvPr id="45" name="Rectangle 44">
            <a:extLst>
              <a:ext uri="{FF2B5EF4-FFF2-40B4-BE49-F238E27FC236}">
                <a16:creationId xmlns:a16="http://schemas.microsoft.com/office/drawing/2014/main" id="{211FEA35-6E97-C300-3CA2-7FD51BBFBDFE}"/>
              </a:ext>
            </a:extLst>
          </p:cNvPr>
          <p:cNvSpPr/>
          <p:nvPr/>
        </p:nvSpPr>
        <p:spPr>
          <a:xfrm>
            <a:off x="4821706"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46" name="Straight Arrow Connector 45">
            <a:extLst>
              <a:ext uri="{FF2B5EF4-FFF2-40B4-BE49-F238E27FC236}">
                <a16:creationId xmlns:a16="http://schemas.microsoft.com/office/drawing/2014/main" id="{B3CA1075-76F9-AB85-B019-BB23BA4216AA}"/>
              </a:ext>
            </a:extLst>
          </p:cNvPr>
          <p:cNvCxnSpPr>
            <a:cxnSpLocks/>
            <a:stCxn id="45" idx="2"/>
          </p:cNvCxnSpPr>
          <p:nvPr/>
        </p:nvCxnSpPr>
        <p:spPr>
          <a:xfrm flipH="1">
            <a:off x="4490911"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03F4183F-6220-A3B4-7AF5-513D5F5DFFC8}"/>
              </a:ext>
            </a:extLst>
          </p:cNvPr>
          <p:cNvSpPr/>
          <p:nvPr/>
        </p:nvSpPr>
        <p:spPr>
          <a:xfrm>
            <a:off x="4686265"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84" name="Rectangle 83">
            <a:extLst>
              <a:ext uri="{FF2B5EF4-FFF2-40B4-BE49-F238E27FC236}">
                <a16:creationId xmlns:a16="http://schemas.microsoft.com/office/drawing/2014/main" id="{453BC6A8-B581-5AED-8273-9B42DD93E98D}"/>
              </a:ext>
            </a:extLst>
          </p:cNvPr>
          <p:cNvSpPr/>
          <p:nvPr/>
        </p:nvSpPr>
        <p:spPr>
          <a:xfrm>
            <a:off x="5409500"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85" name="Straight Arrow Connector 84">
            <a:extLst>
              <a:ext uri="{FF2B5EF4-FFF2-40B4-BE49-F238E27FC236}">
                <a16:creationId xmlns:a16="http://schemas.microsoft.com/office/drawing/2014/main" id="{EA6EEE92-AC35-68BE-B1BF-F84E849D4D79}"/>
              </a:ext>
            </a:extLst>
          </p:cNvPr>
          <p:cNvCxnSpPr>
            <a:cxnSpLocks/>
            <a:stCxn id="83" idx="2"/>
          </p:cNvCxnSpPr>
          <p:nvPr/>
        </p:nvCxnSpPr>
        <p:spPr>
          <a:xfrm>
            <a:off x="5000445"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D92C879-EDE7-C25E-97DD-F764D3B0574B}"/>
              </a:ext>
            </a:extLst>
          </p:cNvPr>
          <p:cNvCxnSpPr>
            <a:cxnSpLocks/>
          </p:cNvCxnSpPr>
          <p:nvPr/>
        </p:nvCxnSpPr>
        <p:spPr>
          <a:xfrm flipH="1">
            <a:off x="5395687"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91D736F0-76B3-2062-ABBE-AE159F50C17A}"/>
              </a:ext>
            </a:extLst>
          </p:cNvPr>
          <p:cNvSpPr/>
          <p:nvPr/>
        </p:nvSpPr>
        <p:spPr>
          <a:xfrm>
            <a:off x="6137041" y="1391468"/>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88" name="Rectangle 87">
            <a:extLst>
              <a:ext uri="{FF2B5EF4-FFF2-40B4-BE49-F238E27FC236}">
                <a16:creationId xmlns:a16="http://schemas.microsoft.com/office/drawing/2014/main" id="{AA29F74C-4018-F3FB-3E59-FE0D4A4CA6D4}"/>
              </a:ext>
            </a:extLst>
          </p:cNvPr>
          <p:cNvSpPr/>
          <p:nvPr/>
        </p:nvSpPr>
        <p:spPr>
          <a:xfrm>
            <a:off x="6154599" y="524195"/>
            <a:ext cx="818474"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Etherpad</a:t>
            </a:r>
            <a:endParaRPr lang="en-CA" sz="1050" dirty="0">
              <a:solidFill>
                <a:schemeClr val="tx1"/>
              </a:solidFill>
            </a:endParaRPr>
          </a:p>
        </p:txBody>
      </p:sp>
      <p:cxnSp>
        <p:nvCxnSpPr>
          <p:cNvPr id="89" name="Straight Arrow Connector 88">
            <a:extLst>
              <a:ext uri="{FF2B5EF4-FFF2-40B4-BE49-F238E27FC236}">
                <a16:creationId xmlns:a16="http://schemas.microsoft.com/office/drawing/2014/main" id="{33BF4656-1FE1-213D-2BBF-A544DAEDCD4F}"/>
              </a:ext>
            </a:extLst>
          </p:cNvPr>
          <p:cNvCxnSpPr>
            <a:cxnSpLocks/>
            <a:stCxn id="87" idx="1"/>
            <a:endCxn id="45" idx="3"/>
          </p:cNvCxnSpPr>
          <p:nvPr/>
        </p:nvCxnSpPr>
        <p:spPr>
          <a:xfrm flipH="1">
            <a:off x="5807544" y="1555775"/>
            <a:ext cx="329498" cy="3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4B119690-49E9-EDE2-07A6-20F352410FD9}"/>
              </a:ext>
            </a:extLst>
          </p:cNvPr>
          <p:cNvCxnSpPr>
            <a:cxnSpLocks/>
            <a:endCxn id="87" idx="0"/>
          </p:cNvCxnSpPr>
          <p:nvPr/>
        </p:nvCxnSpPr>
        <p:spPr>
          <a:xfrm>
            <a:off x="6571445" y="830783"/>
            <a:ext cx="58516" cy="560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BCC9D9A5-01E7-4350-781E-C809BF53428F}"/>
              </a:ext>
            </a:extLst>
          </p:cNvPr>
          <p:cNvPicPr>
            <a:picLocks noChangeAspect="1"/>
          </p:cNvPicPr>
          <p:nvPr/>
        </p:nvPicPr>
        <p:blipFill>
          <a:blip r:embed="rId6"/>
          <a:stretch>
            <a:fillRect/>
          </a:stretch>
        </p:blipFill>
        <p:spPr>
          <a:xfrm>
            <a:off x="7539567" y="420415"/>
            <a:ext cx="1102088" cy="196349"/>
          </a:xfrm>
          <a:prstGeom prst="rect">
            <a:avLst/>
          </a:prstGeom>
          <a:ln w="3175">
            <a:solidFill>
              <a:schemeClr val="tx1"/>
            </a:solidFill>
          </a:ln>
        </p:spPr>
      </p:pic>
      <p:cxnSp>
        <p:nvCxnSpPr>
          <p:cNvPr id="92" name="Straight Arrow Connector 91">
            <a:extLst>
              <a:ext uri="{FF2B5EF4-FFF2-40B4-BE49-F238E27FC236}">
                <a16:creationId xmlns:a16="http://schemas.microsoft.com/office/drawing/2014/main" id="{54474A6F-B7C8-83C3-DE05-B3A0E2275D7C}"/>
              </a:ext>
            </a:extLst>
          </p:cNvPr>
          <p:cNvCxnSpPr>
            <a:cxnSpLocks/>
            <a:stCxn id="91" idx="1"/>
            <a:endCxn id="88" idx="3"/>
          </p:cNvCxnSpPr>
          <p:nvPr/>
        </p:nvCxnSpPr>
        <p:spPr>
          <a:xfrm flipH="1">
            <a:off x="6973072" y="518590"/>
            <a:ext cx="566495" cy="169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E5188888-A7E1-A4B1-FC2E-200B6AAE2B6F}"/>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cxnSp>
        <p:nvCxnSpPr>
          <p:cNvPr id="94" name="Straight Arrow Connector 93">
            <a:extLst>
              <a:ext uri="{FF2B5EF4-FFF2-40B4-BE49-F238E27FC236}">
                <a16:creationId xmlns:a16="http://schemas.microsoft.com/office/drawing/2014/main" id="{A49E4E7F-4AA1-D748-98FB-5EB61819D3A3}"/>
              </a:ext>
            </a:extLst>
          </p:cNvPr>
          <p:cNvCxnSpPr>
            <a:cxnSpLocks/>
          </p:cNvCxnSpPr>
          <p:nvPr/>
        </p:nvCxnSpPr>
        <p:spPr>
          <a:xfrm flipV="1">
            <a:off x="4200901"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F35024DC-C5F1-5D8C-B5DA-553C7BB47A00}"/>
              </a:ext>
            </a:extLst>
          </p:cNvPr>
          <p:cNvSpPr/>
          <p:nvPr/>
        </p:nvSpPr>
        <p:spPr>
          <a:xfrm>
            <a:off x="2936875" y="5054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96" name="Straight Arrow Connector 95">
            <a:extLst>
              <a:ext uri="{FF2B5EF4-FFF2-40B4-BE49-F238E27FC236}">
                <a16:creationId xmlns:a16="http://schemas.microsoft.com/office/drawing/2014/main" id="{9C2D4F49-210A-9C76-8DC1-74BA5B1410A9}"/>
              </a:ext>
            </a:extLst>
          </p:cNvPr>
          <p:cNvCxnSpPr>
            <a:cxnSpLocks/>
            <a:stCxn id="95" idx="2"/>
          </p:cNvCxnSpPr>
          <p:nvPr/>
        </p:nvCxnSpPr>
        <p:spPr>
          <a:xfrm>
            <a:off x="3429793" y="834110"/>
            <a:ext cx="256382" cy="208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137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7135574-054C-E566-E4C1-7307C3415916}"/>
            </a:ext>
          </a:extLst>
        </p:cNvPr>
        <p:cNvGrpSpPr/>
        <p:nvPr/>
      </p:nvGrpSpPr>
      <p:grpSpPr>
        <a:xfrm>
          <a:off x="0" y="0"/>
          <a:ext cx="0" cy="0"/>
          <a:chOff x="0" y="0"/>
          <a:chExt cx="0" cy="0"/>
        </a:xfrm>
      </p:grpSpPr>
      <p:pic>
        <p:nvPicPr>
          <p:cNvPr id="9" name="Picture 8" descr="A screen shot of a computer error&#10;&#10;AI-generated content may be incorrect.">
            <a:extLst>
              <a:ext uri="{FF2B5EF4-FFF2-40B4-BE49-F238E27FC236}">
                <a16:creationId xmlns:a16="http://schemas.microsoft.com/office/drawing/2014/main" id="{D1525B18-53CD-9B14-E263-3CDD2429CCA8}"/>
              </a:ext>
            </a:extLst>
          </p:cNvPr>
          <p:cNvPicPr>
            <a:picLocks noChangeAspect="1"/>
          </p:cNvPicPr>
          <p:nvPr/>
        </p:nvPicPr>
        <p:blipFill>
          <a:blip r:embed="rId3"/>
          <a:stretch>
            <a:fillRect/>
          </a:stretch>
        </p:blipFill>
        <p:spPr>
          <a:xfrm>
            <a:off x="4983309" y="2085975"/>
            <a:ext cx="4025980" cy="1354448"/>
          </a:xfrm>
          <a:prstGeom prst="rect">
            <a:avLst/>
          </a:prstGeom>
        </p:spPr>
      </p:pic>
      <p:sp>
        <p:nvSpPr>
          <p:cNvPr id="61" name="Google Shape;61;p14">
            <a:extLst>
              <a:ext uri="{FF2B5EF4-FFF2-40B4-BE49-F238E27FC236}">
                <a16:creationId xmlns:a16="http://schemas.microsoft.com/office/drawing/2014/main" id="{C7C22A4A-5BC2-19B8-D307-68F89F933C2F}"/>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The OPTIONS Conundrum</a:t>
            </a:r>
          </a:p>
        </p:txBody>
      </p:sp>
      <p:pic>
        <p:nvPicPr>
          <p:cNvPr id="4" name="Picture 3">
            <a:extLst>
              <a:ext uri="{FF2B5EF4-FFF2-40B4-BE49-F238E27FC236}">
                <a16:creationId xmlns:a16="http://schemas.microsoft.com/office/drawing/2014/main" id="{942619A5-67A6-C074-C713-601DFEA5BF22}"/>
              </a:ext>
            </a:extLst>
          </p:cNvPr>
          <p:cNvPicPr>
            <a:picLocks noChangeAspect="1"/>
          </p:cNvPicPr>
          <p:nvPr/>
        </p:nvPicPr>
        <p:blipFill>
          <a:blip r:embed="rId4"/>
          <a:stretch>
            <a:fillRect/>
          </a:stretch>
        </p:blipFill>
        <p:spPr>
          <a:xfrm>
            <a:off x="453119" y="1017725"/>
            <a:ext cx="4449536" cy="1955840"/>
          </a:xfrm>
          <a:prstGeom prst="rect">
            <a:avLst/>
          </a:prstGeom>
        </p:spPr>
      </p:pic>
      <p:sp>
        <p:nvSpPr>
          <p:cNvPr id="6" name="TextBox 5">
            <a:extLst>
              <a:ext uri="{FF2B5EF4-FFF2-40B4-BE49-F238E27FC236}">
                <a16:creationId xmlns:a16="http://schemas.microsoft.com/office/drawing/2014/main" id="{7D535791-9C4B-A450-840A-F6324252F072}"/>
              </a:ext>
            </a:extLst>
          </p:cNvPr>
          <p:cNvSpPr txBox="1"/>
          <p:nvPr/>
        </p:nvSpPr>
        <p:spPr>
          <a:xfrm>
            <a:off x="408214" y="4085872"/>
            <a:ext cx="7996918" cy="523220"/>
          </a:xfrm>
          <a:prstGeom prst="rect">
            <a:avLst/>
          </a:prstGeom>
          <a:noFill/>
        </p:spPr>
        <p:txBody>
          <a:bodyPr wrap="square">
            <a:spAutoFit/>
          </a:bodyPr>
          <a:lstStyle/>
          <a:p>
            <a:r>
              <a:rPr lang="en-CA" dirty="0"/>
              <a:t>Mozilla Developer’s Network </a:t>
            </a:r>
            <a:r>
              <a:rPr lang="en-CA" dirty="0">
                <a:hlinkClick r:id="rId5"/>
              </a:rPr>
              <a:t>https://developer.mozilla.org/en-US/docs/Web/HTTP/Reference/Methods/OPTIONS</a:t>
            </a:r>
            <a:r>
              <a:rPr lang="en-CA" dirty="0"/>
              <a:t> </a:t>
            </a:r>
          </a:p>
        </p:txBody>
      </p:sp>
      <p:sp>
        <p:nvSpPr>
          <p:cNvPr id="13" name="TextBox 12">
            <a:extLst>
              <a:ext uri="{FF2B5EF4-FFF2-40B4-BE49-F238E27FC236}">
                <a16:creationId xmlns:a16="http://schemas.microsoft.com/office/drawing/2014/main" id="{346C07E6-31D8-3E3D-7C13-B518DA5B8CA9}"/>
              </a:ext>
            </a:extLst>
          </p:cNvPr>
          <p:cNvSpPr txBox="1"/>
          <p:nvPr/>
        </p:nvSpPr>
        <p:spPr>
          <a:xfrm>
            <a:off x="910318" y="2855647"/>
            <a:ext cx="3743325" cy="1169551"/>
          </a:xfrm>
          <a:prstGeom prst="rect">
            <a:avLst/>
          </a:prstGeom>
          <a:noFill/>
        </p:spPr>
        <p:txBody>
          <a:bodyPr wrap="square" rtlCol="0">
            <a:spAutoFit/>
          </a:bodyPr>
          <a:lstStyle/>
          <a:p>
            <a:r>
              <a:rPr lang="en-CA" dirty="0"/>
              <a:t>If a non-standard response header is required (e.g. ‘X-Access-Code’) a ‘preflight check’ is performed using HTTP method ‘OPTIONS’ – which fails as a CORS error if the server does not allow OPTIONS</a:t>
            </a:r>
          </a:p>
        </p:txBody>
      </p:sp>
    </p:spTree>
    <p:extLst>
      <p:ext uri="{BB962C8B-B14F-4D97-AF65-F5344CB8AC3E}">
        <p14:creationId xmlns:p14="http://schemas.microsoft.com/office/powerpoint/2010/main" val="4147655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446E6B5-A394-A693-DE8A-B0635FED5255}"/>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EE7EE6C1-E45C-07EA-E292-36FEAC75B24C}"/>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Chat and Share</a:t>
            </a:r>
          </a:p>
        </p:txBody>
      </p:sp>
      <p:pic>
        <p:nvPicPr>
          <p:cNvPr id="2" name="Picture 1">
            <a:extLst>
              <a:ext uri="{FF2B5EF4-FFF2-40B4-BE49-F238E27FC236}">
                <a16:creationId xmlns:a16="http://schemas.microsoft.com/office/drawing/2014/main" id="{88C3DE2B-F648-3A43-A1AC-1AF138C0999D}"/>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5" name="Picture 4">
            <a:extLst>
              <a:ext uri="{FF2B5EF4-FFF2-40B4-BE49-F238E27FC236}">
                <a16:creationId xmlns:a16="http://schemas.microsoft.com/office/drawing/2014/main" id="{B5C1F178-9091-3B3A-A7CD-E79649CAAC4F}"/>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6" name="Rectangle 5">
            <a:extLst>
              <a:ext uri="{FF2B5EF4-FFF2-40B4-BE49-F238E27FC236}">
                <a16:creationId xmlns:a16="http://schemas.microsoft.com/office/drawing/2014/main" id="{BC5BA948-0340-9EB9-AA80-E011949FD6C1}"/>
              </a:ext>
            </a:extLst>
          </p:cNvPr>
          <p:cNvSpPr/>
          <p:nvPr/>
        </p:nvSpPr>
        <p:spPr>
          <a:xfrm>
            <a:off x="675502" y="1549592"/>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8" name="Straight Arrow Connector 7">
            <a:extLst>
              <a:ext uri="{FF2B5EF4-FFF2-40B4-BE49-F238E27FC236}">
                <a16:creationId xmlns:a16="http://schemas.microsoft.com/office/drawing/2014/main" id="{55D104C0-8AA5-9324-6490-24ABAF050B02}"/>
              </a:ext>
            </a:extLst>
          </p:cNvPr>
          <p:cNvCxnSpPr>
            <a:cxnSpLocks/>
            <a:stCxn id="6" idx="3"/>
          </p:cNvCxnSpPr>
          <p:nvPr/>
        </p:nvCxnSpPr>
        <p:spPr>
          <a:xfrm>
            <a:off x="1661341" y="1713899"/>
            <a:ext cx="1929797" cy="626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865A9D4-5909-D803-9BAA-67ADFB3479FD}"/>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13" name="TextBox 12">
            <a:extLst>
              <a:ext uri="{FF2B5EF4-FFF2-40B4-BE49-F238E27FC236}">
                <a16:creationId xmlns:a16="http://schemas.microsoft.com/office/drawing/2014/main" id="{C370BC85-7425-C925-3618-938B06EF3AC4}"/>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5" name="Straight Arrow Connector 14">
            <a:extLst>
              <a:ext uri="{FF2B5EF4-FFF2-40B4-BE49-F238E27FC236}">
                <a16:creationId xmlns:a16="http://schemas.microsoft.com/office/drawing/2014/main" id="{9535ACA8-D906-829C-AF5C-5C8CD8F63E76}"/>
              </a:ext>
            </a:extLst>
          </p:cNvPr>
          <p:cNvCxnSpPr>
            <a:cxnSpLocks/>
            <a:stCxn id="9" idx="3"/>
            <a:endCxn id="49"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A9EE06A-14B7-0386-E3DD-D2BA5D2E6730}"/>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47" name="Straight Arrow Connector 46">
            <a:extLst>
              <a:ext uri="{FF2B5EF4-FFF2-40B4-BE49-F238E27FC236}">
                <a16:creationId xmlns:a16="http://schemas.microsoft.com/office/drawing/2014/main" id="{18C39F75-E337-3CF0-E6F2-A899DE3CDF85}"/>
              </a:ext>
            </a:extLst>
          </p:cNvPr>
          <p:cNvCxnSpPr>
            <a:cxnSpLocks/>
            <a:endCxn id="17"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1EE5E282-CF49-4F75-63F9-8462C916A2CE}"/>
              </a:ext>
            </a:extLst>
          </p:cNvPr>
          <p:cNvSpPr txBox="1"/>
          <p:nvPr/>
        </p:nvSpPr>
        <p:spPr>
          <a:xfrm>
            <a:off x="7717009" y="223063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49" name="Rectangle 48">
            <a:extLst>
              <a:ext uri="{FF2B5EF4-FFF2-40B4-BE49-F238E27FC236}">
                <a16:creationId xmlns:a16="http://schemas.microsoft.com/office/drawing/2014/main" id="{36203294-0B1A-633E-9429-636AF5D4C071}"/>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50" name="Rectangle 49">
            <a:extLst>
              <a:ext uri="{FF2B5EF4-FFF2-40B4-BE49-F238E27FC236}">
                <a16:creationId xmlns:a16="http://schemas.microsoft.com/office/drawing/2014/main" id="{179E3278-62F9-8C22-997E-4660B15B167D}"/>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51" name="Straight Arrow Connector 50">
            <a:extLst>
              <a:ext uri="{FF2B5EF4-FFF2-40B4-BE49-F238E27FC236}">
                <a16:creationId xmlns:a16="http://schemas.microsoft.com/office/drawing/2014/main" id="{FEB5CD42-D3F0-42EA-BDEF-9B83C5BDF04D}"/>
              </a:ext>
            </a:extLst>
          </p:cNvPr>
          <p:cNvCxnSpPr>
            <a:cxnSpLocks/>
            <a:stCxn id="50"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0202A04-0136-BBEC-CB9E-67162FD3B1BD}"/>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53" name="Straight Arrow Connector 52">
            <a:extLst>
              <a:ext uri="{FF2B5EF4-FFF2-40B4-BE49-F238E27FC236}">
                <a16:creationId xmlns:a16="http://schemas.microsoft.com/office/drawing/2014/main" id="{8D465CF7-06E4-7B54-34B6-89F134C44141}"/>
              </a:ext>
            </a:extLst>
          </p:cNvPr>
          <p:cNvCxnSpPr>
            <a:cxnSpLocks/>
            <a:stCxn id="52" idx="3"/>
            <a:endCxn id="49"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8E7B2FFB-90C8-155C-F1E9-844D10204885}"/>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55" name="Straight Arrow Connector 54">
            <a:extLst>
              <a:ext uri="{FF2B5EF4-FFF2-40B4-BE49-F238E27FC236}">
                <a16:creationId xmlns:a16="http://schemas.microsoft.com/office/drawing/2014/main" id="{B853EA2F-3B5F-DFB5-37B1-B6A995E2D165}"/>
              </a:ext>
            </a:extLst>
          </p:cNvPr>
          <p:cNvCxnSpPr>
            <a:cxnSpLocks/>
            <a:endCxn id="54"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E13B61B-559F-74BD-A06C-D70F472D8AA8}"/>
              </a:ext>
            </a:extLst>
          </p:cNvPr>
          <p:cNvSpPr txBox="1"/>
          <p:nvPr/>
        </p:nvSpPr>
        <p:spPr>
          <a:xfrm>
            <a:off x="2422381" y="3818672"/>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Peer to Peer Chat</a:t>
            </a:r>
          </a:p>
          <a:p>
            <a:pPr marL="214313" indent="-214313">
              <a:buFontTx/>
              <a:buChar char="-"/>
            </a:pPr>
            <a:r>
              <a:rPr lang="en-US" sz="1800" dirty="0">
                <a:solidFill>
                  <a:schemeClr val="tx1"/>
                </a:solidFill>
                <a:latin typeface="Candara" panose="020E0502030303020204" pitchFamily="34" charset="0"/>
              </a:rPr>
              <a:t>Discussions are discovered via </a:t>
            </a:r>
            <a:r>
              <a:rPr lang="en-US" sz="1800" dirty="0" err="1">
                <a:solidFill>
                  <a:schemeClr val="tx1"/>
                </a:solidFill>
                <a:latin typeface="Candara" panose="020E0502030303020204" pitchFamily="34" charset="0"/>
              </a:rPr>
              <a:t>KVStore</a:t>
            </a:r>
            <a:endParaRPr lang="en-US" sz="1800" dirty="0">
              <a:solidFill>
                <a:schemeClr val="tx1"/>
              </a:solidFill>
              <a:latin typeface="Candara" panose="020E0502030303020204" pitchFamily="34" charset="0"/>
            </a:endParaRPr>
          </a:p>
          <a:p>
            <a:pPr marL="214313" indent="-214313">
              <a:buFontTx/>
              <a:buChar char="-"/>
            </a:pPr>
            <a:r>
              <a:rPr lang="en-US" sz="1800" dirty="0">
                <a:solidFill>
                  <a:schemeClr val="tx1"/>
                </a:solidFill>
                <a:latin typeface="Candara" panose="020E0502030303020204" pitchFamily="34" charset="0"/>
              </a:rPr>
              <a:t>No central chat server required</a:t>
            </a:r>
          </a:p>
          <a:p>
            <a:pPr marL="214313" indent="-214313">
              <a:buFontTx/>
              <a:buChar char="-"/>
            </a:pPr>
            <a:r>
              <a:rPr lang="en-US" sz="1800" dirty="0">
                <a:solidFill>
                  <a:schemeClr val="tx1"/>
                </a:solidFill>
                <a:latin typeface="Candara" panose="020E0502030303020204" pitchFamily="34" charset="0"/>
              </a:rPr>
              <a:t>Chat insertion of, e.g., link to join </a:t>
            </a:r>
            <a:r>
              <a:rPr lang="en-US" sz="1800" dirty="0" err="1">
                <a:solidFill>
                  <a:schemeClr val="tx1"/>
                </a:solidFill>
                <a:latin typeface="Candara" panose="020E0502030303020204" pitchFamily="34" charset="0"/>
              </a:rPr>
              <a:t>etherpad</a:t>
            </a:r>
            <a:endParaRPr lang="en-US" sz="1800" dirty="0">
              <a:solidFill>
                <a:schemeClr val="tx1"/>
              </a:solidFill>
              <a:latin typeface="Candara" panose="020E0502030303020204" pitchFamily="34" charset="0"/>
            </a:endParaRPr>
          </a:p>
        </p:txBody>
      </p:sp>
      <p:sp>
        <p:nvSpPr>
          <p:cNvPr id="57" name="Rectangle 56">
            <a:extLst>
              <a:ext uri="{FF2B5EF4-FFF2-40B4-BE49-F238E27FC236}">
                <a16:creationId xmlns:a16="http://schemas.microsoft.com/office/drawing/2014/main" id="{A30CE828-A03C-2DF4-377F-9821DECC3B12}"/>
              </a:ext>
            </a:extLst>
          </p:cNvPr>
          <p:cNvSpPr/>
          <p:nvPr/>
        </p:nvSpPr>
        <p:spPr>
          <a:xfrm>
            <a:off x="880630" y="3394470"/>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58" name="Straight Arrow Connector 57">
            <a:extLst>
              <a:ext uri="{FF2B5EF4-FFF2-40B4-BE49-F238E27FC236}">
                <a16:creationId xmlns:a16="http://schemas.microsoft.com/office/drawing/2014/main" id="{F2840A49-2BCB-2873-25EB-D0429A46A061}"/>
              </a:ext>
            </a:extLst>
          </p:cNvPr>
          <p:cNvCxnSpPr>
            <a:cxnSpLocks/>
            <a:stCxn id="57" idx="3"/>
            <a:endCxn id="49" idx="1"/>
          </p:cNvCxnSpPr>
          <p:nvPr/>
        </p:nvCxnSpPr>
        <p:spPr>
          <a:xfrm flipV="1">
            <a:off x="1973625" y="2575907"/>
            <a:ext cx="1369650" cy="9828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AA6FC3BD-11FC-BD48-8A5A-D22B81BE21C6}"/>
              </a:ext>
            </a:extLst>
          </p:cNvPr>
          <p:cNvSpPr/>
          <p:nvPr/>
        </p:nvSpPr>
        <p:spPr>
          <a:xfrm>
            <a:off x="162198" y="3394470"/>
            <a:ext cx="493892"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R</a:t>
            </a:r>
            <a:r>
              <a:rPr lang="en-US" sz="1050" dirty="0">
                <a:solidFill>
                  <a:schemeClr val="tx1"/>
                </a:solidFill>
              </a:rPr>
              <a:t>SS</a:t>
            </a:r>
            <a:endParaRPr lang="en-CA" sz="1050" dirty="0">
              <a:solidFill>
                <a:schemeClr val="tx1"/>
              </a:solidFill>
            </a:endParaRPr>
          </a:p>
        </p:txBody>
      </p:sp>
      <p:cxnSp>
        <p:nvCxnSpPr>
          <p:cNvPr id="60" name="Straight Arrow Connector 59">
            <a:extLst>
              <a:ext uri="{FF2B5EF4-FFF2-40B4-BE49-F238E27FC236}">
                <a16:creationId xmlns:a16="http://schemas.microsoft.com/office/drawing/2014/main" id="{33158D0D-5F09-5476-1EB0-4732C149208A}"/>
              </a:ext>
            </a:extLst>
          </p:cNvPr>
          <p:cNvCxnSpPr>
            <a:cxnSpLocks/>
            <a:stCxn id="59" idx="3"/>
            <a:endCxn id="57" idx="1"/>
          </p:cNvCxnSpPr>
          <p:nvPr/>
        </p:nvCxnSpPr>
        <p:spPr>
          <a:xfrm>
            <a:off x="656090" y="3558776"/>
            <a:ext cx="2245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722F556-AC00-6310-0846-164B68CDACC7}"/>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63" name="Straight Arrow Connector 62">
            <a:extLst>
              <a:ext uri="{FF2B5EF4-FFF2-40B4-BE49-F238E27FC236}">
                <a16:creationId xmlns:a16="http://schemas.microsoft.com/office/drawing/2014/main" id="{D0C9FDF4-D1DB-CBAB-098D-0CB9402C6D24}"/>
              </a:ext>
            </a:extLst>
          </p:cNvPr>
          <p:cNvCxnSpPr>
            <a:cxnSpLocks/>
            <a:endCxn id="62"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4" name="Picture 63">
            <a:extLst>
              <a:ext uri="{FF2B5EF4-FFF2-40B4-BE49-F238E27FC236}">
                <a16:creationId xmlns:a16="http://schemas.microsoft.com/office/drawing/2014/main" id="{6133C782-BE30-2D0F-CCCF-98793C2FCBA4}"/>
              </a:ext>
            </a:extLst>
          </p:cNvPr>
          <p:cNvPicPr>
            <a:picLocks noChangeAspect="1"/>
          </p:cNvPicPr>
          <p:nvPr/>
        </p:nvPicPr>
        <p:blipFill>
          <a:blip r:embed="rId5"/>
          <a:stretch>
            <a:fillRect/>
          </a:stretch>
        </p:blipFill>
        <p:spPr>
          <a:xfrm>
            <a:off x="3343275" y="2775766"/>
            <a:ext cx="251604" cy="196374"/>
          </a:xfrm>
          <a:prstGeom prst="rect">
            <a:avLst/>
          </a:prstGeom>
        </p:spPr>
      </p:pic>
      <p:sp>
        <p:nvSpPr>
          <p:cNvPr id="65" name="Rectangle 64">
            <a:extLst>
              <a:ext uri="{FF2B5EF4-FFF2-40B4-BE49-F238E27FC236}">
                <a16:creationId xmlns:a16="http://schemas.microsoft.com/office/drawing/2014/main" id="{D3D32EC9-67E1-FBA9-79D2-0504D823D7EF}"/>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66" name="Straight Arrow Connector 65">
            <a:extLst>
              <a:ext uri="{FF2B5EF4-FFF2-40B4-BE49-F238E27FC236}">
                <a16:creationId xmlns:a16="http://schemas.microsoft.com/office/drawing/2014/main" id="{CA1E4936-ACC3-1E3A-6FAE-5F898E1FE855}"/>
              </a:ext>
            </a:extLst>
          </p:cNvPr>
          <p:cNvCxnSpPr>
            <a:cxnSpLocks/>
            <a:stCxn id="65"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ectangle: Single Corner Snipped 66">
            <a:extLst>
              <a:ext uri="{FF2B5EF4-FFF2-40B4-BE49-F238E27FC236}">
                <a16:creationId xmlns:a16="http://schemas.microsoft.com/office/drawing/2014/main" id="{A247A737-4C8E-A287-FFD6-3055BC5FA4B8}"/>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68" name="Rectangle: Single Corner Snipped 67">
            <a:extLst>
              <a:ext uri="{FF2B5EF4-FFF2-40B4-BE49-F238E27FC236}">
                <a16:creationId xmlns:a16="http://schemas.microsoft.com/office/drawing/2014/main" id="{5E6E5EAE-AED7-7E58-570F-EC3E57E29CFD}"/>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69" name="Rectangle: Single Corner Snipped 68">
            <a:extLst>
              <a:ext uri="{FF2B5EF4-FFF2-40B4-BE49-F238E27FC236}">
                <a16:creationId xmlns:a16="http://schemas.microsoft.com/office/drawing/2014/main" id="{E57881CB-8839-7E72-C6F0-816E4CAF14CA}"/>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70" name="Straight Arrow Connector 69">
            <a:extLst>
              <a:ext uri="{FF2B5EF4-FFF2-40B4-BE49-F238E27FC236}">
                <a16:creationId xmlns:a16="http://schemas.microsoft.com/office/drawing/2014/main" id="{582AB183-65B6-9B08-7FD7-3ECAA58B4C33}"/>
              </a:ext>
            </a:extLst>
          </p:cNvPr>
          <p:cNvCxnSpPr>
            <a:stCxn id="67" idx="1"/>
            <a:endCxn id="65" idx="0"/>
          </p:cNvCxnSpPr>
          <p:nvPr/>
        </p:nvCxnSpPr>
        <p:spPr>
          <a:xfrm>
            <a:off x="3078957"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640E21F2-0701-745C-A1B2-F12DBC515570}"/>
              </a:ext>
            </a:extLst>
          </p:cNvPr>
          <p:cNvCxnSpPr>
            <a:stCxn id="68" idx="1"/>
            <a:endCxn id="65" idx="0"/>
          </p:cNvCxnSpPr>
          <p:nvPr/>
        </p:nvCxnSpPr>
        <p:spPr>
          <a:xfrm>
            <a:off x="3686175"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E62AAA67-D0CD-E78D-2E30-8887883C9947}"/>
              </a:ext>
            </a:extLst>
          </p:cNvPr>
          <p:cNvCxnSpPr>
            <a:stCxn id="69" idx="1"/>
            <a:endCxn id="65" idx="0"/>
          </p:cNvCxnSpPr>
          <p:nvPr/>
        </p:nvCxnSpPr>
        <p:spPr>
          <a:xfrm flipH="1">
            <a:off x="3707982"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BE8B48AD-BCCE-491D-A2EF-70E0194961C4}"/>
              </a:ext>
            </a:extLst>
          </p:cNvPr>
          <p:cNvSpPr txBox="1"/>
          <p:nvPr/>
        </p:nvSpPr>
        <p:spPr>
          <a:xfrm>
            <a:off x="202446" y="958368"/>
            <a:ext cx="1245727" cy="415498"/>
          </a:xfrm>
          <a:prstGeom prst="rect">
            <a:avLst/>
          </a:prstGeom>
          <a:noFill/>
        </p:spPr>
        <p:txBody>
          <a:bodyPr wrap="square" rtlCol="0">
            <a:spAutoFit/>
          </a:bodyPr>
          <a:lstStyle/>
          <a:p>
            <a:r>
              <a:rPr lang="en-US" sz="1050" dirty="0">
                <a:solidFill>
                  <a:schemeClr val="tx1"/>
                </a:solidFill>
              </a:rPr>
              <a:t>dynamicp2p.js</a:t>
            </a:r>
          </a:p>
          <a:p>
            <a:r>
              <a:rPr lang="en-US" sz="1050" dirty="0">
                <a:solidFill>
                  <a:schemeClr val="tx1"/>
                </a:solidFill>
              </a:rPr>
              <a:t>peerjs.js</a:t>
            </a:r>
            <a:endParaRPr lang="en-CA" sz="1050" dirty="0">
              <a:solidFill>
                <a:schemeClr val="tx1"/>
              </a:solidFill>
            </a:endParaRPr>
          </a:p>
        </p:txBody>
      </p:sp>
      <p:sp>
        <p:nvSpPr>
          <p:cNvPr id="74" name="Rectangle 73">
            <a:extLst>
              <a:ext uri="{FF2B5EF4-FFF2-40B4-BE49-F238E27FC236}">
                <a16:creationId xmlns:a16="http://schemas.microsoft.com/office/drawing/2014/main" id="{8C5D1092-50A2-637E-FA8B-D35F4F0D8DEC}"/>
              </a:ext>
            </a:extLst>
          </p:cNvPr>
          <p:cNvSpPr/>
          <p:nvPr/>
        </p:nvSpPr>
        <p:spPr>
          <a:xfrm>
            <a:off x="4821706"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75" name="Straight Arrow Connector 74">
            <a:extLst>
              <a:ext uri="{FF2B5EF4-FFF2-40B4-BE49-F238E27FC236}">
                <a16:creationId xmlns:a16="http://schemas.microsoft.com/office/drawing/2014/main" id="{407DFF26-6663-42D9-8B0A-8A6C694A0FB9}"/>
              </a:ext>
            </a:extLst>
          </p:cNvPr>
          <p:cNvCxnSpPr>
            <a:cxnSpLocks/>
            <a:stCxn id="74" idx="2"/>
          </p:cNvCxnSpPr>
          <p:nvPr/>
        </p:nvCxnSpPr>
        <p:spPr>
          <a:xfrm flipH="1">
            <a:off x="4490911"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2DAB287-9BC7-101E-185A-C57C1DF5CA93}"/>
              </a:ext>
            </a:extLst>
          </p:cNvPr>
          <p:cNvSpPr/>
          <p:nvPr/>
        </p:nvSpPr>
        <p:spPr>
          <a:xfrm>
            <a:off x="4686265"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77" name="Rectangle 76">
            <a:extLst>
              <a:ext uri="{FF2B5EF4-FFF2-40B4-BE49-F238E27FC236}">
                <a16:creationId xmlns:a16="http://schemas.microsoft.com/office/drawing/2014/main" id="{B29F8A8E-D587-8E4D-6725-3B98F9980749}"/>
              </a:ext>
            </a:extLst>
          </p:cNvPr>
          <p:cNvSpPr/>
          <p:nvPr/>
        </p:nvSpPr>
        <p:spPr>
          <a:xfrm>
            <a:off x="5409500"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78" name="Straight Arrow Connector 77">
            <a:extLst>
              <a:ext uri="{FF2B5EF4-FFF2-40B4-BE49-F238E27FC236}">
                <a16:creationId xmlns:a16="http://schemas.microsoft.com/office/drawing/2014/main" id="{76EFE7DE-CDB1-21AD-3DF3-ABE90B4C27D6}"/>
              </a:ext>
            </a:extLst>
          </p:cNvPr>
          <p:cNvCxnSpPr>
            <a:cxnSpLocks/>
            <a:stCxn id="76" idx="2"/>
          </p:cNvCxnSpPr>
          <p:nvPr/>
        </p:nvCxnSpPr>
        <p:spPr>
          <a:xfrm>
            <a:off x="5000445"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6A5467E-6421-F1C9-5062-43C01CDF1C23}"/>
              </a:ext>
            </a:extLst>
          </p:cNvPr>
          <p:cNvCxnSpPr>
            <a:cxnSpLocks/>
          </p:cNvCxnSpPr>
          <p:nvPr/>
        </p:nvCxnSpPr>
        <p:spPr>
          <a:xfrm flipH="1">
            <a:off x="5395687"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50D1E646-34AB-1034-B0EC-80A424507BBF}"/>
              </a:ext>
            </a:extLst>
          </p:cNvPr>
          <p:cNvSpPr/>
          <p:nvPr/>
        </p:nvSpPr>
        <p:spPr>
          <a:xfrm>
            <a:off x="6137041" y="1391468"/>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81" name="Rectangle 80">
            <a:extLst>
              <a:ext uri="{FF2B5EF4-FFF2-40B4-BE49-F238E27FC236}">
                <a16:creationId xmlns:a16="http://schemas.microsoft.com/office/drawing/2014/main" id="{50192374-EA24-E73B-E6DA-C4B10F7A1243}"/>
              </a:ext>
            </a:extLst>
          </p:cNvPr>
          <p:cNvSpPr/>
          <p:nvPr/>
        </p:nvSpPr>
        <p:spPr>
          <a:xfrm>
            <a:off x="6154599" y="524195"/>
            <a:ext cx="818474"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Etherpad</a:t>
            </a:r>
            <a:endParaRPr lang="en-CA" sz="1050" dirty="0">
              <a:solidFill>
                <a:schemeClr val="tx1"/>
              </a:solidFill>
            </a:endParaRPr>
          </a:p>
        </p:txBody>
      </p:sp>
      <p:cxnSp>
        <p:nvCxnSpPr>
          <p:cNvPr id="82" name="Straight Arrow Connector 81">
            <a:extLst>
              <a:ext uri="{FF2B5EF4-FFF2-40B4-BE49-F238E27FC236}">
                <a16:creationId xmlns:a16="http://schemas.microsoft.com/office/drawing/2014/main" id="{79126049-DD5C-19D5-78D4-C27034A188C5}"/>
              </a:ext>
            </a:extLst>
          </p:cNvPr>
          <p:cNvCxnSpPr>
            <a:cxnSpLocks/>
            <a:stCxn id="80" idx="1"/>
            <a:endCxn id="74" idx="3"/>
          </p:cNvCxnSpPr>
          <p:nvPr/>
        </p:nvCxnSpPr>
        <p:spPr>
          <a:xfrm flipH="1">
            <a:off x="5807544" y="1555775"/>
            <a:ext cx="329498" cy="3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166FF33-94C2-ACE6-DC74-0B379BF924AE}"/>
              </a:ext>
            </a:extLst>
          </p:cNvPr>
          <p:cNvCxnSpPr>
            <a:cxnSpLocks/>
            <a:endCxn id="80" idx="0"/>
          </p:cNvCxnSpPr>
          <p:nvPr/>
        </p:nvCxnSpPr>
        <p:spPr>
          <a:xfrm>
            <a:off x="6571445" y="830783"/>
            <a:ext cx="58516" cy="560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D94ED1D-264C-499A-705C-4B99845ABC00}"/>
              </a:ext>
            </a:extLst>
          </p:cNvPr>
          <p:cNvSpPr/>
          <p:nvPr/>
        </p:nvSpPr>
        <p:spPr>
          <a:xfrm>
            <a:off x="1951350" y="139905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Chat</a:t>
            </a:r>
            <a:endParaRPr lang="en-CA" sz="1050" dirty="0">
              <a:solidFill>
                <a:schemeClr val="tx1"/>
              </a:solidFill>
            </a:endParaRPr>
          </a:p>
        </p:txBody>
      </p:sp>
      <p:cxnSp>
        <p:nvCxnSpPr>
          <p:cNvPr id="99" name="Straight Arrow Connector 98">
            <a:extLst>
              <a:ext uri="{FF2B5EF4-FFF2-40B4-BE49-F238E27FC236}">
                <a16:creationId xmlns:a16="http://schemas.microsoft.com/office/drawing/2014/main" id="{B5B4E982-D9D2-C66A-3A98-C5FA329AE342}"/>
              </a:ext>
            </a:extLst>
          </p:cNvPr>
          <p:cNvCxnSpPr>
            <a:cxnSpLocks/>
          </p:cNvCxnSpPr>
          <p:nvPr/>
        </p:nvCxnSpPr>
        <p:spPr>
          <a:xfrm>
            <a:off x="2514770" y="1721146"/>
            <a:ext cx="1076367" cy="619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1CA00188-871D-D2FB-62FC-B42484BFD9F7}"/>
              </a:ext>
            </a:extLst>
          </p:cNvPr>
          <p:cNvPicPr>
            <a:picLocks noChangeAspect="1"/>
          </p:cNvPicPr>
          <p:nvPr/>
        </p:nvPicPr>
        <p:blipFill>
          <a:blip r:embed="rId6"/>
          <a:stretch>
            <a:fillRect/>
          </a:stretch>
        </p:blipFill>
        <p:spPr>
          <a:xfrm>
            <a:off x="7539567" y="420415"/>
            <a:ext cx="1102088" cy="196349"/>
          </a:xfrm>
          <a:prstGeom prst="rect">
            <a:avLst/>
          </a:prstGeom>
          <a:ln w="3175">
            <a:solidFill>
              <a:schemeClr val="tx1"/>
            </a:solidFill>
          </a:ln>
        </p:spPr>
      </p:pic>
      <p:cxnSp>
        <p:nvCxnSpPr>
          <p:cNvPr id="101" name="Straight Arrow Connector 100">
            <a:extLst>
              <a:ext uri="{FF2B5EF4-FFF2-40B4-BE49-F238E27FC236}">
                <a16:creationId xmlns:a16="http://schemas.microsoft.com/office/drawing/2014/main" id="{A2B96AFC-1924-BC12-87D1-8FE6A5A84953}"/>
              </a:ext>
            </a:extLst>
          </p:cNvPr>
          <p:cNvCxnSpPr>
            <a:cxnSpLocks/>
            <a:stCxn id="100" idx="1"/>
          </p:cNvCxnSpPr>
          <p:nvPr/>
        </p:nvCxnSpPr>
        <p:spPr>
          <a:xfrm flipH="1">
            <a:off x="6973072" y="518590"/>
            <a:ext cx="566495" cy="169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E13F6B6E-0F05-25F2-830E-88F9231D3BB9}"/>
              </a:ext>
            </a:extLst>
          </p:cNvPr>
          <p:cNvPicPr>
            <a:picLocks noChangeAspect="1"/>
          </p:cNvPicPr>
          <p:nvPr/>
        </p:nvPicPr>
        <p:blipFill>
          <a:blip r:embed="rId6"/>
          <a:stretch>
            <a:fillRect/>
          </a:stretch>
        </p:blipFill>
        <p:spPr>
          <a:xfrm>
            <a:off x="1438494" y="871103"/>
            <a:ext cx="1102088" cy="196349"/>
          </a:xfrm>
          <a:prstGeom prst="rect">
            <a:avLst/>
          </a:prstGeom>
          <a:ln w="3175">
            <a:solidFill>
              <a:schemeClr val="tx1"/>
            </a:solidFill>
          </a:ln>
        </p:spPr>
      </p:pic>
      <p:cxnSp>
        <p:nvCxnSpPr>
          <p:cNvPr id="103" name="Straight Arrow Connector 102">
            <a:extLst>
              <a:ext uri="{FF2B5EF4-FFF2-40B4-BE49-F238E27FC236}">
                <a16:creationId xmlns:a16="http://schemas.microsoft.com/office/drawing/2014/main" id="{5A4DF5E0-5456-E052-94F4-9BE579184470}"/>
              </a:ext>
            </a:extLst>
          </p:cNvPr>
          <p:cNvCxnSpPr>
            <a:cxnSpLocks/>
            <a:stCxn id="98" idx="0"/>
            <a:endCxn id="102" idx="2"/>
          </p:cNvCxnSpPr>
          <p:nvPr/>
        </p:nvCxnSpPr>
        <p:spPr>
          <a:xfrm flipH="1" flipV="1">
            <a:off x="1989538" y="1067452"/>
            <a:ext cx="454731" cy="3316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FFE2E40B-281E-2121-6A19-E1EAC0E10FE2}"/>
              </a:ext>
            </a:extLst>
          </p:cNvPr>
          <p:cNvCxnSpPr>
            <a:cxnSpLocks/>
            <a:stCxn id="6" idx="0"/>
            <a:endCxn id="102" idx="2"/>
          </p:cNvCxnSpPr>
          <p:nvPr/>
        </p:nvCxnSpPr>
        <p:spPr>
          <a:xfrm flipV="1">
            <a:off x="1168421" y="1067452"/>
            <a:ext cx="821117" cy="4821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C358A70D-F870-5C28-F3CA-98F54A6994ED}"/>
              </a:ext>
            </a:extLst>
          </p:cNvPr>
          <p:cNvCxnSpPr>
            <a:cxnSpLocks/>
            <a:stCxn id="98" idx="1"/>
            <a:endCxn id="6" idx="3"/>
          </p:cNvCxnSpPr>
          <p:nvPr/>
        </p:nvCxnSpPr>
        <p:spPr>
          <a:xfrm flipH="1">
            <a:off x="1661340" y="1563359"/>
            <a:ext cx="290010" cy="150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3C426D3-5B59-91CD-DF1F-4F538B165BCD}"/>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cxnSp>
        <p:nvCxnSpPr>
          <p:cNvPr id="107" name="Straight Arrow Connector 106">
            <a:extLst>
              <a:ext uri="{FF2B5EF4-FFF2-40B4-BE49-F238E27FC236}">
                <a16:creationId xmlns:a16="http://schemas.microsoft.com/office/drawing/2014/main" id="{9C5BAB9D-CEBE-9DAD-6CFB-2944F2512744}"/>
              </a:ext>
            </a:extLst>
          </p:cNvPr>
          <p:cNvCxnSpPr>
            <a:cxnSpLocks/>
          </p:cNvCxnSpPr>
          <p:nvPr/>
        </p:nvCxnSpPr>
        <p:spPr>
          <a:xfrm flipV="1">
            <a:off x="4200901"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EEF77BDE-5CC7-456D-1C23-5DF7E53470EB}"/>
              </a:ext>
            </a:extLst>
          </p:cNvPr>
          <p:cNvSpPr/>
          <p:nvPr/>
        </p:nvSpPr>
        <p:spPr>
          <a:xfrm>
            <a:off x="2936875" y="5054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109" name="Straight Arrow Connector 108">
            <a:extLst>
              <a:ext uri="{FF2B5EF4-FFF2-40B4-BE49-F238E27FC236}">
                <a16:creationId xmlns:a16="http://schemas.microsoft.com/office/drawing/2014/main" id="{4D527F72-7E21-BCA3-A1EB-266E96F2A943}"/>
              </a:ext>
            </a:extLst>
          </p:cNvPr>
          <p:cNvCxnSpPr>
            <a:cxnSpLocks/>
            <a:stCxn id="108" idx="2"/>
          </p:cNvCxnSpPr>
          <p:nvPr/>
        </p:nvCxnSpPr>
        <p:spPr>
          <a:xfrm>
            <a:off x="3429793" y="834110"/>
            <a:ext cx="256382" cy="208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948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908E3B4-7F4F-19F3-BBB4-58522B51CEAF}"/>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31262F91-AA1A-109C-5571-CFE01AA41F7A}"/>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Discovery and Indexing</a:t>
            </a:r>
          </a:p>
        </p:txBody>
      </p:sp>
      <p:sp>
        <p:nvSpPr>
          <p:cNvPr id="2" name="TextBox 1">
            <a:extLst>
              <a:ext uri="{FF2B5EF4-FFF2-40B4-BE49-F238E27FC236}">
                <a16:creationId xmlns:a16="http://schemas.microsoft.com/office/drawing/2014/main" id="{6D17214B-14D2-4E09-F64E-AB7FFFE72780}"/>
              </a:ext>
            </a:extLst>
          </p:cNvPr>
          <p:cNvSpPr txBox="1"/>
          <p:nvPr/>
        </p:nvSpPr>
        <p:spPr>
          <a:xfrm>
            <a:off x="1041621" y="1210324"/>
            <a:ext cx="7120393" cy="2246769"/>
          </a:xfrm>
          <a:prstGeom prst="rect">
            <a:avLst/>
          </a:prstGeom>
          <a:noFill/>
        </p:spPr>
        <p:txBody>
          <a:bodyPr wrap="square">
            <a:spAutoFit/>
          </a:bodyPr>
          <a:lstStyle/>
          <a:p>
            <a:r>
              <a:rPr lang="en-US" sz="1800" dirty="0">
                <a:latin typeface="Candara" panose="020E0502030303020204" pitchFamily="34" charset="0"/>
              </a:rPr>
              <a:t>Decentralized discovery and indexing already exists:</a:t>
            </a:r>
          </a:p>
          <a:p>
            <a:pPr marL="285750" indent="-285750">
              <a:buFont typeface="Wingdings" panose="05000000000000000000" pitchFamily="2" charset="2"/>
              <a:buChar char="§"/>
            </a:pPr>
            <a:endParaRPr lang="en-US" dirty="0">
              <a:latin typeface="Candara" panose="020E0502030303020204" pitchFamily="34" charset="0"/>
            </a:endParaRPr>
          </a:p>
          <a:p>
            <a:pPr marL="285750" indent="-285750">
              <a:buFont typeface="Wingdings" panose="05000000000000000000" pitchFamily="2" charset="2"/>
              <a:buChar char="§"/>
            </a:pPr>
            <a:r>
              <a:rPr lang="en-US" sz="1800" dirty="0">
                <a:latin typeface="Candara" panose="020E0502030303020204" pitchFamily="34" charset="0"/>
              </a:rPr>
              <a:t>Telephone directory services</a:t>
            </a:r>
          </a:p>
          <a:p>
            <a:pPr marL="285750" indent="-285750">
              <a:buFont typeface="Wingdings" panose="05000000000000000000" pitchFamily="2" charset="2"/>
              <a:buChar char="§"/>
            </a:pPr>
            <a:r>
              <a:rPr lang="en-US" sz="1800" dirty="0">
                <a:latin typeface="Candara" panose="020E0502030303020204" pitchFamily="34" charset="0"/>
              </a:rPr>
              <a:t>DNS</a:t>
            </a:r>
          </a:p>
          <a:p>
            <a:pPr marL="285750" indent="-285750">
              <a:buFont typeface="Wingdings" panose="05000000000000000000" pitchFamily="2" charset="2"/>
              <a:buChar char="§"/>
            </a:pPr>
            <a:endParaRPr lang="en-US" sz="1800" dirty="0">
              <a:latin typeface="Candara" panose="020E0502030303020204" pitchFamily="34" charset="0"/>
            </a:endParaRPr>
          </a:p>
          <a:p>
            <a:pPr marL="285750" indent="-285750">
              <a:buFont typeface="Wingdings" panose="05000000000000000000" pitchFamily="2" charset="2"/>
              <a:buChar char="§"/>
            </a:pPr>
            <a:endParaRPr lang="en-US" sz="1800" dirty="0">
              <a:latin typeface="Candara" panose="020E0502030303020204" pitchFamily="34" charset="0"/>
            </a:endParaRPr>
          </a:p>
          <a:p>
            <a:r>
              <a:rPr lang="en-US" sz="1800" dirty="0">
                <a:latin typeface="Candara" panose="020E0502030303020204" pitchFamily="34" charset="0"/>
              </a:rPr>
              <a:t>Blockchain-style decentralized consensus</a:t>
            </a:r>
          </a:p>
          <a:p>
            <a:pPr marL="285750" indent="-285750">
              <a:buFont typeface="Wingdings" panose="05000000000000000000" pitchFamily="2" charset="2"/>
              <a:buChar char="§"/>
            </a:pPr>
            <a:r>
              <a:rPr lang="en-US" sz="1800" dirty="0">
                <a:latin typeface="Candara" panose="020E0502030303020204" pitchFamily="34" charset="0"/>
              </a:rPr>
              <a:t>Byzantine Generals Problem</a:t>
            </a:r>
          </a:p>
        </p:txBody>
      </p:sp>
    </p:spTree>
    <p:extLst>
      <p:ext uri="{BB962C8B-B14F-4D97-AF65-F5344CB8AC3E}">
        <p14:creationId xmlns:p14="http://schemas.microsoft.com/office/powerpoint/2010/main" val="131260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D4C9AC2-79AC-3C54-67F6-0AF77A597EBB}"/>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9AC20A81-EA96-0FF3-4C4A-5DDB2D2446D0}"/>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Platforms</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2DB1E80C-18A7-905C-8216-B4A886916F10}"/>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Why platform social media is so awful</a:t>
            </a:r>
          </a:p>
        </p:txBody>
      </p:sp>
      <p:sp>
        <p:nvSpPr>
          <p:cNvPr id="10" name="TextBox 9">
            <a:extLst>
              <a:ext uri="{FF2B5EF4-FFF2-40B4-BE49-F238E27FC236}">
                <a16:creationId xmlns:a16="http://schemas.microsoft.com/office/drawing/2014/main" id="{38DC8549-48AC-FCEA-DEA8-3B34ABBF3282}"/>
              </a:ext>
            </a:extLst>
          </p:cNvPr>
          <p:cNvSpPr txBox="1"/>
          <p:nvPr/>
        </p:nvSpPr>
        <p:spPr>
          <a:xfrm>
            <a:off x="311700" y="4361057"/>
            <a:ext cx="7991279" cy="707886"/>
          </a:xfrm>
          <a:prstGeom prst="rect">
            <a:avLst/>
          </a:prstGeom>
          <a:noFill/>
        </p:spPr>
        <p:txBody>
          <a:bodyPr wrap="square">
            <a:spAutoFit/>
          </a:bodyPr>
          <a:lstStyle/>
          <a:p>
            <a:r>
              <a:rPr lang="en-CA" sz="1000" dirty="0">
                <a:hlinkClick r:id="rId3"/>
              </a:rPr>
              <a:t>https://en.wikipedia.org/wiki/Criticism_of_Facebook</a:t>
            </a:r>
            <a:endParaRPr lang="en-CA" sz="1000" dirty="0"/>
          </a:p>
          <a:p>
            <a:r>
              <a:rPr lang="en-CA" sz="1000" dirty="0">
                <a:hlinkClick r:id="rId4"/>
              </a:rPr>
              <a:t>https://en.wikipedia.org/wiki/Criticism_of_Twitter</a:t>
            </a:r>
            <a:r>
              <a:rPr lang="en-CA" sz="1000" dirty="0"/>
              <a:t> </a:t>
            </a:r>
          </a:p>
          <a:p>
            <a:r>
              <a:rPr lang="en-CA" sz="1000" dirty="0">
                <a:hlinkClick r:id="rId5"/>
              </a:rPr>
              <a:t>https://en.wikipedia.org/wiki/LinkedIn#Criticism_and_controversies</a:t>
            </a:r>
            <a:endParaRPr lang="en-CA" sz="1000" dirty="0"/>
          </a:p>
          <a:p>
            <a:r>
              <a:rPr lang="en-CA" sz="1000" dirty="0"/>
              <a:t>Trends image: Anatoliy </a:t>
            </a:r>
            <a:r>
              <a:rPr lang="en-CA" sz="1000" dirty="0" err="1"/>
              <a:t>Gruzd</a:t>
            </a:r>
            <a:r>
              <a:rPr lang="en-CA" sz="1000" dirty="0"/>
              <a:t>, OTESSA 2025, photo by author  </a:t>
            </a:r>
          </a:p>
        </p:txBody>
      </p:sp>
      <p:sp>
        <p:nvSpPr>
          <p:cNvPr id="3" name="TextBox 2">
            <a:extLst>
              <a:ext uri="{FF2B5EF4-FFF2-40B4-BE49-F238E27FC236}">
                <a16:creationId xmlns:a16="http://schemas.microsoft.com/office/drawing/2014/main" id="{64CA0B06-D752-25FA-32F1-030B3F527D00}"/>
              </a:ext>
            </a:extLst>
          </p:cNvPr>
          <p:cNvSpPr txBox="1"/>
          <p:nvPr/>
        </p:nvSpPr>
        <p:spPr>
          <a:xfrm>
            <a:off x="311700" y="1812287"/>
            <a:ext cx="4572000" cy="1323439"/>
          </a:xfrm>
          <a:prstGeom prst="rect">
            <a:avLst/>
          </a:prstGeom>
          <a:noFill/>
        </p:spPr>
        <p:txBody>
          <a:bodyPr wrap="square">
            <a:spAutoFit/>
          </a:bodyPr>
          <a:lstStyle/>
          <a:p>
            <a:r>
              <a:rPr lang="en-US" sz="1600" dirty="0">
                <a:latin typeface="Candara" panose="020E0502030303020204" pitchFamily="34" charset="0"/>
              </a:rPr>
              <a:t>Wikipedia: “Criticisms include the outsize influence Facebook has on the lives and health of its users and employees, as well as Facebook's influence on the way media, specifically news, is reported and distributed.”</a:t>
            </a:r>
            <a:endParaRPr lang="en-CA" dirty="0">
              <a:latin typeface="Candara" panose="020E0502030303020204" pitchFamily="34" charset="0"/>
            </a:endParaRPr>
          </a:p>
        </p:txBody>
      </p:sp>
      <p:pic>
        <p:nvPicPr>
          <p:cNvPr id="5" name="Picture 4" descr="A blue infinity symbol on a black background&#10;&#10;AI-generated content may be incorrect.">
            <a:extLst>
              <a:ext uri="{FF2B5EF4-FFF2-40B4-BE49-F238E27FC236}">
                <a16:creationId xmlns:a16="http://schemas.microsoft.com/office/drawing/2014/main" id="{A012BF09-02B1-D4F7-B10C-63730881144C}"/>
              </a:ext>
            </a:extLst>
          </p:cNvPr>
          <p:cNvPicPr>
            <a:picLocks noChangeAspect="1"/>
          </p:cNvPicPr>
          <p:nvPr/>
        </p:nvPicPr>
        <p:blipFill>
          <a:blip r:embed="rId6"/>
          <a:stretch>
            <a:fillRect/>
          </a:stretch>
        </p:blipFill>
        <p:spPr>
          <a:xfrm>
            <a:off x="5339485" y="884297"/>
            <a:ext cx="1389207" cy="927990"/>
          </a:xfrm>
          <a:prstGeom prst="rect">
            <a:avLst/>
          </a:prstGeom>
        </p:spPr>
      </p:pic>
      <p:pic>
        <p:nvPicPr>
          <p:cNvPr id="7" name="Picture 6" descr="A blue and black logo&#10;&#10;AI-generated content may be incorrect.">
            <a:extLst>
              <a:ext uri="{FF2B5EF4-FFF2-40B4-BE49-F238E27FC236}">
                <a16:creationId xmlns:a16="http://schemas.microsoft.com/office/drawing/2014/main" id="{D7728A02-C9DA-C9C1-BAAB-6ED00CAF80DB}"/>
              </a:ext>
            </a:extLst>
          </p:cNvPr>
          <p:cNvPicPr>
            <a:picLocks noChangeAspect="1"/>
          </p:cNvPicPr>
          <p:nvPr/>
        </p:nvPicPr>
        <p:blipFill>
          <a:blip r:embed="rId7"/>
          <a:stretch>
            <a:fillRect/>
          </a:stretch>
        </p:blipFill>
        <p:spPr>
          <a:xfrm>
            <a:off x="5399522" y="3527908"/>
            <a:ext cx="3332595" cy="833149"/>
          </a:xfrm>
          <a:prstGeom prst="rect">
            <a:avLst/>
          </a:prstGeom>
        </p:spPr>
      </p:pic>
      <p:pic>
        <p:nvPicPr>
          <p:cNvPr id="9" name="Picture 8" descr="A black background with a black square&#10;&#10;AI-generated content may be incorrect.">
            <a:extLst>
              <a:ext uri="{FF2B5EF4-FFF2-40B4-BE49-F238E27FC236}">
                <a16:creationId xmlns:a16="http://schemas.microsoft.com/office/drawing/2014/main" id="{88D0A86C-E51A-7260-E872-B8C4CFFF7086}"/>
              </a:ext>
            </a:extLst>
          </p:cNvPr>
          <p:cNvPicPr>
            <a:picLocks noChangeAspect="1"/>
          </p:cNvPicPr>
          <p:nvPr/>
        </p:nvPicPr>
        <p:blipFill>
          <a:blip r:embed="rId8"/>
          <a:stretch>
            <a:fillRect/>
          </a:stretch>
        </p:blipFill>
        <p:spPr>
          <a:xfrm>
            <a:off x="5928575" y="2243056"/>
            <a:ext cx="1077207" cy="973414"/>
          </a:xfrm>
          <a:prstGeom prst="rect">
            <a:avLst/>
          </a:prstGeom>
        </p:spPr>
      </p:pic>
      <p:pic>
        <p:nvPicPr>
          <p:cNvPr id="4" name="Picture 3">
            <a:extLst>
              <a:ext uri="{FF2B5EF4-FFF2-40B4-BE49-F238E27FC236}">
                <a16:creationId xmlns:a16="http://schemas.microsoft.com/office/drawing/2014/main" id="{D91965B3-0FC9-0753-E78C-9EF80BE5CEE5}"/>
              </a:ext>
            </a:extLst>
          </p:cNvPr>
          <p:cNvPicPr>
            <a:picLocks noChangeAspect="1"/>
          </p:cNvPicPr>
          <p:nvPr/>
        </p:nvPicPr>
        <p:blipFill>
          <a:blip r:embed="rId9"/>
          <a:stretch>
            <a:fillRect/>
          </a:stretch>
        </p:blipFill>
        <p:spPr>
          <a:xfrm>
            <a:off x="7353002" y="731375"/>
            <a:ext cx="1790998" cy="2490107"/>
          </a:xfrm>
          <a:prstGeom prst="rect">
            <a:avLst/>
          </a:prstGeom>
        </p:spPr>
      </p:pic>
    </p:spTree>
    <p:extLst>
      <p:ext uri="{BB962C8B-B14F-4D97-AF65-F5344CB8AC3E}">
        <p14:creationId xmlns:p14="http://schemas.microsoft.com/office/powerpoint/2010/main" val="2772336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219D265-F397-8F8A-EA2B-B733CF141E71}"/>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A2F56EB5-8F45-A9CD-99BE-48DA0517D3E3}"/>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Search and Find</a:t>
            </a:r>
          </a:p>
        </p:txBody>
      </p:sp>
      <p:pic>
        <p:nvPicPr>
          <p:cNvPr id="3" name="Picture 2">
            <a:extLst>
              <a:ext uri="{FF2B5EF4-FFF2-40B4-BE49-F238E27FC236}">
                <a16:creationId xmlns:a16="http://schemas.microsoft.com/office/drawing/2014/main" id="{849C2EF0-8746-1995-50E9-D68DC63F8661}"/>
              </a:ext>
            </a:extLst>
          </p:cNvPr>
          <p:cNvPicPr>
            <a:picLocks noChangeAspect="1"/>
          </p:cNvPicPr>
          <p:nvPr/>
        </p:nvPicPr>
        <p:blipFill>
          <a:blip r:embed="rId3"/>
          <a:stretch>
            <a:fillRect/>
          </a:stretch>
        </p:blipFill>
        <p:spPr>
          <a:xfrm>
            <a:off x="3775471" y="2892751"/>
            <a:ext cx="292894" cy="228600"/>
          </a:xfrm>
          <a:prstGeom prst="rect">
            <a:avLst/>
          </a:prstGeom>
        </p:spPr>
      </p:pic>
      <p:pic>
        <p:nvPicPr>
          <p:cNvPr id="7" name="Picture 6">
            <a:extLst>
              <a:ext uri="{FF2B5EF4-FFF2-40B4-BE49-F238E27FC236}">
                <a16:creationId xmlns:a16="http://schemas.microsoft.com/office/drawing/2014/main" id="{131EF76B-1A23-82A5-052E-A7529BF6B4CD}"/>
              </a:ext>
            </a:extLst>
          </p:cNvPr>
          <p:cNvPicPr>
            <a:picLocks noChangeAspect="1"/>
          </p:cNvPicPr>
          <p:nvPr/>
        </p:nvPicPr>
        <p:blipFill>
          <a:blip r:embed="rId4"/>
          <a:stretch>
            <a:fillRect/>
          </a:stretch>
        </p:blipFill>
        <p:spPr>
          <a:xfrm>
            <a:off x="3600451" y="2230636"/>
            <a:ext cx="1307306" cy="682228"/>
          </a:xfrm>
          <a:prstGeom prst="rect">
            <a:avLst/>
          </a:prstGeom>
          <a:ln w="3175">
            <a:solidFill>
              <a:schemeClr val="tx1"/>
            </a:solidFill>
          </a:ln>
        </p:spPr>
      </p:pic>
      <p:sp>
        <p:nvSpPr>
          <p:cNvPr id="10" name="Rectangle 9">
            <a:extLst>
              <a:ext uri="{FF2B5EF4-FFF2-40B4-BE49-F238E27FC236}">
                <a16:creationId xmlns:a16="http://schemas.microsoft.com/office/drawing/2014/main" id="{5F8F50B1-1FF4-4CE6-24E2-C0A3DD5A3973}"/>
              </a:ext>
            </a:extLst>
          </p:cNvPr>
          <p:cNvSpPr/>
          <p:nvPr/>
        </p:nvSpPr>
        <p:spPr>
          <a:xfrm>
            <a:off x="675502" y="1549592"/>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11" name="Straight Arrow Connector 10">
            <a:extLst>
              <a:ext uri="{FF2B5EF4-FFF2-40B4-BE49-F238E27FC236}">
                <a16:creationId xmlns:a16="http://schemas.microsoft.com/office/drawing/2014/main" id="{321CC8F7-F032-C469-3B59-0407EA48BA33}"/>
              </a:ext>
            </a:extLst>
          </p:cNvPr>
          <p:cNvCxnSpPr>
            <a:cxnSpLocks/>
            <a:stCxn id="10" idx="3"/>
          </p:cNvCxnSpPr>
          <p:nvPr/>
        </p:nvCxnSpPr>
        <p:spPr>
          <a:xfrm>
            <a:off x="1661341" y="1713899"/>
            <a:ext cx="1929797" cy="626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C30FDFA-872A-56F6-D2F5-AA2C160F9A17}"/>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14" name="TextBox 13">
            <a:extLst>
              <a:ext uri="{FF2B5EF4-FFF2-40B4-BE49-F238E27FC236}">
                <a16:creationId xmlns:a16="http://schemas.microsoft.com/office/drawing/2014/main" id="{67121468-3CB5-D920-E301-59DA03119143}"/>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6" name="Straight Arrow Connector 15">
            <a:extLst>
              <a:ext uri="{FF2B5EF4-FFF2-40B4-BE49-F238E27FC236}">
                <a16:creationId xmlns:a16="http://schemas.microsoft.com/office/drawing/2014/main" id="{2D0CA810-6C87-610E-2A19-9CDB57D2ADDC}"/>
              </a:ext>
            </a:extLst>
          </p:cNvPr>
          <p:cNvCxnSpPr>
            <a:cxnSpLocks/>
            <a:stCxn id="12" idx="3"/>
            <a:endCxn id="21"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2E97791-7FF9-62BC-686A-240B213649ED}"/>
              </a:ext>
            </a:extLst>
          </p:cNvPr>
          <p:cNvSpPr/>
          <p:nvPr/>
        </p:nvSpPr>
        <p:spPr>
          <a:xfrm>
            <a:off x="7087651" y="25236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19" name="Straight Arrow Connector 18">
            <a:extLst>
              <a:ext uri="{FF2B5EF4-FFF2-40B4-BE49-F238E27FC236}">
                <a16:creationId xmlns:a16="http://schemas.microsoft.com/office/drawing/2014/main" id="{5C9A9AA3-5C3F-ECE4-31E5-A1C9D34E4C87}"/>
              </a:ext>
            </a:extLst>
          </p:cNvPr>
          <p:cNvCxnSpPr>
            <a:cxnSpLocks/>
            <a:endCxn id="18" idx="1"/>
          </p:cNvCxnSpPr>
          <p:nvPr/>
        </p:nvCxnSpPr>
        <p:spPr>
          <a:xfrm>
            <a:off x="4907757" y="2509916"/>
            <a:ext cx="2179895" cy="178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FE44DA-06FE-B490-D1C6-053D786282A8}"/>
              </a:ext>
            </a:extLst>
          </p:cNvPr>
          <p:cNvSpPr txBox="1"/>
          <p:nvPr/>
        </p:nvSpPr>
        <p:spPr>
          <a:xfrm>
            <a:off x="7717009" y="223063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21" name="Rectangle 20">
            <a:extLst>
              <a:ext uri="{FF2B5EF4-FFF2-40B4-BE49-F238E27FC236}">
                <a16:creationId xmlns:a16="http://schemas.microsoft.com/office/drawing/2014/main" id="{6254DCD9-CD20-7411-C10B-7FFDAB1BFF51}"/>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22" name="Rectangle 21">
            <a:extLst>
              <a:ext uri="{FF2B5EF4-FFF2-40B4-BE49-F238E27FC236}">
                <a16:creationId xmlns:a16="http://schemas.microsoft.com/office/drawing/2014/main" id="{839CC0C3-A9C2-B0A9-00FE-8674F49030DB}"/>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23" name="Straight Arrow Connector 22">
            <a:extLst>
              <a:ext uri="{FF2B5EF4-FFF2-40B4-BE49-F238E27FC236}">
                <a16:creationId xmlns:a16="http://schemas.microsoft.com/office/drawing/2014/main" id="{3325A383-74BE-6CCB-B97E-3F5501A73099}"/>
              </a:ext>
            </a:extLst>
          </p:cNvPr>
          <p:cNvCxnSpPr>
            <a:cxnSpLocks/>
            <a:stCxn id="22"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00E7187-1F1B-0820-3B87-F9C4723827E2}"/>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5" name="Straight Arrow Connector 24">
            <a:extLst>
              <a:ext uri="{FF2B5EF4-FFF2-40B4-BE49-F238E27FC236}">
                <a16:creationId xmlns:a16="http://schemas.microsoft.com/office/drawing/2014/main" id="{3ACDAECF-4442-DFA5-D766-A619F16C9D44}"/>
              </a:ext>
            </a:extLst>
          </p:cNvPr>
          <p:cNvCxnSpPr>
            <a:cxnSpLocks/>
            <a:stCxn id="24" idx="3"/>
            <a:endCxn id="21"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23C7F72-FF78-7166-14CC-D6501FEA74BB}"/>
              </a:ext>
            </a:extLst>
          </p:cNvPr>
          <p:cNvSpPr/>
          <p:nvPr/>
        </p:nvSpPr>
        <p:spPr>
          <a:xfrm>
            <a:off x="7087651" y="294020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7" name="Straight Arrow Connector 26">
            <a:extLst>
              <a:ext uri="{FF2B5EF4-FFF2-40B4-BE49-F238E27FC236}">
                <a16:creationId xmlns:a16="http://schemas.microsoft.com/office/drawing/2014/main" id="{14CAD0DF-FEB1-FF73-BBD9-F900C3A55FCB}"/>
              </a:ext>
            </a:extLst>
          </p:cNvPr>
          <p:cNvCxnSpPr>
            <a:cxnSpLocks/>
            <a:endCxn id="26" idx="1"/>
          </p:cNvCxnSpPr>
          <p:nvPr/>
        </p:nvCxnSpPr>
        <p:spPr>
          <a:xfrm>
            <a:off x="4907757" y="2507635"/>
            <a:ext cx="2179895" cy="596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623FA0-B163-2887-3FB3-6B61221B3405}"/>
              </a:ext>
            </a:extLst>
          </p:cNvPr>
          <p:cNvSpPr txBox="1"/>
          <p:nvPr/>
        </p:nvSpPr>
        <p:spPr>
          <a:xfrm>
            <a:off x="2391175" y="3811367"/>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Resource Discovery</a:t>
            </a:r>
          </a:p>
          <a:p>
            <a:pPr marL="214313" indent="-214313">
              <a:buFontTx/>
              <a:buChar char="-"/>
            </a:pPr>
            <a:r>
              <a:rPr lang="en-US" sz="1800" dirty="0">
                <a:solidFill>
                  <a:schemeClr val="tx1"/>
                </a:solidFill>
                <a:latin typeface="Candara" panose="020E0502030303020204" pitchFamily="34" charset="0"/>
              </a:rPr>
              <a:t>Search results via open APIs</a:t>
            </a:r>
          </a:p>
          <a:p>
            <a:pPr marL="214313" indent="-214313">
              <a:buFontTx/>
              <a:buChar char="-"/>
            </a:pPr>
            <a:r>
              <a:rPr lang="en-US" sz="1800" dirty="0">
                <a:solidFill>
                  <a:schemeClr val="tx1"/>
                </a:solidFill>
                <a:latin typeface="Candara" panose="020E0502030303020204" pitchFamily="34" charset="0"/>
              </a:rPr>
              <a:t>Proxy also usable for search</a:t>
            </a:r>
          </a:p>
          <a:p>
            <a:pPr marL="214313" indent="-214313">
              <a:buFontTx/>
              <a:buChar char="-"/>
            </a:pPr>
            <a:r>
              <a:rPr lang="en-US" sz="1800" dirty="0">
                <a:solidFill>
                  <a:schemeClr val="tx1"/>
                </a:solidFill>
                <a:latin typeface="Candara" panose="020E0502030303020204" pitchFamily="34" charset="0"/>
              </a:rPr>
              <a:t>Future: people, courses, open data, </a:t>
            </a:r>
            <a:r>
              <a:rPr lang="en-US" sz="1800" dirty="0" err="1">
                <a:solidFill>
                  <a:schemeClr val="tx1"/>
                </a:solidFill>
                <a:latin typeface="Candara" panose="020E0502030303020204" pitchFamily="34" charset="0"/>
              </a:rPr>
              <a:t>etc</a:t>
            </a:r>
            <a:endParaRPr lang="en-US" sz="1800" dirty="0">
              <a:solidFill>
                <a:schemeClr val="tx1"/>
              </a:solidFill>
              <a:latin typeface="Candara" panose="020E0502030303020204" pitchFamily="34" charset="0"/>
            </a:endParaRPr>
          </a:p>
        </p:txBody>
      </p:sp>
      <p:sp>
        <p:nvSpPr>
          <p:cNvPr id="29" name="Rectangle 28">
            <a:extLst>
              <a:ext uri="{FF2B5EF4-FFF2-40B4-BE49-F238E27FC236}">
                <a16:creationId xmlns:a16="http://schemas.microsoft.com/office/drawing/2014/main" id="{D5A4AC95-76B1-8F4B-3A75-CB0C422E6923}"/>
              </a:ext>
            </a:extLst>
          </p:cNvPr>
          <p:cNvSpPr/>
          <p:nvPr/>
        </p:nvSpPr>
        <p:spPr>
          <a:xfrm>
            <a:off x="664816" y="3392411"/>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30" name="Straight Arrow Connector 29">
            <a:extLst>
              <a:ext uri="{FF2B5EF4-FFF2-40B4-BE49-F238E27FC236}">
                <a16:creationId xmlns:a16="http://schemas.microsoft.com/office/drawing/2014/main" id="{CCC49DBD-A392-4DDB-3BF2-AD663D82C234}"/>
              </a:ext>
            </a:extLst>
          </p:cNvPr>
          <p:cNvCxnSpPr>
            <a:cxnSpLocks/>
            <a:stCxn id="29" idx="3"/>
            <a:endCxn id="21" idx="1"/>
          </p:cNvCxnSpPr>
          <p:nvPr/>
        </p:nvCxnSpPr>
        <p:spPr>
          <a:xfrm flipV="1">
            <a:off x="1757811" y="2575907"/>
            <a:ext cx="1585464" cy="980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9333950-94A9-2254-6609-492F5F812794}"/>
              </a:ext>
            </a:extLst>
          </p:cNvPr>
          <p:cNvCxnSpPr>
            <a:cxnSpLocks/>
            <a:endCxn id="29" idx="1"/>
          </p:cNvCxnSpPr>
          <p:nvPr/>
        </p:nvCxnSpPr>
        <p:spPr>
          <a:xfrm>
            <a:off x="556709" y="3556718"/>
            <a:ext cx="1081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E0CA4BE-8E8E-7E79-366D-18BB97831BD1}"/>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33" name="Straight Arrow Connector 32">
            <a:extLst>
              <a:ext uri="{FF2B5EF4-FFF2-40B4-BE49-F238E27FC236}">
                <a16:creationId xmlns:a16="http://schemas.microsoft.com/office/drawing/2014/main" id="{5C8A6FA6-3A76-74AC-17F9-D9586BA83612}"/>
              </a:ext>
            </a:extLst>
          </p:cNvPr>
          <p:cNvCxnSpPr>
            <a:cxnSpLocks/>
            <a:endCxn id="32"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3453ACB3-D71C-22EB-79E1-44BFA1DFD3CF}"/>
              </a:ext>
            </a:extLst>
          </p:cNvPr>
          <p:cNvPicPr>
            <a:picLocks noChangeAspect="1"/>
          </p:cNvPicPr>
          <p:nvPr/>
        </p:nvPicPr>
        <p:blipFill>
          <a:blip r:embed="rId5"/>
          <a:stretch>
            <a:fillRect/>
          </a:stretch>
        </p:blipFill>
        <p:spPr>
          <a:xfrm>
            <a:off x="3343275" y="2775766"/>
            <a:ext cx="251604" cy="196374"/>
          </a:xfrm>
          <a:prstGeom prst="rect">
            <a:avLst/>
          </a:prstGeom>
        </p:spPr>
      </p:pic>
      <p:sp>
        <p:nvSpPr>
          <p:cNvPr id="35" name="TextBox 34">
            <a:extLst>
              <a:ext uri="{FF2B5EF4-FFF2-40B4-BE49-F238E27FC236}">
                <a16:creationId xmlns:a16="http://schemas.microsoft.com/office/drawing/2014/main" id="{C4BB974E-8A4B-FF7F-FE99-0E47BBA2CF09}"/>
              </a:ext>
            </a:extLst>
          </p:cNvPr>
          <p:cNvSpPr txBox="1"/>
          <p:nvPr/>
        </p:nvSpPr>
        <p:spPr>
          <a:xfrm>
            <a:off x="1330859" y="3827563"/>
            <a:ext cx="865692" cy="253916"/>
          </a:xfrm>
          <a:prstGeom prst="rect">
            <a:avLst/>
          </a:prstGeom>
          <a:noFill/>
        </p:spPr>
        <p:txBody>
          <a:bodyPr wrap="square" rtlCol="0">
            <a:spAutoFit/>
          </a:bodyPr>
          <a:lstStyle/>
          <a:p>
            <a:r>
              <a:rPr lang="en-US" sz="1050" dirty="0">
                <a:solidFill>
                  <a:schemeClr val="tx1"/>
                </a:solidFill>
              </a:rPr>
              <a:t>reader.js</a:t>
            </a:r>
            <a:endParaRPr lang="en-CA" sz="1050" dirty="0">
              <a:solidFill>
                <a:schemeClr val="tx1"/>
              </a:solidFill>
            </a:endParaRPr>
          </a:p>
        </p:txBody>
      </p:sp>
      <p:sp>
        <p:nvSpPr>
          <p:cNvPr id="36" name="Rectangle 35">
            <a:extLst>
              <a:ext uri="{FF2B5EF4-FFF2-40B4-BE49-F238E27FC236}">
                <a16:creationId xmlns:a16="http://schemas.microsoft.com/office/drawing/2014/main" id="{6909CB89-D87F-8ADC-3AF1-D06FAEF928F0}"/>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37" name="Straight Arrow Connector 36">
            <a:extLst>
              <a:ext uri="{FF2B5EF4-FFF2-40B4-BE49-F238E27FC236}">
                <a16:creationId xmlns:a16="http://schemas.microsoft.com/office/drawing/2014/main" id="{43243C8B-EB9E-0FC6-4432-4076863511B1}"/>
              </a:ext>
            </a:extLst>
          </p:cNvPr>
          <p:cNvCxnSpPr>
            <a:cxnSpLocks/>
            <a:stCxn id="36"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Single Corner Snipped 37">
            <a:extLst>
              <a:ext uri="{FF2B5EF4-FFF2-40B4-BE49-F238E27FC236}">
                <a16:creationId xmlns:a16="http://schemas.microsoft.com/office/drawing/2014/main" id="{BB0AED92-4F97-C5C6-F4BF-B2D14EB0EE6F}"/>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39" name="Rectangle: Single Corner Snipped 38">
            <a:extLst>
              <a:ext uri="{FF2B5EF4-FFF2-40B4-BE49-F238E27FC236}">
                <a16:creationId xmlns:a16="http://schemas.microsoft.com/office/drawing/2014/main" id="{840E1D64-05A2-8F3A-376D-A44CF800745A}"/>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40" name="Rectangle: Single Corner Snipped 39">
            <a:extLst>
              <a:ext uri="{FF2B5EF4-FFF2-40B4-BE49-F238E27FC236}">
                <a16:creationId xmlns:a16="http://schemas.microsoft.com/office/drawing/2014/main" id="{D9926A0D-D78E-11E5-1578-93291601CEB5}"/>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41" name="Straight Arrow Connector 40">
            <a:extLst>
              <a:ext uri="{FF2B5EF4-FFF2-40B4-BE49-F238E27FC236}">
                <a16:creationId xmlns:a16="http://schemas.microsoft.com/office/drawing/2014/main" id="{DF2E16A4-D3E9-B50C-4AF4-5859437FA0F7}"/>
              </a:ext>
            </a:extLst>
          </p:cNvPr>
          <p:cNvCxnSpPr>
            <a:stCxn id="38" idx="1"/>
            <a:endCxn id="36" idx="0"/>
          </p:cNvCxnSpPr>
          <p:nvPr/>
        </p:nvCxnSpPr>
        <p:spPr>
          <a:xfrm>
            <a:off x="3078957"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46DEF87-E862-F8CE-3682-D7A20DA7E37E}"/>
              </a:ext>
            </a:extLst>
          </p:cNvPr>
          <p:cNvCxnSpPr>
            <a:stCxn id="39" idx="1"/>
            <a:endCxn id="36" idx="0"/>
          </p:cNvCxnSpPr>
          <p:nvPr/>
        </p:nvCxnSpPr>
        <p:spPr>
          <a:xfrm>
            <a:off x="3686175"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C6B4217F-81A7-A8AE-C926-356D34E7864A}"/>
              </a:ext>
            </a:extLst>
          </p:cNvPr>
          <p:cNvCxnSpPr>
            <a:stCxn id="40" idx="1"/>
            <a:endCxn id="36" idx="0"/>
          </p:cNvCxnSpPr>
          <p:nvPr/>
        </p:nvCxnSpPr>
        <p:spPr>
          <a:xfrm flipH="1">
            <a:off x="3707982"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0DB6B7EF-8D33-EEB3-64C7-DBCBDF9E09D7}"/>
              </a:ext>
            </a:extLst>
          </p:cNvPr>
          <p:cNvSpPr/>
          <p:nvPr/>
        </p:nvSpPr>
        <p:spPr>
          <a:xfrm>
            <a:off x="4821706"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45" name="Straight Arrow Connector 44">
            <a:extLst>
              <a:ext uri="{FF2B5EF4-FFF2-40B4-BE49-F238E27FC236}">
                <a16:creationId xmlns:a16="http://schemas.microsoft.com/office/drawing/2014/main" id="{2A26C4E9-39B3-5B60-6206-5BBDC1144D8C}"/>
              </a:ext>
            </a:extLst>
          </p:cNvPr>
          <p:cNvCxnSpPr>
            <a:cxnSpLocks/>
            <a:stCxn id="44" idx="2"/>
          </p:cNvCxnSpPr>
          <p:nvPr/>
        </p:nvCxnSpPr>
        <p:spPr>
          <a:xfrm flipH="1">
            <a:off x="4490911"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1855E3-101A-9E5A-F03E-2ED1F19A36F6}"/>
              </a:ext>
            </a:extLst>
          </p:cNvPr>
          <p:cNvSpPr/>
          <p:nvPr/>
        </p:nvSpPr>
        <p:spPr>
          <a:xfrm>
            <a:off x="4686265"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83" name="Rectangle 82">
            <a:extLst>
              <a:ext uri="{FF2B5EF4-FFF2-40B4-BE49-F238E27FC236}">
                <a16:creationId xmlns:a16="http://schemas.microsoft.com/office/drawing/2014/main" id="{0FD6FE12-6645-56ED-C900-0999CB251B46}"/>
              </a:ext>
            </a:extLst>
          </p:cNvPr>
          <p:cNvSpPr/>
          <p:nvPr/>
        </p:nvSpPr>
        <p:spPr>
          <a:xfrm>
            <a:off x="5409500"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84" name="Straight Arrow Connector 83">
            <a:extLst>
              <a:ext uri="{FF2B5EF4-FFF2-40B4-BE49-F238E27FC236}">
                <a16:creationId xmlns:a16="http://schemas.microsoft.com/office/drawing/2014/main" id="{3F92993C-EF6E-48A7-F6DE-E2E644CED51B}"/>
              </a:ext>
            </a:extLst>
          </p:cNvPr>
          <p:cNvCxnSpPr>
            <a:cxnSpLocks/>
            <a:stCxn id="46" idx="2"/>
          </p:cNvCxnSpPr>
          <p:nvPr/>
        </p:nvCxnSpPr>
        <p:spPr>
          <a:xfrm>
            <a:off x="5000445"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D0109D7-CE1A-1CC4-10FF-021492F30E26}"/>
              </a:ext>
            </a:extLst>
          </p:cNvPr>
          <p:cNvCxnSpPr>
            <a:cxnSpLocks/>
          </p:cNvCxnSpPr>
          <p:nvPr/>
        </p:nvCxnSpPr>
        <p:spPr>
          <a:xfrm flipH="1">
            <a:off x="5395687"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3C4A8CF2-2926-7F3F-7709-52CFA143ED3F}"/>
              </a:ext>
            </a:extLst>
          </p:cNvPr>
          <p:cNvSpPr/>
          <p:nvPr/>
        </p:nvSpPr>
        <p:spPr>
          <a:xfrm>
            <a:off x="6137041" y="1391468"/>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87" name="Rectangle 86">
            <a:extLst>
              <a:ext uri="{FF2B5EF4-FFF2-40B4-BE49-F238E27FC236}">
                <a16:creationId xmlns:a16="http://schemas.microsoft.com/office/drawing/2014/main" id="{99B4D4DB-DD85-48EE-F41B-D78918CCD11D}"/>
              </a:ext>
            </a:extLst>
          </p:cNvPr>
          <p:cNvSpPr/>
          <p:nvPr/>
        </p:nvSpPr>
        <p:spPr>
          <a:xfrm>
            <a:off x="6154599" y="524195"/>
            <a:ext cx="818474"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Etherpad</a:t>
            </a:r>
            <a:endParaRPr lang="en-CA" sz="1050" dirty="0">
              <a:solidFill>
                <a:schemeClr val="tx1"/>
              </a:solidFill>
            </a:endParaRPr>
          </a:p>
        </p:txBody>
      </p:sp>
      <p:cxnSp>
        <p:nvCxnSpPr>
          <p:cNvPr id="88" name="Straight Arrow Connector 87">
            <a:extLst>
              <a:ext uri="{FF2B5EF4-FFF2-40B4-BE49-F238E27FC236}">
                <a16:creationId xmlns:a16="http://schemas.microsoft.com/office/drawing/2014/main" id="{274F728E-F8E5-93AB-E46D-532375BF99D6}"/>
              </a:ext>
            </a:extLst>
          </p:cNvPr>
          <p:cNvCxnSpPr>
            <a:cxnSpLocks/>
            <a:stCxn id="86" idx="1"/>
            <a:endCxn id="44" idx="3"/>
          </p:cNvCxnSpPr>
          <p:nvPr/>
        </p:nvCxnSpPr>
        <p:spPr>
          <a:xfrm flipH="1">
            <a:off x="5807544" y="1555775"/>
            <a:ext cx="329498" cy="3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ECDB208-6168-2518-A82F-C44A25617B6C}"/>
              </a:ext>
            </a:extLst>
          </p:cNvPr>
          <p:cNvCxnSpPr>
            <a:cxnSpLocks/>
            <a:endCxn id="86" idx="0"/>
          </p:cNvCxnSpPr>
          <p:nvPr/>
        </p:nvCxnSpPr>
        <p:spPr>
          <a:xfrm>
            <a:off x="6571445" y="830783"/>
            <a:ext cx="58516" cy="560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8DC2F60E-0EEC-34DF-E94D-90ABE4083B36}"/>
              </a:ext>
            </a:extLst>
          </p:cNvPr>
          <p:cNvSpPr/>
          <p:nvPr/>
        </p:nvSpPr>
        <p:spPr>
          <a:xfrm>
            <a:off x="1951350" y="139905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Chat</a:t>
            </a:r>
            <a:endParaRPr lang="en-CA" sz="1050" dirty="0">
              <a:solidFill>
                <a:schemeClr val="tx1"/>
              </a:solidFill>
            </a:endParaRPr>
          </a:p>
        </p:txBody>
      </p:sp>
      <p:cxnSp>
        <p:nvCxnSpPr>
          <p:cNvPr id="91" name="Straight Arrow Connector 90">
            <a:extLst>
              <a:ext uri="{FF2B5EF4-FFF2-40B4-BE49-F238E27FC236}">
                <a16:creationId xmlns:a16="http://schemas.microsoft.com/office/drawing/2014/main" id="{C36EEBAF-E1D2-EEA4-A5CB-AAF0CE021D30}"/>
              </a:ext>
            </a:extLst>
          </p:cNvPr>
          <p:cNvCxnSpPr>
            <a:cxnSpLocks/>
          </p:cNvCxnSpPr>
          <p:nvPr/>
        </p:nvCxnSpPr>
        <p:spPr>
          <a:xfrm>
            <a:off x="2514770" y="1721146"/>
            <a:ext cx="1076367" cy="619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E5826D9B-335B-D981-8CFC-8CFAB421F739}"/>
              </a:ext>
            </a:extLst>
          </p:cNvPr>
          <p:cNvPicPr>
            <a:picLocks noChangeAspect="1"/>
          </p:cNvPicPr>
          <p:nvPr/>
        </p:nvPicPr>
        <p:blipFill>
          <a:blip r:embed="rId6"/>
          <a:stretch>
            <a:fillRect/>
          </a:stretch>
        </p:blipFill>
        <p:spPr>
          <a:xfrm>
            <a:off x="7539567" y="420415"/>
            <a:ext cx="1102088" cy="196349"/>
          </a:xfrm>
          <a:prstGeom prst="rect">
            <a:avLst/>
          </a:prstGeom>
          <a:ln w="3175">
            <a:solidFill>
              <a:schemeClr val="tx1"/>
            </a:solidFill>
          </a:ln>
        </p:spPr>
      </p:pic>
      <p:cxnSp>
        <p:nvCxnSpPr>
          <p:cNvPr id="93" name="Straight Arrow Connector 92">
            <a:extLst>
              <a:ext uri="{FF2B5EF4-FFF2-40B4-BE49-F238E27FC236}">
                <a16:creationId xmlns:a16="http://schemas.microsoft.com/office/drawing/2014/main" id="{2A3407F8-3785-BEFE-C70F-F9148956EB76}"/>
              </a:ext>
            </a:extLst>
          </p:cNvPr>
          <p:cNvCxnSpPr>
            <a:cxnSpLocks/>
            <a:stCxn id="92" idx="1"/>
          </p:cNvCxnSpPr>
          <p:nvPr/>
        </p:nvCxnSpPr>
        <p:spPr>
          <a:xfrm flipH="1">
            <a:off x="6973072" y="518590"/>
            <a:ext cx="566495" cy="169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541A68A1-54A6-E775-5EAE-D5C87FCD0A0B}"/>
              </a:ext>
            </a:extLst>
          </p:cNvPr>
          <p:cNvPicPr>
            <a:picLocks noChangeAspect="1"/>
          </p:cNvPicPr>
          <p:nvPr/>
        </p:nvPicPr>
        <p:blipFill>
          <a:blip r:embed="rId6"/>
          <a:stretch>
            <a:fillRect/>
          </a:stretch>
        </p:blipFill>
        <p:spPr>
          <a:xfrm>
            <a:off x="1438494" y="871103"/>
            <a:ext cx="1102088" cy="196349"/>
          </a:xfrm>
          <a:prstGeom prst="rect">
            <a:avLst/>
          </a:prstGeom>
          <a:ln w="3175">
            <a:solidFill>
              <a:schemeClr val="tx1"/>
            </a:solidFill>
          </a:ln>
        </p:spPr>
      </p:pic>
      <p:cxnSp>
        <p:nvCxnSpPr>
          <p:cNvPr id="95" name="Straight Arrow Connector 94">
            <a:extLst>
              <a:ext uri="{FF2B5EF4-FFF2-40B4-BE49-F238E27FC236}">
                <a16:creationId xmlns:a16="http://schemas.microsoft.com/office/drawing/2014/main" id="{67BD79CE-24E4-0D6D-476E-166417FA5FA8}"/>
              </a:ext>
            </a:extLst>
          </p:cNvPr>
          <p:cNvCxnSpPr>
            <a:cxnSpLocks/>
            <a:stCxn id="90" idx="0"/>
            <a:endCxn id="94" idx="2"/>
          </p:cNvCxnSpPr>
          <p:nvPr/>
        </p:nvCxnSpPr>
        <p:spPr>
          <a:xfrm flipH="1" flipV="1">
            <a:off x="1989538" y="1067452"/>
            <a:ext cx="454731" cy="3316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2901429-AC7F-8406-E3AC-9FBE7E4D1766}"/>
              </a:ext>
            </a:extLst>
          </p:cNvPr>
          <p:cNvCxnSpPr>
            <a:cxnSpLocks/>
            <a:stCxn id="10" idx="0"/>
            <a:endCxn id="94" idx="2"/>
          </p:cNvCxnSpPr>
          <p:nvPr/>
        </p:nvCxnSpPr>
        <p:spPr>
          <a:xfrm flipV="1">
            <a:off x="1168421" y="1067452"/>
            <a:ext cx="821117" cy="4821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2B5CD16-D3D8-C6B1-2CD4-CD7AA003CFD8}"/>
              </a:ext>
            </a:extLst>
          </p:cNvPr>
          <p:cNvCxnSpPr>
            <a:cxnSpLocks/>
            <a:stCxn id="90" idx="1"/>
            <a:endCxn id="10" idx="3"/>
          </p:cNvCxnSpPr>
          <p:nvPr/>
        </p:nvCxnSpPr>
        <p:spPr>
          <a:xfrm flipH="1">
            <a:off x="1661340" y="1563359"/>
            <a:ext cx="290010" cy="150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371FE8E4-08A7-2236-E8B8-78DF404E8A0A}"/>
              </a:ext>
            </a:extLst>
          </p:cNvPr>
          <p:cNvSpPr/>
          <p:nvPr/>
        </p:nvSpPr>
        <p:spPr>
          <a:xfrm>
            <a:off x="1543050" y="4235683"/>
            <a:ext cx="773647"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112" name="TextBox 111">
            <a:extLst>
              <a:ext uri="{FF2B5EF4-FFF2-40B4-BE49-F238E27FC236}">
                <a16:creationId xmlns:a16="http://schemas.microsoft.com/office/drawing/2014/main" id="{53D1A801-6383-78AA-5682-36BBE8C72D5A}"/>
              </a:ext>
            </a:extLst>
          </p:cNvPr>
          <p:cNvSpPr txBox="1"/>
          <p:nvPr/>
        </p:nvSpPr>
        <p:spPr>
          <a:xfrm>
            <a:off x="491722" y="3855473"/>
            <a:ext cx="848762" cy="253916"/>
          </a:xfrm>
          <a:prstGeom prst="rect">
            <a:avLst/>
          </a:prstGeom>
          <a:noFill/>
        </p:spPr>
        <p:txBody>
          <a:bodyPr wrap="square" rtlCol="0">
            <a:spAutoFit/>
          </a:bodyPr>
          <a:lstStyle/>
          <a:p>
            <a:r>
              <a:rPr lang="en-CA" sz="1050" dirty="0">
                <a:solidFill>
                  <a:schemeClr val="tx1"/>
                </a:solidFill>
              </a:rPr>
              <a:t>Find</a:t>
            </a:r>
            <a:endParaRPr lang="en-US" sz="1050" dirty="0">
              <a:solidFill>
                <a:schemeClr val="tx1"/>
              </a:solidFill>
            </a:endParaRPr>
          </a:p>
        </p:txBody>
      </p:sp>
      <p:sp>
        <p:nvSpPr>
          <p:cNvPr id="113" name="Rectangle 112">
            <a:extLst>
              <a:ext uri="{FF2B5EF4-FFF2-40B4-BE49-F238E27FC236}">
                <a16:creationId xmlns:a16="http://schemas.microsoft.com/office/drawing/2014/main" id="{0B7B0C2A-56ED-9A68-7825-06E01A2F8D7C}"/>
              </a:ext>
            </a:extLst>
          </p:cNvPr>
          <p:cNvSpPr/>
          <p:nvPr/>
        </p:nvSpPr>
        <p:spPr>
          <a:xfrm>
            <a:off x="182584" y="409828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DuckDuckGo</a:t>
            </a:r>
            <a:endParaRPr lang="en-CA" sz="1050" dirty="0">
              <a:solidFill>
                <a:schemeClr val="tx1"/>
              </a:solidFill>
            </a:endParaRPr>
          </a:p>
        </p:txBody>
      </p:sp>
      <p:sp>
        <p:nvSpPr>
          <p:cNvPr id="114" name="Rectangle 113">
            <a:extLst>
              <a:ext uri="{FF2B5EF4-FFF2-40B4-BE49-F238E27FC236}">
                <a16:creationId xmlns:a16="http://schemas.microsoft.com/office/drawing/2014/main" id="{724A7129-694E-FE86-5046-DA54ABC7C2CD}"/>
              </a:ext>
            </a:extLst>
          </p:cNvPr>
          <p:cNvSpPr/>
          <p:nvPr/>
        </p:nvSpPr>
        <p:spPr>
          <a:xfrm>
            <a:off x="182584" y="4479625"/>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a:t>
            </a:r>
            <a:endParaRPr lang="en-CA" sz="1050" dirty="0">
              <a:solidFill>
                <a:schemeClr val="tx1"/>
              </a:solidFill>
            </a:endParaRPr>
          </a:p>
        </p:txBody>
      </p:sp>
      <p:sp>
        <p:nvSpPr>
          <p:cNvPr id="115" name="Rectangle 114">
            <a:extLst>
              <a:ext uri="{FF2B5EF4-FFF2-40B4-BE49-F238E27FC236}">
                <a16:creationId xmlns:a16="http://schemas.microsoft.com/office/drawing/2014/main" id="{5F209049-287F-83A4-29F5-BFEA96FC797E}"/>
              </a:ext>
            </a:extLst>
          </p:cNvPr>
          <p:cNvSpPr/>
          <p:nvPr/>
        </p:nvSpPr>
        <p:spPr>
          <a:xfrm>
            <a:off x="1332982" y="4690357"/>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OASIS</a:t>
            </a:r>
            <a:endParaRPr lang="en-CA" sz="1050" dirty="0">
              <a:solidFill>
                <a:schemeClr val="tx1"/>
              </a:solidFill>
            </a:endParaRPr>
          </a:p>
        </p:txBody>
      </p:sp>
      <p:cxnSp>
        <p:nvCxnSpPr>
          <p:cNvPr id="116" name="Straight Arrow Connector 115">
            <a:extLst>
              <a:ext uri="{FF2B5EF4-FFF2-40B4-BE49-F238E27FC236}">
                <a16:creationId xmlns:a16="http://schemas.microsoft.com/office/drawing/2014/main" id="{5D3FC488-59DB-D439-1AC7-BCF7D117F39B}"/>
              </a:ext>
            </a:extLst>
          </p:cNvPr>
          <p:cNvCxnSpPr>
            <a:cxnSpLocks/>
            <a:endCxn id="21" idx="1"/>
          </p:cNvCxnSpPr>
          <p:nvPr/>
        </p:nvCxnSpPr>
        <p:spPr>
          <a:xfrm flipV="1">
            <a:off x="1179015" y="2575907"/>
            <a:ext cx="2164260" cy="1670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934AE5A-532E-C777-914F-F1D26ED64B83}"/>
              </a:ext>
            </a:extLst>
          </p:cNvPr>
          <p:cNvCxnSpPr>
            <a:cxnSpLocks/>
            <a:endCxn id="21" idx="1"/>
          </p:cNvCxnSpPr>
          <p:nvPr/>
        </p:nvCxnSpPr>
        <p:spPr>
          <a:xfrm flipV="1">
            <a:off x="1179015" y="2575907"/>
            <a:ext cx="2164260" cy="2041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D7B1EDC6-8D51-6649-C3D5-4EEBC8801552}"/>
              </a:ext>
            </a:extLst>
          </p:cNvPr>
          <p:cNvCxnSpPr>
            <a:cxnSpLocks/>
            <a:stCxn id="111" idx="0"/>
            <a:endCxn id="21" idx="1"/>
          </p:cNvCxnSpPr>
          <p:nvPr/>
        </p:nvCxnSpPr>
        <p:spPr>
          <a:xfrm flipV="1">
            <a:off x="1929873" y="2575907"/>
            <a:ext cx="1413402" cy="165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ED30C0C0-5F2A-3902-1BD6-CBAE9C81E2B8}"/>
              </a:ext>
            </a:extLst>
          </p:cNvPr>
          <p:cNvCxnSpPr>
            <a:cxnSpLocks/>
            <a:stCxn id="115" idx="0"/>
          </p:cNvCxnSpPr>
          <p:nvPr/>
        </p:nvCxnSpPr>
        <p:spPr>
          <a:xfrm flipV="1">
            <a:off x="1825901" y="4564295"/>
            <a:ext cx="12062" cy="12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6FB4BA7-1CFF-9912-4C1F-E46F67E8A02E}"/>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cxnSp>
        <p:nvCxnSpPr>
          <p:cNvPr id="121" name="Straight Arrow Connector 120">
            <a:extLst>
              <a:ext uri="{FF2B5EF4-FFF2-40B4-BE49-F238E27FC236}">
                <a16:creationId xmlns:a16="http://schemas.microsoft.com/office/drawing/2014/main" id="{1AF3052E-30D2-EC8E-4983-32108EE98034}"/>
              </a:ext>
            </a:extLst>
          </p:cNvPr>
          <p:cNvCxnSpPr>
            <a:cxnSpLocks/>
          </p:cNvCxnSpPr>
          <p:nvPr/>
        </p:nvCxnSpPr>
        <p:spPr>
          <a:xfrm flipV="1">
            <a:off x="4200901"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D92AC7C1-72DC-5A5C-2E74-C5F5D2D462CA}"/>
              </a:ext>
            </a:extLst>
          </p:cNvPr>
          <p:cNvSpPr/>
          <p:nvPr/>
        </p:nvSpPr>
        <p:spPr>
          <a:xfrm>
            <a:off x="2936875" y="5054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123" name="Straight Arrow Connector 122">
            <a:extLst>
              <a:ext uri="{FF2B5EF4-FFF2-40B4-BE49-F238E27FC236}">
                <a16:creationId xmlns:a16="http://schemas.microsoft.com/office/drawing/2014/main" id="{EF62EA08-D6F8-90DE-17DD-77F2C1C8C50F}"/>
              </a:ext>
            </a:extLst>
          </p:cNvPr>
          <p:cNvCxnSpPr>
            <a:cxnSpLocks/>
            <a:stCxn id="122" idx="2"/>
          </p:cNvCxnSpPr>
          <p:nvPr/>
        </p:nvCxnSpPr>
        <p:spPr>
          <a:xfrm>
            <a:off x="3429793" y="834110"/>
            <a:ext cx="256382" cy="208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9005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C0C18-368F-FFFB-3586-E8A57E5242C3}"/>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AB0F5FF7-DA20-DED0-C4B6-B03B310C1F44}"/>
              </a:ext>
            </a:extLst>
          </p:cNvPr>
          <p:cNvPicPr>
            <a:picLocks noChangeAspect="1"/>
          </p:cNvPicPr>
          <p:nvPr/>
        </p:nvPicPr>
        <p:blipFill>
          <a:blip r:embed="rId2"/>
          <a:stretch>
            <a:fillRect/>
          </a:stretch>
        </p:blipFill>
        <p:spPr>
          <a:xfrm>
            <a:off x="3775471" y="2892751"/>
            <a:ext cx="292894" cy="228600"/>
          </a:xfrm>
          <a:prstGeom prst="rect">
            <a:avLst/>
          </a:prstGeom>
        </p:spPr>
      </p:pic>
      <p:sp>
        <p:nvSpPr>
          <p:cNvPr id="2" name="TextBox 1">
            <a:extLst>
              <a:ext uri="{FF2B5EF4-FFF2-40B4-BE49-F238E27FC236}">
                <a16:creationId xmlns:a16="http://schemas.microsoft.com/office/drawing/2014/main" id="{32BC07DF-BDDD-986B-D679-9DBCE1350AF5}"/>
              </a:ext>
            </a:extLst>
          </p:cNvPr>
          <p:cNvSpPr txBox="1"/>
          <p:nvPr/>
        </p:nvSpPr>
        <p:spPr>
          <a:xfrm>
            <a:off x="556708" y="290457"/>
            <a:ext cx="4736054" cy="507831"/>
          </a:xfrm>
          <a:prstGeom prst="rect">
            <a:avLst/>
          </a:prstGeom>
          <a:noFill/>
        </p:spPr>
        <p:txBody>
          <a:bodyPr wrap="square" rtlCol="0">
            <a:spAutoFit/>
          </a:bodyPr>
          <a:lstStyle/>
          <a:p>
            <a:r>
              <a:rPr lang="en-US" sz="2700" dirty="0">
                <a:solidFill>
                  <a:schemeClr val="tx1"/>
                </a:solidFill>
                <a:latin typeface="Candara" panose="020E0502030303020204" pitchFamily="34" charset="0"/>
              </a:rPr>
              <a:t>Save</a:t>
            </a:r>
            <a:endParaRPr lang="en-CA" sz="1050" dirty="0">
              <a:solidFill>
                <a:schemeClr val="tx1"/>
              </a:solidFill>
              <a:latin typeface="Candara" panose="020E0502030303020204" pitchFamily="34" charset="0"/>
            </a:endParaRPr>
          </a:p>
        </p:txBody>
      </p:sp>
      <p:pic>
        <p:nvPicPr>
          <p:cNvPr id="4" name="Picture 3">
            <a:extLst>
              <a:ext uri="{FF2B5EF4-FFF2-40B4-BE49-F238E27FC236}">
                <a16:creationId xmlns:a16="http://schemas.microsoft.com/office/drawing/2014/main" id="{2C26B9F8-19FF-7EEF-04B0-BBC9D41526DB}"/>
              </a:ext>
            </a:extLst>
          </p:cNvPr>
          <p:cNvPicPr>
            <a:picLocks noChangeAspect="1"/>
          </p:cNvPicPr>
          <p:nvPr/>
        </p:nvPicPr>
        <p:blipFill>
          <a:blip r:embed="rId3"/>
          <a:stretch>
            <a:fillRect/>
          </a:stretch>
        </p:blipFill>
        <p:spPr>
          <a:xfrm>
            <a:off x="3600451" y="2230636"/>
            <a:ext cx="1307306" cy="682228"/>
          </a:xfrm>
          <a:prstGeom prst="rect">
            <a:avLst/>
          </a:prstGeom>
          <a:ln w="3175">
            <a:solidFill>
              <a:schemeClr val="tx1"/>
            </a:solidFill>
          </a:ln>
        </p:spPr>
      </p:pic>
      <p:sp>
        <p:nvSpPr>
          <p:cNvPr id="5" name="Rectangle 4">
            <a:extLst>
              <a:ext uri="{FF2B5EF4-FFF2-40B4-BE49-F238E27FC236}">
                <a16:creationId xmlns:a16="http://schemas.microsoft.com/office/drawing/2014/main" id="{3B47A741-B2A6-E8C7-B61E-2260484C93D4}"/>
              </a:ext>
            </a:extLst>
          </p:cNvPr>
          <p:cNvSpPr/>
          <p:nvPr/>
        </p:nvSpPr>
        <p:spPr>
          <a:xfrm>
            <a:off x="675502" y="1549592"/>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7" name="Straight Arrow Connector 6">
            <a:extLst>
              <a:ext uri="{FF2B5EF4-FFF2-40B4-BE49-F238E27FC236}">
                <a16:creationId xmlns:a16="http://schemas.microsoft.com/office/drawing/2014/main" id="{0A29FEC9-A779-1AA3-AFCE-9518212C9395}"/>
              </a:ext>
            </a:extLst>
          </p:cNvPr>
          <p:cNvCxnSpPr>
            <a:cxnSpLocks/>
            <a:stCxn id="5" idx="3"/>
          </p:cNvCxnSpPr>
          <p:nvPr/>
        </p:nvCxnSpPr>
        <p:spPr>
          <a:xfrm>
            <a:off x="1661341" y="1713899"/>
            <a:ext cx="1929797" cy="626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105E05A-8676-70E1-C31D-808559E1B7AD}"/>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6" name="TextBox 5">
            <a:extLst>
              <a:ext uri="{FF2B5EF4-FFF2-40B4-BE49-F238E27FC236}">
                <a16:creationId xmlns:a16="http://schemas.microsoft.com/office/drawing/2014/main" id="{08450A9F-450D-004D-9F9A-0FE50C0F9E5A}"/>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0" name="Straight Arrow Connector 9">
            <a:extLst>
              <a:ext uri="{FF2B5EF4-FFF2-40B4-BE49-F238E27FC236}">
                <a16:creationId xmlns:a16="http://schemas.microsoft.com/office/drawing/2014/main" id="{97C0E71D-DD41-5613-C6D4-F5CA29B365CA}"/>
              </a:ext>
            </a:extLst>
          </p:cNvPr>
          <p:cNvCxnSpPr>
            <a:cxnSpLocks/>
            <a:stCxn id="3" idx="3"/>
            <a:endCxn id="14"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D5F9001-A115-F0B5-8533-EAA09A2C987F}"/>
              </a:ext>
            </a:extLst>
          </p:cNvPr>
          <p:cNvSpPr/>
          <p:nvPr/>
        </p:nvSpPr>
        <p:spPr>
          <a:xfrm>
            <a:off x="6973072" y="3251626"/>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15" name="Straight Arrow Connector 14">
            <a:extLst>
              <a:ext uri="{FF2B5EF4-FFF2-40B4-BE49-F238E27FC236}">
                <a16:creationId xmlns:a16="http://schemas.microsoft.com/office/drawing/2014/main" id="{FD5E928E-8327-3704-77E1-B2D32C817E12}"/>
              </a:ext>
            </a:extLst>
          </p:cNvPr>
          <p:cNvCxnSpPr>
            <a:cxnSpLocks/>
            <a:stCxn id="4" idx="3"/>
            <a:endCxn id="12" idx="1"/>
          </p:cNvCxnSpPr>
          <p:nvPr/>
        </p:nvCxnSpPr>
        <p:spPr>
          <a:xfrm>
            <a:off x="4907757" y="2571750"/>
            <a:ext cx="2065316" cy="84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318E2E2-A238-F334-7646-54F22055C091}"/>
              </a:ext>
            </a:extLst>
          </p:cNvPr>
          <p:cNvSpPr txBox="1"/>
          <p:nvPr/>
        </p:nvSpPr>
        <p:spPr>
          <a:xfrm>
            <a:off x="6847230" y="297265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14" name="Rectangle 13">
            <a:extLst>
              <a:ext uri="{FF2B5EF4-FFF2-40B4-BE49-F238E27FC236}">
                <a16:creationId xmlns:a16="http://schemas.microsoft.com/office/drawing/2014/main" id="{239C9C5D-5DFA-1AD1-92B5-913529479194}"/>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19" name="Rectangle 18">
            <a:extLst>
              <a:ext uri="{FF2B5EF4-FFF2-40B4-BE49-F238E27FC236}">
                <a16:creationId xmlns:a16="http://schemas.microsoft.com/office/drawing/2014/main" id="{1CDD812F-B73E-3AEB-4EA1-B8999FC1636E}"/>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21" name="Straight Arrow Connector 20">
            <a:extLst>
              <a:ext uri="{FF2B5EF4-FFF2-40B4-BE49-F238E27FC236}">
                <a16:creationId xmlns:a16="http://schemas.microsoft.com/office/drawing/2014/main" id="{6F341149-6561-3861-F38B-95490B24C193}"/>
              </a:ext>
            </a:extLst>
          </p:cNvPr>
          <p:cNvCxnSpPr>
            <a:cxnSpLocks/>
            <a:stCxn id="19"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F6DAC63-7D7F-1F05-379E-9CDA97593B2B}"/>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16" name="Straight Arrow Connector 15">
            <a:extLst>
              <a:ext uri="{FF2B5EF4-FFF2-40B4-BE49-F238E27FC236}">
                <a16:creationId xmlns:a16="http://schemas.microsoft.com/office/drawing/2014/main" id="{56A1C0D7-BC92-A742-52CA-F9522278EF71}"/>
              </a:ext>
            </a:extLst>
          </p:cNvPr>
          <p:cNvCxnSpPr>
            <a:cxnSpLocks/>
            <a:stCxn id="13" idx="3"/>
            <a:endCxn id="14"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682A5AD-6709-4FD3-5611-DBB12B1F8C0C}"/>
              </a:ext>
            </a:extLst>
          </p:cNvPr>
          <p:cNvSpPr/>
          <p:nvPr/>
        </p:nvSpPr>
        <p:spPr>
          <a:xfrm>
            <a:off x="6973072" y="3668135"/>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4" name="Straight Arrow Connector 23">
            <a:extLst>
              <a:ext uri="{FF2B5EF4-FFF2-40B4-BE49-F238E27FC236}">
                <a16:creationId xmlns:a16="http://schemas.microsoft.com/office/drawing/2014/main" id="{EBEA2468-D095-E52F-4272-8296EBF55D49}"/>
              </a:ext>
            </a:extLst>
          </p:cNvPr>
          <p:cNvCxnSpPr>
            <a:cxnSpLocks/>
            <a:stCxn id="4" idx="3"/>
            <a:endCxn id="23" idx="1"/>
          </p:cNvCxnSpPr>
          <p:nvPr/>
        </p:nvCxnSpPr>
        <p:spPr>
          <a:xfrm>
            <a:off x="4907757" y="2571750"/>
            <a:ext cx="2065316" cy="1260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5700ADC-9284-3D5C-3914-7D4B55510AAC}"/>
              </a:ext>
            </a:extLst>
          </p:cNvPr>
          <p:cNvSpPr txBox="1"/>
          <p:nvPr/>
        </p:nvSpPr>
        <p:spPr>
          <a:xfrm>
            <a:off x="2391175" y="3811367"/>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Save Editor Contents</a:t>
            </a:r>
          </a:p>
          <a:p>
            <a:pPr marL="214313" indent="-214313">
              <a:buFontTx/>
              <a:buChar char="-"/>
            </a:pPr>
            <a:r>
              <a:rPr lang="en-US" sz="1800" dirty="0">
                <a:solidFill>
                  <a:schemeClr val="tx1"/>
                </a:solidFill>
                <a:latin typeface="Candara" panose="020E0502030303020204" pitchFamily="34" charset="0"/>
              </a:rPr>
              <a:t>Save to local file system (download for Firefox)</a:t>
            </a:r>
          </a:p>
          <a:p>
            <a:pPr marL="214313" indent="-214313">
              <a:buFontTx/>
              <a:buChar char="-"/>
            </a:pPr>
            <a:r>
              <a:rPr lang="en-US" sz="1800" dirty="0">
                <a:solidFill>
                  <a:schemeClr val="tx1"/>
                </a:solidFill>
                <a:latin typeface="Candara" panose="020E0502030303020204" pitchFamily="34" charset="0"/>
              </a:rPr>
              <a:t>Planned: save as selected file type </a:t>
            </a:r>
          </a:p>
          <a:p>
            <a:pPr marL="214313" indent="-214313">
              <a:buFontTx/>
              <a:buChar char="-"/>
            </a:pPr>
            <a:r>
              <a:rPr lang="en-US" sz="1800" dirty="0">
                <a:solidFill>
                  <a:schemeClr val="tx1"/>
                </a:solidFill>
                <a:latin typeface="Candara" panose="020E0502030303020204" pitchFamily="34" charset="0"/>
              </a:rPr>
              <a:t>Cloud save (e.g. AWS, Dropbox) not yet implemented</a:t>
            </a:r>
          </a:p>
        </p:txBody>
      </p:sp>
      <p:sp>
        <p:nvSpPr>
          <p:cNvPr id="26" name="Rectangle 25">
            <a:extLst>
              <a:ext uri="{FF2B5EF4-FFF2-40B4-BE49-F238E27FC236}">
                <a16:creationId xmlns:a16="http://schemas.microsoft.com/office/drawing/2014/main" id="{82FDA702-8A9A-5A81-EC9C-AB31CC6ED618}"/>
              </a:ext>
            </a:extLst>
          </p:cNvPr>
          <p:cNvSpPr/>
          <p:nvPr/>
        </p:nvSpPr>
        <p:spPr>
          <a:xfrm>
            <a:off x="664816" y="3392411"/>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27" name="Straight Arrow Connector 26">
            <a:extLst>
              <a:ext uri="{FF2B5EF4-FFF2-40B4-BE49-F238E27FC236}">
                <a16:creationId xmlns:a16="http://schemas.microsoft.com/office/drawing/2014/main" id="{964362DC-9D6D-E4B7-40E6-65A597BDBB38}"/>
              </a:ext>
            </a:extLst>
          </p:cNvPr>
          <p:cNvCxnSpPr>
            <a:cxnSpLocks/>
            <a:stCxn id="26" idx="3"/>
            <a:endCxn id="14" idx="1"/>
          </p:cNvCxnSpPr>
          <p:nvPr/>
        </p:nvCxnSpPr>
        <p:spPr>
          <a:xfrm flipV="1">
            <a:off x="1757811" y="2575907"/>
            <a:ext cx="1585464" cy="980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67C4AA1-19DA-8448-5E8F-A00F7CD1F0CD}"/>
              </a:ext>
            </a:extLst>
          </p:cNvPr>
          <p:cNvSpPr/>
          <p:nvPr/>
        </p:nvSpPr>
        <p:spPr>
          <a:xfrm>
            <a:off x="69544" y="3392411"/>
            <a:ext cx="487165"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accent6">
                    <a:lumMod val="75000"/>
                  </a:schemeClr>
                </a:solidFill>
              </a:rPr>
              <a:t>R</a:t>
            </a:r>
            <a:r>
              <a:rPr lang="en-US" sz="1050" dirty="0">
                <a:solidFill>
                  <a:schemeClr val="accent6">
                    <a:lumMod val="75000"/>
                  </a:schemeClr>
                </a:solidFill>
              </a:rPr>
              <a:t>SS</a:t>
            </a:r>
            <a:endParaRPr lang="en-CA" sz="1050" dirty="0">
              <a:solidFill>
                <a:schemeClr val="accent6">
                  <a:lumMod val="75000"/>
                </a:schemeClr>
              </a:solidFill>
            </a:endParaRPr>
          </a:p>
        </p:txBody>
      </p:sp>
      <p:cxnSp>
        <p:nvCxnSpPr>
          <p:cNvPr id="32" name="Straight Arrow Connector 31">
            <a:extLst>
              <a:ext uri="{FF2B5EF4-FFF2-40B4-BE49-F238E27FC236}">
                <a16:creationId xmlns:a16="http://schemas.microsoft.com/office/drawing/2014/main" id="{9988E5BA-B0E5-2104-3292-A5E16ACE5587}"/>
              </a:ext>
            </a:extLst>
          </p:cNvPr>
          <p:cNvCxnSpPr>
            <a:cxnSpLocks/>
            <a:stCxn id="31" idx="3"/>
            <a:endCxn id="26" idx="1"/>
          </p:cNvCxnSpPr>
          <p:nvPr/>
        </p:nvCxnSpPr>
        <p:spPr>
          <a:xfrm>
            <a:off x="556709" y="3556718"/>
            <a:ext cx="1081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0B68B9E-A24E-A670-633A-EE943A7FC826}"/>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38" name="Straight Arrow Connector 37">
            <a:extLst>
              <a:ext uri="{FF2B5EF4-FFF2-40B4-BE49-F238E27FC236}">
                <a16:creationId xmlns:a16="http://schemas.microsoft.com/office/drawing/2014/main" id="{0C1B1784-63B4-5CEF-A105-5A237590CFBE}"/>
              </a:ext>
            </a:extLst>
          </p:cNvPr>
          <p:cNvCxnSpPr>
            <a:cxnSpLocks/>
            <a:endCxn id="37"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DD32E0A-56BD-E5A6-5654-EF33D24566ED}"/>
              </a:ext>
            </a:extLst>
          </p:cNvPr>
          <p:cNvPicPr>
            <a:picLocks noChangeAspect="1"/>
          </p:cNvPicPr>
          <p:nvPr/>
        </p:nvPicPr>
        <p:blipFill>
          <a:blip r:embed="rId4"/>
          <a:stretch>
            <a:fillRect/>
          </a:stretch>
        </p:blipFill>
        <p:spPr>
          <a:xfrm>
            <a:off x="3343275" y="2775766"/>
            <a:ext cx="251604" cy="196374"/>
          </a:xfrm>
          <a:prstGeom prst="rect">
            <a:avLst/>
          </a:prstGeom>
        </p:spPr>
      </p:pic>
      <p:sp>
        <p:nvSpPr>
          <p:cNvPr id="28" name="TextBox 27">
            <a:extLst>
              <a:ext uri="{FF2B5EF4-FFF2-40B4-BE49-F238E27FC236}">
                <a16:creationId xmlns:a16="http://schemas.microsoft.com/office/drawing/2014/main" id="{3B542CD7-47DD-8B7A-D75D-B45629B70A10}"/>
              </a:ext>
            </a:extLst>
          </p:cNvPr>
          <p:cNvSpPr txBox="1"/>
          <p:nvPr/>
        </p:nvSpPr>
        <p:spPr>
          <a:xfrm>
            <a:off x="5918129" y="2026133"/>
            <a:ext cx="865692" cy="253916"/>
          </a:xfrm>
          <a:prstGeom prst="rect">
            <a:avLst/>
          </a:prstGeom>
          <a:noFill/>
        </p:spPr>
        <p:txBody>
          <a:bodyPr wrap="square" rtlCol="0">
            <a:spAutoFit/>
          </a:bodyPr>
          <a:lstStyle/>
          <a:p>
            <a:r>
              <a:rPr lang="en-US" sz="1050" dirty="0">
                <a:solidFill>
                  <a:schemeClr val="tx1"/>
                </a:solidFill>
              </a:rPr>
              <a:t>files.js</a:t>
            </a:r>
            <a:endParaRPr lang="en-CA" sz="1050" dirty="0">
              <a:solidFill>
                <a:schemeClr val="tx1"/>
              </a:solidFill>
            </a:endParaRPr>
          </a:p>
        </p:txBody>
      </p:sp>
      <p:sp>
        <p:nvSpPr>
          <p:cNvPr id="8" name="Rectangle 7">
            <a:extLst>
              <a:ext uri="{FF2B5EF4-FFF2-40B4-BE49-F238E27FC236}">
                <a16:creationId xmlns:a16="http://schemas.microsoft.com/office/drawing/2014/main" id="{21D5A3DF-DD00-A891-A2B1-F34FA43D9315}"/>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11" name="Straight Arrow Connector 10">
            <a:extLst>
              <a:ext uri="{FF2B5EF4-FFF2-40B4-BE49-F238E27FC236}">
                <a16:creationId xmlns:a16="http://schemas.microsoft.com/office/drawing/2014/main" id="{F2E2E577-19D1-2360-BD70-6E35D924AA65}"/>
              </a:ext>
            </a:extLst>
          </p:cNvPr>
          <p:cNvCxnSpPr>
            <a:cxnSpLocks/>
            <a:stCxn id="8"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Single Corner Snipped 28">
            <a:extLst>
              <a:ext uri="{FF2B5EF4-FFF2-40B4-BE49-F238E27FC236}">
                <a16:creationId xmlns:a16="http://schemas.microsoft.com/office/drawing/2014/main" id="{554FE5B6-DC45-D214-794D-6396D5DABD3D}"/>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33" name="Rectangle: Single Corner Snipped 32">
            <a:extLst>
              <a:ext uri="{FF2B5EF4-FFF2-40B4-BE49-F238E27FC236}">
                <a16:creationId xmlns:a16="http://schemas.microsoft.com/office/drawing/2014/main" id="{83EE9A96-BCE6-8A0E-6D40-D746E1C130A3}"/>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34" name="Rectangle: Single Corner Snipped 33">
            <a:extLst>
              <a:ext uri="{FF2B5EF4-FFF2-40B4-BE49-F238E27FC236}">
                <a16:creationId xmlns:a16="http://schemas.microsoft.com/office/drawing/2014/main" id="{D601842D-DD7E-33EA-8B05-68B5B09CC082}"/>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36" name="Straight Arrow Connector 35">
            <a:extLst>
              <a:ext uri="{FF2B5EF4-FFF2-40B4-BE49-F238E27FC236}">
                <a16:creationId xmlns:a16="http://schemas.microsoft.com/office/drawing/2014/main" id="{EDDDB5F9-BF6A-79FA-AE6C-7CF80543AFC9}"/>
              </a:ext>
            </a:extLst>
          </p:cNvPr>
          <p:cNvCxnSpPr>
            <a:stCxn id="29" idx="1"/>
            <a:endCxn id="8" idx="0"/>
          </p:cNvCxnSpPr>
          <p:nvPr/>
        </p:nvCxnSpPr>
        <p:spPr>
          <a:xfrm>
            <a:off x="3078957"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4C1A7754-3C6F-B295-E9D2-0FD381795459}"/>
              </a:ext>
            </a:extLst>
          </p:cNvPr>
          <p:cNvCxnSpPr>
            <a:stCxn id="33" idx="1"/>
            <a:endCxn id="8" idx="0"/>
          </p:cNvCxnSpPr>
          <p:nvPr/>
        </p:nvCxnSpPr>
        <p:spPr>
          <a:xfrm>
            <a:off x="3686175"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8150774-EEAF-C988-3431-C45FCA28202C}"/>
              </a:ext>
            </a:extLst>
          </p:cNvPr>
          <p:cNvCxnSpPr>
            <a:stCxn id="34" idx="1"/>
            <a:endCxn id="8" idx="0"/>
          </p:cNvCxnSpPr>
          <p:nvPr/>
        </p:nvCxnSpPr>
        <p:spPr>
          <a:xfrm flipH="1">
            <a:off x="3707982"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37EE7B2B-8E0B-1BFD-3267-2C21B7DF1072}"/>
              </a:ext>
            </a:extLst>
          </p:cNvPr>
          <p:cNvSpPr/>
          <p:nvPr/>
        </p:nvSpPr>
        <p:spPr>
          <a:xfrm>
            <a:off x="4821706"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45" name="Straight Arrow Connector 44">
            <a:extLst>
              <a:ext uri="{FF2B5EF4-FFF2-40B4-BE49-F238E27FC236}">
                <a16:creationId xmlns:a16="http://schemas.microsoft.com/office/drawing/2014/main" id="{56399C9D-9830-C4B2-29CA-1903BA9410BF}"/>
              </a:ext>
            </a:extLst>
          </p:cNvPr>
          <p:cNvCxnSpPr>
            <a:cxnSpLocks/>
            <a:stCxn id="44" idx="2"/>
          </p:cNvCxnSpPr>
          <p:nvPr/>
        </p:nvCxnSpPr>
        <p:spPr>
          <a:xfrm flipH="1">
            <a:off x="4490911"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00437D8C-1CB8-4E1F-0F45-A8175AF1D849}"/>
              </a:ext>
            </a:extLst>
          </p:cNvPr>
          <p:cNvSpPr/>
          <p:nvPr/>
        </p:nvSpPr>
        <p:spPr>
          <a:xfrm>
            <a:off x="4686265"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49" name="Rectangle 48">
            <a:extLst>
              <a:ext uri="{FF2B5EF4-FFF2-40B4-BE49-F238E27FC236}">
                <a16:creationId xmlns:a16="http://schemas.microsoft.com/office/drawing/2014/main" id="{2B298081-357F-7194-C93C-80C15BBBE996}"/>
              </a:ext>
            </a:extLst>
          </p:cNvPr>
          <p:cNvSpPr/>
          <p:nvPr/>
        </p:nvSpPr>
        <p:spPr>
          <a:xfrm>
            <a:off x="5409500"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50" name="Straight Arrow Connector 49">
            <a:extLst>
              <a:ext uri="{FF2B5EF4-FFF2-40B4-BE49-F238E27FC236}">
                <a16:creationId xmlns:a16="http://schemas.microsoft.com/office/drawing/2014/main" id="{52FEF598-F64C-692F-C86F-BD87B9DB4EBF}"/>
              </a:ext>
            </a:extLst>
          </p:cNvPr>
          <p:cNvCxnSpPr>
            <a:cxnSpLocks/>
            <a:stCxn id="48" idx="2"/>
          </p:cNvCxnSpPr>
          <p:nvPr/>
        </p:nvCxnSpPr>
        <p:spPr>
          <a:xfrm>
            <a:off x="5000445"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AEA67C7-2E1E-48A6-91DA-1B0F4CE3C42D}"/>
              </a:ext>
            </a:extLst>
          </p:cNvPr>
          <p:cNvCxnSpPr>
            <a:cxnSpLocks/>
          </p:cNvCxnSpPr>
          <p:nvPr/>
        </p:nvCxnSpPr>
        <p:spPr>
          <a:xfrm flipH="1">
            <a:off x="5395687"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B104128-D67E-AFAC-D5B3-00BE22C22391}"/>
              </a:ext>
            </a:extLst>
          </p:cNvPr>
          <p:cNvSpPr/>
          <p:nvPr/>
        </p:nvSpPr>
        <p:spPr>
          <a:xfrm>
            <a:off x="6137041" y="1391468"/>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20" name="Rectangle 19">
            <a:extLst>
              <a:ext uri="{FF2B5EF4-FFF2-40B4-BE49-F238E27FC236}">
                <a16:creationId xmlns:a16="http://schemas.microsoft.com/office/drawing/2014/main" id="{C9625AC0-8BC5-CFAB-EB4C-1D95C3BADB55}"/>
              </a:ext>
            </a:extLst>
          </p:cNvPr>
          <p:cNvSpPr/>
          <p:nvPr/>
        </p:nvSpPr>
        <p:spPr>
          <a:xfrm>
            <a:off x="6154599" y="524195"/>
            <a:ext cx="818474"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Etherpad</a:t>
            </a:r>
            <a:endParaRPr lang="en-CA" sz="1050" dirty="0">
              <a:solidFill>
                <a:schemeClr val="tx1"/>
              </a:solidFill>
            </a:endParaRPr>
          </a:p>
        </p:txBody>
      </p:sp>
      <p:cxnSp>
        <p:nvCxnSpPr>
          <p:cNvPr id="22" name="Straight Arrow Connector 21">
            <a:extLst>
              <a:ext uri="{FF2B5EF4-FFF2-40B4-BE49-F238E27FC236}">
                <a16:creationId xmlns:a16="http://schemas.microsoft.com/office/drawing/2014/main" id="{3C80237F-6E19-E297-4617-4D08EF2AFCF2}"/>
              </a:ext>
            </a:extLst>
          </p:cNvPr>
          <p:cNvCxnSpPr>
            <a:cxnSpLocks/>
            <a:stCxn id="18" idx="1"/>
            <a:endCxn id="44" idx="3"/>
          </p:cNvCxnSpPr>
          <p:nvPr/>
        </p:nvCxnSpPr>
        <p:spPr>
          <a:xfrm flipH="1">
            <a:off x="5807544" y="1555775"/>
            <a:ext cx="329498" cy="3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DF3EBA9-2F62-589C-0FBA-1765ABD0E432}"/>
              </a:ext>
            </a:extLst>
          </p:cNvPr>
          <p:cNvCxnSpPr>
            <a:cxnSpLocks/>
            <a:endCxn id="18" idx="0"/>
          </p:cNvCxnSpPr>
          <p:nvPr/>
        </p:nvCxnSpPr>
        <p:spPr>
          <a:xfrm>
            <a:off x="6571445" y="830783"/>
            <a:ext cx="58516" cy="560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47D2771-5AF6-DEAD-8502-4AE57F720353}"/>
              </a:ext>
            </a:extLst>
          </p:cNvPr>
          <p:cNvSpPr/>
          <p:nvPr/>
        </p:nvSpPr>
        <p:spPr>
          <a:xfrm>
            <a:off x="1951350" y="139905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Chat</a:t>
            </a:r>
            <a:endParaRPr lang="en-CA" sz="1050" dirty="0">
              <a:solidFill>
                <a:schemeClr val="tx1"/>
              </a:solidFill>
            </a:endParaRPr>
          </a:p>
        </p:txBody>
      </p:sp>
      <p:cxnSp>
        <p:nvCxnSpPr>
          <p:cNvPr id="53" name="Straight Arrow Connector 52">
            <a:extLst>
              <a:ext uri="{FF2B5EF4-FFF2-40B4-BE49-F238E27FC236}">
                <a16:creationId xmlns:a16="http://schemas.microsoft.com/office/drawing/2014/main" id="{32E5D35C-CF92-C8C1-CB92-C71C745EE1C8}"/>
              </a:ext>
            </a:extLst>
          </p:cNvPr>
          <p:cNvCxnSpPr>
            <a:cxnSpLocks/>
          </p:cNvCxnSpPr>
          <p:nvPr/>
        </p:nvCxnSpPr>
        <p:spPr>
          <a:xfrm>
            <a:off x="2514770" y="1721146"/>
            <a:ext cx="1076367" cy="619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D113F08D-04C9-C36F-138C-8D6ABA2C5808}"/>
              </a:ext>
            </a:extLst>
          </p:cNvPr>
          <p:cNvPicPr>
            <a:picLocks noChangeAspect="1"/>
          </p:cNvPicPr>
          <p:nvPr/>
        </p:nvPicPr>
        <p:blipFill>
          <a:blip r:embed="rId5"/>
          <a:stretch>
            <a:fillRect/>
          </a:stretch>
        </p:blipFill>
        <p:spPr>
          <a:xfrm>
            <a:off x="7539567" y="420415"/>
            <a:ext cx="1102088" cy="196349"/>
          </a:xfrm>
          <a:prstGeom prst="rect">
            <a:avLst/>
          </a:prstGeom>
          <a:ln w="3175">
            <a:solidFill>
              <a:schemeClr val="tx1"/>
            </a:solidFill>
          </a:ln>
        </p:spPr>
      </p:pic>
      <p:cxnSp>
        <p:nvCxnSpPr>
          <p:cNvPr id="57" name="Straight Arrow Connector 56">
            <a:extLst>
              <a:ext uri="{FF2B5EF4-FFF2-40B4-BE49-F238E27FC236}">
                <a16:creationId xmlns:a16="http://schemas.microsoft.com/office/drawing/2014/main" id="{69AE4C6F-7A2B-2522-8864-0B3CDA273A0D}"/>
              </a:ext>
            </a:extLst>
          </p:cNvPr>
          <p:cNvCxnSpPr>
            <a:cxnSpLocks/>
            <a:stCxn id="56" idx="1"/>
          </p:cNvCxnSpPr>
          <p:nvPr/>
        </p:nvCxnSpPr>
        <p:spPr>
          <a:xfrm flipH="1">
            <a:off x="6973072" y="518590"/>
            <a:ext cx="566495" cy="169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F6860E89-D091-4F6C-3DFB-F27FB8DC4FC2}"/>
              </a:ext>
            </a:extLst>
          </p:cNvPr>
          <p:cNvPicPr>
            <a:picLocks noChangeAspect="1"/>
          </p:cNvPicPr>
          <p:nvPr/>
        </p:nvPicPr>
        <p:blipFill>
          <a:blip r:embed="rId5"/>
          <a:stretch>
            <a:fillRect/>
          </a:stretch>
        </p:blipFill>
        <p:spPr>
          <a:xfrm>
            <a:off x="1438494" y="871103"/>
            <a:ext cx="1102088" cy="196349"/>
          </a:xfrm>
          <a:prstGeom prst="rect">
            <a:avLst/>
          </a:prstGeom>
          <a:ln w="3175">
            <a:solidFill>
              <a:schemeClr val="tx1"/>
            </a:solidFill>
          </a:ln>
        </p:spPr>
      </p:pic>
      <p:cxnSp>
        <p:nvCxnSpPr>
          <p:cNvPr id="59" name="Straight Arrow Connector 58">
            <a:extLst>
              <a:ext uri="{FF2B5EF4-FFF2-40B4-BE49-F238E27FC236}">
                <a16:creationId xmlns:a16="http://schemas.microsoft.com/office/drawing/2014/main" id="{10672DB7-C3F2-F50F-503E-5DEF256C9DE7}"/>
              </a:ext>
            </a:extLst>
          </p:cNvPr>
          <p:cNvCxnSpPr>
            <a:cxnSpLocks/>
            <a:stCxn id="51" idx="0"/>
            <a:endCxn id="58" idx="2"/>
          </p:cNvCxnSpPr>
          <p:nvPr/>
        </p:nvCxnSpPr>
        <p:spPr>
          <a:xfrm flipH="1" flipV="1">
            <a:off x="1989538" y="1067452"/>
            <a:ext cx="454731" cy="3316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6210C65-E404-B839-A37B-363AFE550C80}"/>
              </a:ext>
            </a:extLst>
          </p:cNvPr>
          <p:cNvCxnSpPr>
            <a:cxnSpLocks/>
            <a:stCxn id="5" idx="0"/>
            <a:endCxn id="58" idx="2"/>
          </p:cNvCxnSpPr>
          <p:nvPr/>
        </p:nvCxnSpPr>
        <p:spPr>
          <a:xfrm flipV="1">
            <a:off x="1168421" y="1067452"/>
            <a:ext cx="821117" cy="4821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2185ACF-B0AB-2182-20A4-986A43B14D76}"/>
              </a:ext>
            </a:extLst>
          </p:cNvPr>
          <p:cNvCxnSpPr>
            <a:cxnSpLocks/>
            <a:stCxn id="51" idx="1"/>
            <a:endCxn id="5" idx="3"/>
          </p:cNvCxnSpPr>
          <p:nvPr/>
        </p:nvCxnSpPr>
        <p:spPr>
          <a:xfrm flipH="1">
            <a:off x="1661340" y="1563359"/>
            <a:ext cx="290010" cy="150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CC23C36-6749-B755-F584-33B4A8EDDCF4}"/>
              </a:ext>
            </a:extLst>
          </p:cNvPr>
          <p:cNvSpPr/>
          <p:nvPr/>
        </p:nvSpPr>
        <p:spPr>
          <a:xfrm>
            <a:off x="1543050" y="4235683"/>
            <a:ext cx="773647"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61" name="TextBox 60">
            <a:extLst>
              <a:ext uri="{FF2B5EF4-FFF2-40B4-BE49-F238E27FC236}">
                <a16:creationId xmlns:a16="http://schemas.microsoft.com/office/drawing/2014/main" id="{A1AA821E-B1BD-606C-7225-210A9D307FA1}"/>
              </a:ext>
            </a:extLst>
          </p:cNvPr>
          <p:cNvSpPr txBox="1"/>
          <p:nvPr/>
        </p:nvSpPr>
        <p:spPr>
          <a:xfrm>
            <a:off x="491722" y="3855473"/>
            <a:ext cx="848762" cy="253916"/>
          </a:xfrm>
          <a:prstGeom prst="rect">
            <a:avLst/>
          </a:prstGeom>
          <a:noFill/>
        </p:spPr>
        <p:txBody>
          <a:bodyPr wrap="square" rtlCol="0">
            <a:spAutoFit/>
          </a:bodyPr>
          <a:lstStyle/>
          <a:p>
            <a:r>
              <a:rPr lang="en-CA" sz="1050" dirty="0">
                <a:solidFill>
                  <a:schemeClr val="tx1"/>
                </a:solidFill>
              </a:rPr>
              <a:t>Find</a:t>
            </a:r>
            <a:endParaRPr lang="en-US" sz="1050" dirty="0">
              <a:solidFill>
                <a:schemeClr val="tx1"/>
              </a:solidFill>
            </a:endParaRPr>
          </a:p>
        </p:txBody>
      </p:sp>
      <p:sp>
        <p:nvSpPr>
          <p:cNvPr id="62" name="Rectangle 61">
            <a:extLst>
              <a:ext uri="{FF2B5EF4-FFF2-40B4-BE49-F238E27FC236}">
                <a16:creationId xmlns:a16="http://schemas.microsoft.com/office/drawing/2014/main" id="{77EFBF9F-29A0-49ED-DEB6-E2BE02BFCB29}"/>
              </a:ext>
            </a:extLst>
          </p:cNvPr>
          <p:cNvSpPr/>
          <p:nvPr/>
        </p:nvSpPr>
        <p:spPr>
          <a:xfrm>
            <a:off x="182584" y="409828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DuckDuckGo</a:t>
            </a:r>
            <a:endParaRPr lang="en-CA" sz="1050" dirty="0">
              <a:solidFill>
                <a:schemeClr val="tx1"/>
              </a:solidFill>
            </a:endParaRPr>
          </a:p>
        </p:txBody>
      </p:sp>
      <p:sp>
        <p:nvSpPr>
          <p:cNvPr id="64" name="Rectangle 63">
            <a:extLst>
              <a:ext uri="{FF2B5EF4-FFF2-40B4-BE49-F238E27FC236}">
                <a16:creationId xmlns:a16="http://schemas.microsoft.com/office/drawing/2014/main" id="{DB58E1AA-C809-1594-36F9-7449955560BE}"/>
              </a:ext>
            </a:extLst>
          </p:cNvPr>
          <p:cNvSpPr/>
          <p:nvPr/>
        </p:nvSpPr>
        <p:spPr>
          <a:xfrm>
            <a:off x="182584" y="4479625"/>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a:t>
            </a:r>
            <a:endParaRPr lang="en-CA" sz="1050" dirty="0">
              <a:solidFill>
                <a:schemeClr val="tx1"/>
              </a:solidFill>
            </a:endParaRPr>
          </a:p>
        </p:txBody>
      </p:sp>
      <p:sp>
        <p:nvSpPr>
          <p:cNvPr id="65" name="Rectangle 64">
            <a:extLst>
              <a:ext uri="{FF2B5EF4-FFF2-40B4-BE49-F238E27FC236}">
                <a16:creationId xmlns:a16="http://schemas.microsoft.com/office/drawing/2014/main" id="{8F09A68F-3FD2-ED89-B971-B9B60AB6668F}"/>
              </a:ext>
            </a:extLst>
          </p:cNvPr>
          <p:cNvSpPr/>
          <p:nvPr/>
        </p:nvSpPr>
        <p:spPr>
          <a:xfrm>
            <a:off x="1332982" y="4690357"/>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OASIS</a:t>
            </a:r>
            <a:endParaRPr lang="en-CA" sz="1050" dirty="0">
              <a:solidFill>
                <a:schemeClr val="tx1"/>
              </a:solidFill>
            </a:endParaRPr>
          </a:p>
        </p:txBody>
      </p:sp>
      <p:cxnSp>
        <p:nvCxnSpPr>
          <p:cNvPr id="67" name="Straight Arrow Connector 66">
            <a:extLst>
              <a:ext uri="{FF2B5EF4-FFF2-40B4-BE49-F238E27FC236}">
                <a16:creationId xmlns:a16="http://schemas.microsoft.com/office/drawing/2014/main" id="{DE0E441E-6B00-E6FB-664D-1B097A687AC1}"/>
              </a:ext>
            </a:extLst>
          </p:cNvPr>
          <p:cNvCxnSpPr>
            <a:cxnSpLocks/>
            <a:endCxn id="14" idx="1"/>
          </p:cNvCxnSpPr>
          <p:nvPr/>
        </p:nvCxnSpPr>
        <p:spPr>
          <a:xfrm flipV="1">
            <a:off x="1179015" y="2575907"/>
            <a:ext cx="2164260" cy="1670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E287E6A-F0A3-791D-8193-FD8BAA41D3F0}"/>
              </a:ext>
            </a:extLst>
          </p:cNvPr>
          <p:cNvCxnSpPr>
            <a:cxnSpLocks/>
            <a:endCxn id="14" idx="1"/>
          </p:cNvCxnSpPr>
          <p:nvPr/>
        </p:nvCxnSpPr>
        <p:spPr>
          <a:xfrm flipV="1">
            <a:off x="1179015" y="2575907"/>
            <a:ext cx="2164260" cy="2041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C6FBD3A-C7D0-9E84-1549-0ACE01B8652B}"/>
              </a:ext>
            </a:extLst>
          </p:cNvPr>
          <p:cNvCxnSpPr>
            <a:cxnSpLocks/>
            <a:stCxn id="60" idx="0"/>
            <a:endCxn id="14" idx="1"/>
          </p:cNvCxnSpPr>
          <p:nvPr/>
        </p:nvCxnSpPr>
        <p:spPr>
          <a:xfrm flipV="1">
            <a:off x="1929873" y="2575907"/>
            <a:ext cx="1413402" cy="165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08EFD63-70ED-CA24-0DDC-842B8AD30092}"/>
              </a:ext>
            </a:extLst>
          </p:cNvPr>
          <p:cNvCxnSpPr>
            <a:cxnSpLocks/>
            <a:stCxn id="65" idx="0"/>
          </p:cNvCxnSpPr>
          <p:nvPr/>
        </p:nvCxnSpPr>
        <p:spPr>
          <a:xfrm flipV="1">
            <a:off x="1825901" y="4564295"/>
            <a:ext cx="12062" cy="12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A35EDC8-997F-FAFA-8817-5275B09745AA}"/>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cxnSp>
        <p:nvCxnSpPr>
          <p:cNvPr id="78" name="Straight Arrow Connector 77">
            <a:extLst>
              <a:ext uri="{FF2B5EF4-FFF2-40B4-BE49-F238E27FC236}">
                <a16:creationId xmlns:a16="http://schemas.microsoft.com/office/drawing/2014/main" id="{68A46E37-7CA8-1DE0-2BAE-6413E0572A80}"/>
              </a:ext>
            </a:extLst>
          </p:cNvPr>
          <p:cNvCxnSpPr>
            <a:cxnSpLocks/>
          </p:cNvCxnSpPr>
          <p:nvPr/>
        </p:nvCxnSpPr>
        <p:spPr>
          <a:xfrm flipV="1">
            <a:off x="4200901"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0415B37-6C0E-5916-6A24-AF1F1D58814C}"/>
              </a:ext>
            </a:extLst>
          </p:cNvPr>
          <p:cNvSpPr/>
          <p:nvPr/>
        </p:nvSpPr>
        <p:spPr>
          <a:xfrm>
            <a:off x="6944185" y="213603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F</a:t>
            </a:r>
            <a:r>
              <a:rPr lang="en-US" sz="1050" dirty="0">
                <a:solidFill>
                  <a:schemeClr val="tx1"/>
                </a:solidFill>
              </a:rPr>
              <a:t>ilesystem</a:t>
            </a:r>
            <a:endParaRPr lang="en-CA" sz="1050" dirty="0">
              <a:solidFill>
                <a:schemeClr val="tx1"/>
              </a:solidFill>
            </a:endParaRPr>
          </a:p>
        </p:txBody>
      </p:sp>
      <p:sp>
        <p:nvSpPr>
          <p:cNvPr id="54" name="TextBox 53">
            <a:extLst>
              <a:ext uri="{FF2B5EF4-FFF2-40B4-BE49-F238E27FC236}">
                <a16:creationId xmlns:a16="http://schemas.microsoft.com/office/drawing/2014/main" id="{F80B6BDD-5C40-39A5-7F34-61B7EE0C09E4}"/>
              </a:ext>
            </a:extLst>
          </p:cNvPr>
          <p:cNvSpPr txBox="1"/>
          <p:nvPr/>
        </p:nvSpPr>
        <p:spPr>
          <a:xfrm>
            <a:off x="6845482" y="1870208"/>
            <a:ext cx="848762" cy="253916"/>
          </a:xfrm>
          <a:prstGeom prst="rect">
            <a:avLst/>
          </a:prstGeom>
          <a:noFill/>
        </p:spPr>
        <p:txBody>
          <a:bodyPr wrap="square" rtlCol="0">
            <a:spAutoFit/>
          </a:bodyPr>
          <a:lstStyle/>
          <a:p>
            <a:r>
              <a:rPr lang="en-CA" sz="1050" dirty="0">
                <a:solidFill>
                  <a:schemeClr val="tx1"/>
                </a:solidFill>
              </a:rPr>
              <a:t>Save</a:t>
            </a:r>
            <a:endParaRPr lang="en-US" sz="1050" dirty="0">
              <a:solidFill>
                <a:schemeClr val="tx1"/>
              </a:solidFill>
            </a:endParaRPr>
          </a:p>
        </p:txBody>
      </p:sp>
      <p:sp>
        <p:nvSpPr>
          <p:cNvPr id="55" name="Rectangle 54">
            <a:extLst>
              <a:ext uri="{FF2B5EF4-FFF2-40B4-BE49-F238E27FC236}">
                <a16:creationId xmlns:a16="http://schemas.microsoft.com/office/drawing/2014/main" id="{64311893-7C22-D740-BBD1-C94448199DD2}"/>
              </a:ext>
            </a:extLst>
          </p:cNvPr>
          <p:cNvSpPr/>
          <p:nvPr/>
        </p:nvSpPr>
        <p:spPr>
          <a:xfrm>
            <a:off x="6944185" y="2527579"/>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Cloud</a:t>
            </a:r>
          </a:p>
        </p:txBody>
      </p:sp>
      <p:cxnSp>
        <p:nvCxnSpPr>
          <p:cNvPr id="68" name="Straight Arrow Connector 67">
            <a:extLst>
              <a:ext uri="{FF2B5EF4-FFF2-40B4-BE49-F238E27FC236}">
                <a16:creationId xmlns:a16="http://schemas.microsoft.com/office/drawing/2014/main" id="{E6B5FE01-2D36-8793-F994-E368777AFB84}"/>
              </a:ext>
            </a:extLst>
          </p:cNvPr>
          <p:cNvCxnSpPr>
            <a:cxnSpLocks/>
            <a:stCxn id="4" idx="3"/>
            <a:endCxn id="43" idx="1"/>
          </p:cNvCxnSpPr>
          <p:nvPr/>
        </p:nvCxnSpPr>
        <p:spPr>
          <a:xfrm flipV="1">
            <a:off x="4907756" y="2300338"/>
            <a:ext cx="2036429" cy="271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9E4A1D9-2F26-2AD8-04CB-35E6D053316F}"/>
              </a:ext>
            </a:extLst>
          </p:cNvPr>
          <p:cNvCxnSpPr>
            <a:cxnSpLocks/>
            <a:stCxn id="4" idx="3"/>
            <a:endCxn id="55" idx="1"/>
          </p:cNvCxnSpPr>
          <p:nvPr/>
        </p:nvCxnSpPr>
        <p:spPr>
          <a:xfrm>
            <a:off x="4907756" y="2571750"/>
            <a:ext cx="2036429" cy="120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91B773E-F584-A109-C53A-E435856E41AA}"/>
              </a:ext>
            </a:extLst>
          </p:cNvPr>
          <p:cNvSpPr/>
          <p:nvPr/>
        </p:nvSpPr>
        <p:spPr>
          <a:xfrm>
            <a:off x="2936875" y="5054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80" name="Straight Arrow Connector 79">
            <a:extLst>
              <a:ext uri="{FF2B5EF4-FFF2-40B4-BE49-F238E27FC236}">
                <a16:creationId xmlns:a16="http://schemas.microsoft.com/office/drawing/2014/main" id="{87A96F15-6F9D-AB39-A69A-2AABEE60AFC7}"/>
              </a:ext>
            </a:extLst>
          </p:cNvPr>
          <p:cNvCxnSpPr>
            <a:cxnSpLocks/>
            <a:stCxn id="79" idx="2"/>
          </p:cNvCxnSpPr>
          <p:nvPr/>
        </p:nvCxnSpPr>
        <p:spPr>
          <a:xfrm>
            <a:off x="3429793" y="834110"/>
            <a:ext cx="256382" cy="208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606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1B8E5-6478-05AC-EAEB-D39273F87FFA}"/>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C4FBF873-9B80-FB46-AF82-0733CDBC424C}"/>
              </a:ext>
            </a:extLst>
          </p:cNvPr>
          <p:cNvPicPr>
            <a:picLocks noChangeAspect="1"/>
          </p:cNvPicPr>
          <p:nvPr/>
        </p:nvPicPr>
        <p:blipFill>
          <a:blip r:embed="rId2"/>
          <a:stretch>
            <a:fillRect/>
          </a:stretch>
        </p:blipFill>
        <p:spPr>
          <a:xfrm>
            <a:off x="3775471" y="2892751"/>
            <a:ext cx="292894" cy="228600"/>
          </a:xfrm>
          <a:prstGeom prst="rect">
            <a:avLst/>
          </a:prstGeom>
        </p:spPr>
      </p:pic>
      <p:sp>
        <p:nvSpPr>
          <p:cNvPr id="2" name="TextBox 1">
            <a:extLst>
              <a:ext uri="{FF2B5EF4-FFF2-40B4-BE49-F238E27FC236}">
                <a16:creationId xmlns:a16="http://schemas.microsoft.com/office/drawing/2014/main" id="{A7865771-FEBF-0D5D-8A3A-B8CA29A426D6}"/>
              </a:ext>
            </a:extLst>
          </p:cNvPr>
          <p:cNvSpPr txBox="1"/>
          <p:nvPr/>
        </p:nvSpPr>
        <p:spPr>
          <a:xfrm>
            <a:off x="556708" y="290457"/>
            <a:ext cx="4736054" cy="507831"/>
          </a:xfrm>
          <a:prstGeom prst="rect">
            <a:avLst/>
          </a:prstGeom>
          <a:noFill/>
        </p:spPr>
        <p:txBody>
          <a:bodyPr wrap="square" rtlCol="0">
            <a:spAutoFit/>
          </a:bodyPr>
          <a:lstStyle/>
          <a:p>
            <a:r>
              <a:rPr lang="en-US" sz="2700" dirty="0">
                <a:solidFill>
                  <a:schemeClr val="tx1"/>
                </a:solidFill>
                <a:latin typeface="Candara" panose="020E0502030303020204" pitchFamily="34" charset="0"/>
              </a:rPr>
              <a:t>Post Articles</a:t>
            </a:r>
            <a:endParaRPr lang="en-CA" sz="1050" dirty="0">
              <a:solidFill>
                <a:schemeClr val="tx1"/>
              </a:solidFill>
              <a:latin typeface="Candara" panose="020E0502030303020204" pitchFamily="34" charset="0"/>
            </a:endParaRPr>
          </a:p>
        </p:txBody>
      </p:sp>
      <p:pic>
        <p:nvPicPr>
          <p:cNvPr id="4" name="Picture 3">
            <a:extLst>
              <a:ext uri="{FF2B5EF4-FFF2-40B4-BE49-F238E27FC236}">
                <a16:creationId xmlns:a16="http://schemas.microsoft.com/office/drawing/2014/main" id="{01C232FA-BC36-E62A-302A-DD73ABF474F0}"/>
              </a:ext>
            </a:extLst>
          </p:cNvPr>
          <p:cNvPicPr>
            <a:picLocks noChangeAspect="1"/>
          </p:cNvPicPr>
          <p:nvPr/>
        </p:nvPicPr>
        <p:blipFill>
          <a:blip r:embed="rId3"/>
          <a:stretch>
            <a:fillRect/>
          </a:stretch>
        </p:blipFill>
        <p:spPr>
          <a:xfrm>
            <a:off x="3600451" y="2230636"/>
            <a:ext cx="1307306" cy="682228"/>
          </a:xfrm>
          <a:prstGeom prst="rect">
            <a:avLst/>
          </a:prstGeom>
          <a:ln w="3175">
            <a:solidFill>
              <a:schemeClr val="tx1"/>
            </a:solidFill>
          </a:ln>
        </p:spPr>
      </p:pic>
      <p:sp>
        <p:nvSpPr>
          <p:cNvPr id="5" name="Rectangle 4">
            <a:extLst>
              <a:ext uri="{FF2B5EF4-FFF2-40B4-BE49-F238E27FC236}">
                <a16:creationId xmlns:a16="http://schemas.microsoft.com/office/drawing/2014/main" id="{4C9120E7-6730-2340-581B-10CA18056BA3}"/>
              </a:ext>
            </a:extLst>
          </p:cNvPr>
          <p:cNvSpPr/>
          <p:nvPr/>
        </p:nvSpPr>
        <p:spPr>
          <a:xfrm>
            <a:off x="675502" y="1549592"/>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KVStore</a:t>
            </a:r>
            <a:endParaRPr lang="en-CA" sz="1050" dirty="0">
              <a:solidFill>
                <a:schemeClr val="tx1"/>
              </a:solidFill>
            </a:endParaRPr>
          </a:p>
        </p:txBody>
      </p:sp>
      <p:cxnSp>
        <p:nvCxnSpPr>
          <p:cNvPr id="7" name="Straight Arrow Connector 6">
            <a:extLst>
              <a:ext uri="{FF2B5EF4-FFF2-40B4-BE49-F238E27FC236}">
                <a16:creationId xmlns:a16="http://schemas.microsoft.com/office/drawing/2014/main" id="{54BC9629-92C4-00E6-C2EF-84B5E0335FF6}"/>
              </a:ext>
            </a:extLst>
          </p:cNvPr>
          <p:cNvCxnSpPr>
            <a:cxnSpLocks/>
            <a:stCxn id="5" idx="3"/>
          </p:cNvCxnSpPr>
          <p:nvPr/>
        </p:nvCxnSpPr>
        <p:spPr>
          <a:xfrm>
            <a:off x="1661341" y="1713899"/>
            <a:ext cx="1929797" cy="6267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9334775-FA17-C20D-B1DE-36AA9398CEE6}"/>
              </a:ext>
            </a:extLst>
          </p:cNvPr>
          <p:cNvSpPr/>
          <p:nvPr/>
        </p:nvSpPr>
        <p:spPr>
          <a:xfrm>
            <a:off x="638189" y="2639953"/>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sp>
        <p:nvSpPr>
          <p:cNvPr id="6" name="TextBox 5">
            <a:extLst>
              <a:ext uri="{FF2B5EF4-FFF2-40B4-BE49-F238E27FC236}">
                <a16:creationId xmlns:a16="http://schemas.microsoft.com/office/drawing/2014/main" id="{37F085B5-AB90-9F36-A48C-B62E91ED91DC}"/>
              </a:ext>
            </a:extLst>
          </p:cNvPr>
          <p:cNvSpPr txBox="1"/>
          <p:nvPr/>
        </p:nvSpPr>
        <p:spPr>
          <a:xfrm>
            <a:off x="482098" y="2362955"/>
            <a:ext cx="848762" cy="253916"/>
          </a:xfrm>
          <a:prstGeom prst="rect">
            <a:avLst/>
          </a:prstGeom>
          <a:noFill/>
        </p:spPr>
        <p:txBody>
          <a:bodyPr wrap="square" rtlCol="0">
            <a:spAutoFit/>
          </a:bodyPr>
          <a:lstStyle/>
          <a:p>
            <a:r>
              <a:rPr lang="en-CA" sz="1050" dirty="0">
                <a:solidFill>
                  <a:schemeClr val="tx1"/>
                </a:solidFill>
              </a:rPr>
              <a:t>Read</a:t>
            </a:r>
            <a:endParaRPr lang="en-US" sz="1050" dirty="0">
              <a:solidFill>
                <a:schemeClr val="tx1"/>
              </a:solidFill>
            </a:endParaRPr>
          </a:p>
        </p:txBody>
      </p:sp>
      <p:cxnSp>
        <p:nvCxnSpPr>
          <p:cNvPr id="10" name="Straight Arrow Connector 9">
            <a:extLst>
              <a:ext uri="{FF2B5EF4-FFF2-40B4-BE49-F238E27FC236}">
                <a16:creationId xmlns:a16="http://schemas.microsoft.com/office/drawing/2014/main" id="{1B3F5605-E9EC-A35B-680D-8306FCB58618}"/>
              </a:ext>
            </a:extLst>
          </p:cNvPr>
          <p:cNvCxnSpPr>
            <a:cxnSpLocks/>
            <a:stCxn id="3" idx="3"/>
            <a:endCxn id="14" idx="1"/>
          </p:cNvCxnSpPr>
          <p:nvPr/>
        </p:nvCxnSpPr>
        <p:spPr>
          <a:xfrm flipV="1">
            <a:off x="1624027" y="2575907"/>
            <a:ext cx="1719248" cy="228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A1CBF19-DC80-8369-FEA2-F667919FC6B5}"/>
              </a:ext>
            </a:extLst>
          </p:cNvPr>
          <p:cNvSpPr/>
          <p:nvPr/>
        </p:nvSpPr>
        <p:spPr>
          <a:xfrm>
            <a:off x="6973072" y="3251626"/>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Mastodon</a:t>
            </a:r>
            <a:endParaRPr lang="en-CA" sz="1050" dirty="0">
              <a:solidFill>
                <a:schemeClr val="tx1"/>
              </a:solidFill>
            </a:endParaRPr>
          </a:p>
        </p:txBody>
      </p:sp>
      <p:cxnSp>
        <p:nvCxnSpPr>
          <p:cNvPr id="15" name="Straight Arrow Connector 14">
            <a:extLst>
              <a:ext uri="{FF2B5EF4-FFF2-40B4-BE49-F238E27FC236}">
                <a16:creationId xmlns:a16="http://schemas.microsoft.com/office/drawing/2014/main" id="{98B3C297-9201-04F7-F721-5C8903B96269}"/>
              </a:ext>
            </a:extLst>
          </p:cNvPr>
          <p:cNvCxnSpPr>
            <a:cxnSpLocks/>
            <a:stCxn id="4" idx="3"/>
            <a:endCxn id="12" idx="1"/>
          </p:cNvCxnSpPr>
          <p:nvPr/>
        </p:nvCxnSpPr>
        <p:spPr>
          <a:xfrm>
            <a:off x="4907757" y="2571750"/>
            <a:ext cx="2065316" cy="844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6C7BF6A-C944-AB3E-288A-C250EC31C7BB}"/>
              </a:ext>
            </a:extLst>
          </p:cNvPr>
          <p:cNvSpPr txBox="1"/>
          <p:nvPr/>
        </p:nvSpPr>
        <p:spPr>
          <a:xfrm>
            <a:off x="6847230" y="2972656"/>
            <a:ext cx="848762" cy="253916"/>
          </a:xfrm>
          <a:prstGeom prst="rect">
            <a:avLst/>
          </a:prstGeom>
          <a:noFill/>
        </p:spPr>
        <p:txBody>
          <a:bodyPr wrap="square" rtlCol="0">
            <a:spAutoFit/>
          </a:bodyPr>
          <a:lstStyle/>
          <a:p>
            <a:r>
              <a:rPr lang="en-CA" sz="1050" dirty="0">
                <a:solidFill>
                  <a:schemeClr val="tx1"/>
                </a:solidFill>
              </a:rPr>
              <a:t>Post</a:t>
            </a:r>
            <a:endParaRPr lang="en-US" sz="1050" dirty="0">
              <a:solidFill>
                <a:schemeClr val="tx1"/>
              </a:solidFill>
            </a:endParaRPr>
          </a:p>
        </p:txBody>
      </p:sp>
      <p:sp>
        <p:nvSpPr>
          <p:cNvPr id="14" name="Rectangle 13">
            <a:extLst>
              <a:ext uri="{FF2B5EF4-FFF2-40B4-BE49-F238E27FC236}">
                <a16:creationId xmlns:a16="http://schemas.microsoft.com/office/drawing/2014/main" id="{688BACC5-8C5E-1BA7-C053-0D215251157E}"/>
              </a:ext>
            </a:extLst>
          </p:cNvPr>
          <p:cNvSpPr/>
          <p:nvPr/>
        </p:nvSpPr>
        <p:spPr>
          <a:xfrm>
            <a:off x="3343275" y="2392540"/>
            <a:ext cx="257176" cy="366734"/>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tr</a:t>
            </a:r>
            <a:endParaRPr lang="en-US" sz="1050" dirty="0">
              <a:solidFill>
                <a:schemeClr val="tx1"/>
              </a:solidFill>
            </a:endParaRPr>
          </a:p>
        </p:txBody>
      </p:sp>
      <p:sp>
        <p:nvSpPr>
          <p:cNvPr id="19" name="Rectangle 18">
            <a:extLst>
              <a:ext uri="{FF2B5EF4-FFF2-40B4-BE49-F238E27FC236}">
                <a16:creationId xmlns:a16="http://schemas.microsoft.com/office/drawing/2014/main" id="{9B6BA194-5C6D-E553-0D80-A30F746769F5}"/>
              </a:ext>
            </a:extLst>
          </p:cNvPr>
          <p:cNvSpPr/>
          <p:nvPr/>
        </p:nvSpPr>
        <p:spPr>
          <a:xfrm>
            <a:off x="1436544" y="203434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 AI</a:t>
            </a:r>
            <a:endParaRPr lang="en-CA" sz="1050" dirty="0">
              <a:solidFill>
                <a:schemeClr val="tx1"/>
              </a:solidFill>
            </a:endParaRPr>
          </a:p>
        </p:txBody>
      </p:sp>
      <p:cxnSp>
        <p:nvCxnSpPr>
          <p:cNvPr id="21" name="Straight Arrow Connector 20">
            <a:extLst>
              <a:ext uri="{FF2B5EF4-FFF2-40B4-BE49-F238E27FC236}">
                <a16:creationId xmlns:a16="http://schemas.microsoft.com/office/drawing/2014/main" id="{6680095D-D587-483B-55CB-3657545E8E60}"/>
              </a:ext>
            </a:extLst>
          </p:cNvPr>
          <p:cNvCxnSpPr>
            <a:cxnSpLocks/>
            <a:stCxn id="19" idx="3"/>
          </p:cNvCxnSpPr>
          <p:nvPr/>
        </p:nvCxnSpPr>
        <p:spPr>
          <a:xfrm>
            <a:off x="2422381" y="2198649"/>
            <a:ext cx="920894" cy="2707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A3666B-AD8C-8E61-E9FA-A549035D0F5C}"/>
              </a:ext>
            </a:extLst>
          </p:cNvPr>
          <p:cNvSpPr/>
          <p:nvPr/>
        </p:nvSpPr>
        <p:spPr>
          <a:xfrm>
            <a:off x="638189" y="301721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16" name="Straight Arrow Connector 15">
            <a:extLst>
              <a:ext uri="{FF2B5EF4-FFF2-40B4-BE49-F238E27FC236}">
                <a16:creationId xmlns:a16="http://schemas.microsoft.com/office/drawing/2014/main" id="{F1A041B3-E66D-A4EC-F327-EB5EB5DB5502}"/>
              </a:ext>
            </a:extLst>
          </p:cNvPr>
          <p:cNvCxnSpPr>
            <a:cxnSpLocks/>
            <a:stCxn id="13" idx="3"/>
            <a:endCxn id="14" idx="1"/>
          </p:cNvCxnSpPr>
          <p:nvPr/>
        </p:nvCxnSpPr>
        <p:spPr>
          <a:xfrm flipV="1">
            <a:off x="1624027" y="2575906"/>
            <a:ext cx="1719248" cy="60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98D1C61-9A40-50ED-65FD-3CFB9804B4D1}"/>
              </a:ext>
            </a:extLst>
          </p:cNvPr>
          <p:cNvSpPr/>
          <p:nvPr/>
        </p:nvSpPr>
        <p:spPr>
          <a:xfrm>
            <a:off x="6973072" y="3668135"/>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Bluesky</a:t>
            </a:r>
            <a:endParaRPr lang="en-CA" sz="1050" dirty="0">
              <a:solidFill>
                <a:schemeClr val="tx1"/>
              </a:solidFill>
            </a:endParaRPr>
          </a:p>
        </p:txBody>
      </p:sp>
      <p:cxnSp>
        <p:nvCxnSpPr>
          <p:cNvPr id="24" name="Straight Arrow Connector 23">
            <a:extLst>
              <a:ext uri="{FF2B5EF4-FFF2-40B4-BE49-F238E27FC236}">
                <a16:creationId xmlns:a16="http://schemas.microsoft.com/office/drawing/2014/main" id="{7007266B-409B-D1E7-78E7-959CBDE3B323}"/>
              </a:ext>
            </a:extLst>
          </p:cNvPr>
          <p:cNvCxnSpPr>
            <a:cxnSpLocks/>
            <a:stCxn id="4" idx="3"/>
            <a:endCxn id="23" idx="1"/>
          </p:cNvCxnSpPr>
          <p:nvPr/>
        </p:nvCxnSpPr>
        <p:spPr>
          <a:xfrm>
            <a:off x="4907757" y="2571750"/>
            <a:ext cx="2065316" cy="1260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B17F935-8A12-7682-1097-9C081A00D536}"/>
              </a:ext>
            </a:extLst>
          </p:cNvPr>
          <p:cNvSpPr txBox="1"/>
          <p:nvPr/>
        </p:nvSpPr>
        <p:spPr>
          <a:xfrm>
            <a:off x="2390433" y="3778710"/>
            <a:ext cx="6570983" cy="1200329"/>
          </a:xfrm>
          <a:prstGeom prst="rect">
            <a:avLst/>
          </a:prstGeom>
          <a:noFill/>
        </p:spPr>
        <p:txBody>
          <a:bodyPr wrap="square" rtlCol="0">
            <a:spAutoFit/>
          </a:bodyPr>
          <a:lstStyle/>
          <a:p>
            <a:r>
              <a:rPr lang="en-US" sz="1800" dirty="0">
                <a:solidFill>
                  <a:schemeClr val="tx1"/>
                </a:solidFill>
                <a:latin typeface="Candara" panose="020E0502030303020204" pitchFamily="34" charset="0"/>
              </a:rPr>
              <a:t>Create Blog Posts</a:t>
            </a:r>
          </a:p>
          <a:p>
            <a:pPr marL="214313" indent="-214313">
              <a:buFontTx/>
              <a:buChar char="-"/>
            </a:pPr>
            <a:r>
              <a:rPr lang="en-US" sz="1800" dirty="0">
                <a:solidFill>
                  <a:schemeClr val="tx1"/>
                </a:solidFill>
                <a:latin typeface="Candara" panose="020E0502030303020204" pitchFamily="34" charset="0"/>
              </a:rPr>
              <a:t>Wordpress, Blogger supported</a:t>
            </a:r>
          </a:p>
          <a:p>
            <a:pPr marL="214313" indent="-214313">
              <a:buFontTx/>
              <a:buChar char="-"/>
            </a:pPr>
            <a:r>
              <a:rPr lang="en-US" sz="1800" dirty="0">
                <a:solidFill>
                  <a:schemeClr val="tx1"/>
                </a:solidFill>
                <a:latin typeface="Candara" panose="020E0502030303020204" pitchFamily="34" charset="0"/>
              </a:rPr>
              <a:t>Future: Ghost, web pages </a:t>
            </a:r>
          </a:p>
          <a:p>
            <a:pPr marL="214313" indent="-214313">
              <a:buFontTx/>
              <a:buChar char="-"/>
            </a:pPr>
            <a:r>
              <a:rPr lang="en-US" sz="1800" dirty="0">
                <a:solidFill>
                  <a:schemeClr val="tx1"/>
                </a:solidFill>
                <a:latin typeface="Candara" panose="020E0502030303020204" pitchFamily="34" charset="0"/>
              </a:rPr>
              <a:t>Multi </a:t>
            </a:r>
            <a:r>
              <a:rPr lang="en-US" sz="1800" dirty="0" err="1">
                <a:solidFill>
                  <a:schemeClr val="tx1"/>
                </a:solidFill>
                <a:latin typeface="Candara" panose="020E0502030303020204" pitchFamily="34" charset="0"/>
              </a:rPr>
              <a:t>Post+Link</a:t>
            </a:r>
            <a:r>
              <a:rPr lang="en-US" sz="1800" dirty="0">
                <a:solidFill>
                  <a:schemeClr val="tx1"/>
                </a:solidFill>
                <a:latin typeface="Candara" panose="020E0502030303020204" pitchFamily="34" charset="0"/>
              </a:rPr>
              <a:t> Publishing</a:t>
            </a:r>
          </a:p>
        </p:txBody>
      </p:sp>
      <p:sp>
        <p:nvSpPr>
          <p:cNvPr id="26" name="Rectangle 25">
            <a:extLst>
              <a:ext uri="{FF2B5EF4-FFF2-40B4-BE49-F238E27FC236}">
                <a16:creationId xmlns:a16="http://schemas.microsoft.com/office/drawing/2014/main" id="{CC1BD95F-50B2-EE3D-B2E1-14B703BFB28E}"/>
              </a:ext>
            </a:extLst>
          </p:cNvPr>
          <p:cNvSpPr/>
          <p:nvPr/>
        </p:nvSpPr>
        <p:spPr>
          <a:xfrm>
            <a:off x="664816" y="3392411"/>
            <a:ext cx="1092995"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OPML2JSON</a:t>
            </a:r>
            <a:endParaRPr lang="en-CA" sz="1050" dirty="0">
              <a:solidFill>
                <a:schemeClr val="tx1"/>
              </a:solidFill>
            </a:endParaRPr>
          </a:p>
        </p:txBody>
      </p:sp>
      <p:cxnSp>
        <p:nvCxnSpPr>
          <p:cNvPr id="27" name="Straight Arrow Connector 26">
            <a:extLst>
              <a:ext uri="{FF2B5EF4-FFF2-40B4-BE49-F238E27FC236}">
                <a16:creationId xmlns:a16="http://schemas.microsoft.com/office/drawing/2014/main" id="{E3D18F06-6822-DC15-A48E-B53F10F017A2}"/>
              </a:ext>
            </a:extLst>
          </p:cNvPr>
          <p:cNvCxnSpPr>
            <a:cxnSpLocks/>
            <a:stCxn id="26" idx="3"/>
            <a:endCxn id="14" idx="1"/>
          </p:cNvCxnSpPr>
          <p:nvPr/>
        </p:nvCxnSpPr>
        <p:spPr>
          <a:xfrm flipV="1">
            <a:off x="1757811" y="2575907"/>
            <a:ext cx="1585464" cy="980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E62258D1-E644-EF46-D7C8-9289D6387DF3}"/>
              </a:ext>
            </a:extLst>
          </p:cNvPr>
          <p:cNvSpPr/>
          <p:nvPr/>
        </p:nvSpPr>
        <p:spPr>
          <a:xfrm>
            <a:off x="69544" y="3392411"/>
            <a:ext cx="487165"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R</a:t>
            </a:r>
            <a:r>
              <a:rPr lang="en-US" sz="1050" dirty="0">
                <a:solidFill>
                  <a:schemeClr val="tx1"/>
                </a:solidFill>
              </a:rPr>
              <a:t>SS</a:t>
            </a:r>
            <a:endParaRPr lang="en-CA" sz="1050" dirty="0">
              <a:solidFill>
                <a:schemeClr val="tx1"/>
              </a:solidFill>
            </a:endParaRPr>
          </a:p>
        </p:txBody>
      </p:sp>
      <p:cxnSp>
        <p:nvCxnSpPr>
          <p:cNvPr id="32" name="Straight Arrow Connector 31">
            <a:extLst>
              <a:ext uri="{FF2B5EF4-FFF2-40B4-BE49-F238E27FC236}">
                <a16:creationId xmlns:a16="http://schemas.microsoft.com/office/drawing/2014/main" id="{58DABBF9-46BE-2C23-221A-62DA2241A44D}"/>
              </a:ext>
            </a:extLst>
          </p:cNvPr>
          <p:cNvCxnSpPr>
            <a:cxnSpLocks/>
            <a:stCxn id="31" idx="3"/>
            <a:endCxn id="26" idx="1"/>
          </p:cNvCxnSpPr>
          <p:nvPr/>
        </p:nvCxnSpPr>
        <p:spPr>
          <a:xfrm>
            <a:off x="556709" y="3556718"/>
            <a:ext cx="1081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E6B60FB-4108-B93A-B8F8-E9233E755CF9}"/>
              </a:ext>
            </a:extLst>
          </p:cNvPr>
          <p:cNvSpPr/>
          <p:nvPr/>
        </p:nvSpPr>
        <p:spPr>
          <a:xfrm>
            <a:off x="3428999" y="335196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38" name="Straight Arrow Connector 37">
            <a:extLst>
              <a:ext uri="{FF2B5EF4-FFF2-40B4-BE49-F238E27FC236}">
                <a16:creationId xmlns:a16="http://schemas.microsoft.com/office/drawing/2014/main" id="{2B075B29-246F-F980-8F89-868741635693}"/>
              </a:ext>
            </a:extLst>
          </p:cNvPr>
          <p:cNvCxnSpPr>
            <a:cxnSpLocks/>
            <a:endCxn id="37" idx="0"/>
          </p:cNvCxnSpPr>
          <p:nvPr/>
        </p:nvCxnSpPr>
        <p:spPr>
          <a:xfrm flipH="1">
            <a:off x="3921918" y="3097979"/>
            <a:ext cx="1" cy="2539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5BD4D9D-6049-FFB7-D6A1-CBA4EEBD53DD}"/>
              </a:ext>
            </a:extLst>
          </p:cNvPr>
          <p:cNvPicPr>
            <a:picLocks noChangeAspect="1"/>
          </p:cNvPicPr>
          <p:nvPr/>
        </p:nvPicPr>
        <p:blipFill>
          <a:blip r:embed="rId4"/>
          <a:stretch>
            <a:fillRect/>
          </a:stretch>
        </p:blipFill>
        <p:spPr>
          <a:xfrm>
            <a:off x="3343275" y="2775766"/>
            <a:ext cx="251604" cy="196374"/>
          </a:xfrm>
          <a:prstGeom prst="rect">
            <a:avLst/>
          </a:prstGeom>
        </p:spPr>
      </p:pic>
      <p:sp>
        <p:nvSpPr>
          <p:cNvPr id="28" name="TextBox 27">
            <a:extLst>
              <a:ext uri="{FF2B5EF4-FFF2-40B4-BE49-F238E27FC236}">
                <a16:creationId xmlns:a16="http://schemas.microsoft.com/office/drawing/2014/main" id="{7F2E2BB2-1BE9-62ED-7EA8-6E79AB38C349}"/>
              </a:ext>
            </a:extLst>
          </p:cNvPr>
          <p:cNvSpPr txBox="1"/>
          <p:nvPr/>
        </p:nvSpPr>
        <p:spPr>
          <a:xfrm>
            <a:off x="5731471" y="3966785"/>
            <a:ext cx="1177544" cy="253916"/>
          </a:xfrm>
          <a:prstGeom prst="rect">
            <a:avLst/>
          </a:prstGeom>
          <a:noFill/>
        </p:spPr>
        <p:txBody>
          <a:bodyPr wrap="square" rtlCol="0">
            <a:spAutoFit/>
          </a:bodyPr>
          <a:lstStyle/>
          <a:p>
            <a:r>
              <a:rPr lang="en-US" sz="1050" dirty="0">
                <a:solidFill>
                  <a:schemeClr val="tx1"/>
                </a:solidFill>
              </a:rPr>
              <a:t>wordpress.js</a:t>
            </a:r>
            <a:endParaRPr lang="en-CA" sz="1050" dirty="0">
              <a:solidFill>
                <a:schemeClr val="tx1"/>
              </a:solidFill>
            </a:endParaRPr>
          </a:p>
        </p:txBody>
      </p:sp>
      <p:sp>
        <p:nvSpPr>
          <p:cNvPr id="8" name="Rectangle 7">
            <a:extLst>
              <a:ext uri="{FF2B5EF4-FFF2-40B4-BE49-F238E27FC236}">
                <a16:creationId xmlns:a16="http://schemas.microsoft.com/office/drawing/2014/main" id="{6DD08E85-D2D5-E772-1E32-3F340F0EA88C}"/>
              </a:ext>
            </a:extLst>
          </p:cNvPr>
          <p:cNvSpPr/>
          <p:nvPr/>
        </p:nvSpPr>
        <p:spPr>
          <a:xfrm>
            <a:off x="3215063" y="1407631"/>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Load</a:t>
            </a:r>
            <a:endParaRPr lang="en-CA" sz="1050" dirty="0">
              <a:solidFill>
                <a:schemeClr val="tx1"/>
              </a:solidFill>
            </a:endParaRPr>
          </a:p>
        </p:txBody>
      </p:sp>
      <p:cxnSp>
        <p:nvCxnSpPr>
          <p:cNvPr id="11" name="Straight Arrow Connector 10">
            <a:extLst>
              <a:ext uri="{FF2B5EF4-FFF2-40B4-BE49-F238E27FC236}">
                <a16:creationId xmlns:a16="http://schemas.microsoft.com/office/drawing/2014/main" id="{2255B9AD-52F3-F0F6-8AFA-CF5914299005}"/>
              </a:ext>
            </a:extLst>
          </p:cNvPr>
          <p:cNvCxnSpPr>
            <a:cxnSpLocks/>
            <a:stCxn id="8" idx="2"/>
          </p:cNvCxnSpPr>
          <p:nvPr/>
        </p:nvCxnSpPr>
        <p:spPr>
          <a:xfrm>
            <a:off x="3707982" y="1736243"/>
            <a:ext cx="796477" cy="494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Single Corner Snipped 28">
            <a:extLst>
              <a:ext uri="{FF2B5EF4-FFF2-40B4-BE49-F238E27FC236}">
                <a16:creationId xmlns:a16="http://schemas.microsoft.com/office/drawing/2014/main" id="{8E612E0B-D051-6221-49D4-5DF1D446EF94}"/>
              </a:ext>
            </a:extLst>
          </p:cNvPr>
          <p:cNvSpPr/>
          <p:nvPr/>
        </p:nvSpPr>
        <p:spPr>
          <a:xfrm>
            <a:off x="2825679" y="1044433"/>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File</a:t>
            </a:r>
            <a:endParaRPr lang="en-US" sz="1050" dirty="0">
              <a:solidFill>
                <a:schemeClr val="tx1"/>
              </a:solidFill>
            </a:endParaRPr>
          </a:p>
        </p:txBody>
      </p:sp>
      <p:sp>
        <p:nvSpPr>
          <p:cNvPr id="33" name="Rectangle: Single Corner Snipped 32">
            <a:extLst>
              <a:ext uri="{FF2B5EF4-FFF2-40B4-BE49-F238E27FC236}">
                <a16:creationId xmlns:a16="http://schemas.microsoft.com/office/drawing/2014/main" id="{38FA9B32-43EF-15CC-ACBA-00D571504867}"/>
              </a:ext>
            </a:extLst>
          </p:cNvPr>
          <p:cNvSpPr/>
          <p:nvPr/>
        </p:nvSpPr>
        <p:spPr>
          <a:xfrm>
            <a:off x="3432897" y="1042764"/>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675" dirty="0">
                <a:solidFill>
                  <a:schemeClr val="tx1"/>
                </a:solidFill>
              </a:rPr>
              <a:t>Template</a:t>
            </a:r>
            <a:endParaRPr lang="en-US" sz="675" dirty="0">
              <a:solidFill>
                <a:schemeClr val="tx1"/>
              </a:solidFill>
            </a:endParaRPr>
          </a:p>
        </p:txBody>
      </p:sp>
      <p:sp>
        <p:nvSpPr>
          <p:cNvPr id="34" name="Rectangle: Single Corner Snipped 33">
            <a:extLst>
              <a:ext uri="{FF2B5EF4-FFF2-40B4-BE49-F238E27FC236}">
                <a16:creationId xmlns:a16="http://schemas.microsoft.com/office/drawing/2014/main" id="{285D9F73-1A44-457B-F905-FDA684AD23FF}"/>
              </a:ext>
            </a:extLst>
          </p:cNvPr>
          <p:cNvSpPr/>
          <p:nvPr/>
        </p:nvSpPr>
        <p:spPr>
          <a:xfrm>
            <a:off x="4040115" y="1043388"/>
            <a:ext cx="506557" cy="170545"/>
          </a:xfrm>
          <a:prstGeom prst="snip1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825" dirty="0">
                <a:solidFill>
                  <a:schemeClr val="tx1"/>
                </a:solidFill>
              </a:rPr>
              <a:t>Cloud</a:t>
            </a:r>
            <a:endParaRPr lang="en-US" sz="825" dirty="0">
              <a:solidFill>
                <a:schemeClr val="tx1"/>
              </a:solidFill>
            </a:endParaRPr>
          </a:p>
        </p:txBody>
      </p:sp>
      <p:cxnSp>
        <p:nvCxnSpPr>
          <p:cNvPr id="36" name="Straight Arrow Connector 35">
            <a:extLst>
              <a:ext uri="{FF2B5EF4-FFF2-40B4-BE49-F238E27FC236}">
                <a16:creationId xmlns:a16="http://schemas.microsoft.com/office/drawing/2014/main" id="{1C95C610-B7B9-FE55-EDE4-BDD8AA413FC9}"/>
              </a:ext>
            </a:extLst>
          </p:cNvPr>
          <p:cNvCxnSpPr>
            <a:stCxn id="29" idx="1"/>
            <a:endCxn id="8" idx="0"/>
          </p:cNvCxnSpPr>
          <p:nvPr/>
        </p:nvCxnSpPr>
        <p:spPr>
          <a:xfrm>
            <a:off x="3078957" y="1214978"/>
            <a:ext cx="629025" cy="192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78DA17F2-D563-6AAF-C949-E3D75FC31483}"/>
              </a:ext>
            </a:extLst>
          </p:cNvPr>
          <p:cNvCxnSpPr>
            <a:stCxn id="33" idx="1"/>
            <a:endCxn id="8" idx="0"/>
          </p:cNvCxnSpPr>
          <p:nvPr/>
        </p:nvCxnSpPr>
        <p:spPr>
          <a:xfrm>
            <a:off x="3686175" y="1213308"/>
            <a:ext cx="21807" cy="1943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EA103B3B-2935-1D60-C94C-85EB0D58561B}"/>
              </a:ext>
            </a:extLst>
          </p:cNvPr>
          <p:cNvCxnSpPr>
            <a:stCxn id="34" idx="1"/>
            <a:endCxn id="8" idx="0"/>
          </p:cNvCxnSpPr>
          <p:nvPr/>
        </p:nvCxnSpPr>
        <p:spPr>
          <a:xfrm flipH="1">
            <a:off x="3707982" y="1213932"/>
            <a:ext cx="585411" cy="1936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2A10839E-A09E-EF31-040F-CDC7D7A37CBA}"/>
              </a:ext>
            </a:extLst>
          </p:cNvPr>
          <p:cNvSpPr/>
          <p:nvPr/>
        </p:nvSpPr>
        <p:spPr>
          <a:xfrm>
            <a:off x="4821706" y="1395354"/>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Editors</a:t>
            </a:r>
            <a:endParaRPr lang="en-CA" sz="1050" dirty="0">
              <a:solidFill>
                <a:schemeClr val="tx1"/>
              </a:solidFill>
            </a:endParaRPr>
          </a:p>
        </p:txBody>
      </p:sp>
      <p:cxnSp>
        <p:nvCxnSpPr>
          <p:cNvPr id="45" name="Straight Arrow Connector 44">
            <a:extLst>
              <a:ext uri="{FF2B5EF4-FFF2-40B4-BE49-F238E27FC236}">
                <a16:creationId xmlns:a16="http://schemas.microsoft.com/office/drawing/2014/main" id="{F211D8D5-60D2-AABE-25A3-713BD1BED5D3}"/>
              </a:ext>
            </a:extLst>
          </p:cNvPr>
          <p:cNvCxnSpPr>
            <a:cxnSpLocks/>
            <a:stCxn id="44" idx="2"/>
          </p:cNvCxnSpPr>
          <p:nvPr/>
        </p:nvCxnSpPr>
        <p:spPr>
          <a:xfrm flipH="1">
            <a:off x="4490911" y="1723967"/>
            <a:ext cx="823715" cy="50604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78B9B21-9391-F221-0021-C7EF8584A4F1}"/>
              </a:ext>
            </a:extLst>
          </p:cNvPr>
          <p:cNvSpPr/>
          <p:nvPr/>
        </p:nvSpPr>
        <p:spPr>
          <a:xfrm>
            <a:off x="4686265" y="524195"/>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Text</a:t>
            </a:r>
            <a:endParaRPr lang="en-CA" sz="1050" dirty="0">
              <a:solidFill>
                <a:schemeClr val="tx1"/>
              </a:solidFill>
            </a:endParaRPr>
          </a:p>
        </p:txBody>
      </p:sp>
      <p:sp>
        <p:nvSpPr>
          <p:cNvPr id="49" name="Rectangle 48">
            <a:extLst>
              <a:ext uri="{FF2B5EF4-FFF2-40B4-BE49-F238E27FC236}">
                <a16:creationId xmlns:a16="http://schemas.microsoft.com/office/drawing/2014/main" id="{6F0AEFE7-6510-549E-312C-26D1B19455E9}"/>
              </a:ext>
            </a:extLst>
          </p:cNvPr>
          <p:cNvSpPr/>
          <p:nvPr/>
        </p:nvSpPr>
        <p:spPr>
          <a:xfrm>
            <a:off x="5409500" y="518590"/>
            <a:ext cx="628361"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HTML</a:t>
            </a:r>
            <a:endParaRPr lang="en-CA" sz="1050" dirty="0">
              <a:solidFill>
                <a:schemeClr val="tx1"/>
              </a:solidFill>
            </a:endParaRPr>
          </a:p>
        </p:txBody>
      </p:sp>
      <p:cxnSp>
        <p:nvCxnSpPr>
          <p:cNvPr id="50" name="Straight Arrow Connector 49">
            <a:extLst>
              <a:ext uri="{FF2B5EF4-FFF2-40B4-BE49-F238E27FC236}">
                <a16:creationId xmlns:a16="http://schemas.microsoft.com/office/drawing/2014/main" id="{1428E783-198F-5194-6100-3CB1A0C3FB0E}"/>
              </a:ext>
            </a:extLst>
          </p:cNvPr>
          <p:cNvCxnSpPr>
            <a:cxnSpLocks/>
            <a:stCxn id="48" idx="2"/>
          </p:cNvCxnSpPr>
          <p:nvPr/>
        </p:nvCxnSpPr>
        <p:spPr>
          <a:xfrm>
            <a:off x="5000445" y="852808"/>
            <a:ext cx="395242" cy="541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47F2928-B546-FDFF-4849-76EACC982D4F}"/>
              </a:ext>
            </a:extLst>
          </p:cNvPr>
          <p:cNvCxnSpPr>
            <a:cxnSpLocks/>
          </p:cNvCxnSpPr>
          <p:nvPr/>
        </p:nvCxnSpPr>
        <p:spPr>
          <a:xfrm flipH="1">
            <a:off x="5395687" y="856317"/>
            <a:ext cx="335784" cy="5492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16B4E5D-96E0-95CA-3C2D-DB5296FF46AB}"/>
              </a:ext>
            </a:extLst>
          </p:cNvPr>
          <p:cNvSpPr/>
          <p:nvPr/>
        </p:nvSpPr>
        <p:spPr>
          <a:xfrm>
            <a:off x="6137041" y="1391468"/>
            <a:ext cx="985838"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20" name="Rectangle 19">
            <a:extLst>
              <a:ext uri="{FF2B5EF4-FFF2-40B4-BE49-F238E27FC236}">
                <a16:creationId xmlns:a16="http://schemas.microsoft.com/office/drawing/2014/main" id="{175207BB-86E5-6F14-F61F-039E1639DB31}"/>
              </a:ext>
            </a:extLst>
          </p:cNvPr>
          <p:cNvSpPr/>
          <p:nvPr/>
        </p:nvSpPr>
        <p:spPr>
          <a:xfrm>
            <a:off x="6154599" y="524195"/>
            <a:ext cx="818474"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Etherpad</a:t>
            </a:r>
            <a:endParaRPr lang="en-CA" sz="1050" dirty="0">
              <a:solidFill>
                <a:schemeClr val="tx1"/>
              </a:solidFill>
            </a:endParaRPr>
          </a:p>
        </p:txBody>
      </p:sp>
      <p:cxnSp>
        <p:nvCxnSpPr>
          <p:cNvPr id="22" name="Straight Arrow Connector 21">
            <a:extLst>
              <a:ext uri="{FF2B5EF4-FFF2-40B4-BE49-F238E27FC236}">
                <a16:creationId xmlns:a16="http://schemas.microsoft.com/office/drawing/2014/main" id="{0FDD65EA-A5F9-3BAA-3D70-3BF2A84F4DCF}"/>
              </a:ext>
            </a:extLst>
          </p:cNvPr>
          <p:cNvCxnSpPr>
            <a:cxnSpLocks/>
            <a:stCxn id="18" idx="1"/>
            <a:endCxn id="44" idx="3"/>
          </p:cNvCxnSpPr>
          <p:nvPr/>
        </p:nvCxnSpPr>
        <p:spPr>
          <a:xfrm flipH="1">
            <a:off x="5807544" y="1555775"/>
            <a:ext cx="329498" cy="38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18C49B9-F6ED-4597-C7E1-0C6F0D673FB2}"/>
              </a:ext>
            </a:extLst>
          </p:cNvPr>
          <p:cNvCxnSpPr>
            <a:cxnSpLocks/>
            <a:endCxn id="18" idx="0"/>
          </p:cNvCxnSpPr>
          <p:nvPr/>
        </p:nvCxnSpPr>
        <p:spPr>
          <a:xfrm>
            <a:off x="6571445" y="830783"/>
            <a:ext cx="58516" cy="5606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58CD6D86-4729-B8AE-5ABE-16887D3885BD}"/>
              </a:ext>
            </a:extLst>
          </p:cNvPr>
          <p:cNvSpPr/>
          <p:nvPr/>
        </p:nvSpPr>
        <p:spPr>
          <a:xfrm>
            <a:off x="1951350" y="139905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Chat</a:t>
            </a:r>
            <a:endParaRPr lang="en-CA" sz="1050" dirty="0">
              <a:solidFill>
                <a:schemeClr val="tx1"/>
              </a:solidFill>
            </a:endParaRPr>
          </a:p>
        </p:txBody>
      </p:sp>
      <p:cxnSp>
        <p:nvCxnSpPr>
          <p:cNvPr id="53" name="Straight Arrow Connector 52">
            <a:extLst>
              <a:ext uri="{FF2B5EF4-FFF2-40B4-BE49-F238E27FC236}">
                <a16:creationId xmlns:a16="http://schemas.microsoft.com/office/drawing/2014/main" id="{F625445C-7F14-70A2-5FE3-F9BEBD3C842B}"/>
              </a:ext>
            </a:extLst>
          </p:cNvPr>
          <p:cNvCxnSpPr>
            <a:cxnSpLocks/>
          </p:cNvCxnSpPr>
          <p:nvPr/>
        </p:nvCxnSpPr>
        <p:spPr>
          <a:xfrm>
            <a:off x="2514770" y="1721146"/>
            <a:ext cx="1076367" cy="619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9CC97E89-9469-AEE3-0286-030A7572DE33}"/>
              </a:ext>
            </a:extLst>
          </p:cNvPr>
          <p:cNvPicPr>
            <a:picLocks noChangeAspect="1"/>
          </p:cNvPicPr>
          <p:nvPr/>
        </p:nvPicPr>
        <p:blipFill>
          <a:blip r:embed="rId5"/>
          <a:stretch>
            <a:fillRect/>
          </a:stretch>
        </p:blipFill>
        <p:spPr>
          <a:xfrm>
            <a:off x="7539567" y="420415"/>
            <a:ext cx="1102088" cy="196349"/>
          </a:xfrm>
          <a:prstGeom prst="rect">
            <a:avLst/>
          </a:prstGeom>
          <a:ln w="3175">
            <a:solidFill>
              <a:schemeClr val="tx1"/>
            </a:solidFill>
          </a:ln>
        </p:spPr>
      </p:pic>
      <p:cxnSp>
        <p:nvCxnSpPr>
          <p:cNvPr id="57" name="Straight Arrow Connector 56">
            <a:extLst>
              <a:ext uri="{FF2B5EF4-FFF2-40B4-BE49-F238E27FC236}">
                <a16:creationId xmlns:a16="http://schemas.microsoft.com/office/drawing/2014/main" id="{06BAA851-6EE8-2A4B-F7AD-D23851C3E075}"/>
              </a:ext>
            </a:extLst>
          </p:cNvPr>
          <p:cNvCxnSpPr>
            <a:cxnSpLocks/>
            <a:stCxn id="56" idx="1"/>
          </p:cNvCxnSpPr>
          <p:nvPr/>
        </p:nvCxnSpPr>
        <p:spPr>
          <a:xfrm flipH="1">
            <a:off x="6973072" y="518590"/>
            <a:ext cx="566495" cy="169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522EAAD3-F1AD-7803-2415-10435D86EC3D}"/>
              </a:ext>
            </a:extLst>
          </p:cNvPr>
          <p:cNvPicPr>
            <a:picLocks noChangeAspect="1"/>
          </p:cNvPicPr>
          <p:nvPr/>
        </p:nvPicPr>
        <p:blipFill>
          <a:blip r:embed="rId5"/>
          <a:stretch>
            <a:fillRect/>
          </a:stretch>
        </p:blipFill>
        <p:spPr>
          <a:xfrm>
            <a:off x="1438494" y="871103"/>
            <a:ext cx="1102088" cy="196349"/>
          </a:xfrm>
          <a:prstGeom prst="rect">
            <a:avLst/>
          </a:prstGeom>
          <a:ln w="3175">
            <a:solidFill>
              <a:schemeClr val="tx1"/>
            </a:solidFill>
          </a:ln>
        </p:spPr>
      </p:pic>
      <p:cxnSp>
        <p:nvCxnSpPr>
          <p:cNvPr id="59" name="Straight Arrow Connector 58">
            <a:extLst>
              <a:ext uri="{FF2B5EF4-FFF2-40B4-BE49-F238E27FC236}">
                <a16:creationId xmlns:a16="http://schemas.microsoft.com/office/drawing/2014/main" id="{1AFB531E-0714-1D03-2067-CF11B7E39B6D}"/>
              </a:ext>
            </a:extLst>
          </p:cNvPr>
          <p:cNvCxnSpPr>
            <a:cxnSpLocks/>
            <a:stCxn id="51" idx="0"/>
            <a:endCxn id="58" idx="2"/>
          </p:cNvCxnSpPr>
          <p:nvPr/>
        </p:nvCxnSpPr>
        <p:spPr>
          <a:xfrm flipH="1" flipV="1">
            <a:off x="1989538" y="1067452"/>
            <a:ext cx="454731" cy="3316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F7014BD-3689-0888-E64A-BCAB8544124D}"/>
              </a:ext>
            </a:extLst>
          </p:cNvPr>
          <p:cNvCxnSpPr>
            <a:cxnSpLocks/>
            <a:stCxn id="5" idx="0"/>
            <a:endCxn id="58" idx="2"/>
          </p:cNvCxnSpPr>
          <p:nvPr/>
        </p:nvCxnSpPr>
        <p:spPr>
          <a:xfrm flipV="1">
            <a:off x="1168421" y="1067452"/>
            <a:ext cx="821117" cy="4821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7D9064B-4E85-C0BB-F592-983CB4C78A13}"/>
              </a:ext>
            </a:extLst>
          </p:cNvPr>
          <p:cNvCxnSpPr>
            <a:cxnSpLocks/>
            <a:stCxn id="51" idx="1"/>
            <a:endCxn id="5" idx="3"/>
          </p:cNvCxnSpPr>
          <p:nvPr/>
        </p:nvCxnSpPr>
        <p:spPr>
          <a:xfrm flipH="1">
            <a:off x="1661340" y="1563359"/>
            <a:ext cx="290010" cy="1505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453E7837-C9DA-B2DF-FA89-46ABC8735D58}"/>
              </a:ext>
            </a:extLst>
          </p:cNvPr>
          <p:cNvSpPr/>
          <p:nvPr/>
        </p:nvSpPr>
        <p:spPr>
          <a:xfrm>
            <a:off x="1543050" y="4235683"/>
            <a:ext cx="773647" cy="328613"/>
          </a:xfrm>
          <a:prstGeom prst="rect">
            <a:avLst/>
          </a:prstGeom>
          <a:solidFill>
            <a:srgbClr val="DBFD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Proxyp</a:t>
            </a:r>
            <a:endParaRPr lang="en-CA" sz="1050" dirty="0">
              <a:solidFill>
                <a:schemeClr val="tx1"/>
              </a:solidFill>
            </a:endParaRPr>
          </a:p>
        </p:txBody>
      </p:sp>
      <p:sp>
        <p:nvSpPr>
          <p:cNvPr id="61" name="TextBox 60">
            <a:extLst>
              <a:ext uri="{FF2B5EF4-FFF2-40B4-BE49-F238E27FC236}">
                <a16:creationId xmlns:a16="http://schemas.microsoft.com/office/drawing/2014/main" id="{A4B781B7-D114-A09E-748C-3AA6ADAD3862}"/>
              </a:ext>
            </a:extLst>
          </p:cNvPr>
          <p:cNvSpPr txBox="1"/>
          <p:nvPr/>
        </p:nvSpPr>
        <p:spPr>
          <a:xfrm>
            <a:off x="491722" y="3855473"/>
            <a:ext cx="848762" cy="253916"/>
          </a:xfrm>
          <a:prstGeom prst="rect">
            <a:avLst/>
          </a:prstGeom>
          <a:noFill/>
        </p:spPr>
        <p:txBody>
          <a:bodyPr wrap="square" rtlCol="0">
            <a:spAutoFit/>
          </a:bodyPr>
          <a:lstStyle/>
          <a:p>
            <a:r>
              <a:rPr lang="en-CA" sz="1050" dirty="0">
                <a:solidFill>
                  <a:schemeClr val="tx1"/>
                </a:solidFill>
              </a:rPr>
              <a:t>Find</a:t>
            </a:r>
            <a:endParaRPr lang="en-US" sz="1050" dirty="0">
              <a:solidFill>
                <a:schemeClr val="tx1"/>
              </a:solidFill>
            </a:endParaRPr>
          </a:p>
        </p:txBody>
      </p:sp>
      <p:sp>
        <p:nvSpPr>
          <p:cNvPr id="62" name="Rectangle 61">
            <a:extLst>
              <a:ext uri="{FF2B5EF4-FFF2-40B4-BE49-F238E27FC236}">
                <a16:creationId xmlns:a16="http://schemas.microsoft.com/office/drawing/2014/main" id="{623CA097-1E8F-89D7-0652-CD2A2BB224B1}"/>
              </a:ext>
            </a:extLst>
          </p:cNvPr>
          <p:cNvSpPr/>
          <p:nvPr/>
        </p:nvSpPr>
        <p:spPr>
          <a:xfrm>
            <a:off x="182584" y="409828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DuckDuckGo</a:t>
            </a:r>
            <a:endParaRPr lang="en-CA" sz="1050" dirty="0">
              <a:solidFill>
                <a:schemeClr val="tx1"/>
              </a:solidFill>
            </a:endParaRPr>
          </a:p>
        </p:txBody>
      </p:sp>
      <p:sp>
        <p:nvSpPr>
          <p:cNvPr id="64" name="Rectangle 63">
            <a:extLst>
              <a:ext uri="{FF2B5EF4-FFF2-40B4-BE49-F238E27FC236}">
                <a16:creationId xmlns:a16="http://schemas.microsoft.com/office/drawing/2014/main" id="{BA56C487-9CA5-120C-5D4B-38E7CD9F096A}"/>
              </a:ext>
            </a:extLst>
          </p:cNvPr>
          <p:cNvSpPr/>
          <p:nvPr/>
        </p:nvSpPr>
        <p:spPr>
          <a:xfrm>
            <a:off x="182584" y="4479625"/>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Google</a:t>
            </a:r>
            <a:endParaRPr lang="en-CA" sz="1050" dirty="0">
              <a:solidFill>
                <a:schemeClr val="tx1"/>
              </a:solidFill>
            </a:endParaRPr>
          </a:p>
        </p:txBody>
      </p:sp>
      <p:sp>
        <p:nvSpPr>
          <p:cNvPr id="65" name="Rectangle 64">
            <a:extLst>
              <a:ext uri="{FF2B5EF4-FFF2-40B4-BE49-F238E27FC236}">
                <a16:creationId xmlns:a16="http://schemas.microsoft.com/office/drawing/2014/main" id="{705D94CB-CCA6-D798-93CB-283888C062EE}"/>
              </a:ext>
            </a:extLst>
          </p:cNvPr>
          <p:cNvSpPr/>
          <p:nvPr/>
        </p:nvSpPr>
        <p:spPr>
          <a:xfrm>
            <a:off x="1332982" y="4690357"/>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OASIS</a:t>
            </a:r>
            <a:endParaRPr lang="en-CA" sz="1050" dirty="0">
              <a:solidFill>
                <a:schemeClr val="tx1"/>
              </a:solidFill>
            </a:endParaRPr>
          </a:p>
        </p:txBody>
      </p:sp>
      <p:cxnSp>
        <p:nvCxnSpPr>
          <p:cNvPr id="67" name="Straight Arrow Connector 66">
            <a:extLst>
              <a:ext uri="{FF2B5EF4-FFF2-40B4-BE49-F238E27FC236}">
                <a16:creationId xmlns:a16="http://schemas.microsoft.com/office/drawing/2014/main" id="{7C66D0C4-B3B6-E010-C5EC-92E83EF4BB2B}"/>
              </a:ext>
            </a:extLst>
          </p:cNvPr>
          <p:cNvCxnSpPr>
            <a:cxnSpLocks/>
            <a:endCxn id="14" idx="1"/>
          </p:cNvCxnSpPr>
          <p:nvPr/>
        </p:nvCxnSpPr>
        <p:spPr>
          <a:xfrm flipV="1">
            <a:off x="1179015" y="2575907"/>
            <a:ext cx="2164260" cy="1670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1F10AF40-CA0B-1947-1920-BC9BCB6691BF}"/>
              </a:ext>
            </a:extLst>
          </p:cNvPr>
          <p:cNvCxnSpPr>
            <a:cxnSpLocks/>
            <a:endCxn id="14" idx="1"/>
          </p:cNvCxnSpPr>
          <p:nvPr/>
        </p:nvCxnSpPr>
        <p:spPr>
          <a:xfrm flipV="1">
            <a:off x="1179015" y="2575907"/>
            <a:ext cx="2164260" cy="2041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377743D-B6EB-1754-9DE7-76964F9FD276}"/>
              </a:ext>
            </a:extLst>
          </p:cNvPr>
          <p:cNvCxnSpPr>
            <a:cxnSpLocks/>
            <a:stCxn id="60" idx="0"/>
            <a:endCxn id="14" idx="1"/>
          </p:cNvCxnSpPr>
          <p:nvPr/>
        </p:nvCxnSpPr>
        <p:spPr>
          <a:xfrm flipV="1">
            <a:off x="1929873" y="2575907"/>
            <a:ext cx="1413402" cy="1659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D467DE40-CDF8-71BC-5E7D-6D5C8143D656}"/>
              </a:ext>
            </a:extLst>
          </p:cNvPr>
          <p:cNvCxnSpPr>
            <a:cxnSpLocks/>
            <a:stCxn id="65" idx="0"/>
          </p:cNvCxnSpPr>
          <p:nvPr/>
        </p:nvCxnSpPr>
        <p:spPr>
          <a:xfrm flipV="1">
            <a:off x="1825901" y="4564295"/>
            <a:ext cx="12062" cy="126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FF3C3F40-E259-7224-122D-C4A00529C6C6}"/>
              </a:ext>
            </a:extLst>
          </p:cNvPr>
          <p:cNvSpPr txBox="1"/>
          <p:nvPr/>
        </p:nvSpPr>
        <p:spPr>
          <a:xfrm>
            <a:off x="4068365" y="692480"/>
            <a:ext cx="848762" cy="253916"/>
          </a:xfrm>
          <a:prstGeom prst="rect">
            <a:avLst/>
          </a:prstGeom>
          <a:noFill/>
        </p:spPr>
        <p:txBody>
          <a:bodyPr wrap="square" rtlCol="0">
            <a:spAutoFit/>
          </a:bodyPr>
          <a:lstStyle/>
          <a:p>
            <a:r>
              <a:rPr lang="en-CA" sz="1050" dirty="0">
                <a:solidFill>
                  <a:schemeClr val="tx1"/>
                </a:solidFill>
              </a:rPr>
              <a:t>Load</a:t>
            </a:r>
            <a:endParaRPr lang="en-US" sz="1050" dirty="0">
              <a:solidFill>
                <a:schemeClr val="tx1"/>
              </a:solidFill>
            </a:endParaRPr>
          </a:p>
        </p:txBody>
      </p:sp>
      <p:cxnSp>
        <p:nvCxnSpPr>
          <p:cNvPr id="78" name="Straight Arrow Connector 77">
            <a:extLst>
              <a:ext uri="{FF2B5EF4-FFF2-40B4-BE49-F238E27FC236}">
                <a16:creationId xmlns:a16="http://schemas.microsoft.com/office/drawing/2014/main" id="{59BF02B9-F33F-B539-CDA3-B08A9BFA14CB}"/>
              </a:ext>
            </a:extLst>
          </p:cNvPr>
          <p:cNvCxnSpPr>
            <a:cxnSpLocks/>
          </p:cNvCxnSpPr>
          <p:nvPr/>
        </p:nvCxnSpPr>
        <p:spPr>
          <a:xfrm flipV="1">
            <a:off x="4200901" y="1559661"/>
            <a:ext cx="620806" cy="12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3BA6707-A773-F225-1F45-EF09E939FE61}"/>
              </a:ext>
            </a:extLst>
          </p:cNvPr>
          <p:cNvSpPr/>
          <p:nvPr/>
        </p:nvSpPr>
        <p:spPr>
          <a:xfrm>
            <a:off x="6944185" y="2136032"/>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F</a:t>
            </a:r>
            <a:r>
              <a:rPr lang="en-US" sz="1050" dirty="0">
                <a:solidFill>
                  <a:schemeClr val="tx1"/>
                </a:solidFill>
              </a:rPr>
              <a:t>ilesystem</a:t>
            </a:r>
            <a:endParaRPr lang="en-CA" sz="1050" dirty="0">
              <a:solidFill>
                <a:schemeClr val="tx1"/>
              </a:solidFill>
            </a:endParaRPr>
          </a:p>
        </p:txBody>
      </p:sp>
      <p:sp>
        <p:nvSpPr>
          <p:cNvPr id="54" name="TextBox 53">
            <a:extLst>
              <a:ext uri="{FF2B5EF4-FFF2-40B4-BE49-F238E27FC236}">
                <a16:creationId xmlns:a16="http://schemas.microsoft.com/office/drawing/2014/main" id="{A5A4B94C-511D-A52E-FA60-1A311525F1C9}"/>
              </a:ext>
            </a:extLst>
          </p:cNvPr>
          <p:cNvSpPr txBox="1"/>
          <p:nvPr/>
        </p:nvSpPr>
        <p:spPr>
          <a:xfrm>
            <a:off x="6845482" y="1870208"/>
            <a:ext cx="848762" cy="253916"/>
          </a:xfrm>
          <a:prstGeom prst="rect">
            <a:avLst/>
          </a:prstGeom>
          <a:noFill/>
        </p:spPr>
        <p:txBody>
          <a:bodyPr wrap="square" rtlCol="0">
            <a:spAutoFit/>
          </a:bodyPr>
          <a:lstStyle/>
          <a:p>
            <a:r>
              <a:rPr lang="en-CA" sz="1050" dirty="0">
                <a:solidFill>
                  <a:schemeClr val="tx1"/>
                </a:solidFill>
              </a:rPr>
              <a:t>Save</a:t>
            </a:r>
            <a:endParaRPr lang="en-US" sz="1050" dirty="0">
              <a:solidFill>
                <a:schemeClr val="tx1"/>
              </a:solidFill>
            </a:endParaRPr>
          </a:p>
        </p:txBody>
      </p:sp>
      <p:sp>
        <p:nvSpPr>
          <p:cNvPr id="55" name="Rectangle 54">
            <a:extLst>
              <a:ext uri="{FF2B5EF4-FFF2-40B4-BE49-F238E27FC236}">
                <a16:creationId xmlns:a16="http://schemas.microsoft.com/office/drawing/2014/main" id="{98B1A1BF-0E22-44F2-FEE8-051DB1776E76}"/>
              </a:ext>
            </a:extLst>
          </p:cNvPr>
          <p:cNvSpPr/>
          <p:nvPr/>
        </p:nvSpPr>
        <p:spPr>
          <a:xfrm>
            <a:off x="6944185" y="2527579"/>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rPr>
              <a:t>Cloud</a:t>
            </a:r>
          </a:p>
        </p:txBody>
      </p:sp>
      <p:cxnSp>
        <p:nvCxnSpPr>
          <p:cNvPr id="68" name="Straight Arrow Connector 67">
            <a:extLst>
              <a:ext uri="{FF2B5EF4-FFF2-40B4-BE49-F238E27FC236}">
                <a16:creationId xmlns:a16="http://schemas.microsoft.com/office/drawing/2014/main" id="{54BC32B4-5F38-E5BE-366B-FC060FC0A4FC}"/>
              </a:ext>
            </a:extLst>
          </p:cNvPr>
          <p:cNvCxnSpPr>
            <a:cxnSpLocks/>
            <a:stCxn id="4" idx="3"/>
            <a:endCxn id="43" idx="1"/>
          </p:cNvCxnSpPr>
          <p:nvPr/>
        </p:nvCxnSpPr>
        <p:spPr>
          <a:xfrm flipV="1">
            <a:off x="4907756" y="2300338"/>
            <a:ext cx="2036429" cy="271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E2D4860-1F59-F2D6-E0D4-A940F2AD65B2}"/>
              </a:ext>
            </a:extLst>
          </p:cNvPr>
          <p:cNvCxnSpPr>
            <a:cxnSpLocks/>
            <a:stCxn id="4" idx="3"/>
            <a:endCxn id="55" idx="1"/>
          </p:cNvCxnSpPr>
          <p:nvPr/>
        </p:nvCxnSpPr>
        <p:spPr>
          <a:xfrm>
            <a:off x="4907756" y="2571750"/>
            <a:ext cx="2036429" cy="120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DD24471F-F3BD-B84D-A5FD-96197CACF922}"/>
              </a:ext>
            </a:extLst>
          </p:cNvPr>
          <p:cNvSpPr/>
          <p:nvPr/>
        </p:nvSpPr>
        <p:spPr>
          <a:xfrm>
            <a:off x="6979147" y="4103600"/>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Wordpress</a:t>
            </a:r>
            <a:endParaRPr lang="en-CA" sz="1050" dirty="0">
              <a:solidFill>
                <a:schemeClr val="tx1"/>
              </a:solidFill>
            </a:endParaRPr>
          </a:p>
        </p:txBody>
      </p:sp>
      <p:sp>
        <p:nvSpPr>
          <p:cNvPr id="39" name="Rectangle 38">
            <a:extLst>
              <a:ext uri="{FF2B5EF4-FFF2-40B4-BE49-F238E27FC236}">
                <a16:creationId xmlns:a16="http://schemas.microsoft.com/office/drawing/2014/main" id="{B0027BF8-048C-FAC1-BAC4-367773BF8CBF}"/>
              </a:ext>
            </a:extLst>
          </p:cNvPr>
          <p:cNvSpPr/>
          <p:nvPr/>
        </p:nvSpPr>
        <p:spPr>
          <a:xfrm>
            <a:off x="6979147" y="4520110"/>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Blogger</a:t>
            </a:r>
            <a:endParaRPr lang="en-CA" sz="1050" dirty="0">
              <a:solidFill>
                <a:schemeClr val="tx1"/>
              </a:solidFill>
            </a:endParaRPr>
          </a:p>
        </p:txBody>
      </p:sp>
      <p:cxnSp>
        <p:nvCxnSpPr>
          <p:cNvPr id="46" name="Straight Arrow Connector 45">
            <a:extLst>
              <a:ext uri="{FF2B5EF4-FFF2-40B4-BE49-F238E27FC236}">
                <a16:creationId xmlns:a16="http://schemas.microsoft.com/office/drawing/2014/main" id="{21D2A9C3-28C6-CCEB-8AEE-38F72E4164E6}"/>
              </a:ext>
            </a:extLst>
          </p:cNvPr>
          <p:cNvCxnSpPr>
            <a:cxnSpLocks/>
            <a:stCxn id="4" idx="3"/>
          </p:cNvCxnSpPr>
          <p:nvPr/>
        </p:nvCxnSpPr>
        <p:spPr>
          <a:xfrm>
            <a:off x="4907757" y="2571750"/>
            <a:ext cx="2065316" cy="1715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88D6202-02E7-5CE8-791C-CD0772923DCC}"/>
              </a:ext>
            </a:extLst>
          </p:cNvPr>
          <p:cNvCxnSpPr>
            <a:cxnSpLocks/>
            <a:stCxn id="4" idx="3"/>
            <a:endCxn id="39" idx="1"/>
          </p:cNvCxnSpPr>
          <p:nvPr/>
        </p:nvCxnSpPr>
        <p:spPr>
          <a:xfrm>
            <a:off x="4907757" y="2571750"/>
            <a:ext cx="2071391" cy="2112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D6230514-58FE-2360-CD12-E3EF00F568D0}"/>
              </a:ext>
            </a:extLst>
          </p:cNvPr>
          <p:cNvSpPr/>
          <p:nvPr/>
        </p:nvSpPr>
        <p:spPr>
          <a:xfrm>
            <a:off x="2936875" y="505498"/>
            <a:ext cx="985838" cy="328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OpenAI</a:t>
            </a:r>
            <a:endParaRPr lang="en-CA" sz="1050" dirty="0">
              <a:solidFill>
                <a:schemeClr val="tx1"/>
              </a:solidFill>
            </a:endParaRPr>
          </a:p>
        </p:txBody>
      </p:sp>
      <p:cxnSp>
        <p:nvCxnSpPr>
          <p:cNvPr id="83" name="Straight Arrow Connector 82">
            <a:extLst>
              <a:ext uri="{FF2B5EF4-FFF2-40B4-BE49-F238E27FC236}">
                <a16:creationId xmlns:a16="http://schemas.microsoft.com/office/drawing/2014/main" id="{68916E78-433D-3316-9AB5-F5C3D4A217D3}"/>
              </a:ext>
            </a:extLst>
          </p:cNvPr>
          <p:cNvCxnSpPr>
            <a:cxnSpLocks/>
            <a:stCxn id="82" idx="2"/>
          </p:cNvCxnSpPr>
          <p:nvPr/>
        </p:nvCxnSpPr>
        <p:spPr>
          <a:xfrm>
            <a:off x="3429793" y="834110"/>
            <a:ext cx="256382" cy="208653"/>
          </a:xfrm>
          <a:prstGeom prst="straightConnector1">
            <a:avLst/>
          </a:prstGeom>
          <a:ln w="3175">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9B100AE1-764C-4760-8A05-B459B6813BC1}"/>
              </a:ext>
            </a:extLst>
          </p:cNvPr>
          <p:cNvSpPr txBox="1"/>
          <p:nvPr/>
        </p:nvSpPr>
        <p:spPr>
          <a:xfrm>
            <a:off x="5837164" y="4307312"/>
            <a:ext cx="1177544" cy="253916"/>
          </a:xfrm>
          <a:prstGeom prst="rect">
            <a:avLst/>
          </a:prstGeom>
          <a:noFill/>
        </p:spPr>
        <p:txBody>
          <a:bodyPr wrap="square" rtlCol="0">
            <a:spAutoFit/>
          </a:bodyPr>
          <a:lstStyle/>
          <a:p>
            <a:r>
              <a:rPr lang="en-US" sz="1050" dirty="0">
                <a:solidFill>
                  <a:schemeClr val="tx1"/>
                </a:solidFill>
              </a:rPr>
              <a:t>blogger.js</a:t>
            </a:r>
            <a:endParaRPr lang="en-CA" sz="1050" dirty="0">
              <a:solidFill>
                <a:schemeClr val="tx1"/>
              </a:solidFill>
            </a:endParaRPr>
          </a:p>
        </p:txBody>
      </p:sp>
      <p:sp>
        <p:nvSpPr>
          <p:cNvPr id="85" name="TextBox 84">
            <a:extLst>
              <a:ext uri="{FF2B5EF4-FFF2-40B4-BE49-F238E27FC236}">
                <a16:creationId xmlns:a16="http://schemas.microsoft.com/office/drawing/2014/main" id="{3CBD9533-24D9-C27A-AF74-05A892398D89}"/>
              </a:ext>
            </a:extLst>
          </p:cNvPr>
          <p:cNvSpPr txBox="1"/>
          <p:nvPr/>
        </p:nvSpPr>
        <p:spPr>
          <a:xfrm>
            <a:off x="5638569" y="2846436"/>
            <a:ext cx="1177544" cy="253916"/>
          </a:xfrm>
          <a:prstGeom prst="rect">
            <a:avLst/>
          </a:prstGeom>
          <a:noFill/>
        </p:spPr>
        <p:txBody>
          <a:bodyPr wrap="square" rtlCol="0">
            <a:spAutoFit/>
          </a:bodyPr>
          <a:lstStyle/>
          <a:p>
            <a:r>
              <a:rPr lang="en-US" sz="1050" dirty="0">
                <a:solidFill>
                  <a:schemeClr val="tx1"/>
                </a:solidFill>
              </a:rPr>
              <a:t>publish.js</a:t>
            </a:r>
            <a:endParaRPr lang="en-CA" sz="1050" dirty="0">
              <a:solidFill>
                <a:schemeClr val="tx1"/>
              </a:solidFill>
            </a:endParaRPr>
          </a:p>
        </p:txBody>
      </p:sp>
    </p:spTree>
    <p:extLst>
      <p:ext uri="{BB962C8B-B14F-4D97-AF65-F5344CB8AC3E}">
        <p14:creationId xmlns:p14="http://schemas.microsoft.com/office/powerpoint/2010/main" val="4248841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19643DF-ADF4-F150-C751-7FEFAEA60FC2}"/>
              </a:ext>
            </a:extLst>
          </p:cNvPr>
          <p:cNvSpPr/>
          <p:nvPr/>
        </p:nvSpPr>
        <p:spPr>
          <a:xfrm>
            <a:off x="5830243" y="538851"/>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Discourse </a:t>
            </a:r>
            <a:endParaRPr lang="en-US" sz="1050" dirty="0">
              <a:solidFill>
                <a:schemeClr val="accent5"/>
              </a:solidFill>
            </a:endParaRPr>
          </a:p>
        </p:txBody>
      </p:sp>
      <p:sp>
        <p:nvSpPr>
          <p:cNvPr id="44" name="Rectangle 43">
            <a:extLst>
              <a:ext uri="{FF2B5EF4-FFF2-40B4-BE49-F238E27FC236}">
                <a16:creationId xmlns:a16="http://schemas.microsoft.com/office/drawing/2014/main" id="{A2401DA1-7948-A524-8580-27A86E045FB1}"/>
              </a:ext>
            </a:extLst>
          </p:cNvPr>
          <p:cNvSpPr/>
          <p:nvPr/>
        </p:nvSpPr>
        <p:spPr>
          <a:xfrm>
            <a:off x="86153" y="1168699"/>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Jobs</a:t>
            </a:r>
            <a:endParaRPr lang="en-US" sz="1050" dirty="0">
              <a:solidFill>
                <a:schemeClr val="accent5"/>
              </a:solidFill>
            </a:endParaRPr>
          </a:p>
        </p:txBody>
      </p:sp>
      <p:sp>
        <p:nvSpPr>
          <p:cNvPr id="2" name="TextBox 1">
            <a:extLst>
              <a:ext uri="{FF2B5EF4-FFF2-40B4-BE49-F238E27FC236}">
                <a16:creationId xmlns:a16="http://schemas.microsoft.com/office/drawing/2014/main" id="{428F0675-9025-73A5-D6CF-21D4FD1508BB}"/>
              </a:ext>
            </a:extLst>
          </p:cNvPr>
          <p:cNvSpPr txBox="1"/>
          <p:nvPr/>
        </p:nvSpPr>
        <p:spPr>
          <a:xfrm>
            <a:off x="556708" y="290457"/>
            <a:ext cx="4736054" cy="507831"/>
          </a:xfrm>
          <a:prstGeom prst="rect">
            <a:avLst/>
          </a:prstGeom>
          <a:noFill/>
        </p:spPr>
        <p:txBody>
          <a:bodyPr wrap="square" rtlCol="0">
            <a:spAutoFit/>
          </a:bodyPr>
          <a:lstStyle/>
          <a:p>
            <a:r>
              <a:rPr lang="en-US" sz="2700" dirty="0">
                <a:solidFill>
                  <a:schemeClr val="tx1"/>
                </a:solidFill>
                <a:latin typeface="Candara" panose="020E0502030303020204" pitchFamily="34" charset="0"/>
              </a:rPr>
              <a:t>The Future…?</a:t>
            </a:r>
            <a:endParaRPr lang="en-CA" sz="1050" dirty="0">
              <a:solidFill>
                <a:schemeClr val="tx1"/>
              </a:solidFill>
              <a:latin typeface="Candara" panose="020E0502030303020204" pitchFamily="34" charset="0"/>
            </a:endParaRPr>
          </a:p>
        </p:txBody>
      </p:sp>
      <p:pic>
        <p:nvPicPr>
          <p:cNvPr id="6" name="Picture 5">
            <a:extLst>
              <a:ext uri="{FF2B5EF4-FFF2-40B4-BE49-F238E27FC236}">
                <a16:creationId xmlns:a16="http://schemas.microsoft.com/office/drawing/2014/main" id="{7556432A-EDA6-D89B-C9E6-D6CF7BA6637B}"/>
              </a:ext>
            </a:extLst>
          </p:cNvPr>
          <p:cNvPicPr>
            <a:picLocks noChangeAspect="1"/>
          </p:cNvPicPr>
          <p:nvPr/>
        </p:nvPicPr>
        <p:blipFill>
          <a:blip r:embed="rId3"/>
          <a:stretch>
            <a:fillRect/>
          </a:stretch>
        </p:blipFill>
        <p:spPr>
          <a:xfrm>
            <a:off x="1823604" y="1406468"/>
            <a:ext cx="5015147" cy="2751397"/>
          </a:xfrm>
          <a:prstGeom prst="rect">
            <a:avLst/>
          </a:prstGeom>
          <a:ln w="3175">
            <a:solidFill>
              <a:schemeClr val="tx1"/>
            </a:solidFill>
          </a:ln>
        </p:spPr>
      </p:pic>
      <p:sp>
        <p:nvSpPr>
          <p:cNvPr id="7" name="Rectangle 6">
            <a:extLst>
              <a:ext uri="{FF2B5EF4-FFF2-40B4-BE49-F238E27FC236}">
                <a16:creationId xmlns:a16="http://schemas.microsoft.com/office/drawing/2014/main" id="{B54FB0B8-56CE-515B-AD18-2F668B39D702}"/>
              </a:ext>
            </a:extLst>
          </p:cNvPr>
          <p:cNvSpPr/>
          <p:nvPr/>
        </p:nvSpPr>
        <p:spPr>
          <a:xfrm>
            <a:off x="3195205" y="3421207"/>
            <a:ext cx="1878157" cy="685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accent5"/>
              </a:solidFill>
            </a:endParaRPr>
          </a:p>
        </p:txBody>
      </p:sp>
      <p:sp>
        <p:nvSpPr>
          <p:cNvPr id="8" name="Rectangle 7">
            <a:extLst>
              <a:ext uri="{FF2B5EF4-FFF2-40B4-BE49-F238E27FC236}">
                <a16:creationId xmlns:a16="http://schemas.microsoft.com/office/drawing/2014/main" id="{3B340210-0DE0-9634-F1F7-1AAE2D4573C9}"/>
              </a:ext>
            </a:extLst>
          </p:cNvPr>
          <p:cNvSpPr/>
          <p:nvPr/>
        </p:nvSpPr>
        <p:spPr>
          <a:xfrm>
            <a:off x="268314" y="3763451"/>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Course Library</a:t>
            </a:r>
            <a:endParaRPr lang="en-US" sz="1050" dirty="0">
              <a:solidFill>
                <a:schemeClr val="accent5"/>
              </a:solidFill>
            </a:endParaRPr>
          </a:p>
        </p:txBody>
      </p:sp>
      <p:sp>
        <p:nvSpPr>
          <p:cNvPr id="9" name="Rectangle 8">
            <a:extLst>
              <a:ext uri="{FF2B5EF4-FFF2-40B4-BE49-F238E27FC236}">
                <a16:creationId xmlns:a16="http://schemas.microsoft.com/office/drawing/2014/main" id="{4C998863-76CF-2F91-4D43-B7DB32048317}"/>
              </a:ext>
            </a:extLst>
          </p:cNvPr>
          <p:cNvSpPr/>
          <p:nvPr/>
        </p:nvSpPr>
        <p:spPr>
          <a:xfrm>
            <a:off x="5887983" y="4748775"/>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Skills Profile</a:t>
            </a:r>
            <a:endParaRPr lang="en-US" sz="1050" dirty="0">
              <a:solidFill>
                <a:schemeClr val="accent5"/>
              </a:solidFill>
            </a:endParaRPr>
          </a:p>
        </p:txBody>
      </p:sp>
      <p:sp>
        <p:nvSpPr>
          <p:cNvPr id="10" name="Rectangle 9">
            <a:extLst>
              <a:ext uri="{FF2B5EF4-FFF2-40B4-BE49-F238E27FC236}">
                <a16:creationId xmlns:a16="http://schemas.microsoft.com/office/drawing/2014/main" id="{0F7075F4-9E5A-D519-B4BA-DC0B7AA53645}"/>
              </a:ext>
            </a:extLst>
          </p:cNvPr>
          <p:cNvSpPr/>
          <p:nvPr/>
        </p:nvSpPr>
        <p:spPr>
          <a:xfrm>
            <a:off x="5109730" y="437832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xAPI LRS</a:t>
            </a:r>
            <a:endParaRPr lang="en-US" sz="1050" dirty="0">
              <a:solidFill>
                <a:schemeClr val="accent5"/>
              </a:solidFill>
            </a:endParaRPr>
          </a:p>
        </p:txBody>
      </p:sp>
      <p:sp>
        <p:nvSpPr>
          <p:cNvPr id="11" name="Rectangle 10">
            <a:extLst>
              <a:ext uri="{FF2B5EF4-FFF2-40B4-BE49-F238E27FC236}">
                <a16:creationId xmlns:a16="http://schemas.microsoft.com/office/drawing/2014/main" id="{7EE0EA1F-1BB5-B024-9BA6-91A109EC77B6}"/>
              </a:ext>
            </a:extLst>
          </p:cNvPr>
          <p:cNvSpPr/>
          <p:nvPr/>
        </p:nvSpPr>
        <p:spPr>
          <a:xfrm>
            <a:off x="479048" y="4101812"/>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More OERs</a:t>
            </a:r>
            <a:endParaRPr lang="en-US" sz="1050" dirty="0">
              <a:solidFill>
                <a:schemeClr val="accent5"/>
              </a:solidFill>
            </a:endParaRPr>
          </a:p>
        </p:txBody>
      </p:sp>
      <p:sp>
        <p:nvSpPr>
          <p:cNvPr id="12" name="Rectangle 11">
            <a:extLst>
              <a:ext uri="{FF2B5EF4-FFF2-40B4-BE49-F238E27FC236}">
                <a16:creationId xmlns:a16="http://schemas.microsoft.com/office/drawing/2014/main" id="{5319595F-1A96-86D4-683E-2AD8F3ABBC6A}"/>
              </a:ext>
            </a:extLst>
          </p:cNvPr>
          <p:cNvSpPr/>
          <p:nvPr/>
        </p:nvSpPr>
        <p:spPr>
          <a:xfrm>
            <a:off x="479048" y="244195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Live Events</a:t>
            </a:r>
            <a:endParaRPr lang="en-US" sz="1050" dirty="0">
              <a:solidFill>
                <a:schemeClr val="accent5"/>
              </a:solidFill>
            </a:endParaRPr>
          </a:p>
        </p:txBody>
      </p:sp>
      <p:sp>
        <p:nvSpPr>
          <p:cNvPr id="13" name="Rectangle 12">
            <a:extLst>
              <a:ext uri="{FF2B5EF4-FFF2-40B4-BE49-F238E27FC236}">
                <a16:creationId xmlns:a16="http://schemas.microsoft.com/office/drawing/2014/main" id="{F67F14E2-15BB-71F3-119A-235FA22682B8}"/>
              </a:ext>
            </a:extLst>
          </p:cNvPr>
          <p:cNvSpPr/>
          <p:nvPr/>
        </p:nvSpPr>
        <p:spPr>
          <a:xfrm>
            <a:off x="319520" y="200253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Calendar</a:t>
            </a:r>
            <a:endParaRPr lang="en-US" sz="1050" dirty="0">
              <a:solidFill>
                <a:schemeClr val="accent5"/>
              </a:solidFill>
            </a:endParaRPr>
          </a:p>
        </p:txBody>
      </p:sp>
      <p:sp>
        <p:nvSpPr>
          <p:cNvPr id="14" name="Rectangle 13">
            <a:extLst>
              <a:ext uri="{FF2B5EF4-FFF2-40B4-BE49-F238E27FC236}">
                <a16:creationId xmlns:a16="http://schemas.microsoft.com/office/drawing/2014/main" id="{701C0FCD-049E-23C4-8E07-D98755147992}"/>
              </a:ext>
            </a:extLst>
          </p:cNvPr>
          <p:cNvSpPr/>
          <p:nvPr/>
        </p:nvSpPr>
        <p:spPr>
          <a:xfrm>
            <a:off x="1035946" y="1669003"/>
            <a:ext cx="950768" cy="288348"/>
          </a:xfrm>
          <a:prstGeom prst="rect">
            <a:avLst/>
          </a:prstGeom>
          <a:solidFill>
            <a:schemeClr val="bg1">
              <a:lumMod val="9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DID</a:t>
            </a:r>
            <a:endParaRPr lang="en-US" sz="1050" dirty="0">
              <a:solidFill>
                <a:schemeClr val="accent5"/>
              </a:solidFill>
            </a:endParaRPr>
          </a:p>
        </p:txBody>
      </p:sp>
      <p:sp>
        <p:nvSpPr>
          <p:cNvPr id="15" name="Rectangle 14">
            <a:extLst>
              <a:ext uri="{FF2B5EF4-FFF2-40B4-BE49-F238E27FC236}">
                <a16:creationId xmlns:a16="http://schemas.microsoft.com/office/drawing/2014/main" id="{BD6F59CF-D76E-80AD-2415-30CF26BB7F5F}"/>
              </a:ext>
            </a:extLst>
          </p:cNvPr>
          <p:cNvSpPr/>
          <p:nvPr/>
        </p:nvSpPr>
        <p:spPr>
          <a:xfrm>
            <a:off x="6881847" y="2207108"/>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Publish IPFS</a:t>
            </a:r>
            <a:endParaRPr lang="en-US" sz="1050" dirty="0">
              <a:solidFill>
                <a:schemeClr val="accent5"/>
              </a:solidFill>
            </a:endParaRPr>
          </a:p>
        </p:txBody>
      </p:sp>
      <p:sp>
        <p:nvSpPr>
          <p:cNvPr id="16" name="Rectangle 15">
            <a:extLst>
              <a:ext uri="{FF2B5EF4-FFF2-40B4-BE49-F238E27FC236}">
                <a16:creationId xmlns:a16="http://schemas.microsoft.com/office/drawing/2014/main" id="{D9612D09-0288-661E-3C69-E6273D7DB5FE}"/>
              </a:ext>
            </a:extLst>
          </p:cNvPr>
          <p:cNvSpPr/>
          <p:nvPr/>
        </p:nvSpPr>
        <p:spPr>
          <a:xfrm>
            <a:off x="7095925" y="1918760"/>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Content Addr.</a:t>
            </a:r>
            <a:endParaRPr lang="en-US" sz="1050" dirty="0">
              <a:solidFill>
                <a:schemeClr val="accent5"/>
              </a:solidFill>
            </a:endParaRPr>
          </a:p>
        </p:txBody>
      </p:sp>
      <p:sp>
        <p:nvSpPr>
          <p:cNvPr id="17" name="Rectangle 16">
            <a:extLst>
              <a:ext uri="{FF2B5EF4-FFF2-40B4-BE49-F238E27FC236}">
                <a16:creationId xmlns:a16="http://schemas.microsoft.com/office/drawing/2014/main" id="{F18C1ABD-5DFF-829D-FC0A-2A48729FB7D8}"/>
              </a:ext>
            </a:extLst>
          </p:cNvPr>
          <p:cNvSpPr/>
          <p:nvPr/>
        </p:nvSpPr>
        <p:spPr>
          <a:xfrm>
            <a:off x="7423240" y="3841490"/>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Badges</a:t>
            </a:r>
            <a:endParaRPr lang="en-US" sz="1050" dirty="0">
              <a:solidFill>
                <a:schemeClr val="accent5"/>
              </a:solidFill>
            </a:endParaRPr>
          </a:p>
        </p:txBody>
      </p:sp>
      <p:sp>
        <p:nvSpPr>
          <p:cNvPr id="18" name="Rectangle 17">
            <a:extLst>
              <a:ext uri="{FF2B5EF4-FFF2-40B4-BE49-F238E27FC236}">
                <a16:creationId xmlns:a16="http://schemas.microsoft.com/office/drawing/2014/main" id="{C2D3DFD2-BBBA-9A5E-26AF-3E9449E7D669}"/>
              </a:ext>
            </a:extLst>
          </p:cNvPr>
          <p:cNvSpPr/>
          <p:nvPr/>
        </p:nvSpPr>
        <p:spPr>
          <a:xfrm>
            <a:off x="7606379" y="3436995"/>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Assessment</a:t>
            </a:r>
            <a:endParaRPr lang="en-US" sz="1050" dirty="0">
              <a:solidFill>
                <a:schemeClr val="accent5"/>
              </a:solidFill>
            </a:endParaRPr>
          </a:p>
        </p:txBody>
      </p:sp>
      <p:sp>
        <p:nvSpPr>
          <p:cNvPr id="19" name="Rectangle 18">
            <a:extLst>
              <a:ext uri="{FF2B5EF4-FFF2-40B4-BE49-F238E27FC236}">
                <a16:creationId xmlns:a16="http://schemas.microsoft.com/office/drawing/2014/main" id="{43C56F52-C3BC-5AFA-5773-EFA796FACCB4}"/>
              </a:ext>
            </a:extLst>
          </p:cNvPr>
          <p:cNvSpPr/>
          <p:nvPr/>
        </p:nvSpPr>
        <p:spPr>
          <a:xfrm>
            <a:off x="3088699" y="521188"/>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Simulations</a:t>
            </a:r>
            <a:endParaRPr lang="en-US" sz="1050" dirty="0">
              <a:solidFill>
                <a:schemeClr val="accent5"/>
              </a:solidFill>
            </a:endParaRPr>
          </a:p>
        </p:txBody>
      </p:sp>
      <p:sp>
        <p:nvSpPr>
          <p:cNvPr id="20" name="Rectangle 19">
            <a:extLst>
              <a:ext uri="{FF2B5EF4-FFF2-40B4-BE49-F238E27FC236}">
                <a16:creationId xmlns:a16="http://schemas.microsoft.com/office/drawing/2014/main" id="{0DAD85A9-FDD1-B345-6349-1065D1985FDE}"/>
              </a:ext>
            </a:extLst>
          </p:cNvPr>
          <p:cNvSpPr/>
          <p:nvPr/>
        </p:nvSpPr>
        <p:spPr>
          <a:xfrm>
            <a:off x="2778820" y="1029998"/>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Games</a:t>
            </a:r>
            <a:endParaRPr lang="en-US" sz="1050" dirty="0">
              <a:solidFill>
                <a:schemeClr val="accent5"/>
              </a:solidFill>
            </a:endParaRPr>
          </a:p>
        </p:txBody>
      </p:sp>
      <p:sp>
        <p:nvSpPr>
          <p:cNvPr id="21" name="Rectangle 20">
            <a:extLst>
              <a:ext uri="{FF2B5EF4-FFF2-40B4-BE49-F238E27FC236}">
                <a16:creationId xmlns:a16="http://schemas.microsoft.com/office/drawing/2014/main" id="{373C008C-9A09-D92C-D2C3-FD8721B9D2DC}"/>
              </a:ext>
            </a:extLst>
          </p:cNvPr>
          <p:cNvSpPr/>
          <p:nvPr/>
        </p:nvSpPr>
        <p:spPr>
          <a:xfrm>
            <a:off x="5298724" y="965333"/>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Simulations</a:t>
            </a:r>
            <a:endParaRPr lang="en-US" sz="1050" dirty="0">
              <a:solidFill>
                <a:schemeClr val="accent5"/>
              </a:solidFill>
            </a:endParaRPr>
          </a:p>
        </p:txBody>
      </p:sp>
      <p:sp>
        <p:nvSpPr>
          <p:cNvPr id="22" name="Rectangle 21">
            <a:extLst>
              <a:ext uri="{FF2B5EF4-FFF2-40B4-BE49-F238E27FC236}">
                <a16:creationId xmlns:a16="http://schemas.microsoft.com/office/drawing/2014/main" id="{AEC6E0D7-C4DB-7E70-EC56-4048E4C9D232}"/>
              </a:ext>
            </a:extLst>
          </p:cNvPr>
          <p:cNvSpPr/>
          <p:nvPr/>
        </p:nvSpPr>
        <p:spPr>
          <a:xfrm>
            <a:off x="4858160" y="61930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VR </a:t>
            </a:r>
            <a:endParaRPr lang="en-US" sz="1050" dirty="0">
              <a:solidFill>
                <a:schemeClr val="accent5"/>
              </a:solidFill>
            </a:endParaRPr>
          </a:p>
        </p:txBody>
      </p:sp>
      <p:sp>
        <p:nvSpPr>
          <p:cNvPr id="23" name="Rectangle 22">
            <a:extLst>
              <a:ext uri="{FF2B5EF4-FFF2-40B4-BE49-F238E27FC236}">
                <a16:creationId xmlns:a16="http://schemas.microsoft.com/office/drawing/2014/main" id="{391E90D1-ABE4-5613-32D8-ABF3422ED7EB}"/>
              </a:ext>
            </a:extLst>
          </p:cNvPr>
          <p:cNvSpPr/>
          <p:nvPr/>
        </p:nvSpPr>
        <p:spPr>
          <a:xfrm>
            <a:off x="1430688" y="4440173"/>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Devices</a:t>
            </a:r>
            <a:endParaRPr lang="en-US" sz="1050" dirty="0">
              <a:solidFill>
                <a:schemeClr val="accent5"/>
              </a:solidFill>
            </a:endParaRPr>
          </a:p>
        </p:txBody>
      </p:sp>
      <p:sp>
        <p:nvSpPr>
          <p:cNvPr id="24" name="Rectangle 23">
            <a:extLst>
              <a:ext uri="{FF2B5EF4-FFF2-40B4-BE49-F238E27FC236}">
                <a16:creationId xmlns:a16="http://schemas.microsoft.com/office/drawing/2014/main" id="{E1D72610-E99C-C118-7BA6-DDC7B23AB88C}"/>
              </a:ext>
            </a:extLst>
          </p:cNvPr>
          <p:cNvSpPr/>
          <p:nvPr/>
        </p:nvSpPr>
        <p:spPr>
          <a:xfrm>
            <a:off x="647016" y="794086"/>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Open Data</a:t>
            </a:r>
            <a:endParaRPr lang="en-US" sz="1050" dirty="0">
              <a:solidFill>
                <a:schemeClr val="accent5"/>
              </a:solidFill>
            </a:endParaRPr>
          </a:p>
        </p:txBody>
      </p:sp>
      <p:sp>
        <p:nvSpPr>
          <p:cNvPr id="25" name="Rectangle 24">
            <a:extLst>
              <a:ext uri="{FF2B5EF4-FFF2-40B4-BE49-F238E27FC236}">
                <a16:creationId xmlns:a16="http://schemas.microsoft.com/office/drawing/2014/main" id="{27F49145-2C7F-E9BD-58EF-6503BD45BFDA}"/>
              </a:ext>
            </a:extLst>
          </p:cNvPr>
          <p:cNvSpPr/>
          <p:nvPr/>
        </p:nvSpPr>
        <p:spPr>
          <a:xfrm>
            <a:off x="4018044" y="982662"/>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Graphing</a:t>
            </a:r>
            <a:endParaRPr lang="en-US" sz="1050" dirty="0">
              <a:solidFill>
                <a:schemeClr val="accent5"/>
              </a:solidFill>
            </a:endParaRPr>
          </a:p>
        </p:txBody>
      </p:sp>
      <p:sp>
        <p:nvSpPr>
          <p:cNvPr id="26" name="Rectangle 25">
            <a:extLst>
              <a:ext uri="{FF2B5EF4-FFF2-40B4-BE49-F238E27FC236}">
                <a16:creationId xmlns:a16="http://schemas.microsoft.com/office/drawing/2014/main" id="{138E282D-FB2F-16F0-B84D-FE0382EC4168}"/>
              </a:ext>
            </a:extLst>
          </p:cNvPr>
          <p:cNvSpPr/>
          <p:nvPr/>
        </p:nvSpPr>
        <p:spPr>
          <a:xfrm>
            <a:off x="6916683" y="298710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Publications</a:t>
            </a:r>
            <a:endParaRPr lang="en-US" sz="1050" dirty="0">
              <a:solidFill>
                <a:schemeClr val="accent5"/>
              </a:solidFill>
            </a:endParaRPr>
          </a:p>
        </p:txBody>
      </p:sp>
      <p:sp>
        <p:nvSpPr>
          <p:cNvPr id="27" name="Rectangle 26">
            <a:extLst>
              <a:ext uri="{FF2B5EF4-FFF2-40B4-BE49-F238E27FC236}">
                <a16:creationId xmlns:a16="http://schemas.microsoft.com/office/drawing/2014/main" id="{0854908C-0CD1-9C66-E5C3-BFFC40A5351F}"/>
              </a:ext>
            </a:extLst>
          </p:cNvPr>
          <p:cNvSpPr/>
          <p:nvPr/>
        </p:nvSpPr>
        <p:spPr>
          <a:xfrm>
            <a:off x="247433" y="2782166"/>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Peertube</a:t>
            </a:r>
            <a:endParaRPr lang="en-US" sz="1050" dirty="0">
              <a:solidFill>
                <a:schemeClr val="accent5"/>
              </a:solidFill>
            </a:endParaRPr>
          </a:p>
        </p:txBody>
      </p:sp>
      <p:sp>
        <p:nvSpPr>
          <p:cNvPr id="28" name="Rectangle 27">
            <a:extLst>
              <a:ext uri="{FF2B5EF4-FFF2-40B4-BE49-F238E27FC236}">
                <a16:creationId xmlns:a16="http://schemas.microsoft.com/office/drawing/2014/main" id="{27A6BB65-DDA0-4D94-92B6-75644DBC6500}"/>
              </a:ext>
            </a:extLst>
          </p:cNvPr>
          <p:cNvSpPr/>
          <p:nvPr/>
        </p:nvSpPr>
        <p:spPr>
          <a:xfrm>
            <a:off x="623455" y="315608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Lemmy</a:t>
            </a:r>
            <a:endParaRPr lang="en-US" sz="1050" dirty="0">
              <a:solidFill>
                <a:schemeClr val="accent5"/>
              </a:solidFill>
            </a:endParaRPr>
          </a:p>
        </p:txBody>
      </p:sp>
      <p:sp>
        <p:nvSpPr>
          <p:cNvPr id="29" name="Rectangle 28">
            <a:extLst>
              <a:ext uri="{FF2B5EF4-FFF2-40B4-BE49-F238E27FC236}">
                <a16:creationId xmlns:a16="http://schemas.microsoft.com/office/drawing/2014/main" id="{DC937122-E89F-CF4E-5820-63D2D4E2E6DA}"/>
              </a:ext>
            </a:extLst>
          </p:cNvPr>
          <p:cNvSpPr/>
          <p:nvPr/>
        </p:nvSpPr>
        <p:spPr>
          <a:xfrm>
            <a:off x="3242139" y="4090551"/>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Other AI</a:t>
            </a:r>
            <a:endParaRPr lang="en-US" sz="1050" dirty="0">
              <a:solidFill>
                <a:schemeClr val="accent5"/>
              </a:solidFill>
            </a:endParaRPr>
          </a:p>
        </p:txBody>
      </p:sp>
      <p:sp>
        <p:nvSpPr>
          <p:cNvPr id="30" name="Rectangle 29">
            <a:extLst>
              <a:ext uri="{FF2B5EF4-FFF2-40B4-BE49-F238E27FC236}">
                <a16:creationId xmlns:a16="http://schemas.microsoft.com/office/drawing/2014/main" id="{F89B4798-63B8-2A22-C637-EEC671E0EF8E}"/>
              </a:ext>
            </a:extLst>
          </p:cNvPr>
          <p:cNvSpPr/>
          <p:nvPr/>
        </p:nvSpPr>
        <p:spPr>
          <a:xfrm>
            <a:off x="3859690" y="4466448"/>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Shared Bookmarks</a:t>
            </a:r>
            <a:endParaRPr lang="en-US" sz="1050" dirty="0">
              <a:solidFill>
                <a:schemeClr val="accent5"/>
              </a:solidFill>
            </a:endParaRPr>
          </a:p>
        </p:txBody>
      </p:sp>
      <p:sp>
        <p:nvSpPr>
          <p:cNvPr id="31" name="Rectangle 30">
            <a:extLst>
              <a:ext uri="{FF2B5EF4-FFF2-40B4-BE49-F238E27FC236}">
                <a16:creationId xmlns:a16="http://schemas.microsoft.com/office/drawing/2014/main" id="{B3074855-6893-B758-98EF-6D9462B7F116}"/>
              </a:ext>
            </a:extLst>
          </p:cNvPr>
          <p:cNvSpPr/>
          <p:nvPr/>
        </p:nvSpPr>
        <p:spPr>
          <a:xfrm>
            <a:off x="4597978" y="4707849"/>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Zotero</a:t>
            </a:r>
            <a:endParaRPr lang="en-US" sz="1050" dirty="0">
              <a:solidFill>
                <a:schemeClr val="accent5"/>
              </a:solidFill>
            </a:endParaRPr>
          </a:p>
        </p:txBody>
      </p:sp>
      <p:sp>
        <p:nvSpPr>
          <p:cNvPr id="32" name="Rectangle 31">
            <a:extLst>
              <a:ext uri="{FF2B5EF4-FFF2-40B4-BE49-F238E27FC236}">
                <a16:creationId xmlns:a16="http://schemas.microsoft.com/office/drawing/2014/main" id="{A67B880F-80E8-24D2-33AE-9AC30706A0BC}"/>
              </a:ext>
            </a:extLst>
          </p:cNvPr>
          <p:cNvSpPr/>
          <p:nvPr/>
        </p:nvSpPr>
        <p:spPr>
          <a:xfrm>
            <a:off x="7203074" y="114285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Mahara</a:t>
            </a:r>
            <a:endParaRPr lang="en-US" sz="1050" dirty="0">
              <a:solidFill>
                <a:schemeClr val="accent5"/>
              </a:solidFill>
            </a:endParaRPr>
          </a:p>
        </p:txBody>
      </p:sp>
      <p:sp>
        <p:nvSpPr>
          <p:cNvPr id="33" name="Rectangle 32">
            <a:extLst>
              <a:ext uri="{FF2B5EF4-FFF2-40B4-BE49-F238E27FC236}">
                <a16:creationId xmlns:a16="http://schemas.microsoft.com/office/drawing/2014/main" id="{D611AC31-8D65-52D5-0221-6A1C065C8C5F}"/>
              </a:ext>
            </a:extLst>
          </p:cNvPr>
          <p:cNvSpPr/>
          <p:nvPr/>
        </p:nvSpPr>
        <p:spPr>
          <a:xfrm>
            <a:off x="1710054" y="882476"/>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Spreadsheets</a:t>
            </a:r>
            <a:endParaRPr lang="en-US" sz="1050" dirty="0">
              <a:solidFill>
                <a:schemeClr val="accent5"/>
              </a:solidFill>
            </a:endParaRPr>
          </a:p>
        </p:txBody>
      </p:sp>
      <p:sp>
        <p:nvSpPr>
          <p:cNvPr id="34" name="Rectangle 33">
            <a:extLst>
              <a:ext uri="{FF2B5EF4-FFF2-40B4-BE49-F238E27FC236}">
                <a16:creationId xmlns:a16="http://schemas.microsoft.com/office/drawing/2014/main" id="{00048A58-B0C9-BD2B-E9F3-48D12D34F93E}"/>
              </a:ext>
            </a:extLst>
          </p:cNvPr>
          <p:cNvSpPr/>
          <p:nvPr/>
        </p:nvSpPr>
        <p:spPr>
          <a:xfrm>
            <a:off x="7357231" y="141815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Trilium</a:t>
            </a:r>
            <a:endParaRPr lang="en-US" sz="1050" dirty="0">
              <a:solidFill>
                <a:schemeClr val="accent5"/>
              </a:solidFill>
            </a:endParaRPr>
          </a:p>
        </p:txBody>
      </p:sp>
      <p:sp>
        <p:nvSpPr>
          <p:cNvPr id="35" name="Rectangle 34">
            <a:extLst>
              <a:ext uri="{FF2B5EF4-FFF2-40B4-BE49-F238E27FC236}">
                <a16:creationId xmlns:a16="http://schemas.microsoft.com/office/drawing/2014/main" id="{5C08E25A-A094-6A4E-ACAD-16375D46CCD5}"/>
              </a:ext>
            </a:extLst>
          </p:cNvPr>
          <p:cNvSpPr/>
          <p:nvPr/>
        </p:nvSpPr>
        <p:spPr>
          <a:xfrm>
            <a:off x="6329384" y="1658438"/>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Mattermost</a:t>
            </a:r>
            <a:endParaRPr lang="en-US" sz="1050" dirty="0">
              <a:solidFill>
                <a:schemeClr val="accent5"/>
              </a:solidFill>
            </a:endParaRPr>
          </a:p>
        </p:txBody>
      </p:sp>
      <p:sp>
        <p:nvSpPr>
          <p:cNvPr id="36" name="Rectangle 35">
            <a:extLst>
              <a:ext uri="{FF2B5EF4-FFF2-40B4-BE49-F238E27FC236}">
                <a16:creationId xmlns:a16="http://schemas.microsoft.com/office/drawing/2014/main" id="{0CD7FE1D-2BD8-3C03-E005-40F760A3FFC1}"/>
              </a:ext>
            </a:extLst>
          </p:cNvPr>
          <p:cNvSpPr/>
          <p:nvPr/>
        </p:nvSpPr>
        <p:spPr>
          <a:xfrm>
            <a:off x="7891298" y="2310947"/>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Cloud Storage</a:t>
            </a:r>
            <a:endParaRPr lang="en-US" sz="1050" dirty="0">
              <a:solidFill>
                <a:schemeClr val="accent5"/>
              </a:solidFill>
            </a:endParaRPr>
          </a:p>
        </p:txBody>
      </p:sp>
      <p:sp>
        <p:nvSpPr>
          <p:cNvPr id="37" name="Rectangle 36">
            <a:extLst>
              <a:ext uri="{FF2B5EF4-FFF2-40B4-BE49-F238E27FC236}">
                <a16:creationId xmlns:a16="http://schemas.microsoft.com/office/drawing/2014/main" id="{7A53138C-0D10-A008-69B3-7F9B90FA41A5}"/>
              </a:ext>
            </a:extLst>
          </p:cNvPr>
          <p:cNvSpPr/>
          <p:nvPr/>
        </p:nvSpPr>
        <p:spPr>
          <a:xfrm>
            <a:off x="7095925" y="4226669"/>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Mailgun</a:t>
            </a:r>
            <a:endParaRPr lang="en-US" sz="1050" dirty="0">
              <a:solidFill>
                <a:schemeClr val="accent5"/>
              </a:solidFill>
            </a:endParaRPr>
          </a:p>
        </p:txBody>
      </p:sp>
      <p:sp>
        <p:nvSpPr>
          <p:cNvPr id="38" name="Rectangle 37">
            <a:extLst>
              <a:ext uri="{FF2B5EF4-FFF2-40B4-BE49-F238E27FC236}">
                <a16:creationId xmlns:a16="http://schemas.microsoft.com/office/drawing/2014/main" id="{5328FE53-4050-2A11-DC69-BE7F5C684C87}"/>
              </a:ext>
            </a:extLst>
          </p:cNvPr>
          <p:cNvSpPr/>
          <p:nvPr/>
        </p:nvSpPr>
        <p:spPr>
          <a:xfrm>
            <a:off x="6361762" y="753793"/>
            <a:ext cx="950768" cy="288348"/>
          </a:xfrm>
          <a:prstGeom prst="rect">
            <a:avLst/>
          </a:prstGeom>
          <a:solidFill>
            <a:schemeClr val="bg1">
              <a:lumMod val="95000"/>
            </a:scheme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Project Mgmt</a:t>
            </a:r>
            <a:endParaRPr lang="en-US" sz="1050" dirty="0">
              <a:solidFill>
                <a:schemeClr val="accent5"/>
              </a:solidFill>
            </a:endParaRPr>
          </a:p>
        </p:txBody>
      </p:sp>
      <p:sp>
        <p:nvSpPr>
          <p:cNvPr id="39" name="Rectangle 38">
            <a:extLst>
              <a:ext uri="{FF2B5EF4-FFF2-40B4-BE49-F238E27FC236}">
                <a16:creationId xmlns:a16="http://schemas.microsoft.com/office/drawing/2014/main" id="{41361D1C-7393-89E7-2F4F-1E4786A297F1}"/>
              </a:ext>
            </a:extLst>
          </p:cNvPr>
          <p:cNvSpPr/>
          <p:nvPr/>
        </p:nvSpPr>
        <p:spPr>
          <a:xfrm>
            <a:off x="2708281" y="4454870"/>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AI Agents</a:t>
            </a:r>
            <a:endParaRPr lang="en-US" sz="1050" dirty="0">
              <a:solidFill>
                <a:schemeClr val="accent5"/>
              </a:solidFill>
            </a:endParaRPr>
          </a:p>
        </p:txBody>
      </p:sp>
      <p:sp>
        <p:nvSpPr>
          <p:cNvPr id="40" name="Rectangle 39">
            <a:extLst>
              <a:ext uri="{FF2B5EF4-FFF2-40B4-BE49-F238E27FC236}">
                <a16:creationId xmlns:a16="http://schemas.microsoft.com/office/drawing/2014/main" id="{3E62CAC0-10AC-7E93-2D65-6B712FCE4DCC}"/>
              </a:ext>
            </a:extLst>
          </p:cNvPr>
          <p:cNvSpPr/>
          <p:nvPr/>
        </p:nvSpPr>
        <p:spPr>
          <a:xfrm>
            <a:off x="4096616" y="3637793"/>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Web Page</a:t>
            </a:r>
            <a:endParaRPr lang="en-US" sz="1050" dirty="0">
              <a:solidFill>
                <a:schemeClr val="accent5"/>
              </a:solidFill>
            </a:endParaRPr>
          </a:p>
        </p:txBody>
      </p:sp>
      <p:sp>
        <p:nvSpPr>
          <p:cNvPr id="41" name="Rectangle 40">
            <a:extLst>
              <a:ext uri="{FF2B5EF4-FFF2-40B4-BE49-F238E27FC236}">
                <a16:creationId xmlns:a16="http://schemas.microsoft.com/office/drawing/2014/main" id="{3F2528BC-CD47-FDAB-1DD0-A5FF51B29F83}"/>
              </a:ext>
            </a:extLst>
          </p:cNvPr>
          <p:cNvSpPr/>
          <p:nvPr/>
        </p:nvSpPr>
        <p:spPr>
          <a:xfrm>
            <a:off x="6513385" y="3317722"/>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Podcast</a:t>
            </a:r>
            <a:endParaRPr lang="en-US" sz="1050" dirty="0">
              <a:solidFill>
                <a:schemeClr val="accent5"/>
              </a:solidFill>
            </a:endParaRPr>
          </a:p>
        </p:txBody>
      </p:sp>
      <p:sp>
        <p:nvSpPr>
          <p:cNvPr id="43" name="Rectangle 42">
            <a:extLst>
              <a:ext uri="{FF2B5EF4-FFF2-40B4-BE49-F238E27FC236}">
                <a16:creationId xmlns:a16="http://schemas.microsoft.com/office/drawing/2014/main" id="{E8767D53-7283-66D7-F566-3A1CF3AE9B39}"/>
              </a:ext>
            </a:extLst>
          </p:cNvPr>
          <p:cNvSpPr/>
          <p:nvPr/>
        </p:nvSpPr>
        <p:spPr>
          <a:xfrm>
            <a:off x="743698" y="1253681"/>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Competencies</a:t>
            </a:r>
            <a:endParaRPr lang="en-US" sz="1050" dirty="0">
              <a:solidFill>
                <a:schemeClr val="accent5"/>
              </a:solidFill>
            </a:endParaRPr>
          </a:p>
        </p:txBody>
      </p:sp>
      <p:sp>
        <p:nvSpPr>
          <p:cNvPr id="45" name="Rectangle 44">
            <a:extLst>
              <a:ext uri="{FF2B5EF4-FFF2-40B4-BE49-F238E27FC236}">
                <a16:creationId xmlns:a16="http://schemas.microsoft.com/office/drawing/2014/main" id="{19F6597C-418E-B700-C893-E5307563FE51}"/>
              </a:ext>
            </a:extLst>
          </p:cNvPr>
          <p:cNvSpPr/>
          <p:nvPr/>
        </p:nvSpPr>
        <p:spPr>
          <a:xfrm>
            <a:off x="200558" y="3449234"/>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DOAJ</a:t>
            </a:r>
            <a:endParaRPr lang="en-US" sz="1050" dirty="0">
              <a:solidFill>
                <a:schemeClr val="accent5"/>
              </a:solidFill>
            </a:endParaRPr>
          </a:p>
        </p:txBody>
      </p:sp>
      <p:sp>
        <p:nvSpPr>
          <p:cNvPr id="46" name="Rectangle 45">
            <a:extLst>
              <a:ext uri="{FF2B5EF4-FFF2-40B4-BE49-F238E27FC236}">
                <a16:creationId xmlns:a16="http://schemas.microsoft.com/office/drawing/2014/main" id="{FF3093EC-C010-BC1A-82A2-113EBD04D387}"/>
              </a:ext>
            </a:extLst>
          </p:cNvPr>
          <p:cNvSpPr/>
          <p:nvPr/>
        </p:nvSpPr>
        <p:spPr>
          <a:xfrm>
            <a:off x="7103070" y="2664790"/>
            <a:ext cx="950768" cy="288348"/>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Ghost</a:t>
            </a:r>
            <a:endParaRPr lang="en-US" sz="1050" dirty="0">
              <a:solidFill>
                <a:schemeClr val="accent5"/>
              </a:solidFill>
            </a:endParaRPr>
          </a:p>
        </p:txBody>
      </p:sp>
      <p:sp>
        <p:nvSpPr>
          <p:cNvPr id="47" name="Rectangle 46">
            <a:extLst>
              <a:ext uri="{FF2B5EF4-FFF2-40B4-BE49-F238E27FC236}">
                <a16:creationId xmlns:a16="http://schemas.microsoft.com/office/drawing/2014/main" id="{4DC0C1D1-45CD-1F31-7F9F-AB2AC0C332B2}"/>
              </a:ext>
            </a:extLst>
          </p:cNvPr>
          <p:cNvSpPr/>
          <p:nvPr/>
        </p:nvSpPr>
        <p:spPr>
          <a:xfrm>
            <a:off x="3807037" y="710732"/>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H5P Editor</a:t>
            </a:r>
            <a:endParaRPr lang="en-US" sz="1050" dirty="0">
              <a:solidFill>
                <a:schemeClr val="accent5"/>
              </a:solidFill>
            </a:endParaRPr>
          </a:p>
        </p:txBody>
      </p:sp>
      <p:sp>
        <p:nvSpPr>
          <p:cNvPr id="48" name="Rectangle 47">
            <a:extLst>
              <a:ext uri="{FF2B5EF4-FFF2-40B4-BE49-F238E27FC236}">
                <a16:creationId xmlns:a16="http://schemas.microsoft.com/office/drawing/2014/main" id="{ADB9148E-07FE-B91E-6C30-2D5C76C9DE15}"/>
              </a:ext>
            </a:extLst>
          </p:cNvPr>
          <p:cNvSpPr/>
          <p:nvPr/>
        </p:nvSpPr>
        <p:spPr>
          <a:xfrm>
            <a:off x="4529904" y="4067532"/>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Slides</a:t>
            </a:r>
            <a:endParaRPr lang="en-US" sz="1050" dirty="0">
              <a:solidFill>
                <a:schemeClr val="accent5"/>
              </a:solidFill>
            </a:endParaRPr>
          </a:p>
        </p:txBody>
      </p:sp>
      <p:sp>
        <p:nvSpPr>
          <p:cNvPr id="49" name="Rectangle 48">
            <a:extLst>
              <a:ext uri="{FF2B5EF4-FFF2-40B4-BE49-F238E27FC236}">
                <a16:creationId xmlns:a16="http://schemas.microsoft.com/office/drawing/2014/main" id="{AD96ECB8-D051-444E-40E4-3F4037C2D810}"/>
              </a:ext>
            </a:extLst>
          </p:cNvPr>
          <p:cNvSpPr/>
          <p:nvPr/>
        </p:nvSpPr>
        <p:spPr>
          <a:xfrm>
            <a:off x="3217727" y="3708489"/>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Remixer</a:t>
            </a:r>
            <a:endParaRPr lang="en-US" sz="1050" dirty="0">
              <a:solidFill>
                <a:schemeClr val="accent5"/>
              </a:solidFill>
            </a:endParaRPr>
          </a:p>
        </p:txBody>
      </p:sp>
      <p:sp>
        <p:nvSpPr>
          <p:cNvPr id="50" name="Rectangle 49">
            <a:extLst>
              <a:ext uri="{FF2B5EF4-FFF2-40B4-BE49-F238E27FC236}">
                <a16:creationId xmlns:a16="http://schemas.microsoft.com/office/drawing/2014/main" id="{97B3E22B-51E4-E613-D65A-33411ED77BA6}"/>
              </a:ext>
            </a:extLst>
          </p:cNvPr>
          <p:cNvSpPr/>
          <p:nvPr/>
        </p:nvSpPr>
        <p:spPr>
          <a:xfrm>
            <a:off x="1969362" y="1224185"/>
            <a:ext cx="950768" cy="288348"/>
          </a:xfrm>
          <a:prstGeom prst="rect">
            <a:avLst/>
          </a:prstGeom>
          <a:solidFill>
            <a:schemeClr val="bg1"/>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900" dirty="0">
                <a:solidFill>
                  <a:schemeClr val="accent5"/>
                </a:solidFill>
              </a:rPr>
              <a:t>Diagrams</a:t>
            </a:r>
            <a:endParaRPr lang="en-US" sz="1050" dirty="0">
              <a:solidFill>
                <a:schemeClr val="accent5"/>
              </a:solidFill>
            </a:endParaRPr>
          </a:p>
        </p:txBody>
      </p:sp>
    </p:spTree>
    <p:extLst>
      <p:ext uri="{BB962C8B-B14F-4D97-AF65-F5344CB8AC3E}">
        <p14:creationId xmlns:p14="http://schemas.microsoft.com/office/powerpoint/2010/main" val="2035173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BF4AFD4-FAD3-6B6C-BD3F-67F55FE1ED41}"/>
            </a:ext>
          </a:extLst>
        </p:cNvPr>
        <p:cNvGrpSpPr/>
        <p:nvPr/>
      </p:nvGrpSpPr>
      <p:grpSpPr>
        <a:xfrm>
          <a:off x="0" y="0"/>
          <a:ext cx="0" cy="0"/>
          <a:chOff x="0" y="0"/>
          <a:chExt cx="0" cy="0"/>
        </a:xfrm>
      </p:grpSpPr>
      <p:sp>
        <p:nvSpPr>
          <p:cNvPr id="61" name="Google Shape;61;p14">
            <a:extLst>
              <a:ext uri="{FF2B5EF4-FFF2-40B4-BE49-F238E27FC236}">
                <a16:creationId xmlns:a16="http://schemas.microsoft.com/office/drawing/2014/main" id="{CE907BC4-ACD6-6B8E-3EA0-1AE64127F853}"/>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The Fediverse</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AFB6E680-0AE4-45E6-BB8C-87BF25CB57DF}"/>
              </a:ext>
            </a:extLst>
          </p:cNvPr>
          <p:cNvSpPr txBox="1">
            <a:spLocks noGrp="1"/>
          </p:cNvSpPr>
          <p:nvPr>
            <p:ph type="body" idx="1"/>
          </p:nvPr>
        </p:nvSpPr>
        <p:spPr>
          <a:xfrm>
            <a:off x="311700" y="1152475"/>
            <a:ext cx="4334191" cy="3416400"/>
          </a:xfrm>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A </a:t>
            </a:r>
            <a:r>
              <a:rPr lang="en-US" sz="1800" i="1" dirty="0">
                <a:effectLst/>
                <a:latin typeface="Candara" panose="020E0502030303020204" pitchFamily="34" charset="0"/>
                <a:ea typeface="Calibri" panose="020F0502020204030204" pitchFamily="34" charset="0"/>
                <a:cs typeface="Times New Roman" panose="02020603050405020304" pitchFamily="18" charset="0"/>
              </a:rPr>
              <a:t>federation</a:t>
            </a:r>
            <a:r>
              <a:rPr lang="en-US" sz="1800" dirty="0">
                <a:effectLst/>
                <a:latin typeface="Candara" panose="020E0502030303020204" pitchFamily="34" charset="0"/>
                <a:ea typeface="Calibri" panose="020F0502020204030204" pitchFamily="34" charset="0"/>
                <a:cs typeface="Times New Roman" panose="02020603050405020304" pitchFamily="18" charset="0"/>
              </a:rPr>
              <a:t> of social network services based on common protocols and distributed governance </a:t>
            </a:r>
          </a:p>
          <a:p>
            <a:pPr marL="0" indent="0">
              <a:buNone/>
            </a:pPr>
            <a:endParaRPr lang="en-US" sz="1800" dirty="0">
              <a:effectLst/>
              <a:latin typeface="Candara" panose="020E0502030303020204" pitchFamily="34" charset="0"/>
              <a:ea typeface="Calibri" panose="020F0502020204030204" pitchFamily="34" charset="0"/>
              <a:cs typeface="Times New Roman" panose="02020603050405020304" pitchFamily="18" charset="0"/>
            </a:endParaRPr>
          </a:p>
          <a:p>
            <a:pPr marL="0" indent="0">
              <a:buNone/>
            </a:pPr>
            <a:r>
              <a:rPr lang="en-US" dirty="0">
                <a:latin typeface="Candara" panose="020E0502030303020204" pitchFamily="34" charset="0"/>
                <a:ea typeface="Calibri" panose="020F0502020204030204" pitchFamily="34" charset="0"/>
                <a:cs typeface="Times New Roman" panose="02020603050405020304" pitchFamily="18" charset="0"/>
              </a:rPr>
              <a:t>Some applications include:</a:t>
            </a:r>
          </a:p>
          <a:p>
            <a:pPr marL="285750" indent="-285750">
              <a:buFont typeface="Wingdings" panose="05000000000000000000" pitchFamily="2" charset="2"/>
              <a:buChar char="§"/>
            </a:pPr>
            <a:r>
              <a:rPr lang="en-US" sz="1800" dirty="0">
                <a:effectLst/>
                <a:latin typeface="Candara" panose="020E0502030303020204" pitchFamily="34" charset="0"/>
                <a:ea typeface="Calibri" panose="020F0502020204030204" pitchFamily="34" charset="0"/>
                <a:cs typeface="Times New Roman" panose="02020603050405020304" pitchFamily="18" charset="0"/>
              </a:rPr>
              <a:t>Mastodon</a:t>
            </a:r>
          </a:p>
          <a:p>
            <a:pPr marL="285750" indent="-285750">
              <a:buFont typeface="Wingdings" panose="05000000000000000000" pitchFamily="2" charset="2"/>
              <a:buChar char="§"/>
            </a:pPr>
            <a:r>
              <a:rPr lang="en-US" dirty="0">
                <a:latin typeface="Candara" panose="020E0502030303020204" pitchFamily="34" charset="0"/>
                <a:ea typeface="Calibri" panose="020F0502020204030204" pitchFamily="34" charset="0"/>
                <a:cs typeface="Times New Roman" panose="02020603050405020304" pitchFamily="18" charset="0"/>
              </a:rPr>
              <a:t>Bluesky</a:t>
            </a:r>
          </a:p>
          <a:p>
            <a:pPr marL="285750" indent="-285750">
              <a:buFont typeface="Wingdings" panose="05000000000000000000" pitchFamily="2" charset="2"/>
              <a:buChar char="§"/>
            </a:pPr>
            <a:r>
              <a:rPr lang="en-US" sz="1800" dirty="0">
                <a:effectLst/>
                <a:latin typeface="Candara" panose="020E0502030303020204" pitchFamily="34" charset="0"/>
                <a:ea typeface="Calibri" panose="020F0502020204030204" pitchFamily="34" charset="0"/>
                <a:cs typeface="Times New Roman" panose="02020603050405020304" pitchFamily="18" charset="0"/>
              </a:rPr>
              <a:t>Lemmy</a:t>
            </a:r>
          </a:p>
          <a:p>
            <a:pPr marL="285750" indent="-285750">
              <a:buFont typeface="Wingdings" panose="05000000000000000000" pitchFamily="2" charset="2"/>
              <a:buChar char="§"/>
            </a:pPr>
            <a:r>
              <a:rPr lang="en-US" dirty="0" err="1">
                <a:latin typeface="Candara" panose="020E0502030303020204" pitchFamily="34" charset="0"/>
                <a:ea typeface="Calibri" panose="020F0502020204030204" pitchFamily="34" charset="0"/>
                <a:cs typeface="Times New Roman" panose="02020603050405020304" pitchFamily="18" charset="0"/>
              </a:rPr>
              <a:t>Peertube</a:t>
            </a:r>
            <a:endParaRPr lang="en-US" dirty="0">
              <a:latin typeface="Candara" panose="020E0502030303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1800" dirty="0" err="1">
                <a:effectLst/>
                <a:latin typeface="Candara" panose="020E0502030303020204" pitchFamily="34" charset="0"/>
                <a:ea typeface="Calibri" panose="020F0502020204030204" pitchFamily="34" charset="0"/>
                <a:cs typeface="Times New Roman" panose="02020603050405020304" pitchFamily="18" charset="0"/>
              </a:rPr>
              <a:t>Pixlfed</a:t>
            </a:r>
            <a:endParaRPr lang="en-US" sz="1800" dirty="0">
              <a:effectLst/>
              <a:latin typeface="Candara" panose="020E050203030302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B4CCFB4-327A-31FB-4497-41036DD8F35C}"/>
              </a:ext>
            </a:extLst>
          </p:cNvPr>
          <p:cNvSpPr txBox="1"/>
          <p:nvPr/>
        </p:nvSpPr>
        <p:spPr>
          <a:xfrm>
            <a:off x="311700" y="4583241"/>
            <a:ext cx="4435791" cy="400110"/>
          </a:xfrm>
          <a:prstGeom prst="rect">
            <a:avLst/>
          </a:prstGeom>
          <a:noFill/>
        </p:spPr>
        <p:txBody>
          <a:bodyPr wrap="square">
            <a:spAutoFit/>
          </a:bodyPr>
          <a:lstStyle/>
          <a:p>
            <a:r>
              <a:rPr lang="en-CA" sz="1000" dirty="0">
                <a:hlinkClick r:id="rId3"/>
              </a:rPr>
              <a:t>https://aimresearch.co/market-industry/10-must-try-apps-in-the-fediverse-for-the-decentralized-social-media-revolution</a:t>
            </a:r>
            <a:r>
              <a:rPr lang="en-CA" sz="1000" dirty="0"/>
              <a:t> </a:t>
            </a:r>
          </a:p>
        </p:txBody>
      </p:sp>
      <p:pic>
        <p:nvPicPr>
          <p:cNvPr id="8" name="Picture 7" descr="A screenshot of a computer network&#10;&#10;AI-generated content may be incorrect.">
            <a:extLst>
              <a:ext uri="{FF2B5EF4-FFF2-40B4-BE49-F238E27FC236}">
                <a16:creationId xmlns:a16="http://schemas.microsoft.com/office/drawing/2014/main" id="{8CCD4F64-FA0E-EB90-8E9C-4F07C9170149}"/>
              </a:ext>
            </a:extLst>
          </p:cNvPr>
          <p:cNvPicPr>
            <a:picLocks noChangeAspect="1"/>
          </p:cNvPicPr>
          <p:nvPr/>
        </p:nvPicPr>
        <p:blipFill>
          <a:blip r:embed="rId4"/>
          <a:stretch>
            <a:fillRect/>
          </a:stretch>
        </p:blipFill>
        <p:spPr>
          <a:xfrm>
            <a:off x="5153891" y="473941"/>
            <a:ext cx="3484417" cy="4355521"/>
          </a:xfrm>
          <a:prstGeom prst="rect">
            <a:avLst/>
          </a:prstGeom>
        </p:spPr>
      </p:pic>
    </p:spTree>
    <p:extLst>
      <p:ext uri="{BB962C8B-B14F-4D97-AF65-F5344CB8AC3E}">
        <p14:creationId xmlns:p14="http://schemas.microsoft.com/office/powerpoint/2010/main" val="238618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C3B57EC-BEDC-106A-A31A-2D6F1EF97760}"/>
            </a:ext>
          </a:extLst>
        </p:cNvPr>
        <p:cNvGrpSpPr/>
        <p:nvPr/>
      </p:nvGrpSpPr>
      <p:grpSpPr>
        <a:xfrm>
          <a:off x="0" y="0"/>
          <a:ext cx="0" cy="0"/>
          <a:chOff x="0" y="0"/>
          <a:chExt cx="0" cy="0"/>
        </a:xfrm>
      </p:grpSpPr>
      <p:pic>
        <p:nvPicPr>
          <p:cNvPr id="12" name="Picture 11" descr="A screenshot of a cell phone&#10;&#10;AI-generated content may be incorrect.">
            <a:extLst>
              <a:ext uri="{FF2B5EF4-FFF2-40B4-BE49-F238E27FC236}">
                <a16:creationId xmlns:a16="http://schemas.microsoft.com/office/drawing/2014/main" id="{6E26AFE2-73BA-961B-EB5D-7F91F41C2274}"/>
              </a:ext>
            </a:extLst>
          </p:cNvPr>
          <p:cNvPicPr>
            <a:picLocks noChangeAspect="1"/>
          </p:cNvPicPr>
          <p:nvPr/>
        </p:nvPicPr>
        <p:blipFill>
          <a:blip r:embed="rId3"/>
          <a:stretch>
            <a:fillRect/>
          </a:stretch>
        </p:blipFill>
        <p:spPr>
          <a:xfrm>
            <a:off x="6831877" y="1845546"/>
            <a:ext cx="1765589" cy="2354118"/>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7672D6E7-589D-2BD0-93E6-C709038D9093}"/>
              </a:ext>
            </a:extLst>
          </p:cNvPr>
          <p:cNvPicPr>
            <a:picLocks noChangeAspect="1"/>
          </p:cNvPicPr>
          <p:nvPr/>
        </p:nvPicPr>
        <p:blipFill>
          <a:blip r:embed="rId4"/>
          <a:stretch>
            <a:fillRect/>
          </a:stretch>
        </p:blipFill>
        <p:spPr>
          <a:xfrm>
            <a:off x="4646653" y="1746022"/>
            <a:ext cx="2230582" cy="1225202"/>
          </a:xfrm>
          <a:prstGeom prst="rect">
            <a:avLst/>
          </a:prstGeom>
        </p:spPr>
      </p:pic>
      <p:sp>
        <p:nvSpPr>
          <p:cNvPr id="61" name="Google Shape;61;p14">
            <a:extLst>
              <a:ext uri="{FF2B5EF4-FFF2-40B4-BE49-F238E27FC236}">
                <a16:creationId xmlns:a16="http://schemas.microsoft.com/office/drawing/2014/main" id="{387840C4-D063-DE16-AF02-BD9C4F424481}"/>
              </a:ext>
            </a:extLst>
          </p:cNvPr>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Online Discussion</a:t>
            </a:r>
            <a:endParaRPr sz="2400" dirty="0">
              <a:latin typeface="Cambria" panose="02040503050406030204" pitchFamily="18" charset="0"/>
              <a:ea typeface="Cambria" panose="02040503050406030204" pitchFamily="18" charset="0"/>
            </a:endParaRPr>
          </a:p>
        </p:txBody>
      </p:sp>
      <p:sp>
        <p:nvSpPr>
          <p:cNvPr id="62" name="Google Shape;62;p14">
            <a:extLst>
              <a:ext uri="{FF2B5EF4-FFF2-40B4-BE49-F238E27FC236}">
                <a16:creationId xmlns:a16="http://schemas.microsoft.com/office/drawing/2014/main" id="{0E860214-6AEE-D0A1-D7B5-49E4A15A902B}"/>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marL="0" indent="0">
              <a:buNone/>
            </a:pPr>
            <a:r>
              <a:rPr lang="en-US" sz="1800" dirty="0">
                <a:effectLst/>
                <a:latin typeface="Candara" panose="020E0502030303020204" pitchFamily="34" charset="0"/>
                <a:ea typeface="Calibri" panose="020F0502020204030204" pitchFamily="34" charset="0"/>
                <a:cs typeface="Times New Roman" panose="02020603050405020304" pitchFamily="18" charset="0"/>
              </a:rPr>
              <a:t>I don’t think online discussion has ever really succeeded as a format</a:t>
            </a:r>
          </a:p>
        </p:txBody>
      </p:sp>
      <p:sp>
        <p:nvSpPr>
          <p:cNvPr id="10" name="TextBox 9">
            <a:extLst>
              <a:ext uri="{FF2B5EF4-FFF2-40B4-BE49-F238E27FC236}">
                <a16:creationId xmlns:a16="http://schemas.microsoft.com/office/drawing/2014/main" id="{E190ACE4-59BE-CFD2-3CCE-2CD5277A9895}"/>
              </a:ext>
            </a:extLst>
          </p:cNvPr>
          <p:cNvSpPr txBox="1"/>
          <p:nvPr/>
        </p:nvSpPr>
        <p:spPr>
          <a:xfrm>
            <a:off x="311700" y="4568875"/>
            <a:ext cx="8666045" cy="400110"/>
          </a:xfrm>
          <a:prstGeom prst="rect">
            <a:avLst/>
          </a:prstGeom>
          <a:noFill/>
        </p:spPr>
        <p:txBody>
          <a:bodyPr wrap="square">
            <a:spAutoFit/>
          </a:bodyPr>
          <a:lstStyle/>
          <a:p>
            <a:r>
              <a:rPr lang="en-CA" sz="1000" dirty="0"/>
              <a:t>Hotwired Threads - </a:t>
            </a:r>
            <a:r>
              <a:rPr lang="en-CA" sz="1000" dirty="0">
                <a:hlinkClick r:id="rId5"/>
              </a:rPr>
              <a:t>https://archive.gyford.com/1995/11/13/HotWiredDemo/piazza/index.htm</a:t>
            </a:r>
            <a:r>
              <a:rPr lang="en-CA" sz="1000" dirty="0"/>
              <a:t>    Moodle - </a:t>
            </a:r>
            <a:r>
              <a:rPr lang="en-CA" sz="1000" dirty="0">
                <a:hlinkClick r:id="rId6"/>
              </a:rPr>
              <a:t>https://docs.moodle.org/22/en/Using_Forum</a:t>
            </a:r>
            <a:r>
              <a:rPr lang="en-CA" sz="1000" dirty="0"/>
              <a:t>   Slashdot - </a:t>
            </a:r>
            <a:r>
              <a:rPr lang="en-CA" sz="1000" dirty="0">
                <a:hlinkClick r:id="rId7"/>
              </a:rPr>
              <a:t>https://slashdot.org/</a:t>
            </a:r>
            <a:r>
              <a:rPr lang="en-CA" sz="1000" dirty="0"/>
              <a:t>     Reddit - </a:t>
            </a:r>
            <a:r>
              <a:rPr lang="en-CA" sz="1000" dirty="0">
                <a:hlinkClick r:id="rId8"/>
              </a:rPr>
              <a:t>https://www.reddit.com/</a:t>
            </a:r>
            <a:r>
              <a:rPr lang="en-CA" sz="1000" dirty="0"/>
              <a:t>          Discourse  -  </a:t>
            </a:r>
            <a:r>
              <a:rPr lang="en-CA" sz="1000" dirty="0">
                <a:hlinkClick r:id="rId9"/>
              </a:rPr>
              <a:t>https://www.discourse.org/</a:t>
            </a:r>
            <a:r>
              <a:rPr lang="en-CA" sz="1000" dirty="0"/>
              <a:t> </a:t>
            </a:r>
          </a:p>
        </p:txBody>
      </p:sp>
      <p:pic>
        <p:nvPicPr>
          <p:cNvPr id="3" name="Picture 2">
            <a:extLst>
              <a:ext uri="{FF2B5EF4-FFF2-40B4-BE49-F238E27FC236}">
                <a16:creationId xmlns:a16="http://schemas.microsoft.com/office/drawing/2014/main" id="{527B0746-EFFF-6A97-BA14-6AC8810852B8}"/>
              </a:ext>
            </a:extLst>
          </p:cNvPr>
          <p:cNvPicPr>
            <a:picLocks noChangeAspect="1"/>
          </p:cNvPicPr>
          <p:nvPr/>
        </p:nvPicPr>
        <p:blipFill>
          <a:blip r:embed="rId10"/>
          <a:stretch>
            <a:fillRect/>
          </a:stretch>
        </p:blipFill>
        <p:spPr>
          <a:xfrm>
            <a:off x="680085" y="1791854"/>
            <a:ext cx="1964205" cy="2004291"/>
          </a:xfrm>
          <a:prstGeom prst="rect">
            <a:avLst/>
          </a:prstGeom>
          <a:ln w="3175">
            <a:solidFill>
              <a:schemeClr val="tx1"/>
            </a:solidFill>
          </a:ln>
        </p:spPr>
      </p:pic>
      <p:pic>
        <p:nvPicPr>
          <p:cNvPr id="5" name="Picture 4" descr="A website with many different icons&#10;&#10;AI-generated content may be incorrect.">
            <a:extLst>
              <a:ext uri="{FF2B5EF4-FFF2-40B4-BE49-F238E27FC236}">
                <a16:creationId xmlns:a16="http://schemas.microsoft.com/office/drawing/2014/main" id="{7F288A99-895A-27F9-82FD-73B2CB905555}"/>
              </a:ext>
            </a:extLst>
          </p:cNvPr>
          <p:cNvPicPr>
            <a:picLocks noChangeAspect="1"/>
          </p:cNvPicPr>
          <p:nvPr/>
        </p:nvPicPr>
        <p:blipFill>
          <a:blip r:embed="rId11"/>
          <a:stretch>
            <a:fillRect/>
          </a:stretch>
        </p:blipFill>
        <p:spPr>
          <a:xfrm>
            <a:off x="2446406" y="2317005"/>
            <a:ext cx="2475764" cy="1613889"/>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D8855FAA-A247-E8DD-7C02-9683104B841D}"/>
              </a:ext>
            </a:extLst>
          </p:cNvPr>
          <p:cNvPicPr>
            <a:picLocks noChangeAspect="1"/>
          </p:cNvPicPr>
          <p:nvPr/>
        </p:nvPicPr>
        <p:blipFill>
          <a:blip r:embed="rId12"/>
          <a:stretch>
            <a:fillRect/>
          </a:stretch>
        </p:blipFill>
        <p:spPr>
          <a:xfrm>
            <a:off x="4734999" y="3123949"/>
            <a:ext cx="2455509" cy="1138532"/>
          </a:xfrm>
          <a:prstGeom prst="rect">
            <a:avLst/>
          </a:prstGeom>
        </p:spPr>
      </p:pic>
    </p:spTree>
    <p:extLst>
      <p:ext uri="{BB962C8B-B14F-4D97-AF65-F5344CB8AC3E}">
        <p14:creationId xmlns:p14="http://schemas.microsoft.com/office/powerpoint/2010/main" val="393343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Linear Discussion Lists</a:t>
            </a:r>
            <a:endParaRPr/>
          </a:p>
        </p:txBody>
      </p:sp>
      <p:sp>
        <p:nvSpPr>
          <p:cNvPr id="62" name="Google Shape;62;p14"/>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63" name="Google Shape;63;p14"/>
          <p:cNvPicPr preferRelativeResize="0"/>
          <p:nvPr/>
        </p:nvPicPr>
        <p:blipFill>
          <a:blip r:embed="rId3">
            <a:alphaModFix/>
          </a:blip>
          <a:stretch>
            <a:fillRect/>
          </a:stretch>
        </p:blipFill>
        <p:spPr>
          <a:xfrm>
            <a:off x="1881188" y="1152475"/>
            <a:ext cx="3324225" cy="2933700"/>
          </a:xfrm>
          <a:prstGeom prst="rect">
            <a:avLst/>
          </a:prstGeom>
          <a:noFill/>
          <a:ln>
            <a:noFill/>
          </a:ln>
        </p:spPr>
      </p:pic>
      <p:sp>
        <p:nvSpPr>
          <p:cNvPr id="64" name="Google Shape;64;p14"/>
          <p:cNvSpPr txBox="1"/>
          <p:nvPr/>
        </p:nvSpPr>
        <p:spPr>
          <a:xfrm>
            <a:off x="411500" y="4220925"/>
            <a:ext cx="677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dirty="0">
                <a:solidFill>
                  <a:schemeClr val="hlink"/>
                </a:solidFill>
                <a:hlinkClick r:id="rId4"/>
              </a:rPr>
              <a:t>https://www.researchgate.net/publication/220729380_Unraveling_the_ordering_in_persistent_chat_a_new_message_ordering_feature</a:t>
            </a:r>
            <a:r>
              <a:rPr lang="en-CA" dirty="0"/>
              <a:t>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a:t>Threaded Discussion Lists</a:t>
            </a:r>
            <a:endParaRPr/>
          </a:p>
        </p:txBody>
      </p:sp>
      <p:sp>
        <p:nvSpPr>
          <p:cNvPr id="70" name="Google Shape;70;p1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1" name="Google Shape;71;p15"/>
          <p:cNvPicPr preferRelativeResize="0"/>
          <p:nvPr/>
        </p:nvPicPr>
        <p:blipFill>
          <a:blip r:embed="rId3">
            <a:alphaModFix/>
          </a:blip>
          <a:stretch>
            <a:fillRect/>
          </a:stretch>
        </p:blipFill>
        <p:spPr>
          <a:xfrm>
            <a:off x="1009175" y="1152476"/>
            <a:ext cx="6334850" cy="2982650"/>
          </a:xfrm>
          <a:prstGeom prst="rect">
            <a:avLst/>
          </a:prstGeom>
          <a:noFill/>
          <a:ln>
            <a:noFill/>
          </a:ln>
        </p:spPr>
      </p:pic>
      <p:sp>
        <p:nvSpPr>
          <p:cNvPr id="72" name="Google Shape;72;p15"/>
          <p:cNvSpPr txBox="1"/>
          <p:nvPr/>
        </p:nvSpPr>
        <p:spPr>
          <a:xfrm>
            <a:off x="311700" y="4568875"/>
            <a:ext cx="644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chemeClr val="hlink"/>
                </a:solidFill>
                <a:hlinkClick r:id="rId4"/>
              </a:rPr>
              <a:t>https://en.wikipedia.org/wiki/Thread_%28online_communication%29</a:t>
            </a:r>
            <a:r>
              <a:rPr lang="en-CA"/>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CA" dirty="0"/>
              <a:t>Linear-Threaded Discussion Lists</a:t>
            </a:r>
            <a:endParaRPr dirty="0"/>
          </a:p>
        </p:txBody>
      </p:sp>
      <p:sp>
        <p:nvSpPr>
          <p:cNvPr id="78" name="Google Shape;78;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9" name="Google Shape;79;p16"/>
          <p:cNvPicPr preferRelativeResize="0"/>
          <p:nvPr/>
        </p:nvPicPr>
        <p:blipFill>
          <a:blip r:embed="rId3">
            <a:alphaModFix/>
          </a:blip>
          <a:stretch>
            <a:fillRect/>
          </a:stretch>
        </p:blipFill>
        <p:spPr>
          <a:xfrm>
            <a:off x="891550" y="1152475"/>
            <a:ext cx="4663425" cy="3349900"/>
          </a:xfrm>
          <a:prstGeom prst="rect">
            <a:avLst/>
          </a:prstGeom>
          <a:noFill/>
          <a:ln>
            <a:noFill/>
          </a:ln>
        </p:spPr>
      </p:pic>
      <p:sp>
        <p:nvSpPr>
          <p:cNvPr id="80" name="Google Shape;80;p16"/>
          <p:cNvSpPr txBox="1"/>
          <p:nvPr/>
        </p:nvSpPr>
        <p:spPr>
          <a:xfrm>
            <a:off x="257913" y="4637125"/>
            <a:ext cx="593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chemeClr val="hlink"/>
                </a:solidFill>
                <a:hlinkClick r:id="rId4"/>
              </a:rPr>
              <a:t>https://firstmonday.org/ojs/index.php/fm/article/view/6607/6190</a:t>
            </a:r>
            <a:r>
              <a:rPr lang="en-CA"/>
              <a:t> </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2837</TotalTime>
  <Words>1896</Words>
  <Application>Microsoft Office PowerPoint</Application>
  <PresentationFormat>On-screen Show (16:9)</PresentationFormat>
  <Paragraphs>547</Paragraphs>
  <Slides>43</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Cambria</vt:lpstr>
      <vt:lpstr>Candara</vt:lpstr>
      <vt:lpstr>Consolas</vt:lpstr>
      <vt:lpstr>Wingdings</vt:lpstr>
      <vt:lpstr>Simple Light</vt:lpstr>
      <vt:lpstr>Convergent Discussions in the Fediverse</vt:lpstr>
      <vt:lpstr>Start With The Demo</vt:lpstr>
      <vt:lpstr>Promises I Made in the Abstract</vt:lpstr>
      <vt:lpstr>Platforms</vt:lpstr>
      <vt:lpstr>The Fediverse</vt:lpstr>
      <vt:lpstr>Online Discussion</vt:lpstr>
      <vt:lpstr>Linear Discussion Lists</vt:lpstr>
      <vt:lpstr>Threaded Discussion Lists</vt:lpstr>
      <vt:lpstr>Linear-Threaded Discussion Lists</vt:lpstr>
      <vt:lpstr>Convergent</vt:lpstr>
      <vt:lpstr>Convergence in Scientific Literature</vt:lpstr>
      <vt:lpstr>Some (AI) Tools for Convergence</vt:lpstr>
      <vt:lpstr>My Approach</vt:lpstr>
      <vt:lpstr>PowerPoint Presentation</vt:lpstr>
      <vt:lpstr>PowerPoint Presentation</vt:lpstr>
      <vt:lpstr>Design Considerations</vt:lpstr>
      <vt:lpstr>PowerPoint Presentation</vt:lpstr>
      <vt:lpstr>PowerPoint Presentation</vt:lpstr>
      <vt:lpstr>Design Considerations</vt:lpstr>
      <vt:lpstr>Mastodon</vt:lpstr>
      <vt:lpstr>Mastodon</vt:lpstr>
      <vt:lpstr>Mastodon</vt:lpstr>
      <vt:lpstr>Three Generations of APIs</vt:lpstr>
      <vt:lpstr>Auto-Translation</vt:lpstr>
      <vt:lpstr>Bluesky</vt:lpstr>
      <vt:lpstr>Fediverse Protocols</vt:lpstr>
      <vt:lpstr>Feed and Status Actions</vt:lpstr>
      <vt:lpstr>Thread Summary</vt:lpstr>
      <vt:lpstr>Content Feeds: OPML and RSS</vt:lpstr>
      <vt:lpstr>Audio Content: Podcast Player</vt:lpstr>
      <vt:lpstr>Convergence</vt:lpstr>
      <vt:lpstr>Preloading Content</vt:lpstr>
      <vt:lpstr>Templates</vt:lpstr>
      <vt:lpstr>Editors</vt:lpstr>
      <vt:lpstr>The Open Editor Apocalypse</vt:lpstr>
      <vt:lpstr>Collaboration</vt:lpstr>
      <vt:lpstr>The OPTIONS Conundrum</vt:lpstr>
      <vt:lpstr>Chat and Share</vt:lpstr>
      <vt:lpstr>Discovery and Indexing</vt:lpstr>
      <vt:lpstr>Search and Find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CList</dc:title>
  <dc:creator>Downes, Stephen</dc:creator>
  <cp:lastModifiedBy>Stephen Downes</cp:lastModifiedBy>
  <cp:revision>30</cp:revision>
  <dcterms:modified xsi:type="dcterms:W3CDTF">2025-06-04T20:12:09Z</dcterms:modified>
</cp:coreProperties>
</file>