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283" r:id="rId4"/>
    <p:sldId id="284" r:id="rId5"/>
    <p:sldId id="286" r:id="rId6"/>
    <p:sldId id="285" r:id="rId7"/>
    <p:sldId id="25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58" r:id="rId18"/>
    <p:sldId id="271" r:id="rId19"/>
    <p:sldId id="272" r:id="rId20"/>
    <p:sldId id="273" r:id="rId21"/>
    <p:sldId id="274" r:id="rId22"/>
    <p:sldId id="276" r:id="rId23"/>
    <p:sldId id="259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61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7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442E9-CF25-4FF3-ACC3-8B873300334C}" type="datetimeFigureOut">
              <a:rPr lang="en-CA" smtClean="0"/>
              <a:t>2024-10-26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B222F-4558-43B7-862E-429649A77B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114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B12D-8B46-6B8B-8578-C5D7CCFB4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CB121-C55F-ECE7-3BDF-D00529D5A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37ACD-BDCD-B426-EDE1-9AC83DEB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B9FA-C075-4F42-8055-AFD1AB15B34D}" type="datetime1">
              <a:rPr lang="en-CA" smtClean="0"/>
              <a:t>2024-10-26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A4E1A-7889-A264-3401-87C024C2C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75BC9-A318-7D35-F1D4-FA18426F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688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F37F-2B7C-0A8D-629D-D22EBD52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ED21C-2549-1864-48C1-B0A9FC303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347E-DD6E-B174-4D2C-AC2F3350F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5B4E-6572-4463-B8EC-EFF8B391BBD3}" type="datetime1">
              <a:rPr lang="en-CA" smtClean="0"/>
              <a:t>2024-10-26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5F1A-CC57-2766-53B4-050C1F9E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0DE0-A7FD-433B-B4D1-2C598ECB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280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E6E0A8-DF68-4F03-9C05-25A56DEBB2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80E18-2770-3059-DC8E-1AF5F5CA4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426B2-5B32-F238-56A1-0F8FB9D9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7601-E58F-4FFA-A465-032DD68CDEBD}" type="datetime1">
              <a:rPr lang="en-CA" smtClean="0"/>
              <a:t>2024-10-26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D598E-DB4C-569C-B026-6307E7061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D76D-3EE8-2567-F394-772718B1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312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2DE5-C677-21C0-5E1D-EEE14ED5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F90DB-373B-D92B-8248-58FE318C6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891B5-CAAF-F43C-18DE-AAD8BCAE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5C1E-3849-49FC-9222-0D1F24F24DF9}" type="datetime1">
              <a:rPr lang="en-CA" smtClean="0"/>
              <a:t>2024-10-26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9961-BBC7-6B73-ED2D-CD0454A4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E1F50-4982-430B-ED2A-322F3924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941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377-CD88-6E21-BD3F-4FF33FD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30D7D-8997-9521-C45F-BD737F6FC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CC14B-F9F8-6EC8-2309-AED5573D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B064-E1BE-435E-B3D6-1B89FFB2973C}" type="datetime1">
              <a:rPr lang="en-CA" smtClean="0"/>
              <a:t>2024-10-26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50B9E-5CC1-8668-326E-D0018AFF1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61542-8747-0A91-6E2E-A5F42814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31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3129-F93C-C267-745A-61C987ED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54DDD-E763-6C65-1CBB-9B60144E0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5560D-AB8A-C169-C25B-2040EF569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6483-978C-8D92-4325-A7A1EFEE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3B8A-05A9-490A-95ED-6F559E80AD84}" type="datetime1">
              <a:rPr lang="en-CA" smtClean="0"/>
              <a:t>2024-10-26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4081E-57E5-C963-6BE8-33BC654F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99633-4807-BB6A-9202-78F75E0C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264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4E2B7-225A-09DD-CF6D-4CCF8653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AFF84-8E26-75B5-DDD6-7426D5DD7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0D71C-D0EC-B298-9EF3-A0675F0EF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9D988-A2CA-C121-0CEB-518734749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0F899-55C4-EDD4-A11E-3A3AECC3C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EBA7C9-3010-CDD7-9FC2-AFE257C5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2A75-88E4-4918-8258-828AECCDDE57}" type="datetime1">
              <a:rPr lang="en-CA" smtClean="0"/>
              <a:t>2024-10-26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25C01-B259-BC07-F9C4-4E2DA72A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DB29C6-8A0D-F4AA-216C-A648169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779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FFA3-C29B-96AB-C891-6B7F8FA6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64DF7-62B3-6297-5E10-4EF474E3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875A-EA17-4F1D-AC2D-0314850DD3D4}" type="datetime1">
              <a:rPr lang="en-CA" smtClean="0"/>
              <a:t>2024-10-26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ABBE8-C3D5-546F-88F8-B1EF00577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11328-E808-4D9E-55C1-703436F6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49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A6E30A-816D-F070-6E56-F19BCE23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D9683-6F32-4466-8477-AD36E15E8997}" type="datetime1">
              <a:rPr lang="en-CA" smtClean="0"/>
              <a:t>2024-10-26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34375-8A82-4E32-3A3E-57648FDC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BCA9C-0406-FBE8-CACC-13EB2C0B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3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3BF6-3472-2632-10C4-27D51CAE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7A1E0-5FEA-3CE6-F34F-23909654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4E52F-7039-00C2-40F0-0F6460D65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0C905-7DCC-42F9-5240-3D106583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BDE4-23A3-42FC-A137-A3436AA37619}" type="datetime1">
              <a:rPr lang="en-CA" smtClean="0"/>
              <a:t>2024-10-26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0CCF1-1429-0C4F-1CAD-7154FC66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B595F-9CEF-989D-98ED-9AB0F7A1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094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2D2E-AED3-E944-7342-C3C8053E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E7430E-FFB5-56D2-2208-1A89FF51C4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ADAEF-062D-751D-FFF6-151416F9D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06CCE-47DA-84C5-A622-551E2345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E9F0-2205-47C0-829D-1DDF74F7C264}" type="datetime1">
              <a:rPr lang="en-CA" smtClean="0"/>
              <a:t>2024-10-26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BEB47-345A-5F03-9EB8-030B135A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758D5-7A82-7ECE-D57A-98E46853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722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060578-50F8-8174-3770-9F3F62D8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E32A2-99E6-FD65-D64D-57361FD0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A3D26-46EE-A5A2-34F7-7F80479B4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843F9F-7A09-42BC-B963-572A270EF8DE}" type="datetime1">
              <a:rPr lang="en-CA" smtClean="0"/>
              <a:t>2024-10-26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1E9E5-12AE-ACF6-7D75-2CC1FEDAD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082B-A5E0-572D-84F6-BD7C61E4A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517ED5-2C2D-4531-B88A-E4E0DBD3A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253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radpdf.drdc-rddc.gc.ca/PDFS/unc466/p817939_A1b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radpdf.drdc-rddc.gc.ca/PDFS/unc456/p817583_A1b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B95A1A-2073-EDF3-1BAE-82A6FA9DC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90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2A9A0-3817-3C10-9E18-6A8872208B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Assessment of Barriers to Educational Technology Acceptance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56A1F-7763-0E03-4790-F5B1445E8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4794024"/>
            <a:ext cx="9144000" cy="1655762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Stephen Downes</a:t>
            </a:r>
          </a:p>
          <a:p>
            <a:r>
              <a:rPr lang="en-CA" dirty="0">
                <a:solidFill>
                  <a:schemeClr val="bg1"/>
                </a:solidFill>
              </a:rPr>
              <a:t>CELDA, Zagreb, Croatia</a:t>
            </a:r>
          </a:p>
          <a:p>
            <a:r>
              <a:rPr lang="en-CA" dirty="0">
                <a:solidFill>
                  <a:schemeClr val="bg1"/>
                </a:solidFill>
              </a:rPr>
              <a:t>October 27, 2024</a:t>
            </a:r>
          </a:p>
        </p:txBody>
      </p:sp>
    </p:spTree>
    <p:extLst>
      <p:ext uri="{BB962C8B-B14F-4D97-AF65-F5344CB8AC3E}">
        <p14:creationId xmlns:p14="http://schemas.microsoft.com/office/powerpoint/2010/main" val="2512918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61AA6-D279-B8B9-D3F1-BF3B8DFE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7FA2B-BD61-1E8E-C98A-12F59C50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Theory of Planned Behavior (</a:t>
            </a:r>
            <a:r>
              <a:rPr lang="en-CA" dirty="0" err="1"/>
              <a:t>Azjen</a:t>
            </a:r>
            <a:r>
              <a:rPr lang="en-CA" dirty="0"/>
              <a:t>, 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3775A-1DB6-12D4-4BBA-0F37EF6CF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in intention can be caused by: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in the salience of belief, 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information, 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in confidence or commitment, 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differences (skills, willpower, emotions)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 factors (time, opportunity, others). </a:t>
            </a:r>
            <a:endParaRPr lang="en-CA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1EB132-5A65-A0B1-1A6F-8685F4F9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8757D-858E-B2AB-497C-B3E8CB30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2A1F86-F53E-B55A-1ACD-656318535B4B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CBA52-CC55-47D0-0AE7-DB3DA723D0F7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10036-9318-EFF8-3A01-8CE7760F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E02EF-621C-FD00-982C-6CFAE0AF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24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F97BB-A314-9201-AA7D-DDFCC7C3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A2A3-3C5A-FE00-AB6B-850A7E6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Technology Acceptance Model (Davis, 1989)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BC886-5B7E-199B-E6FA-7E805059E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Considers attitudes, rather than behavioural intentions, as the main predictors of behaviour: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usefulness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ease of use</a:t>
            </a:r>
          </a:p>
          <a:p>
            <a:pPr marL="0" indent="0">
              <a:buNone/>
            </a:pPr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Decomposed Theory of Planned Behavior (DTPB) combines TPB and TAM to depict specific beliefs as decomposed into belief constructs (Taylor &amp; Todd, 1995). </a:t>
            </a:r>
            <a:endParaRPr lang="en-CA" sz="6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0294B-CB69-4C92-4D91-E53F92421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E1AE2-CD12-AA29-8800-26301F21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B8379-4815-1CAF-0070-4FDEE0D32F03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9100D7-F92A-799A-2E8C-486115B28A7C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7C3BA2-42D6-C237-B5F3-D085EBFC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857E4-8971-63B6-AC99-797E3B0A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4343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B1157-683A-673B-9E62-B48E2BA51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87A5-2CC1-2E34-5556-7B7F404F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2686" cy="1325563"/>
          </a:xfrm>
        </p:spPr>
        <p:txBody>
          <a:bodyPr/>
          <a:lstStyle/>
          <a:p>
            <a:r>
              <a:rPr lang="en-CA" dirty="0"/>
              <a:t>Concerns-Based Adoption Model (Straub, 2009)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CB1DB-5004-872A-0737-D1644DE0F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Includes three diagnostic, judgement-free components:</a:t>
            </a:r>
          </a:p>
          <a:p>
            <a:r>
              <a:rPr lang="en-US" dirty="0"/>
              <a:t>the Stages of Concern (SoC) survey; </a:t>
            </a:r>
          </a:p>
          <a:p>
            <a:r>
              <a:rPr lang="en-US" dirty="0"/>
              <a:t>Levels of Use (</a:t>
            </a:r>
            <a:r>
              <a:rPr lang="en-US" dirty="0" err="1"/>
              <a:t>LoU</a:t>
            </a:r>
            <a:r>
              <a:rPr lang="en-US" dirty="0"/>
              <a:t>) interviews; and </a:t>
            </a:r>
          </a:p>
          <a:p>
            <a:r>
              <a:rPr lang="en-US" dirty="0"/>
              <a:t>Innovation Configuration Maps (ICM)</a:t>
            </a:r>
          </a:p>
          <a:p>
            <a:pPr marL="0" indent="0">
              <a:buNone/>
            </a:pPr>
            <a:r>
              <a:rPr lang="en-US" sz="3200" dirty="0"/>
              <a:t>“Technology adoption is a complex, inherently social, developmental process.”</a:t>
            </a:r>
            <a:endParaRPr lang="en-C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09F0B-7852-BB08-8082-4C410445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01A61-09CC-19DC-58BB-84730831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18DCFD-5736-A09E-60E0-2E3847168353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64E605-04B8-11F1-6689-DC90218ACE8B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8944-C421-668C-5823-8D2F6DBFD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8D455-E404-D16C-3366-99D959B8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016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4C3F5-1CCC-6384-37B7-E8A3CA199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68F9-3CD8-E696-DB40-B6CF28A5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2686" cy="1891272"/>
          </a:xfrm>
        </p:spPr>
        <p:txBody>
          <a:bodyPr/>
          <a:lstStyle/>
          <a:p>
            <a:r>
              <a:rPr lang="en-US" dirty="0"/>
              <a:t>Unified Theory of Acceptance and Use of Technology (Venkatesh, et al., 2003)</a:t>
            </a:r>
            <a:r>
              <a:rPr lang="en-CA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C20D6-195B-B39A-2CE6-4C1E05D7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15"/>
            <a:ext cx="11353800" cy="4078447"/>
          </a:xfrm>
        </p:spPr>
        <p:txBody>
          <a:bodyPr>
            <a:normAutofit/>
          </a:bodyPr>
          <a:lstStyle/>
          <a:p>
            <a:r>
              <a:rPr lang="en-US" sz="3200" dirty="0"/>
              <a:t>three direct determinants of intention to use (performance expectancy, effort expectancy, and social influence) </a:t>
            </a:r>
          </a:p>
          <a:p>
            <a:r>
              <a:rPr lang="en-US" sz="3200" dirty="0"/>
              <a:t>two direct determinants of usage behavior (intention and facilitating conditions). </a:t>
            </a:r>
            <a:endParaRPr lang="en-C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5E505-7DCB-5185-07F7-35F2970C2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8C6F06-D5B4-A664-3CA7-094E923A9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8F46B3-E9A7-2444-FE91-D20E7D88041C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E4ADD8-2BE7-41EA-88E1-53EA4CFB6072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D9A772-253F-BF8A-BF4F-CEF3EBE41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845B8-B3C2-FF67-AB22-5E35FA6C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800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49A50-648E-D3C7-C8D4-EB5026316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1298E-3074-1CD5-7810-21048D4F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2686" cy="1891272"/>
          </a:xfrm>
        </p:spPr>
        <p:txBody>
          <a:bodyPr/>
          <a:lstStyle/>
          <a:p>
            <a:r>
              <a:rPr lang="en-US" dirty="0"/>
              <a:t>UTAUT2 (Venkatesh, et al., 2012)</a:t>
            </a:r>
            <a:r>
              <a:rPr lang="en-CA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DEFC8-E5FB-7057-CE0D-F71E725B7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15"/>
            <a:ext cx="10292482" cy="4078447"/>
          </a:xfrm>
        </p:spPr>
        <p:txBody>
          <a:bodyPr>
            <a:normAutofit/>
          </a:bodyPr>
          <a:lstStyle/>
          <a:p>
            <a:r>
              <a:rPr lang="en-US" sz="3200" dirty="0"/>
              <a:t>four constructs (performance expectancy, effort expectancy, social influence and facilitating conditions) from the UTAUT model </a:t>
            </a:r>
          </a:p>
          <a:p>
            <a:r>
              <a:rPr lang="en-US" sz="3200" dirty="0"/>
              <a:t>three new constructs (hedonic motivation, price value and habit) as antecedents of behavioral intention and use behavior</a:t>
            </a:r>
            <a:endParaRPr lang="en-C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ACD2A-BADB-33A7-DDA0-524855D83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2723D2-1515-FFB4-DF6F-C6DB21D4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22C076-5DAF-1627-1D53-38C19DF42913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A99B6-B4B2-592B-D479-1F6A01D1DCE3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ECF82D-E5BF-23D1-5325-8C9B32477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A580A-D9B2-ABDB-0F13-5AD4EE94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241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598F6-B343-2120-15CC-F630716C6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D9D6-A43C-A0A1-640F-8AF6557B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2686" cy="1891272"/>
          </a:xfrm>
        </p:spPr>
        <p:txBody>
          <a:bodyPr/>
          <a:lstStyle/>
          <a:p>
            <a:r>
              <a:rPr lang="en-US" dirty="0"/>
              <a:t>Barriers to Technology Adoption (Reid, 2014)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96124-9BC7-A371-4FDA-1EAEC0B11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15"/>
            <a:ext cx="10292482" cy="4078447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Unavailable technology is an obvious barrier.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 obvious are the reliability and complexity of available instructional technologies. 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with poor self-efficacy may be reluctant to try them.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turning away from it will influence others to do the same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3CE0D-6AB5-9946-392C-656E24E2B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52ED47-EFC8-9477-E5A1-B63AE55A6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20403A-E1EF-2C3C-EE79-705853458BF7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84F077-29EB-EF63-0274-2B59977A2C66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21FF3-E973-9FB9-DB5F-5DD776983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80E59-D5C7-378E-9A50-7CA423EE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022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8835D4-E563-84C5-AC83-6EA203423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93A3-91C5-633E-EF44-1497E157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2686" cy="1891272"/>
          </a:xfrm>
        </p:spPr>
        <p:txBody>
          <a:bodyPr/>
          <a:lstStyle/>
          <a:p>
            <a:r>
              <a:rPr lang="en-US" dirty="0"/>
              <a:t>Discussion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420B7-1C26-6188-6314-C49E0AF5A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15"/>
            <a:ext cx="7463763" cy="4078447"/>
          </a:xfrm>
        </p:spPr>
        <p:txBody>
          <a:bodyPr>
            <a:normAutofit/>
          </a:bodyPr>
          <a:lstStyle/>
          <a:p>
            <a:r>
              <a:rPr lang="en-CA" dirty="0"/>
              <a:t>Technology acceptance is individual but influenced by beliefs, desires, fears, perceptions, social factors</a:t>
            </a:r>
          </a:p>
          <a:p>
            <a:r>
              <a:rPr lang="en-CA" dirty="0"/>
              <a:t>Technology adoption is organizational and influenced by acceptance along with other factors</a:t>
            </a:r>
          </a:p>
          <a:p>
            <a:r>
              <a:rPr lang="en-CA" dirty="0"/>
              <a:t>Difficulty of obtaining a </a:t>
            </a:r>
            <a:r>
              <a:rPr lang="en-CA" i="1" dirty="0"/>
              <a:t>structured</a:t>
            </a:r>
            <a:r>
              <a:rPr lang="en-CA" dirty="0"/>
              <a:t> description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86C93-ACCC-76D1-D42E-A8BFC892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905193-F945-3D10-4A6A-FBFDF4183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2B630B-7B1F-B32E-31D3-F137E90E550E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B462D-A7B7-F4B9-AE23-F8B206503488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3F12B5-586A-9DC8-0F29-FD77A3D49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EF019-462A-83A6-FC0D-8D9C0E482F99}"/>
              </a:ext>
            </a:extLst>
          </p:cNvPr>
          <p:cNvSpPr txBox="1"/>
          <p:nvPr/>
        </p:nvSpPr>
        <p:spPr>
          <a:xfrm>
            <a:off x="8357660" y="1284724"/>
            <a:ext cx="3654859" cy="33797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216000" tIns="180000" bIns="180000" rtlCol="0">
            <a:spAutoFit/>
          </a:bodyPr>
          <a:lstStyle/>
          <a:p>
            <a:r>
              <a:rPr lang="en-CA" sz="2800" dirty="0"/>
              <a:t>The DRDC Model</a:t>
            </a:r>
          </a:p>
          <a:p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Faculty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02DF1-E498-181B-E324-77353489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92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CBEDE8-607F-6BF4-37BC-51E3F1717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8CCC9-34B9-8251-7BFE-C67BCA57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Risk Management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02CA44-95D9-A95C-A1CF-DF2135B60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782" y="1585552"/>
            <a:ext cx="5503823" cy="370347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46A8B-351A-7E31-7706-AC20EA610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B00DC4-D75C-99B1-D262-91D100AD0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88122E-6A34-5C83-3E98-0309B62B776C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E8016E-3CF5-70C2-2C82-BB7EABCB9989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EE4560-56E8-7C5F-FC83-F2A9C6BBA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F5C94-76B7-09D2-E934-F83C76AD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60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0B3550-A6B7-F588-CDC4-3FE0CC9CB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3AC7-3797-6F90-0256-C1DF896D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Risk Assessment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024AB-EAFC-2137-E07D-9702F741A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45092"/>
          </a:xfrm>
        </p:spPr>
        <p:txBody>
          <a:bodyPr/>
          <a:lstStyle/>
          <a:p>
            <a:r>
              <a:rPr lang="en-US" dirty="0"/>
              <a:t>measure exposure to negative consequences as a result of a policy or plan</a:t>
            </a:r>
          </a:p>
          <a:p>
            <a:r>
              <a:rPr lang="en-US" dirty="0"/>
              <a:t>may be qualitative, quantitative, or a combination of </a:t>
            </a:r>
          </a:p>
          <a:p>
            <a:r>
              <a:rPr lang="en-US" dirty="0"/>
              <a:t>usually subjective, measuring ‘perceived’ or ‘expected’ risk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00CAF5-37F8-A0D2-C724-FFAF7BA79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47AD4-799B-7F37-FC41-FB1DE0C15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2A92B-CDAB-FC65-40F5-0D436B9595B8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3A1F0B-629B-2CC2-D057-7EA73C14B077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7E7E4F-A4B8-05DA-A98C-223E14773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497CD-B1C9-D2A6-BC75-07D26EF9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5867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80235-0A55-3E64-CEE2-ECB4E3445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C175-8D94-5C73-1CFC-473C26DAE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Fine-Kinney method (1971, 1976)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1B6AD-0089-F45C-336D-182EB4017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45092"/>
          </a:xfrm>
        </p:spPr>
        <p:txBody>
          <a:bodyPr/>
          <a:lstStyle/>
          <a:p>
            <a:r>
              <a:rPr lang="en-US" dirty="0"/>
              <a:t>calculates a risk score based on the product of scores for probability, exposure, and consequences.</a:t>
            </a:r>
          </a:p>
          <a:p>
            <a:r>
              <a:rPr lang="en-US" dirty="0"/>
              <a:t>Each is weighted equally; later modifications vary the weighting. 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9C8BC-7350-AE5E-1C08-C3F5AAE6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78EF7-99CC-E323-E983-FE40AE40E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6F73F5-6780-3B99-1F38-29F92F60E3EF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BF5EEA-7E9F-C963-F220-9CB27E19453D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98DBB2-4A2C-ADB7-CE71-3153F6608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70A99-6F84-62D9-D879-F036C309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918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F2357-A18E-17D4-65AC-791D0E0F9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315E-C86E-7B65-DDC4-9E1FA0B7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8FAA0C-F931-8301-99A5-2AA5C3500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101" y="1482553"/>
            <a:ext cx="5776342" cy="389289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D7DF6-B9A2-E7BD-1E04-B17A55AEF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8A087-3D7B-395C-B610-C7EF0E13F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54F1E-3EAA-8081-F083-3B1260A437A7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87B91-861E-DC24-C36F-F16D393B5C33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2B9D5A-3534-D08C-6E45-A51F10B97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C7445-8DE9-92E0-F699-C190DCCB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634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8D8B5-C879-B2CA-28CD-0ED94453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44D5-2E0C-A651-E05A-3F343EE8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726577" cy="1325563"/>
          </a:xfrm>
        </p:spPr>
        <p:txBody>
          <a:bodyPr/>
          <a:lstStyle/>
          <a:p>
            <a:r>
              <a:rPr lang="en-CA" dirty="0"/>
              <a:t>Analytical Hierarchy Process Model (Harker, 1989)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7812-6A52-1493-EDFB-30899F755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71674"/>
            <a:ext cx="10515600" cy="2345092"/>
          </a:xfrm>
        </p:spPr>
        <p:txBody>
          <a:bodyPr/>
          <a:lstStyle/>
          <a:p>
            <a:r>
              <a:rPr lang="en-US" dirty="0"/>
              <a:t>method for weighting and combining multiple goals or outcomes and multiple criteria in order to obtain weighted outcomes</a:t>
            </a:r>
          </a:p>
          <a:p>
            <a:r>
              <a:rPr lang="en-US" dirty="0"/>
              <a:t>classification scheme organizing risk factors according to categories, for example, ‘acts of god’, ‘financial’, ‘design’, etc., with subfactors being identified under each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F4CD87-17EB-FC68-A8EC-FCF6D29F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F18A2-E5B1-4505-E298-D62490D6D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FD901D-FF62-CD39-6AAD-61B6182256D3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E4DE85-1CA2-903C-CD40-D01F05C367C2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D67D4E-CD14-8999-8D63-19319BA08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421A8-B8FC-792B-345D-24A95D11B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419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74951-BF85-F421-BE8E-4115B9583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A607-3C63-D8D7-ABAE-C3B4974E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726577" cy="1325563"/>
          </a:xfrm>
        </p:spPr>
        <p:txBody>
          <a:bodyPr/>
          <a:lstStyle/>
          <a:p>
            <a:r>
              <a:rPr lang="en-CA" dirty="0"/>
              <a:t>Risk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2D4E-6750-DFC3-3500-E0C8DE412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78820"/>
            <a:ext cx="11353801" cy="2637946"/>
          </a:xfrm>
        </p:spPr>
        <p:txBody>
          <a:bodyPr/>
          <a:lstStyle/>
          <a:p>
            <a:r>
              <a:rPr lang="en-US" dirty="0"/>
              <a:t>“Consistent predefined likelihood and consequence” (DOD, 2017, 23).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457B76-B01D-D1E3-598D-E46EBA215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F0665-AD63-4B3A-992D-15347C1DA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45DA99-A32D-3C17-284E-1AEE93D9976A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97FE4C-7D59-0073-82A7-906EFCD51E84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8D281F-41E9-B001-4817-D93B036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pic>
        <p:nvPicPr>
          <p:cNvPr id="11" name="Picture 10" descr="A chart with different colored labels&#10;&#10;Description automatically generated with medium confidence">
            <a:extLst>
              <a:ext uri="{FF2B5EF4-FFF2-40B4-BE49-F238E27FC236}">
                <a16:creationId xmlns:a16="http://schemas.microsoft.com/office/drawing/2014/main" id="{78036EB7-98A1-6D92-7D4B-5CE6C28BB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2235526"/>
            <a:ext cx="5685067" cy="305350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9DFBC74-2686-87C1-2BC6-04D994ED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665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9FCA5-97C9-DE0D-6C9A-4D8D8E69A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A227-ECC0-0DBB-379D-202A74349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726577" cy="1325563"/>
          </a:xfrm>
        </p:spPr>
        <p:txBody>
          <a:bodyPr/>
          <a:lstStyle/>
          <a:p>
            <a:r>
              <a:rPr lang="en-CA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C87D-7A6F-73A2-0AC5-C99747531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78820"/>
            <a:ext cx="10121445" cy="2637946"/>
          </a:xfrm>
        </p:spPr>
        <p:txBody>
          <a:bodyPr/>
          <a:lstStyle/>
          <a:p>
            <a:r>
              <a:rPr lang="en-CA" dirty="0"/>
              <a:t>Risk is self-referential – </a:t>
            </a:r>
            <a:r>
              <a:rPr lang="en-CA" dirty="0" err="1"/>
              <a:t>ie</a:t>
            </a:r>
            <a:r>
              <a:rPr lang="en-CA" dirty="0"/>
              <a:t>., a discussion of perceptions of rick will result in a revision of perceptions of risk</a:t>
            </a:r>
          </a:p>
          <a:p>
            <a:r>
              <a:rPr lang="en-CA" dirty="0"/>
              <a:t>Risk perceptions vary depending on point of view</a:t>
            </a:r>
          </a:p>
          <a:p>
            <a:r>
              <a:rPr lang="en-CA" dirty="0"/>
              <a:t>Risk as an individual construct is quite different from risk as an organizational construct</a:t>
            </a:r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A738E0-0372-7FC0-DD63-892BAF1F6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10B81-8D49-382C-C670-ED145491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1D7683-B481-D3DC-008C-F926F7EEACDB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BBC8E-AFDC-BB07-75E0-AC8E37333D1E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DFC22-61BB-2426-6403-4ADEB7624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E34B0-4B53-43A1-7660-37A6F5E7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977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2F812-BC27-661D-CC12-23083EF8B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416F-D7FB-AFFA-3457-78FC5C84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Validation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E6AA9-237F-DF87-0FEF-AB6BE7F5B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935" y="1504108"/>
            <a:ext cx="5714426" cy="37849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4CB5E-F78F-9A6F-4B5F-886FD59DA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AD8E31-F1B8-4A53-1C9C-3D8DECB15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290E73-B3A4-7681-E8A4-DE762CE3A57F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CBEE4-0838-DF15-F73A-DC11F7EDACD9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791770-6C00-D14F-EAC4-C5CC4B175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FAB-1961-76F2-9C96-A01EC643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886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1966A-967B-9034-79B1-603E55EE6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E9D4B-FE17-D43E-ED2F-F5E217FA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Validity and Reliability (AERA, 2014)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FD0D7-F32A-0C1A-9D15-2BC51F7D2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reliability refers to the consistency of a measure, </a:t>
            </a:r>
          </a:p>
          <a:p>
            <a:r>
              <a:rPr lang="en-US" dirty="0"/>
              <a:t>validity refers to the accuracy of a measure. 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1E1534-33F2-ECCC-AAE0-9B3135164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3A43E-9E02-7F80-2A14-4254C074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D793C9-9A62-DC06-264B-96C271D28786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D30A5-5EE6-67B1-C64F-6164B7843028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8A55BE-9372-04B6-16F6-44F63DE5F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pic>
        <p:nvPicPr>
          <p:cNvPr id="5" name="Picture 4" descr="A diagram of a circle with black dots and a blue line&#10;&#10;Description automatically generated">
            <a:extLst>
              <a:ext uri="{FF2B5EF4-FFF2-40B4-BE49-F238E27FC236}">
                <a16:creationId xmlns:a16="http://schemas.microsoft.com/office/drawing/2014/main" id="{92539A9A-134D-812F-51FC-61B30A42D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68" y="2866546"/>
            <a:ext cx="5507847" cy="25292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CFD59-3A76-1709-A918-502B5CA9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96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676CF5-2542-FF33-D8CB-43B65331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4CA1-58DD-B11B-550C-760D6105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Content Validity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6BC4-0AAB-55C6-4841-539DDC5CF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Content validity involves assessing whether the questions in the survey cover the entire range of issues or concepts being studied.</a:t>
            </a:r>
            <a:endParaRPr lang="en-US" dirty="0"/>
          </a:p>
          <a:p>
            <a:r>
              <a:rPr lang="en-US" dirty="0"/>
              <a:t>the degree of correlation of test scores with external criteria (Cureton (1951) in </a:t>
            </a:r>
            <a:r>
              <a:rPr lang="en-US" dirty="0" err="1"/>
              <a:t>Sireci</a:t>
            </a:r>
            <a:r>
              <a:rPr lang="en-US" dirty="0"/>
              <a:t>, 1998, 88) </a:t>
            </a:r>
          </a:p>
          <a:p>
            <a:r>
              <a:rPr lang="en-US" dirty="0"/>
              <a:t>includes elements of content representativeness and content relevance (Messick, 1975) or process (</a:t>
            </a:r>
            <a:r>
              <a:rPr lang="en-US" dirty="0" err="1"/>
              <a:t>Tenopyr</a:t>
            </a:r>
            <a:r>
              <a:rPr lang="en-US" dirty="0"/>
              <a:t>, 1977).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7C5A2E-16AB-BB1B-C3D5-ED1E10C25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7E8F4A-B974-4FC7-5E1F-78F6683D7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8C412A-5C0F-B004-0E1B-B598403958F8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7C1D82-6C8D-4B4F-A4F7-789FDEDF2D3F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18BD5E-D6FB-AD88-0B98-BEFF340E0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00CB3-180A-2A01-5C2D-CCFB0EB1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9469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537DD-A987-3E32-A202-156566B5C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98B1-5766-692A-E8B4-0673024C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Construct Validity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68E78-1C7E-0801-F832-764FAB2CE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The structure or construction of the concept intended to be measured</a:t>
            </a:r>
          </a:p>
          <a:p>
            <a:pPr marL="0" indent="0">
              <a:buNone/>
            </a:pPr>
            <a:r>
              <a:rPr lang="en-US" sz="3200" dirty="0"/>
              <a:t>E.g. In a Likert survey, where respondents the option that best describes their attitudes, beliefs, and experiences, the Rasch model measures such factors as the </a:t>
            </a:r>
            <a:r>
              <a:rPr lang="en-US" sz="3200" dirty="0" err="1"/>
              <a:t>unidimensionality</a:t>
            </a:r>
            <a:r>
              <a:rPr lang="en-US" sz="3200" dirty="0"/>
              <a:t> and local independence of those options (Yamashita, 2022, 4).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346063-6786-EFD2-A1D9-2A217DB43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C58FF-7708-A9DF-25BA-904DAB0B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D7BC7-1DED-7794-94BD-DC3E9695FB33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740C52-435F-EE71-EECA-B11A81BA1D34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12B53F-DCFF-02E5-B200-FFF86E251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42113-EE4F-36CE-4487-61A04D8D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5186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4CEA98-1778-AE03-93A3-B66AD4AFE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35D7-7084-E406-8E83-88CFC424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Criterion Validity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5B06-DB00-0278-914C-029DB05F6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“The extent to which an operationalization of a construct, such as a test, relates to, or predicts, a theoretical representation of the construct - the criterion“</a:t>
            </a:r>
          </a:p>
          <a:p>
            <a:r>
              <a:rPr lang="en-US" dirty="0"/>
              <a:t>evidence concerning its reliability, the extent to which it represents the intended construct (AERA, 2014)</a:t>
            </a:r>
          </a:p>
          <a:p>
            <a:r>
              <a:rPr lang="en-US" dirty="0"/>
              <a:t>‘Logic Model’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B5EEB3-2F03-94DD-E440-1B37F21DE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E2516E-20E9-2314-6DE9-3D34ED333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D8BBBB-8CC5-AB53-B9CD-B98C5C70721D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DA7422-1C66-D072-7169-A114E9AD7DDD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FFCC89-CE81-6526-9D64-C4D0F1D42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13166-A6D9-66C3-8420-CF458EE7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6085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00982-C49E-743D-0D2E-125046C7C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2FCA-A904-5ED5-248F-8D1F378F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Test-Retest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8A67-CBAD-C4D7-ACDE-155C90F58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Administering the survey twice to the same group of people and comparing the results to ensure that they are consistent</a:t>
            </a:r>
          </a:p>
          <a:p>
            <a:r>
              <a:rPr lang="en-US" dirty="0"/>
              <a:t>it may be sufficient to administer the same survey twice to the same type of people.</a:t>
            </a:r>
          </a:p>
          <a:p>
            <a:r>
              <a:rPr lang="en-US" dirty="0"/>
              <a:t>distinguishing random short-term score differences from true improvements or deteriorations over time” (Polit, 2014).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39549-D27D-D2A4-A0FA-1169D714B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663A0F-C1C4-135F-E0E5-F4D686C2B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9D0E53-8302-E771-F777-D6BA5D2A8703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20447-7567-A8CE-765D-FFAB29745465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CA488F-00E0-0FFF-43CE-E434FBDC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B748-B15F-4665-5F99-9189A167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3348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CA1963-27FB-A059-611C-A5E042211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7127-B126-FBC9-89A6-51CE796E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Internal Consistency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20F8-190B-BFF4-4DCB-88C6D9BB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Extent to which the questions in the survey are measuring the same construct. </a:t>
            </a:r>
          </a:p>
          <a:p>
            <a:pPr marL="0" indent="0">
              <a:buNone/>
            </a:pPr>
            <a:r>
              <a:rPr lang="en-US" dirty="0"/>
              <a:t>For example, if some questions are asking about the objective existence of an entity, and other questions are asking about a respondent’s perceptions of an entity, the questions are not measuring the same construct.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CCDB0-8902-4C2B-A8C2-CCBB15660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A7E883-DD31-407A-5201-AAE15679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9D8F05-A560-9607-6167-DDA912C9C57D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C9C40-402A-1198-C143-E613CA667B41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7060F6-B797-AEF3-F850-4D03BFFB1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7C48C-2658-ECC9-B23A-BE2F4767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83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7360E-6C08-CA86-D978-23C7E4CB1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412B-125B-D6C1-43FE-E4EFF2CA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0FB30-9EC5-A192-14D7-079483D94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51630"/>
          </a:xfrm>
        </p:spPr>
        <p:txBody>
          <a:bodyPr>
            <a:normAutofit/>
          </a:bodyPr>
          <a:lstStyle/>
          <a:p>
            <a:r>
              <a:rPr lang="en-US" sz="3200" dirty="0"/>
              <a:t>Part of an overall training modernization process </a:t>
            </a:r>
          </a:p>
          <a:p>
            <a:r>
              <a:rPr lang="en-US" sz="3200" dirty="0"/>
              <a:t>This report examines work by Defense Research and Development Canada (DRDC) to develop a model of factors that inhibit the use of learning technology</a:t>
            </a:r>
            <a:endParaRPr lang="en-C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F0C3BE-6112-AAC2-06EE-EEEED1E8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BD488-EAA6-D140-BC77-24DC29585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09AF17-3B1D-E443-A9D7-EC5D1C393CAA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E39C65-802D-EE60-EE45-1476268C6B62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57ED4F-888C-2207-875F-95EF2A8C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93330-6EA6-E6F9-33DB-9CF432CC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9506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A74684-F7FB-AD28-09A7-BB4AF12FB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8BD9-291E-64A5-DE38-14022585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92415-2C84-7900-08F4-8701F7C28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Three major components of study validity:</a:t>
            </a:r>
          </a:p>
          <a:p>
            <a:r>
              <a:rPr lang="en-US" sz="2400" dirty="0"/>
              <a:t>Data – issues of fidelity, provenance, completeness, cleaning, </a:t>
            </a:r>
            <a:r>
              <a:rPr lang="en-US" sz="2400" dirty="0" err="1"/>
              <a:t>etc</a:t>
            </a:r>
            <a:endParaRPr lang="en-US" sz="2400" dirty="0"/>
          </a:p>
          <a:p>
            <a:r>
              <a:rPr lang="en-US" sz="2400" dirty="0"/>
              <a:t>Instrument – surveys vs measurement; what we study; limitations on what can be measured or comprehended</a:t>
            </a:r>
          </a:p>
          <a:p>
            <a:r>
              <a:rPr lang="en-US" sz="2400" dirty="0"/>
              <a:t>Theory – defines what counts as data, the relation between a subject perspective and objective reality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25A82-5B65-3855-FCBC-57E29897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60BFAF-5B62-41B7-870B-B3CF01BC9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F3EB01-04D7-1686-1D7C-E69034932092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2EBBBF-516F-B1B8-0D03-5A667D4B5019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E18E0B-B639-6023-B4B9-F0C43260A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0985D-AA2D-2C7C-2AEE-B0CAEF41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4423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8A18A-4098-0423-CCDF-1668C1AD6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DF1E-7832-0450-42E0-781FD432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Assessment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70D960-DD23-86EE-9BCD-19AB68378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5717" y="1754501"/>
            <a:ext cx="5001107" cy="33923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7D507-BA4F-9C6C-9BC8-7AE5964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B6215-F896-A349-E595-6FF3A895A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5C81B4-45FB-BDF9-60AF-7EAD3DAB692E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05329-F334-43FD-FCE2-64DDAB71AE56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85D534-28A7-F5BA-282B-6C58597FC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6CBF7-7488-FB2B-C04A-3E5A93A9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5158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3ECD4C-F25D-2457-7FAC-37FAAD674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6651-C74F-0152-1081-3F475A6E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DRDC Model</a:t>
            </a:r>
          </a:p>
        </p:txBody>
      </p:sp>
      <p:pic>
        <p:nvPicPr>
          <p:cNvPr id="5" name="Content Placeholder 4" descr="A diagram of a project management process&#10;&#10;Description automatically generated">
            <a:extLst>
              <a:ext uri="{FF2B5EF4-FFF2-40B4-BE49-F238E27FC236}">
                <a16:creationId xmlns:a16="http://schemas.microsoft.com/office/drawing/2014/main" id="{BA399666-0B01-AF07-FFD7-B72993A01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26" y="599149"/>
            <a:ext cx="6772391" cy="459712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4DDCD-D3D2-509D-C4B4-58A431F5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55E97-A262-D7F6-7FF9-9E0B2807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3A2872-B3E3-F7E1-F7B1-A433FCBC78FF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16AFC-FCCF-6064-733E-FAB26FD58488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81F5D6-1953-275B-7833-7ECA5E84E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85454-1E4E-D400-9CA5-155D29C2CD09}"/>
              </a:ext>
            </a:extLst>
          </p:cNvPr>
          <p:cNvSpPr txBox="1"/>
          <p:nvPr/>
        </p:nvSpPr>
        <p:spPr>
          <a:xfrm>
            <a:off x="838200" y="1769594"/>
            <a:ext cx="36548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Faculty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33AE5-06B3-1308-B629-1E6BB335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9001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76A13E-0242-4A5A-C6FB-20387E66A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85B66-B18F-B933-3E60-FC62927A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and Key Takeaways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EA39A-239C-7FB8-51A9-8F8EBEE1E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098EDF-C08E-5DA4-0B20-8D894D372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2A58C9-A34E-42D7-2FC0-C383AD06928A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74241-8846-34E3-C728-69AD6615FECB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C0FA31-9076-1F08-D021-EB0F0C2A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75A956C-D549-341F-BA3E-8C56AC49A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91620" y="1348576"/>
            <a:ext cx="8660831" cy="4029915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EB7DC1-C458-E9A6-4249-6A24BBD4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5327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1A334F-7B34-74C6-D939-024CE3F43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A943-73DE-BCDC-0F6C-0DAE798B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Barriers as…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4B8FAC-9C11-0257-9DE6-2955C601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03F214-38A9-5BD0-2EF7-05230BFD0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C295F-0969-3C3C-DB7E-6A3AF8BEC1C6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2942C9-E863-5D49-5376-E240A3C9BB31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39E1C2-95C1-AFC7-A82D-C3896E5BA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79C18-D352-1098-0CD5-99E8EBE83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3200" dirty="0"/>
              <a:t>Pathways</a:t>
            </a:r>
          </a:p>
          <a:p>
            <a:r>
              <a:rPr lang="en-US" dirty="0"/>
              <a:t>less focused on acceptance models than it is an examination of an institution and specifically, what affordances are needed for an institution design or adapt new models and technologies </a:t>
            </a:r>
          </a:p>
          <a:p>
            <a:pPr marL="0" indent="0">
              <a:buNone/>
            </a:pPr>
            <a:r>
              <a:rPr lang="en-CA" sz="3200" dirty="0"/>
              <a:t>Risk</a:t>
            </a:r>
          </a:p>
          <a:p>
            <a:r>
              <a:rPr lang="en-US" dirty="0"/>
              <a:t>Questions addressing each of the categories and subcategories were designed following a risk assessment matrix model</a:t>
            </a:r>
            <a:endParaRPr lang="en-CA" dirty="0"/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F3BC1-5843-ECAA-EEA0-5414A7C6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513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B2F45-FEF0-88D9-ABF3-5C99A2870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18F1-78EE-3933-CE17-1A2E35EC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Issues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F31E4-CCE8-42B3-A989-184BC140E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E1E712-01C0-B0D5-D533-0FFE54406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A1BE36-45C8-F23A-49B3-75AC6428B052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73B5F1-C42B-C1F3-24E3-1776F452152E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AE523D-1E5D-E5ED-F76E-B17763624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84264-895C-BF60-6451-AA39D4B78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respondents talking about other people, or are they talking about themselves? </a:t>
            </a:r>
          </a:p>
          <a:p>
            <a:r>
              <a:rPr lang="en-US" dirty="0"/>
              <a:t>Individual perceptions are influenced not only by their own experience but also as experienced either by behaviour that is modelled by others</a:t>
            </a:r>
          </a:p>
          <a:p>
            <a:r>
              <a:rPr lang="en-US" dirty="0"/>
              <a:t>The emphasis on role may suggest to the respondent an intention to adopt an organizationally-based stance, a ‘view from nowhere’.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803C5C-EBDA-311F-5E94-38D51DB9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5945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53BE63-C9E0-2F7D-D8C9-66057CCC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EAD8-A8F7-1BF1-76CA-C47811B3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36A8C-F79D-A1D0-4AD1-DB46A883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5DBE18-B44B-3F4F-5056-4153D9FF2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E43F7F-804B-EC03-5758-393B096BCB45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BA14DD-DB06-1A49-67B0-7088097C8D47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5BEA2A-879A-C80C-D37D-258044AEB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B5D69-DCDF-8E2C-8DB0-ECBAF0A81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3170" cy="1134663"/>
          </a:xfrm>
        </p:spPr>
        <p:txBody>
          <a:bodyPr/>
          <a:lstStyle/>
          <a:p>
            <a:r>
              <a:rPr lang="en-CA" dirty="0"/>
              <a:t>Stephen Downes</a:t>
            </a:r>
          </a:p>
          <a:p>
            <a:r>
              <a:rPr lang="en-CA" dirty="0"/>
              <a:t>https://www.downes.ca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BB38F-40C8-E384-CE58-05F726B5E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197" y="1135516"/>
            <a:ext cx="3982006" cy="3839111"/>
          </a:xfrm>
          <a:prstGeom prst="rect">
            <a:avLst/>
          </a:prstGeom>
        </p:spPr>
      </p:pic>
      <p:pic>
        <p:nvPicPr>
          <p:cNvPr id="7" name="Picture 6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FE8DE60A-4F4A-EF80-01BE-93847504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03" y="2960287"/>
            <a:ext cx="2099236" cy="215128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212C3C-23F9-AB84-9E39-148F0B81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23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76626-A8DD-553D-7762-517F9921D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731F-3A74-3139-4237-3A78162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Full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5AB7-9078-2BC4-16B6-E7D936B71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9533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Defense Research and Development Canada (DRDC)</a:t>
            </a:r>
          </a:p>
          <a:p>
            <a:r>
              <a:rPr lang="en-US" dirty="0"/>
              <a:t>Training and Education Modernization: Analysis of Barriers to Technology Adoption . Mar 27, 2023. </a:t>
            </a:r>
            <a:r>
              <a:rPr lang="en-US" dirty="0">
                <a:hlinkClick r:id="rId2"/>
              </a:rPr>
              <a:t>https://cradpdf.drdc-rddc.gc.ca/PDFS/unc466/p817939_A1b.pdf</a:t>
            </a:r>
            <a:r>
              <a:rPr lang="en-US" dirty="0"/>
              <a:t> 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BE172D-79F7-1DAC-7F22-DD0B5FEB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79BD7-ECCF-BFDF-110A-CF52F086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241FF2-308C-EF0F-867B-715B479128F6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8ADC4E-8818-BF09-00F3-A6519AC3FB13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A84544-18EB-4C35-24D1-2D7C2531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595A7-731F-BF9C-99BA-8A0D6E55E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970" y="1899400"/>
            <a:ext cx="2650403" cy="34964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E182E-036E-0419-0443-0DA51A10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494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FBB329-1B34-C965-155C-4B8F8C3F5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473F-150B-16AE-FF68-51B6D3EB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Full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0C99E-BCED-5066-423D-FA38900F6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9533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Defense Research and Development Canada (DRDC)</a:t>
            </a:r>
          </a:p>
          <a:p>
            <a:r>
              <a:rPr lang="en-US" dirty="0"/>
              <a:t>An Ontology Framework for Instructional Strategies Selection Report </a:t>
            </a:r>
            <a:r>
              <a:rPr lang="en-US" dirty="0" err="1"/>
              <a:t>Report</a:t>
            </a:r>
            <a:r>
              <a:rPr lang="en-US" dirty="0"/>
              <a:t>. Mar 31, 2023. </a:t>
            </a:r>
            <a:r>
              <a:rPr lang="en-US" dirty="0">
                <a:hlinkClick r:id="rId2"/>
              </a:rPr>
              <a:t>https://cradpdf.drdc-rddc.gc.ca/PDFS/unc456/p817583_A1b.pdf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78433-3D61-F638-AA97-3FB354038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F23583-F35F-A216-0F4F-4817E2FAB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1EEB65-240A-7D54-5450-63E356648F44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A53C01-EA8F-B7E9-1810-D1E8EE3D07FC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605260-4B21-4AAF-160D-90D05DABB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0D75A-4FA0-4FD1-6D81-1CE1DD116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531" y="1835567"/>
            <a:ext cx="2366585" cy="318686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97171-6905-C649-1AFC-41B5CA6B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184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A8013-C4B2-398F-3DE7-D7CB78C0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26A7-F696-5684-FA03-0F2554BF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My 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FE92C-3095-039B-A608-66B43C49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To share a structured description of the factors involved in a study of this sort – to inform people who may not have this background</a:t>
            </a:r>
          </a:p>
          <a:p>
            <a:r>
              <a:rPr lang="en-CA" sz="3200" dirty="0"/>
              <a:t>To ask about the use of ‘x perception of y’ studies </a:t>
            </a:r>
          </a:p>
          <a:p>
            <a:r>
              <a:rPr lang="en-CA" sz="3200" dirty="0"/>
              <a:t>To consider the limits of a cognitive (aka folk psychological) study of human motivations, actions and decision-making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FA6A1F-1786-7391-B8F3-7ED13857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A84032-A7DB-7F28-2D21-B284CE5D9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727E6F-A87D-5DA8-E9E7-98AFA55E3DA2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73C7B-CE14-F93B-F921-99DBFED849F5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1887E1-71C8-AAB1-8E4E-9791972C2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FAB9F-4FB6-CACB-1271-9E1355B4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7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D6DF-8BBD-BDA3-0D93-D9FA8678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Acceptance Models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DBEB18A6-B3FD-551B-A0CB-0D65759A6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5717" y="1512331"/>
            <a:ext cx="5492829" cy="362299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EF2C8-0EDF-B2AE-C380-A6D5F639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90C59-E59C-A272-5F21-F851D056F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E7FA90-F72F-7C01-0CF6-5FF33D3C5FEA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D5419-F54A-044D-CC35-830472A2CB02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25A1D9-0B64-9998-00E7-E6D2B1EF0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A12FF90-7274-12E6-79A4-4EF0C93BB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963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81DA3-EB39-248F-3EB9-A3255E2F3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58E6-BE5E-6035-A28E-7187957F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Acceptance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1E41-AC54-15DC-1AB0-F664815B5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Adoption theory describes the choices individuals make and is understood in terms of behaviour change. </a:t>
            </a:r>
          </a:p>
          <a:p>
            <a:r>
              <a:rPr lang="en-US" sz="3200" dirty="0"/>
              <a:t>Diffusion theory considers the spread of a technology over time across an organization </a:t>
            </a:r>
            <a:endParaRPr lang="en-C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BB8816-6B49-8E97-347A-A2425D94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DF3206-DAFB-8BB8-6B58-F0B9C460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97C94C-D556-3F00-291D-B3B198DF0744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A2557-3E15-3156-55F5-F67442EB9967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38BD83-AF09-550E-04DC-7EB776F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234D7-88FA-EA7F-7227-5CD6BF93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41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233271-C1A4-E8BC-AADD-3F14EDCC6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6E7C-1B86-FF97-EE1F-E2D4BA9D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Innovation Diffusion Theory (Rogers, 1962)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DF86B-C3D7-0EFA-34A8-7742C0B2B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Five stages of diffusion :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awareness of the innovation, 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persuasion of its benefits, 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 to adopt the innovation, 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of the decision, and </a:t>
            </a:r>
          </a:p>
          <a:p>
            <a:r>
              <a:rPr lang="en-C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confirmation of the innovation process. </a:t>
            </a:r>
            <a:endParaRPr lang="en-CA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80171-F169-E9AB-3D72-58A934EBA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511"/>
            <a:ext cx="3371935" cy="1384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0D7679-9C61-0A05-D5A4-2545D1FD0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5473510"/>
            <a:ext cx="9022080" cy="138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2C8892-0919-CD1C-E1CF-C1BF4F6663AC}"/>
              </a:ext>
            </a:extLst>
          </p:cNvPr>
          <p:cNvSpPr txBox="1"/>
          <p:nvPr/>
        </p:nvSpPr>
        <p:spPr>
          <a:xfrm>
            <a:off x="3495717" y="5757768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Assessment of Barriers to Educational Technology Acceptance</a:t>
            </a:r>
            <a:endParaRPr lang="en-CA" sz="2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B20F7-3D79-5AC4-A508-035C65B9BC5A}"/>
              </a:ext>
            </a:extLst>
          </p:cNvPr>
          <p:cNvSpPr txBox="1"/>
          <p:nvPr/>
        </p:nvSpPr>
        <p:spPr>
          <a:xfrm>
            <a:off x="3495717" y="6126729"/>
            <a:ext cx="857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Downes, CELDA, Zagreb, Croatia, October 27,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94F38E-EE6E-A51B-6D81-F1ED983A3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64"/>
            <a:ext cx="13571428" cy="25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62368-7289-A70C-B881-E0F23859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ED5-2C2D-4531-B88A-E4E0DBD3A55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2570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2069</Words>
  <Application>Microsoft Office PowerPoint</Application>
  <PresentationFormat>Widescreen</PresentationFormat>
  <Paragraphs>238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Assessment of Barriers to Educational Technology Acceptance</vt:lpstr>
      <vt:lpstr>The Project</vt:lpstr>
      <vt:lpstr>The Project</vt:lpstr>
      <vt:lpstr>Full Publications</vt:lpstr>
      <vt:lpstr>Full Publications</vt:lpstr>
      <vt:lpstr>My Motivations</vt:lpstr>
      <vt:lpstr>Acceptance Models</vt:lpstr>
      <vt:lpstr>Acceptance Models</vt:lpstr>
      <vt:lpstr>Innovation Diffusion Theory (Rogers, 1962)</vt:lpstr>
      <vt:lpstr>Theory of Planned Behavior (Azjen, 1985)</vt:lpstr>
      <vt:lpstr>Technology Acceptance Model (Davis, 1989)</vt:lpstr>
      <vt:lpstr>Concerns-Based Adoption Model (Straub, 2009) </vt:lpstr>
      <vt:lpstr>Unified Theory of Acceptance and Use of Technology (Venkatesh, et al., 2003) </vt:lpstr>
      <vt:lpstr>UTAUT2 (Venkatesh, et al., 2012) </vt:lpstr>
      <vt:lpstr>Barriers to Technology Adoption (Reid, 2014)</vt:lpstr>
      <vt:lpstr>Discussion</vt:lpstr>
      <vt:lpstr>Risk Management</vt:lpstr>
      <vt:lpstr>Risk Assessment Models</vt:lpstr>
      <vt:lpstr>Fine-Kinney method (1971, 1976)</vt:lpstr>
      <vt:lpstr>Analytical Hierarchy Process Model (Harker, 1989)</vt:lpstr>
      <vt:lpstr>Risk Matrix</vt:lpstr>
      <vt:lpstr>Discussion</vt:lpstr>
      <vt:lpstr>Validation</vt:lpstr>
      <vt:lpstr>Validity and Reliability (AERA, 2014)</vt:lpstr>
      <vt:lpstr>Content Validity</vt:lpstr>
      <vt:lpstr>Construct Validity</vt:lpstr>
      <vt:lpstr>Criterion Validity</vt:lpstr>
      <vt:lpstr>Test-Retest Reliability</vt:lpstr>
      <vt:lpstr>Internal Consistency</vt:lpstr>
      <vt:lpstr>Discussion</vt:lpstr>
      <vt:lpstr>The Assessment</vt:lpstr>
      <vt:lpstr>The DRDC Model</vt:lpstr>
      <vt:lpstr>Results and Key Takeaways </vt:lpstr>
      <vt:lpstr>Looking at Barriers as…</vt:lpstr>
      <vt:lpstr>Conceptual Issues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Downes</dc:creator>
  <cp:lastModifiedBy>Stephen Downes</cp:lastModifiedBy>
  <cp:revision>11</cp:revision>
  <dcterms:created xsi:type="dcterms:W3CDTF">2024-10-26T09:13:31Z</dcterms:created>
  <dcterms:modified xsi:type="dcterms:W3CDTF">2024-10-26T16:52:29Z</dcterms:modified>
</cp:coreProperties>
</file>