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39"/>
  </p:notesMasterIdLst>
  <p:handoutMasterIdLst>
    <p:handoutMasterId r:id="rId40"/>
  </p:handoutMasterIdLst>
  <p:sldIdLst>
    <p:sldId id="1866" r:id="rId5"/>
    <p:sldId id="1867" r:id="rId6"/>
    <p:sldId id="1903" r:id="rId7"/>
    <p:sldId id="1907" r:id="rId8"/>
    <p:sldId id="1896" r:id="rId9"/>
    <p:sldId id="1902" r:id="rId10"/>
    <p:sldId id="1901" r:id="rId11"/>
    <p:sldId id="1906" r:id="rId12"/>
    <p:sldId id="1891" r:id="rId13"/>
    <p:sldId id="1908" r:id="rId14"/>
    <p:sldId id="1909" r:id="rId15"/>
    <p:sldId id="1919" r:id="rId16"/>
    <p:sldId id="1910" r:id="rId17"/>
    <p:sldId id="1892" r:id="rId18"/>
    <p:sldId id="1905" r:id="rId19"/>
    <p:sldId id="1897" r:id="rId20"/>
    <p:sldId id="1911" r:id="rId21"/>
    <p:sldId id="1893" r:id="rId22"/>
    <p:sldId id="1921" r:id="rId23"/>
    <p:sldId id="1898" r:id="rId24"/>
    <p:sldId id="1923" r:id="rId25"/>
    <p:sldId id="1900" r:id="rId26"/>
    <p:sldId id="1904" r:id="rId27"/>
    <p:sldId id="1894" r:id="rId28"/>
    <p:sldId id="1912" r:id="rId29"/>
    <p:sldId id="1914" r:id="rId30"/>
    <p:sldId id="1916" r:id="rId31"/>
    <p:sldId id="1915" r:id="rId32"/>
    <p:sldId id="1895" r:id="rId33"/>
    <p:sldId id="1917" r:id="rId34"/>
    <p:sldId id="1913" r:id="rId35"/>
    <p:sldId id="1918" r:id="rId36"/>
    <p:sldId id="1920" r:id="rId37"/>
    <p:sldId id="1922"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67"/>
            <p14:sldId id="1903"/>
            <p14:sldId id="1907"/>
            <p14:sldId id="1896"/>
            <p14:sldId id="1902"/>
            <p14:sldId id="1901"/>
            <p14:sldId id="1906"/>
            <p14:sldId id="1891"/>
            <p14:sldId id="1908"/>
            <p14:sldId id="1909"/>
            <p14:sldId id="1919"/>
            <p14:sldId id="1910"/>
            <p14:sldId id="1892"/>
            <p14:sldId id="1905"/>
            <p14:sldId id="1897"/>
            <p14:sldId id="1911"/>
            <p14:sldId id="1893"/>
            <p14:sldId id="1921"/>
            <p14:sldId id="1898"/>
            <p14:sldId id="1923"/>
            <p14:sldId id="1900"/>
            <p14:sldId id="1904"/>
            <p14:sldId id="1894"/>
            <p14:sldId id="1912"/>
            <p14:sldId id="1914"/>
            <p14:sldId id="1916"/>
            <p14:sldId id="1915"/>
            <p14:sldId id="1895"/>
            <p14:sldId id="1917"/>
            <p14:sldId id="1913"/>
            <p14:sldId id="1918"/>
            <p14:sldId id="1920"/>
            <p14:sldId id="1922"/>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41" autoAdjust="0"/>
  </p:normalViewPr>
  <p:slideViewPr>
    <p:cSldViewPr snapToGrid="0">
      <p:cViewPr varScale="1">
        <p:scale>
          <a:sx n="97" d="100"/>
          <a:sy n="97" d="100"/>
        </p:scale>
        <p:origin x="390" y="78"/>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3/8/2024</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3/8/2024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ownes.ca/presentation/57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ajivjhangiani.com/5rs-for-open-pedagogy/" TargetMode="External"/><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hyperlink" Target="https://osf.io/9hn5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ressbooks.pub/openpedstudenttoolkit/chapter/student-creator-rights/" TargetMode="External"/><Relationship Id="rId2" Type="http://schemas.openxmlformats.org/officeDocument/2006/relationships/hyperlink" Target="https://www.oecd.org/education/2030-project/teaching-and-learning/learning/student-agency/Student_Agency_for_2030_concept_note.pdf" TargetMode="Externa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www.intechopen.com/chapters/83541"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milnepublishing.geneseo.edu/openpedagogyapproaches/chapter/approaching-open-pedagogy-in-community-collaboration/"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ressbooks.lib.jmu.edu/openpedagogy/chapter/evolve-guide/" TargetMode="External"/><Relationship Id="rId2" Type="http://schemas.openxmlformats.org/officeDocument/2006/relationships/hyperlink" Target="https://docs.google.com/document/d/14Ll6R4aj73FZmX8CIS5Hbstt-kWal-Qf140ooTqEMEw/edit#heading=h.b1qv5749hz99" TargetMode="External"/><Relationship Id="rId1" Type="http://schemas.openxmlformats.org/officeDocument/2006/relationships/slideLayout" Target="../slideLayouts/slideLayout4.xml"/><Relationship Id="rId5" Type="http://schemas.openxmlformats.org/officeDocument/2006/relationships/hyperlink" Target="https://guides.lib.uw.edu/oer/openpedagogy"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opencontent.org/blog/archives/2975" TargetMode="External"/><Relationship Id="rId1" Type="http://schemas.openxmlformats.org/officeDocument/2006/relationships/slideLayout" Target="../slideLayouts/slideLayout4.xml"/><Relationship Id="rId5" Type="http://schemas.openxmlformats.org/officeDocument/2006/relationships/hyperlink" Target="https://blogs.ubc.ca/chendricks/2015/08/18/non-disposable-assignments-intro-philosophy/" TargetMode="External"/><Relationship Id="rId4" Type="http://schemas.openxmlformats.org/officeDocument/2006/relationships/hyperlink" Target="https://www.flickr.com/photos/192827808@N0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ccampus.ca/2022/01/12/co-creating-oer-students-supporting-students/" TargetMode="External"/><Relationship Id="rId2" Type="http://schemas.openxmlformats.org/officeDocument/2006/relationships/hyperlink" Target="https://press.rebus.community/makingopentextbookswithstudents/"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Help:Your_first_article" TargetMode="External"/><Relationship Id="rId2" Type="http://schemas.openxmlformats.org/officeDocument/2006/relationships/hyperlink" Target="https://docs.moodle.org/403/en/Wiki_activity" TargetMode="External"/><Relationship Id="rId1" Type="http://schemas.openxmlformats.org/officeDocument/2006/relationships/slideLayout" Target="../slideLayouts/slideLayout4.xml"/><Relationship Id="rId5" Type="http://schemas.openxmlformats.org/officeDocument/2006/relationships/hyperlink" Target="https://americancultures.berkeley.edu/teaching-with-wikipedia" TargetMode="Externa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altechnologyjournal.springeropen.com/articles/10.1186/s41239-021-00262-1" TargetMode="External"/><Relationship Id="rId2" Type="http://schemas.openxmlformats.org/officeDocument/2006/relationships/hyperlink" Target="https://source.sheridancollege.ca/cgi/viewcontent.cgi?article=1025&amp;context=lls_pub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share-your-work/cclicenses/" TargetMode="External"/><Relationship Id="rId2" Type="http://schemas.openxmlformats.org/officeDocument/2006/relationships/hyperlink" Target="https://press.rebus.community/makingopentextbookswithstudents/chapter/licensing/" TargetMode="External"/><Relationship Id="rId1" Type="http://schemas.openxmlformats.org/officeDocument/2006/relationships/slideLayout" Target="../slideLayouts/slideLayout4.xml"/><Relationship Id="rId4" Type="http://schemas.openxmlformats.org/officeDocument/2006/relationships/hyperlink" Target="https://www.graygroupintl.com/blog/cultural-righ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igitaltattoo.ubc.ca/2021/11/05/sovereignty-and-tradition-indigenous-knowledge-open-educational-resources/"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rodl.org/index.php/irrodl/article/view/3096/4301" TargetMode="External"/><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danah.org/papers/WhyYouthHeart.pdf"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digscholarship.unco.edu/cgi/viewcontent.cgi?article=1000&amp;context=oer_resources" TargetMode="External"/><Relationship Id="rId2" Type="http://schemas.openxmlformats.org/officeDocument/2006/relationships/hyperlink" Target="https://mlpp.pressbooks.pub/mavlearn/chapter/10-strategies-for-engaging-learners-with-open-pedagogy/" TargetMode="External"/><Relationship Id="rId1" Type="http://schemas.openxmlformats.org/officeDocument/2006/relationships/slideLayout" Target="../slideLayouts/slideLayout4.xml"/><Relationship Id="rId4" Type="http://schemas.openxmlformats.org/officeDocument/2006/relationships/hyperlink" Target="https://openpedagogy.org/textbooks/an-open-companion-to-early-british-literatu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crl.libguides.com/cjcls/oer"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altechnologyjournal.springeropen.com/articles/10.1186/s41239-022-00378-y"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oercommons.org/authoring/20997-iskme-s-open-educational-practice-rubric/view" TargetMode="External"/><Relationship Id="rId1" Type="http://schemas.openxmlformats.org/officeDocument/2006/relationships/slideLayout" Target="../slideLayouts/slideLayout4.xml"/><Relationship Id="rId4" Type="http://schemas.openxmlformats.org/officeDocument/2006/relationships/hyperlink" Target="https://qspace.library.queensu.ca/server/api/core/bitstreams/67c6e1b5-f7e9-43a4-8a1f-6632cc2e216b/content"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guides.lib.uw.edu/oer/openpedagog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ressbooks.bccampus.ca/teachinginadigitalagev3m/chapter/11-4-open-pedagogy/" TargetMode="External"/><Relationship Id="rId2" Type="http://schemas.openxmlformats.org/officeDocument/2006/relationships/hyperlink" Target="https://www.aupress.ca/app/uploads/120258_99Z_Veletsianos_2016-Emergence_and_Innovation_in_Digital_Learning.pdf"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files.eric.ed.gov/fulltext/EJ1197527.pdf"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hybridpedagogy.org/pedagogy-of-care-gone-massive/" TargetMode="External"/><Relationship Id="rId2" Type="http://schemas.openxmlformats.org/officeDocument/2006/relationships/hyperlink" Target="https://www.jessestommel.com/dear-student/" TargetMode="Externa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hyperlink" Target="https://infed.org/caring-in-educ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openpraxis.org/articles/10.55982/openpraxis.15.4.595"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pload.wikimedia.org/wikipedia/commons/c/ca/Ed_Tech_Hegarty_2015_article_attributes_of_open_pedagogy.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irrodl.org/index.php/irrodl/article/view/3096/4301" TargetMode="External"/><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oersynth.pbworks.com/w/page/51668352/OpenPracticesBriefing"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irrodl.org/index.php/irrodl/article/view/3096/430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s://libguides.humboldt.edu/c.php?g=1135659&amp;p=8334460" TargetMode="External"/><Relationship Id="rId1" Type="http://schemas.openxmlformats.org/officeDocument/2006/relationships/slideLayout" Target="../slideLayouts/slideLayout4.xml"/><Relationship Id="rId5" Type="http://schemas.openxmlformats.org/officeDocument/2006/relationships/hyperlink" Target="https://www.slideshare.net/BeckPitt/exploring-international-open-educational-practices?qid=d6132139-ecc1-45c2-a007-36d73b391680&amp;v=&amp;b=&amp;from_search=1" TargetMode="External"/><Relationship Id="rId4" Type="http://schemas.openxmlformats.org/officeDocument/2006/relationships/hyperlink" Target="https://www.tandfonline.com/doi/full/10.1080/01587919.2020.175740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a:xfrm>
            <a:off x="2997985" y="2299716"/>
            <a:ext cx="6196030" cy="2258568"/>
          </a:xfrm>
        </p:spPr>
        <p:txBody>
          <a:bodyPr anchor="ctr"/>
          <a:lstStyle/>
          <a:p>
            <a:r>
              <a:rPr lang="en-US" dirty="0"/>
              <a:t>Introduction to Open Pedagogy</a:t>
            </a:r>
          </a:p>
        </p:txBody>
      </p:sp>
      <p:sp>
        <p:nvSpPr>
          <p:cNvPr id="2" name="TextBox 1">
            <a:extLst>
              <a:ext uri="{FF2B5EF4-FFF2-40B4-BE49-F238E27FC236}">
                <a16:creationId xmlns:a16="http://schemas.microsoft.com/office/drawing/2014/main" id="{8E5F4D19-A8C9-6761-CBA6-E2EB0FB706A3}"/>
              </a:ext>
            </a:extLst>
          </p:cNvPr>
          <p:cNvSpPr txBox="1"/>
          <p:nvPr/>
        </p:nvSpPr>
        <p:spPr>
          <a:xfrm>
            <a:off x="3628103" y="4876800"/>
            <a:ext cx="4798142" cy="1477328"/>
          </a:xfrm>
          <a:prstGeom prst="rect">
            <a:avLst/>
          </a:prstGeom>
          <a:noFill/>
        </p:spPr>
        <p:txBody>
          <a:bodyPr wrap="square" rtlCol="0">
            <a:spAutoFit/>
          </a:bodyPr>
          <a:lstStyle/>
          <a:p>
            <a:pPr algn="ctr"/>
            <a:r>
              <a:rPr lang="en-CA" dirty="0">
                <a:solidFill>
                  <a:schemeClr val="accent5">
                    <a:lumMod val="75000"/>
                  </a:schemeClr>
                </a:solidFill>
              </a:rPr>
              <a:t>Stephen Downes</a:t>
            </a:r>
          </a:p>
          <a:p>
            <a:pPr algn="ctr"/>
            <a:r>
              <a:rPr lang="en-CA" dirty="0">
                <a:solidFill>
                  <a:schemeClr val="accent5">
                    <a:lumMod val="75000"/>
                  </a:schemeClr>
                </a:solidFill>
              </a:rPr>
              <a:t>Maskwacis Cultural College</a:t>
            </a:r>
          </a:p>
          <a:p>
            <a:pPr algn="ctr"/>
            <a:r>
              <a:rPr lang="en-CA" dirty="0">
                <a:solidFill>
                  <a:schemeClr val="accent5">
                    <a:lumMod val="75000"/>
                  </a:schemeClr>
                </a:solidFill>
              </a:rPr>
              <a:t>Microlearning Series</a:t>
            </a:r>
          </a:p>
          <a:p>
            <a:pPr algn="ctr"/>
            <a:r>
              <a:rPr lang="en-CA" dirty="0">
                <a:solidFill>
                  <a:schemeClr val="accent5">
                    <a:lumMod val="75000"/>
                  </a:schemeClr>
                </a:solidFill>
              </a:rPr>
              <a:t>March 8, 2024</a:t>
            </a:r>
          </a:p>
          <a:p>
            <a:pPr algn="ctr"/>
            <a:r>
              <a:rPr lang="en-CA" dirty="0">
                <a:solidFill>
                  <a:schemeClr val="accent5">
                    <a:lumMod val="75000"/>
                  </a:schemeClr>
                </a:solidFill>
                <a:hlinkClick r:id="rId3"/>
              </a:rPr>
              <a:t>https://www.downes.ca/presentation/579</a:t>
            </a:r>
            <a:r>
              <a:rPr lang="en-CA" dirty="0">
                <a:solidFill>
                  <a:schemeClr val="accent5">
                    <a:lumMod val="75000"/>
                  </a:schemeClr>
                </a:solidFill>
              </a:rPr>
              <a:t> </a:t>
            </a:r>
            <a:endParaRPr lang="en-US" dirty="0">
              <a:solidFill>
                <a:schemeClr val="accent5">
                  <a:lumMod val="75000"/>
                </a:schemeClr>
              </a:solidFill>
            </a:endParaRPr>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Core Values of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51821"/>
            <a:ext cx="7841673" cy="3276600"/>
          </a:xfrm>
        </p:spPr>
        <p:txBody>
          <a:bodyPr vert="horz" lIns="91440" tIns="45720" rIns="91440" bIns="45720" rtlCol="0" anchor="t">
            <a:normAutofit lnSpcReduction="10000"/>
          </a:bodyPr>
          <a:lstStyle/>
          <a:p>
            <a:pPr marL="285750" indent="-285750">
              <a:lnSpc>
                <a:spcPct val="100000"/>
              </a:lnSpc>
              <a:buFont typeface="Arial" panose="020B0604020202020204" pitchFamily="34" charset="0"/>
              <a:buChar char="•"/>
            </a:pPr>
            <a:r>
              <a:rPr lang="en-US" sz="2400" b="0" dirty="0"/>
              <a:t>The 5 Rs: Respect, Reciprocate, Risk, Reach, and Resist, and how they inform open pedagogical practices</a:t>
            </a:r>
          </a:p>
          <a:p>
            <a:pPr marL="569214" lvl="1" indent="-285750">
              <a:lnSpc>
                <a:spcPct val="100000"/>
              </a:lnSpc>
            </a:pPr>
            <a:r>
              <a:rPr lang="en-US" sz="2400" dirty="0"/>
              <a:t>Respect - agency of students and creators</a:t>
            </a:r>
          </a:p>
          <a:p>
            <a:pPr marL="569214" lvl="1" indent="-285750">
              <a:lnSpc>
                <a:spcPct val="100000"/>
              </a:lnSpc>
            </a:pPr>
            <a:r>
              <a:rPr lang="en-US" sz="2400" b="0" dirty="0"/>
              <a:t>Reciprocate - </a:t>
            </a:r>
            <a:r>
              <a:rPr lang="en-US" sz="2400" dirty="0"/>
              <a:t>Open pedagogy is about community</a:t>
            </a:r>
          </a:p>
          <a:p>
            <a:pPr marL="569214" lvl="1" indent="-285750">
              <a:lnSpc>
                <a:spcPct val="100000"/>
              </a:lnSpc>
            </a:pPr>
            <a:r>
              <a:rPr lang="en-US" sz="2400" b="0" dirty="0"/>
              <a:t>Risk - </a:t>
            </a:r>
            <a:r>
              <a:rPr lang="en-US" sz="2400" dirty="0"/>
              <a:t>should not be ignored or glossed over</a:t>
            </a:r>
          </a:p>
          <a:p>
            <a:pPr marL="569214" lvl="1" indent="-285750">
              <a:lnSpc>
                <a:spcPct val="100000"/>
              </a:lnSpc>
            </a:pPr>
            <a:r>
              <a:rPr lang="en-US" sz="2400" b="0" dirty="0"/>
              <a:t>Reach - </a:t>
            </a:r>
            <a:r>
              <a:rPr lang="en-US" sz="2400" dirty="0"/>
              <a:t>beyond the classroom</a:t>
            </a:r>
          </a:p>
          <a:p>
            <a:pPr marL="569214" lvl="1" indent="-285750">
              <a:lnSpc>
                <a:spcPct val="100000"/>
              </a:lnSpc>
            </a:pPr>
            <a:r>
              <a:rPr lang="en-US" sz="2400" b="0" dirty="0"/>
              <a:t>Resist - </a:t>
            </a:r>
            <a:r>
              <a:rPr lang="en-US" sz="2400" dirty="0"/>
              <a:t>the commodification of learning</a:t>
            </a:r>
            <a:endParaRPr lang="en-US" sz="2400" b="0" dirty="0"/>
          </a:p>
        </p:txBody>
      </p:sp>
      <p:pic>
        <p:nvPicPr>
          <p:cNvPr id="7" name="Picture 6" descr="A green circle with words&#10;&#10;Description automatically generated">
            <a:extLst>
              <a:ext uri="{FF2B5EF4-FFF2-40B4-BE49-F238E27FC236}">
                <a16:creationId xmlns:a16="http://schemas.microsoft.com/office/drawing/2014/main" id="{30AA3E67-0177-F0B7-E249-72B9B2F23AE8}"/>
              </a:ext>
            </a:extLst>
          </p:cNvPr>
          <p:cNvPicPr>
            <a:picLocks noChangeAspect="1"/>
          </p:cNvPicPr>
          <p:nvPr/>
        </p:nvPicPr>
        <p:blipFill>
          <a:blip r:embed="rId2"/>
          <a:stretch>
            <a:fillRect/>
          </a:stretch>
        </p:blipFill>
        <p:spPr>
          <a:xfrm>
            <a:off x="8603672" y="2222368"/>
            <a:ext cx="3055157" cy="2974372"/>
          </a:xfrm>
          <a:prstGeom prst="rect">
            <a:avLst/>
          </a:prstGeom>
        </p:spPr>
      </p:pic>
      <p:sp>
        <p:nvSpPr>
          <p:cNvPr id="4" name="TextBox 3">
            <a:extLst>
              <a:ext uri="{FF2B5EF4-FFF2-40B4-BE49-F238E27FC236}">
                <a16:creationId xmlns:a16="http://schemas.microsoft.com/office/drawing/2014/main" id="{B08BB58C-1261-00BD-7E54-CE7F748F7A69}"/>
              </a:ext>
            </a:extLst>
          </p:cNvPr>
          <p:cNvSpPr txBox="1"/>
          <p:nvPr/>
        </p:nvSpPr>
        <p:spPr>
          <a:xfrm>
            <a:off x="1318008" y="5193965"/>
            <a:ext cx="6096000" cy="307777"/>
          </a:xfrm>
          <a:prstGeom prst="rect">
            <a:avLst/>
          </a:prstGeom>
          <a:noFill/>
        </p:spPr>
        <p:txBody>
          <a:bodyPr wrap="square">
            <a:spAutoFit/>
          </a:bodyPr>
          <a:lstStyle/>
          <a:p>
            <a:r>
              <a:rPr lang="en-US" sz="1400" dirty="0">
                <a:hlinkClick r:id="rId3"/>
              </a:rPr>
              <a:t>https://rajivjhangiani.com/5rs-for-open-pedagogy/</a:t>
            </a:r>
            <a:r>
              <a:rPr lang="en-US" sz="1400" dirty="0"/>
              <a:t> </a:t>
            </a:r>
          </a:p>
        </p:txBody>
      </p:sp>
      <p:sp>
        <p:nvSpPr>
          <p:cNvPr id="8" name="TextBox 7">
            <a:extLst>
              <a:ext uri="{FF2B5EF4-FFF2-40B4-BE49-F238E27FC236}">
                <a16:creationId xmlns:a16="http://schemas.microsoft.com/office/drawing/2014/main" id="{A7CE5D90-A967-5DBB-F453-3841763BC01A}"/>
              </a:ext>
            </a:extLst>
          </p:cNvPr>
          <p:cNvSpPr txBox="1"/>
          <p:nvPr/>
        </p:nvSpPr>
        <p:spPr>
          <a:xfrm>
            <a:off x="841549" y="5654720"/>
            <a:ext cx="7048918"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Also by Rajiv Jhangiani: Beyond free: A social justice vision for open education</a:t>
            </a:r>
            <a:r>
              <a:rPr lang="en-US" dirty="0"/>
              <a:t> </a:t>
            </a:r>
            <a:r>
              <a:rPr lang="en-US" sz="1200" dirty="0">
                <a:hlinkClick r:id="rId4"/>
              </a:rPr>
              <a:t>https://osf.io/9hn56/</a:t>
            </a:r>
            <a:r>
              <a:rPr lang="en-US" sz="1200" dirty="0"/>
              <a:t> </a:t>
            </a:r>
            <a:endParaRPr lang="en-US" dirty="0"/>
          </a:p>
        </p:txBody>
      </p:sp>
    </p:spTree>
    <p:extLst>
      <p:ext uri="{BB962C8B-B14F-4D97-AF65-F5344CB8AC3E}">
        <p14:creationId xmlns:p14="http://schemas.microsoft.com/office/powerpoint/2010/main" val="379381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Core Values of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79640"/>
            <a:ext cx="7575756" cy="4070785"/>
          </a:xfrm>
        </p:spPr>
        <p:txBody>
          <a:bodyPr vert="horz" lIns="91440" tIns="45720" rIns="91440" bIns="45720" rtlCol="0" anchor="t">
            <a:normAutofit lnSpcReduction="10000"/>
          </a:bodyPr>
          <a:lstStyle/>
          <a:p>
            <a:pPr marL="285750" indent="-285750">
              <a:lnSpc>
                <a:spcPct val="100000"/>
              </a:lnSpc>
              <a:buFont typeface="Arial" panose="020B0604020202020204" pitchFamily="34" charset="0"/>
              <a:buChar char="•"/>
            </a:pPr>
            <a:r>
              <a:rPr lang="en-US" sz="2400" b="0" dirty="0"/>
              <a:t>Student agency, creator rights, and community building</a:t>
            </a:r>
          </a:p>
          <a:p>
            <a:pPr marL="569214" lvl="1" indent="-285750">
              <a:lnSpc>
                <a:spcPct val="100000"/>
              </a:lnSpc>
            </a:pPr>
            <a:r>
              <a:rPr lang="en-US" sz="2400" dirty="0"/>
              <a:t>Student agency – “students have the ability and the will to positively influence their own lives” </a:t>
            </a:r>
            <a:r>
              <a:rPr lang="en-US" sz="1400" dirty="0">
                <a:hlinkClick r:id="rId2"/>
              </a:rPr>
              <a:t>https://www.oecd.org/education/2030-project/teaching-and-learning/learning/student-agency/Student_Agency_for_2030_concept_note.pdf</a:t>
            </a:r>
            <a:r>
              <a:rPr lang="en-US" sz="1400" dirty="0"/>
              <a:t> </a:t>
            </a:r>
            <a:endParaRPr lang="en-US" sz="2400" b="0" dirty="0"/>
          </a:p>
          <a:p>
            <a:pPr marL="569214" lvl="1" indent="-285750">
              <a:lnSpc>
                <a:spcPct val="100000"/>
              </a:lnSpc>
            </a:pPr>
            <a:r>
              <a:rPr lang="en-US" sz="2400" dirty="0"/>
              <a:t>Student creator rights – includes the choice on whether to be open, and who to be open to </a:t>
            </a:r>
            <a:r>
              <a:rPr lang="en-US" sz="1600" dirty="0">
                <a:hlinkClick r:id="rId3"/>
              </a:rPr>
              <a:t>https://pressbooks.pub/openpedstudenttoolkit/chapter/student-creator-rights/</a:t>
            </a:r>
            <a:r>
              <a:rPr lang="en-US" sz="1600" dirty="0"/>
              <a:t> </a:t>
            </a:r>
          </a:p>
          <a:p>
            <a:pPr marL="569214" lvl="1" indent="-285750">
              <a:lnSpc>
                <a:spcPct val="100000"/>
              </a:lnSpc>
            </a:pPr>
            <a:r>
              <a:rPr lang="en-US" sz="2400" b="0" dirty="0"/>
              <a:t>Community – participation and service - </a:t>
            </a:r>
            <a:r>
              <a:rPr lang="en-US" sz="1500" b="0" dirty="0">
                <a:hlinkClick r:id="rId4"/>
              </a:rPr>
              <a:t>https://www.intechopen.com/chapters/83541</a:t>
            </a:r>
            <a:r>
              <a:rPr lang="en-US" sz="1500" b="0" dirty="0"/>
              <a:t> </a:t>
            </a:r>
            <a:endParaRPr lang="en-US" sz="2400" b="0" dirty="0"/>
          </a:p>
        </p:txBody>
      </p:sp>
      <p:pic>
        <p:nvPicPr>
          <p:cNvPr id="4" name="Picture 3">
            <a:extLst>
              <a:ext uri="{FF2B5EF4-FFF2-40B4-BE49-F238E27FC236}">
                <a16:creationId xmlns:a16="http://schemas.microsoft.com/office/drawing/2014/main" id="{520A8454-948F-31EF-3A6D-D76161C87120}"/>
              </a:ext>
            </a:extLst>
          </p:cNvPr>
          <p:cNvPicPr>
            <a:picLocks noChangeAspect="1"/>
          </p:cNvPicPr>
          <p:nvPr/>
        </p:nvPicPr>
        <p:blipFill>
          <a:blip r:embed="rId5"/>
          <a:stretch>
            <a:fillRect/>
          </a:stretch>
        </p:blipFill>
        <p:spPr>
          <a:xfrm>
            <a:off x="8229601" y="2071253"/>
            <a:ext cx="3777894" cy="4635403"/>
          </a:xfrm>
          <a:prstGeom prst="rect">
            <a:avLst/>
          </a:prstGeom>
        </p:spPr>
      </p:pic>
    </p:spTree>
    <p:extLst>
      <p:ext uri="{BB962C8B-B14F-4D97-AF65-F5344CB8AC3E}">
        <p14:creationId xmlns:p14="http://schemas.microsoft.com/office/powerpoint/2010/main" val="3736395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Core Values of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8" y="1579640"/>
            <a:ext cx="9748685" cy="527836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Student agency, creator rights, and community building = a commitment to:</a:t>
            </a:r>
          </a:p>
          <a:p>
            <a:pPr marL="569214" lvl="1" indent="-285750">
              <a:lnSpc>
                <a:spcPct val="100000"/>
              </a:lnSpc>
            </a:pPr>
            <a:r>
              <a:rPr lang="en-US" sz="2000" b="0" dirty="0"/>
              <a:t>Access and equity: reducing barriers that prevent equitable access to education, including economic, technical, social, cultural, and political factors.</a:t>
            </a:r>
          </a:p>
          <a:p>
            <a:pPr marL="569214" lvl="1" indent="-285750">
              <a:lnSpc>
                <a:spcPct val="100000"/>
              </a:lnSpc>
            </a:pPr>
            <a:r>
              <a:rPr lang="en-US" sz="2000" b="0" dirty="0"/>
              <a:t>Community and connection: facilitating connections across the boundaries of learning experiences, viewpoints, classrooms, campuses, communities, and countries.</a:t>
            </a:r>
          </a:p>
          <a:p>
            <a:pPr marL="569214" lvl="1" indent="-285750">
              <a:lnSpc>
                <a:spcPct val="100000"/>
              </a:lnSpc>
            </a:pPr>
            <a:r>
              <a:rPr lang="en-US" sz="2000" b="0" dirty="0"/>
              <a:t>Agency and ownership: protecting agency and ownership of one’s own learning experiences, choices of expression, and degrees of participation.</a:t>
            </a:r>
          </a:p>
          <a:p>
            <a:pPr marL="569214" lvl="1" indent="-285750">
              <a:lnSpc>
                <a:spcPct val="100000"/>
              </a:lnSpc>
            </a:pPr>
            <a:r>
              <a:rPr lang="en-US" sz="2000" b="0" dirty="0"/>
              <a:t>Risk and responsibility: interrogating tools and practices that mediate learning, knowledge building, and sharing that resist the treatment of open as neutral.</a:t>
            </a:r>
          </a:p>
          <a:p>
            <a:pPr marL="569214" lvl="1" indent="-285750">
              <a:lnSpc>
                <a:spcPct val="100000"/>
              </a:lnSpc>
            </a:pPr>
            <a:endParaRPr lang="en-US" sz="2400" b="0" dirty="0"/>
          </a:p>
        </p:txBody>
      </p:sp>
      <p:sp>
        <p:nvSpPr>
          <p:cNvPr id="6" name="TextBox 5">
            <a:extLst>
              <a:ext uri="{FF2B5EF4-FFF2-40B4-BE49-F238E27FC236}">
                <a16:creationId xmlns:a16="http://schemas.microsoft.com/office/drawing/2014/main" id="{77E74BDC-AF8B-E111-FD6B-3920B9B1A1E8}"/>
              </a:ext>
            </a:extLst>
          </p:cNvPr>
          <p:cNvSpPr txBox="1"/>
          <p:nvPr/>
        </p:nvSpPr>
        <p:spPr>
          <a:xfrm>
            <a:off x="1032388" y="5818873"/>
            <a:ext cx="7325032" cy="646331"/>
          </a:xfrm>
          <a:prstGeom prst="rect">
            <a:avLst/>
          </a:prstGeom>
          <a:noFill/>
        </p:spPr>
        <p:txBody>
          <a:bodyPr wrap="square">
            <a:spAutoFit/>
          </a:bodyPr>
          <a:lstStyle/>
          <a:p>
            <a:r>
              <a:rPr lang="en-US" sz="1200" dirty="0"/>
              <a:t>Caroline </a:t>
            </a:r>
            <a:r>
              <a:rPr lang="en-US" sz="1200" dirty="0" err="1"/>
              <a:t>Sinkinson</a:t>
            </a:r>
            <a:r>
              <a:rPr lang="en-US" sz="1200" dirty="0"/>
              <a:t> and Amanda McAndrew </a:t>
            </a:r>
            <a:r>
              <a:rPr lang="en-US" sz="1200" dirty="0">
                <a:hlinkClick r:id="rId2"/>
              </a:rPr>
              <a:t>https://milnepublishing.geneseo.edu/openpedagogyapproaches/chapter/approaching-open-pedagogy-in-community-collaboration/</a:t>
            </a:r>
            <a:r>
              <a:rPr lang="en-US" sz="1200" dirty="0"/>
              <a:t>   </a:t>
            </a:r>
          </a:p>
        </p:txBody>
      </p:sp>
    </p:spTree>
    <p:extLst>
      <p:ext uri="{BB962C8B-B14F-4D97-AF65-F5344CB8AC3E}">
        <p14:creationId xmlns:p14="http://schemas.microsoft.com/office/powerpoint/2010/main" val="2634374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Core Values of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10146"/>
            <a:ext cx="11007214"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Activities to develop the core values – Evolve Guide - </a:t>
            </a:r>
            <a:r>
              <a:rPr lang="en-US" sz="2000" b="0" dirty="0">
                <a:hlinkClick r:id="rId2"/>
              </a:rPr>
              <a:t>https://docs.google.com/document/d/14Ll6R4aj73FZmX8CIS5Hbstt-kWal-Qf140ooTqEMEw/edit#heading=h.b1qv5749hz99</a:t>
            </a:r>
            <a:r>
              <a:rPr lang="en-US" sz="2000" b="0" dirty="0"/>
              <a:t> </a:t>
            </a:r>
            <a:endParaRPr lang="en-US" sz="2400" b="0" dirty="0"/>
          </a:p>
        </p:txBody>
      </p:sp>
      <p:sp>
        <p:nvSpPr>
          <p:cNvPr id="4" name="TextBox 3">
            <a:extLst>
              <a:ext uri="{FF2B5EF4-FFF2-40B4-BE49-F238E27FC236}">
                <a16:creationId xmlns:a16="http://schemas.microsoft.com/office/drawing/2014/main" id="{D17AD45C-2512-16BE-A469-29F2FC096CE7}"/>
              </a:ext>
            </a:extLst>
          </p:cNvPr>
          <p:cNvSpPr txBox="1"/>
          <p:nvPr/>
        </p:nvSpPr>
        <p:spPr>
          <a:xfrm>
            <a:off x="934064" y="5279438"/>
            <a:ext cx="6096000" cy="369332"/>
          </a:xfrm>
          <a:prstGeom prst="rect">
            <a:avLst/>
          </a:prstGeom>
          <a:noFill/>
        </p:spPr>
        <p:txBody>
          <a:bodyPr wrap="square">
            <a:spAutoFit/>
          </a:bodyPr>
          <a:lstStyle/>
          <a:p>
            <a:r>
              <a:rPr lang="en-US" dirty="0"/>
              <a:t> </a:t>
            </a:r>
            <a:r>
              <a:rPr lang="en-US" sz="1200" dirty="0">
                <a:hlinkClick r:id="rId3"/>
              </a:rPr>
              <a:t>https://pressbooks.lib.jmu.edu/openpedagogy/chapter/evolve-guide/</a:t>
            </a:r>
            <a:r>
              <a:rPr lang="en-US" sz="1200" dirty="0"/>
              <a:t> </a:t>
            </a:r>
            <a:endParaRPr lang="en-US" dirty="0"/>
          </a:p>
        </p:txBody>
      </p:sp>
      <p:pic>
        <p:nvPicPr>
          <p:cNvPr id="7" name="Picture 6">
            <a:extLst>
              <a:ext uri="{FF2B5EF4-FFF2-40B4-BE49-F238E27FC236}">
                <a16:creationId xmlns:a16="http://schemas.microsoft.com/office/drawing/2014/main" id="{3A82B845-AA00-FEDC-FB55-AC840AEDF655}"/>
              </a:ext>
            </a:extLst>
          </p:cNvPr>
          <p:cNvPicPr>
            <a:picLocks noChangeAspect="1"/>
          </p:cNvPicPr>
          <p:nvPr/>
        </p:nvPicPr>
        <p:blipFill>
          <a:blip r:embed="rId4"/>
          <a:stretch>
            <a:fillRect/>
          </a:stretch>
        </p:blipFill>
        <p:spPr>
          <a:xfrm>
            <a:off x="1143439" y="2767022"/>
            <a:ext cx="6916115" cy="1829055"/>
          </a:xfrm>
          <a:prstGeom prst="rect">
            <a:avLst/>
          </a:prstGeom>
        </p:spPr>
      </p:pic>
      <p:sp>
        <p:nvSpPr>
          <p:cNvPr id="11" name="TextBox 10">
            <a:extLst>
              <a:ext uri="{FF2B5EF4-FFF2-40B4-BE49-F238E27FC236}">
                <a16:creationId xmlns:a16="http://schemas.microsoft.com/office/drawing/2014/main" id="{FA8056BA-E398-CF40-F2A7-54AFE4A9025F}"/>
              </a:ext>
            </a:extLst>
          </p:cNvPr>
          <p:cNvSpPr txBox="1"/>
          <p:nvPr/>
        </p:nvSpPr>
        <p:spPr>
          <a:xfrm>
            <a:off x="1007807" y="4910394"/>
            <a:ext cx="6096000" cy="369332"/>
          </a:xfrm>
          <a:prstGeom prst="rect">
            <a:avLst/>
          </a:prstGeom>
          <a:noFill/>
        </p:spPr>
        <p:txBody>
          <a:bodyPr wrap="square">
            <a:spAutoFit/>
          </a:bodyPr>
          <a:lstStyle/>
          <a:p>
            <a:r>
              <a:rPr lang="en-US" dirty="0">
                <a:solidFill>
                  <a:schemeClr val="bg1"/>
                </a:solidFill>
              </a:rPr>
              <a:t>Also:</a:t>
            </a:r>
            <a:r>
              <a:rPr lang="en-US" dirty="0"/>
              <a:t> </a:t>
            </a:r>
            <a:r>
              <a:rPr lang="en-US" sz="1400" dirty="0">
                <a:hlinkClick r:id="rId5"/>
              </a:rPr>
              <a:t>https://guides.lib.uw.edu/oer/openpedagogy</a:t>
            </a:r>
            <a:r>
              <a:rPr lang="en-US" dirty="0"/>
              <a:t> </a:t>
            </a:r>
          </a:p>
        </p:txBody>
      </p:sp>
    </p:spTree>
    <p:extLst>
      <p:ext uri="{BB962C8B-B14F-4D97-AF65-F5344CB8AC3E}">
        <p14:creationId xmlns:p14="http://schemas.microsoft.com/office/powerpoint/2010/main" val="1828876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Open Pedagogy in Practice</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55865"/>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Renewable assignments and moving beyond disposable assignments</a:t>
            </a:r>
          </a:p>
          <a:p>
            <a:pPr marL="285750" indent="-285750">
              <a:lnSpc>
                <a:spcPct val="100000"/>
              </a:lnSpc>
              <a:buFont typeface="Arial" panose="020B0604020202020204" pitchFamily="34" charset="0"/>
              <a:buChar char="•"/>
            </a:pPr>
            <a:r>
              <a:rPr lang="en-US" sz="2400" b="0" dirty="0"/>
              <a:t>Student-created OER, including open textbooks and ancillary materials</a:t>
            </a:r>
          </a:p>
          <a:p>
            <a:pPr marL="285750" indent="-285750">
              <a:lnSpc>
                <a:spcPct val="100000"/>
              </a:lnSpc>
              <a:buFont typeface="Arial" panose="020B0604020202020204" pitchFamily="34" charset="0"/>
              <a:buChar char="•"/>
            </a:pPr>
            <a:r>
              <a:rPr lang="en-US" sz="2400" b="0" dirty="0"/>
              <a:t>Collaborative projects such as Wikipedia editing, creating instructional videos, and developing open syllabi</a:t>
            </a:r>
          </a:p>
        </p:txBody>
      </p:sp>
    </p:spTree>
    <p:extLst>
      <p:ext uri="{BB962C8B-B14F-4D97-AF65-F5344CB8AC3E}">
        <p14:creationId xmlns:p14="http://schemas.microsoft.com/office/powerpoint/2010/main" val="255976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Open Pedagogy in Practice</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55865"/>
            <a:ext cx="9945330"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Renewable assignments and moving beyond disposable assignments</a:t>
            </a:r>
          </a:p>
        </p:txBody>
      </p:sp>
      <p:sp>
        <p:nvSpPr>
          <p:cNvPr id="6" name="TextBox 5">
            <a:extLst>
              <a:ext uri="{FF2B5EF4-FFF2-40B4-BE49-F238E27FC236}">
                <a16:creationId xmlns:a16="http://schemas.microsoft.com/office/drawing/2014/main" id="{6942E633-80AA-49A4-84DA-6BCE023A4AC6}"/>
              </a:ext>
            </a:extLst>
          </p:cNvPr>
          <p:cNvSpPr txBox="1"/>
          <p:nvPr/>
        </p:nvSpPr>
        <p:spPr>
          <a:xfrm>
            <a:off x="1901536" y="2035549"/>
            <a:ext cx="8165176" cy="1200329"/>
          </a:xfrm>
          <a:prstGeom prst="rect">
            <a:avLst/>
          </a:prstGeom>
          <a:solidFill>
            <a:schemeClr val="bg1"/>
          </a:solidFill>
        </p:spPr>
        <p:txBody>
          <a:bodyPr wrap="square">
            <a:spAutoFit/>
          </a:bodyPr>
          <a:lstStyle/>
          <a:p>
            <a:r>
              <a:rPr lang="en-US" dirty="0"/>
              <a:t>These are assignments that students complain about doing and faculty complain about grading. They’re assignments that add no value to the world – after a student spends three hours creating it, a teacher spends 30 minutes grading it, and then the student throws it away. </a:t>
            </a:r>
            <a:endParaRPr lang="en-CA" dirty="0"/>
          </a:p>
        </p:txBody>
      </p:sp>
      <p:sp>
        <p:nvSpPr>
          <p:cNvPr id="7" name="TextBox 6">
            <a:extLst>
              <a:ext uri="{FF2B5EF4-FFF2-40B4-BE49-F238E27FC236}">
                <a16:creationId xmlns:a16="http://schemas.microsoft.com/office/drawing/2014/main" id="{7A320AB1-CE4E-41F7-9EFB-BDA3AB8082DC}"/>
              </a:ext>
            </a:extLst>
          </p:cNvPr>
          <p:cNvSpPr txBox="1"/>
          <p:nvPr/>
        </p:nvSpPr>
        <p:spPr>
          <a:xfrm>
            <a:off x="10151906" y="1928515"/>
            <a:ext cx="1922107" cy="523220"/>
          </a:xfrm>
          <a:prstGeom prst="rect">
            <a:avLst/>
          </a:prstGeom>
          <a:noFill/>
        </p:spPr>
        <p:txBody>
          <a:bodyPr wrap="square">
            <a:spAutoFit/>
          </a:bodyPr>
          <a:lstStyle/>
          <a:p>
            <a:r>
              <a:rPr lang="en-CA" sz="1400" dirty="0">
                <a:hlinkClick r:id="rId2"/>
              </a:rPr>
              <a:t>https://opencontent.org/blog/archives/2975</a:t>
            </a:r>
            <a:r>
              <a:rPr lang="en-CA" sz="1400" dirty="0"/>
              <a:t> </a:t>
            </a:r>
          </a:p>
        </p:txBody>
      </p:sp>
      <p:pic>
        <p:nvPicPr>
          <p:cNvPr id="9" name="Picture 8">
            <a:extLst>
              <a:ext uri="{FF2B5EF4-FFF2-40B4-BE49-F238E27FC236}">
                <a16:creationId xmlns:a16="http://schemas.microsoft.com/office/drawing/2014/main" id="{0A1CF6DE-EBDD-4F38-B404-0D62DC8F641E}"/>
              </a:ext>
            </a:extLst>
          </p:cNvPr>
          <p:cNvPicPr>
            <a:picLocks noChangeAspect="1"/>
          </p:cNvPicPr>
          <p:nvPr/>
        </p:nvPicPr>
        <p:blipFill>
          <a:blip r:embed="rId3"/>
          <a:stretch>
            <a:fillRect/>
          </a:stretch>
        </p:blipFill>
        <p:spPr>
          <a:xfrm>
            <a:off x="1901536" y="3359145"/>
            <a:ext cx="6702135" cy="2548693"/>
          </a:xfrm>
          <a:prstGeom prst="rect">
            <a:avLst/>
          </a:prstGeom>
        </p:spPr>
      </p:pic>
      <p:sp>
        <p:nvSpPr>
          <p:cNvPr id="11" name="TextBox 10">
            <a:extLst>
              <a:ext uri="{FF2B5EF4-FFF2-40B4-BE49-F238E27FC236}">
                <a16:creationId xmlns:a16="http://schemas.microsoft.com/office/drawing/2014/main" id="{D8D1F3BA-416B-43A8-AC08-6813F0A8A628}"/>
              </a:ext>
            </a:extLst>
          </p:cNvPr>
          <p:cNvSpPr txBox="1"/>
          <p:nvPr/>
        </p:nvSpPr>
        <p:spPr>
          <a:xfrm>
            <a:off x="8603671" y="3510951"/>
            <a:ext cx="2683970" cy="523220"/>
          </a:xfrm>
          <a:prstGeom prst="rect">
            <a:avLst/>
          </a:prstGeom>
          <a:noFill/>
        </p:spPr>
        <p:txBody>
          <a:bodyPr wrap="square">
            <a:spAutoFit/>
          </a:bodyPr>
          <a:lstStyle/>
          <a:p>
            <a:r>
              <a:rPr lang="en-CA" sz="1400" dirty="0">
                <a:hlinkClick r:id="rId4"/>
              </a:rPr>
              <a:t>https://www.flickr.com/photos/192827808@N02/</a:t>
            </a:r>
            <a:r>
              <a:rPr lang="en-CA" sz="1400" dirty="0"/>
              <a:t> </a:t>
            </a:r>
          </a:p>
        </p:txBody>
      </p:sp>
      <p:sp>
        <p:nvSpPr>
          <p:cNvPr id="10" name="TextBox 9">
            <a:extLst>
              <a:ext uri="{FF2B5EF4-FFF2-40B4-BE49-F238E27FC236}">
                <a16:creationId xmlns:a16="http://schemas.microsoft.com/office/drawing/2014/main" id="{9555047E-33C9-2DAC-0F58-2F6DA35780E9}"/>
              </a:ext>
            </a:extLst>
          </p:cNvPr>
          <p:cNvSpPr txBox="1"/>
          <p:nvPr/>
        </p:nvSpPr>
        <p:spPr>
          <a:xfrm>
            <a:off x="1779639" y="5957373"/>
            <a:ext cx="8927690" cy="553998"/>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Non-Disposable Assignments by Christina Hendricks </a:t>
            </a:r>
            <a:r>
              <a:rPr lang="en-US" sz="1200" dirty="0">
                <a:solidFill>
                  <a:schemeClr val="bg1"/>
                </a:solidFill>
                <a:hlinkClick r:id="rId5"/>
              </a:rPr>
              <a:t>https://blogs.ubc.ca/chendricks/2015/08/18/non-disposable-assignments-intro-philosophy/</a:t>
            </a:r>
            <a:r>
              <a:rPr lang="en-US" sz="1200"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2861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Open Pedagogy in Practice</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80802"/>
            <a:ext cx="8696633" cy="4053081"/>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Student-created OER, including open textbooks and ancillary materials</a:t>
            </a:r>
          </a:p>
          <a:p>
            <a:pPr marL="569214" lvl="1" indent="-285750">
              <a:lnSpc>
                <a:spcPct val="100000"/>
              </a:lnSpc>
            </a:pPr>
            <a:r>
              <a:rPr lang="en-US" sz="2400" b="0" dirty="0"/>
              <a:t>A Guide to Making Open Textbooks with Students, Elizabeth Mays (ed) </a:t>
            </a:r>
            <a:r>
              <a:rPr lang="en-US" sz="1600" b="0" dirty="0">
                <a:hlinkClick r:id="rId2"/>
              </a:rPr>
              <a:t>https://press.rebus.community/makingopentextbookswithstudents/</a:t>
            </a:r>
            <a:r>
              <a:rPr lang="en-US" sz="1600" b="0" dirty="0"/>
              <a:t> </a:t>
            </a:r>
          </a:p>
          <a:p>
            <a:pPr marL="569214" lvl="1" indent="-285750">
              <a:lnSpc>
                <a:spcPct val="100000"/>
              </a:lnSpc>
            </a:pPr>
            <a:r>
              <a:rPr lang="en-US" sz="2400" b="0" dirty="0"/>
              <a:t>Co-creating OER: Students Supporting Students </a:t>
            </a:r>
            <a:r>
              <a:rPr lang="en-US" sz="1500" b="0" dirty="0">
                <a:hlinkClick r:id="rId3"/>
              </a:rPr>
              <a:t>https://bccampus.ca/2022/01/12/co-creating-oer-students-supporting-students/</a:t>
            </a:r>
            <a:r>
              <a:rPr lang="en-US" sz="1500" b="0" dirty="0"/>
              <a:t> </a:t>
            </a:r>
            <a:endParaRPr lang="en-US" sz="2400" b="0" dirty="0"/>
          </a:p>
        </p:txBody>
      </p:sp>
      <p:pic>
        <p:nvPicPr>
          <p:cNvPr id="4" name="Picture 3" descr="A poster of people sitting around a table&#10;&#10;Description automatically generated">
            <a:extLst>
              <a:ext uri="{FF2B5EF4-FFF2-40B4-BE49-F238E27FC236}">
                <a16:creationId xmlns:a16="http://schemas.microsoft.com/office/drawing/2014/main" id="{4F1AB96A-B71D-1E26-2B47-A245D0F1FC25}"/>
              </a:ext>
            </a:extLst>
          </p:cNvPr>
          <p:cNvPicPr>
            <a:picLocks noChangeAspect="1"/>
          </p:cNvPicPr>
          <p:nvPr/>
        </p:nvPicPr>
        <p:blipFill>
          <a:blip r:embed="rId4"/>
          <a:stretch>
            <a:fillRect/>
          </a:stretch>
        </p:blipFill>
        <p:spPr>
          <a:xfrm>
            <a:off x="9190972" y="2428568"/>
            <a:ext cx="2493223" cy="3296595"/>
          </a:xfrm>
          <a:prstGeom prst="rect">
            <a:avLst/>
          </a:prstGeom>
        </p:spPr>
      </p:pic>
    </p:spTree>
    <p:extLst>
      <p:ext uri="{BB962C8B-B14F-4D97-AF65-F5344CB8AC3E}">
        <p14:creationId xmlns:p14="http://schemas.microsoft.com/office/powerpoint/2010/main" val="5858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Open Pedagogy in Practice</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55865"/>
            <a:ext cx="7841673" cy="3276600"/>
          </a:xfrm>
        </p:spPr>
        <p:txBody>
          <a:bodyPr vert="horz" lIns="91440" tIns="45720" rIns="91440" bIns="45720" rtlCol="0" anchor="t">
            <a:normAutofit fontScale="92500" lnSpcReduction="10000"/>
          </a:bodyPr>
          <a:lstStyle/>
          <a:p>
            <a:pPr marL="285750" indent="-285750">
              <a:lnSpc>
                <a:spcPct val="100000"/>
              </a:lnSpc>
              <a:buFont typeface="Arial" panose="020B0604020202020204" pitchFamily="34" charset="0"/>
              <a:buChar char="•"/>
            </a:pPr>
            <a:r>
              <a:rPr lang="en-US" sz="2400" b="0" dirty="0"/>
              <a:t>Collaborative projects such as Wikipedia editing, creating instructional videos, and developing open syllabi</a:t>
            </a:r>
          </a:p>
          <a:p>
            <a:pPr marL="569214" lvl="1" indent="-285750">
              <a:lnSpc>
                <a:spcPct val="100000"/>
              </a:lnSpc>
            </a:pPr>
            <a:r>
              <a:rPr lang="en-US" sz="2400" dirty="0"/>
              <a:t>Hendricks – start with students creating Wikipedia-style articles on a local Wiki first </a:t>
            </a:r>
          </a:p>
          <a:p>
            <a:pPr marL="1428750" lvl="2" indent="-285750">
              <a:lnSpc>
                <a:spcPct val="100000"/>
              </a:lnSpc>
            </a:pPr>
            <a:r>
              <a:rPr lang="en-US" sz="2600" dirty="0">
                <a:solidFill>
                  <a:schemeClr val="bg1"/>
                </a:solidFill>
              </a:rPr>
              <a:t>Moodle Wiki activity</a:t>
            </a:r>
            <a:r>
              <a:rPr lang="en-US" sz="2600" dirty="0"/>
              <a:t>  </a:t>
            </a:r>
            <a:r>
              <a:rPr lang="en-US" sz="1500" dirty="0">
                <a:hlinkClick r:id="rId2"/>
              </a:rPr>
              <a:t>https://docs.moodle.org/403/en/Wiki_activity</a:t>
            </a:r>
            <a:r>
              <a:rPr lang="en-US" sz="2600" dirty="0"/>
              <a:t> </a:t>
            </a:r>
          </a:p>
          <a:p>
            <a:pPr marL="1428750" lvl="2" indent="-285750">
              <a:lnSpc>
                <a:spcPct val="100000"/>
              </a:lnSpc>
            </a:pPr>
            <a:r>
              <a:rPr lang="en-US" sz="2600" dirty="0">
                <a:solidFill>
                  <a:schemeClr val="bg1"/>
                </a:solidFill>
              </a:rPr>
              <a:t>Your first Wiki article </a:t>
            </a:r>
            <a:r>
              <a:rPr lang="en-US" sz="1300" dirty="0">
                <a:hlinkClick r:id="rId3"/>
              </a:rPr>
              <a:t>https://en.wikipedia.org/wiki/Help:Your_first_article</a:t>
            </a:r>
            <a:endParaRPr lang="en-US" sz="1300" dirty="0"/>
          </a:p>
          <a:p>
            <a:pPr marL="1428750" lvl="2" indent="-285750">
              <a:lnSpc>
                <a:spcPct val="100000"/>
              </a:lnSpc>
            </a:pPr>
            <a:r>
              <a:rPr lang="en-US" sz="2600" dirty="0">
                <a:solidFill>
                  <a:schemeClr val="bg1"/>
                </a:solidFill>
              </a:rPr>
              <a:t>Creating content as a learning activity</a:t>
            </a:r>
            <a:endParaRPr lang="en-US" sz="1700" b="0" dirty="0">
              <a:solidFill>
                <a:schemeClr val="bg1"/>
              </a:solidFill>
            </a:endParaRPr>
          </a:p>
        </p:txBody>
      </p:sp>
      <p:pic>
        <p:nvPicPr>
          <p:cNvPr id="9" name="Picture 8">
            <a:extLst>
              <a:ext uri="{FF2B5EF4-FFF2-40B4-BE49-F238E27FC236}">
                <a16:creationId xmlns:a16="http://schemas.microsoft.com/office/drawing/2014/main" id="{C3447BA8-5CC7-8938-E442-503A8603BA47}"/>
              </a:ext>
            </a:extLst>
          </p:cNvPr>
          <p:cNvPicPr>
            <a:picLocks noChangeAspect="1"/>
          </p:cNvPicPr>
          <p:nvPr/>
        </p:nvPicPr>
        <p:blipFill>
          <a:blip r:embed="rId4"/>
          <a:stretch>
            <a:fillRect/>
          </a:stretch>
        </p:blipFill>
        <p:spPr>
          <a:xfrm>
            <a:off x="7757052" y="3126142"/>
            <a:ext cx="3191320" cy="2915057"/>
          </a:xfrm>
          <a:prstGeom prst="rect">
            <a:avLst/>
          </a:prstGeom>
        </p:spPr>
      </p:pic>
      <p:sp>
        <p:nvSpPr>
          <p:cNvPr id="11" name="TextBox 10">
            <a:extLst>
              <a:ext uri="{FF2B5EF4-FFF2-40B4-BE49-F238E27FC236}">
                <a16:creationId xmlns:a16="http://schemas.microsoft.com/office/drawing/2014/main" id="{2D39001B-158D-16E0-D0C6-82BBF44F4F8B}"/>
              </a:ext>
            </a:extLst>
          </p:cNvPr>
          <p:cNvSpPr txBox="1"/>
          <p:nvPr/>
        </p:nvSpPr>
        <p:spPr>
          <a:xfrm>
            <a:off x="2216727" y="4583671"/>
            <a:ext cx="6096000" cy="276999"/>
          </a:xfrm>
          <a:prstGeom prst="rect">
            <a:avLst/>
          </a:prstGeom>
          <a:noFill/>
        </p:spPr>
        <p:txBody>
          <a:bodyPr wrap="square">
            <a:spAutoFit/>
          </a:bodyPr>
          <a:lstStyle/>
          <a:p>
            <a:r>
              <a:rPr lang="en-US" sz="1200" dirty="0">
                <a:hlinkClick r:id="rId5"/>
              </a:rPr>
              <a:t>https://americancultures.berkeley.edu/teaching-with-wikipedia</a:t>
            </a:r>
            <a:r>
              <a:rPr lang="en-US" sz="1200" dirty="0"/>
              <a:t>  </a:t>
            </a:r>
          </a:p>
        </p:txBody>
      </p:sp>
    </p:spTree>
    <p:extLst>
      <p:ext uri="{BB962C8B-B14F-4D97-AF65-F5344CB8AC3E}">
        <p14:creationId xmlns:p14="http://schemas.microsoft.com/office/powerpoint/2010/main" val="2747161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Challenges and Opportunities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20647"/>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The digital divide and ensuring equitable access to resources</a:t>
            </a:r>
          </a:p>
          <a:p>
            <a:pPr marL="285750" indent="-285750">
              <a:lnSpc>
                <a:spcPct val="100000"/>
              </a:lnSpc>
              <a:buFont typeface="Arial" panose="020B0604020202020204" pitchFamily="34" charset="0"/>
              <a:buChar char="•"/>
            </a:pPr>
            <a:r>
              <a:rPr lang="en-US" sz="2400" b="0" dirty="0"/>
              <a:t>Copyright and open licenses</a:t>
            </a:r>
          </a:p>
          <a:p>
            <a:pPr marL="285750" indent="-285750">
              <a:lnSpc>
                <a:spcPct val="100000"/>
              </a:lnSpc>
              <a:buFont typeface="Arial" panose="020B0604020202020204" pitchFamily="34" charset="0"/>
              <a:buChar char="•"/>
            </a:pPr>
            <a:r>
              <a:rPr lang="en-US" sz="2400" b="0" dirty="0"/>
              <a:t>Openness and respecting Protocol</a:t>
            </a:r>
          </a:p>
          <a:p>
            <a:pPr marL="285750" indent="-285750">
              <a:lnSpc>
                <a:spcPct val="100000"/>
              </a:lnSpc>
              <a:buFont typeface="Arial" panose="020B0604020202020204" pitchFamily="34" charset="0"/>
              <a:buChar char="•"/>
            </a:pPr>
            <a:r>
              <a:rPr lang="en-US" sz="2400" b="0" dirty="0"/>
              <a:t>Encouraging student participation</a:t>
            </a:r>
          </a:p>
          <a:p>
            <a:pPr marL="285750" indent="-285750">
              <a:lnSpc>
                <a:spcPct val="100000"/>
              </a:lnSpc>
              <a:buFont typeface="Arial" panose="020B0604020202020204" pitchFamily="34" charset="0"/>
              <a:buChar char="•"/>
            </a:pPr>
            <a:r>
              <a:rPr lang="en-US" sz="2400" b="0" dirty="0"/>
              <a:t>Privacy and security</a:t>
            </a:r>
          </a:p>
        </p:txBody>
      </p:sp>
    </p:spTree>
    <p:extLst>
      <p:ext uri="{BB962C8B-B14F-4D97-AF65-F5344CB8AC3E}">
        <p14:creationId xmlns:p14="http://schemas.microsoft.com/office/powerpoint/2010/main" val="300663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Challenges and Opportunities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20647"/>
            <a:ext cx="7841673" cy="3276600"/>
          </a:xfrm>
        </p:spPr>
        <p:txBody>
          <a:bodyPr vert="horz" lIns="91440" tIns="45720" rIns="91440" bIns="45720" rtlCol="0" anchor="t">
            <a:normAutofit fontScale="92500"/>
          </a:bodyPr>
          <a:lstStyle/>
          <a:p>
            <a:pPr marL="285750" indent="-285750">
              <a:lnSpc>
                <a:spcPct val="100000"/>
              </a:lnSpc>
              <a:buFont typeface="Arial" panose="020B0604020202020204" pitchFamily="34" charset="0"/>
              <a:buChar char="•"/>
            </a:pPr>
            <a:r>
              <a:rPr lang="en-US" sz="2400" b="0" dirty="0"/>
              <a:t>The digital divide and ensuring equitable access to resources</a:t>
            </a:r>
          </a:p>
          <a:p>
            <a:pPr marL="569214" lvl="1" indent="-285750">
              <a:lnSpc>
                <a:spcPct val="100000"/>
              </a:lnSpc>
            </a:pPr>
            <a:r>
              <a:rPr lang="en-US" sz="2400" dirty="0"/>
              <a:t>“Students in disadvantaged communities still face the challenge of inadequate Internet and technology access (Cullinan et al., 2021). To help alleviate this problem, educators can consider providing physical copies and off-line access to the OER they are using.”</a:t>
            </a:r>
          </a:p>
          <a:p>
            <a:pPr lvl="2" indent="0">
              <a:lnSpc>
                <a:spcPct val="100000"/>
              </a:lnSpc>
              <a:buNone/>
            </a:pPr>
            <a:r>
              <a:rPr lang="en-US" sz="1300" b="0" dirty="0">
                <a:hlinkClick r:id="rId2"/>
              </a:rPr>
              <a:t>https://source.sheridancollege.ca/cgi/viewcontent.cgi?article=1025&amp;context=lls_publ</a:t>
            </a:r>
            <a:r>
              <a:rPr lang="en-US" sz="1300" b="0" dirty="0"/>
              <a:t> </a:t>
            </a:r>
          </a:p>
          <a:p>
            <a:pPr lvl="2" indent="0">
              <a:lnSpc>
                <a:spcPct val="100000"/>
              </a:lnSpc>
              <a:buNone/>
            </a:pPr>
            <a:r>
              <a:rPr lang="en-US" sz="1300" b="0" dirty="0">
                <a:hlinkClick r:id="rId3"/>
              </a:rPr>
              <a:t>https://educationaltechnologyjournal.springeropen.com/articles/10.1186/s41239-021-00262-1</a:t>
            </a:r>
            <a:r>
              <a:rPr lang="en-US" sz="1300" b="0" dirty="0"/>
              <a:t> </a:t>
            </a:r>
          </a:p>
        </p:txBody>
      </p:sp>
    </p:spTree>
    <p:extLst>
      <p:ext uri="{BB962C8B-B14F-4D97-AF65-F5344CB8AC3E}">
        <p14:creationId xmlns:p14="http://schemas.microsoft.com/office/powerpoint/2010/main" val="2671851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What is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14302"/>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Historical context</a:t>
            </a:r>
          </a:p>
          <a:p>
            <a:pPr marL="285750" indent="-285750">
              <a:lnSpc>
                <a:spcPct val="100000"/>
              </a:lnSpc>
              <a:buFont typeface="Arial" panose="020B0604020202020204" pitchFamily="34" charset="0"/>
              <a:buChar char="•"/>
            </a:pPr>
            <a:r>
              <a:rPr lang="en-US" sz="2400" b="0" dirty="0"/>
              <a:t>Definition and key principles of open pedagogy</a:t>
            </a:r>
          </a:p>
          <a:p>
            <a:pPr marL="285750" indent="-285750">
              <a:lnSpc>
                <a:spcPct val="100000"/>
              </a:lnSpc>
              <a:buFont typeface="Arial" panose="020B0604020202020204" pitchFamily="34" charset="0"/>
              <a:buChar char="•"/>
            </a:pPr>
            <a:r>
              <a:rPr lang="en-US" sz="2400" b="0" dirty="0"/>
              <a:t>Why participate in Open Pedagogy</a:t>
            </a:r>
          </a:p>
          <a:p>
            <a:pPr marL="285750" indent="-285750">
              <a:lnSpc>
                <a:spcPct val="100000"/>
              </a:lnSpc>
              <a:buFont typeface="Arial" panose="020B0604020202020204" pitchFamily="34" charset="0"/>
              <a:buChar char="•"/>
            </a:pPr>
            <a:r>
              <a:rPr lang="en-US" sz="2400" b="0" dirty="0"/>
              <a:t>The role of Open Educational Resources (OER)</a:t>
            </a:r>
          </a:p>
        </p:txBody>
      </p:sp>
    </p:spTree>
    <p:extLst>
      <p:ext uri="{BB962C8B-B14F-4D97-AF65-F5344CB8AC3E}">
        <p14:creationId xmlns:p14="http://schemas.microsoft.com/office/powerpoint/2010/main" val="31740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Challenges and Opportunities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10815"/>
            <a:ext cx="7841673" cy="3276600"/>
          </a:xfrm>
        </p:spPr>
        <p:txBody>
          <a:bodyPr vert="horz" lIns="91440" tIns="45720" rIns="91440" bIns="45720" rtlCol="0" anchor="t">
            <a:normAutofit fontScale="92500" lnSpcReduction="20000"/>
          </a:bodyPr>
          <a:lstStyle/>
          <a:p>
            <a:pPr marL="285750" indent="-285750">
              <a:lnSpc>
                <a:spcPct val="100000"/>
              </a:lnSpc>
              <a:buFont typeface="Arial" panose="020B0604020202020204" pitchFamily="34" charset="0"/>
              <a:buChar char="•"/>
            </a:pPr>
            <a:r>
              <a:rPr lang="en-US" sz="2400" b="0" dirty="0"/>
              <a:t>Copyright and open licenses</a:t>
            </a:r>
          </a:p>
          <a:p>
            <a:pPr marL="569214" lvl="1" indent="-285750">
              <a:lnSpc>
                <a:spcPct val="100000"/>
              </a:lnSpc>
            </a:pPr>
            <a:r>
              <a:rPr lang="en-US" sz="2400" dirty="0"/>
              <a:t>Key questions to consider, </a:t>
            </a:r>
            <a:r>
              <a:rPr lang="en-US" sz="2400" dirty="0" err="1"/>
              <a:t>eg.</a:t>
            </a:r>
            <a:r>
              <a:rPr lang="en-US" sz="2400" dirty="0"/>
              <a:t> </a:t>
            </a:r>
            <a:r>
              <a:rPr lang="en-US" sz="2400" b="0" dirty="0">
                <a:solidFill>
                  <a:schemeClr val="bg1"/>
                </a:solidFill>
              </a:rPr>
              <a:t>Can students in your class project choose whether to openly license their work or not? </a:t>
            </a:r>
            <a:r>
              <a:rPr lang="en-US" sz="1600" dirty="0">
                <a:hlinkClick r:id="rId2"/>
              </a:rPr>
              <a:t>https://press.rebus.community/makingopentextbookswithstudents/chapter/licensing/</a:t>
            </a:r>
            <a:endParaRPr lang="en-US" sz="1600" dirty="0"/>
          </a:p>
          <a:p>
            <a:pPr marL="569214" lvl="1" indent="-285750">
              <a:lnSpc>
                <a:spcPct val="100000"/>
              </a:lnSpc>
            </a:pPr>
            <a:r>
              <a:rPr lang="en-US" sz="2400" dirty="0"/>
              <a:t>Guide to Creative Commons licenses </a:t>
            </a:r>
            <a:r>
              <a:rPr lang="en-US" sz="1700" dirty="0">
                <a:hlinkClick r:id="rId3"/>
              </a:rPr>
              <a:t>https://creativecommons.org/share-your-work/cclicenses/</a:t>
            </a:r>
            <a:r>
              <a:rPr lang="en-US" sz="1700" dirty="0"/>
              <a:t> </a:t>
            </a:r>
          </a:p>
          <a:p>
            <a:pPr marL="569214" lvl="1" indent="-285750">
              <a:lnSpc>
                <a:spcPct val="100000"/>
              </a:lnSpc>
            </a:pPr>
            <a:r>
              <a:rPr lang="en-US" sz="2400" dirty="0"/>
              <a:t>Additional considerations – cultural and community resources and knowledge </a:t>
            </a:r>
            <a:r>
              <a:rPr lang="en-US" sz="1700" dirty="0">
                <a:hlinkClick r:id="rId4"/>
              </a:rPr>
              <a:t>https://www.graygroupintl.com/blog/cultural-rights</a:t>
            </a:r>
            <a:r>
              <a:rPr lang="en-US" sz="1700" dirty="0"/>
              <a:t> </a:t>
            </a:r>
            <a:endParaRPr lang="en-US" dirty="0"/>
          </a:p>
        </p:txBody>
      </p:sp>
    </p:spTree>
    <p:extLst>
      <p:ext uri="{BB962C8B-B14F-4D97-AF65-F5344CB8AC3E}">
        <p14:creationId xmlns:p14="http://schemas.microsoft.com/office/powerpoint/2010/main" val="1788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Challenges and Opportunities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20646"/>
            <a:ext cx="6563033" cy="5337353"/>
          </a:xfrm>
        </p:spPr>
        <p:txBody>
          <a:bodyPr vert="horz" lIns="91440" tIns="45720" rIns="91440" bIns="45720" rtlCol="0" anchor="t">
            <a:normAutofit fontScale="92500" lnSpcReduction="10000"/>
          </a:bodyPr>
          <a:lstStyle/>
          <a:p>
            <a:pPr marL="285750" indent="-285750">
              <a:lnSpc>
                <a:spcPct val="100000"/>
              </a:lnSpc>
              <a:buFont typeface="Arial" panose="020B0604020202020204" pitchFamily="34" charset="0"/>
              <a:buChar char="•"/>
            </a:pPr>
            <a:r>
              <a:rPr lang="en-US" sz="2600" b="0" dirty="0"/>
              <a:t>Openness and respecting Protocol -        Kayla Lar-Son: </a:t>
            </a:r>
          </a:p>
          <a:p>
            <a:pPr marL="569214" lvl="1" indent="-285750">
              <a:lnSpc>
                <a:spcPct val="100000"/>
              </a:lnSpc>
            </a:pPr>
            <a:r>
              <a:rPr lang="en-US" sz="2200" b="0" dirty="0"/>
              <a:t>Respect – honour the knowledge sovereignty of Indigenous communities </a:t>
            </a:r>
          </a:p>
          <a:p>
            <a:pPr marL="569214" lvl="1" indent="-285750">
              <a:lnSpc>
                <a:spcPct val="100000"/>
              </a:lnSpc>
            </a:pPr>
            <a:r>
              <a:rPr lang="en-US" sz="2200" b="0" dirty="0"/>
              <a:t>Relationships – build with the community to honour their traditions and protocols </a:t>
            </a:r>
          </a:p>
          <a:p>
            <a:pPr marL="569214" lvl="1" indent="-285750">
              <a:lnSpc>
                <a:spcPct val="100000"/>
              </a:lnSpc>
            </a:pPr>
            <a:r>
              <a:rPr lang="en-US" sz="2200" b="0" dirty="0"/>
              <a:t>Responsibility – put community practices first and only share when and what we are allowed, and to publish in an ethical way</a:t>
            </a:r>
          </a:p>
          <a:p>
            <a:pPr marL="569214" lvl="1" indent="-285750">
              <a:lnSpc>
                <a:spcPct val="100000"/>
              </a:lnSpc>
            </a:pPr>
            <a:r>
              <a:rPr lang="en-US" sz="2200" b="0" dirty="0"/>
              <a:t>Reverence – uphold what is sacred and respect sacred traditions </a:t>
            </a:r>
          </a:p>
          <a:p>
            <a:pPr marL="569214" lvl="1" indent="-285750">
              <a:lnSpc>
                <a:spcPct val="100000"/>
              </a:lnSpc>
            </a:pPr>
            <a:r>
              <a:rPr lang="en-US" sz="2200" b="0" dirty="0"/>
              <a:t>Relevance – ensure the project serves the needs of the community </a:t>
            </a:r>
          </a:p>
          <a:p>
            <a:pPr marL="569214" lvl="1" indent="-285750">
              <a:lnSpc>
                <a:spcPct val="100000"/>
              </a:lnSpc>
            </a:pPr>
            <a:r>
              <a:rPr lang="en-US" sz="2200" b="0" dirty="0"/>
              <a:t>Reciprocity – give back to the community through projects; don’t just take what you need </a:t>
            </a:r>
          </a:p>
          <a:p>
            <a:pPr marL="569214" lvl="1" indent="-285750">
              <a:lnSpc>
                <a:spcPct val="100000"/>
              </a:lnSpc>
            </a:pPr>
            <a:endParaRPr lang="en-US" sz="2400" b="0" dirty="0"/>
          </a:p>
          <a:p>
            <a:pPr marL="569214" lvl="1" indent="-285750">
              <a:lnSpc>
                <a:spcPct val="100000"/>
              </a:lnSpc>
            </a:pPr>
            <a:endParaRPr lang="en-US" sz="2400" b="0" dirty="0"/>
          </a:p>
        </p:txBody>
      </p:sp>
      <p:pic>
        <p:nvPicPr>
          <p:cNvPr id="10" name="Picture 9" descr="A close-up of a book&#10;&#10;Description automatically generated">
            <a:extLst>
              <a:ext uri="{FF2B5EF4-FFF2-40B4-BE49-F238E27FC236}">
                <a16:creationId xmlns:a16="http://schemas.microsoft.com/office/drawing/2014/main" id="{84541F5B-707C-6049-8166-8E5FE2D23BE6}"/>
              </a:ext>
            </a:extLst>
          </p:cNvPr>
          <p:cNvPicPr>
            <a:picLocks noChangeAspect="1"/>
          </p:cNvPicPr>
          <p:nvPr/>
        </p:nvPicPr>
        <p:blipFill>
          <a:blip r:embed="rId2"/>
          <a:stretch>
            <a:fillRect/>
          </a:stretch>
        </p:blipFill>
        <p:spPr>
          <a:xfrm>
            <a:off x="7607273" y="2374053"/>
            <a:ext cx="3544966" cy="3544966"/>
          </a:xfrm>
          <a:prstGeom prst="rect">
            <a:avLst/>
          </a:prstGeom>
        </p:spPr>
      </p:pic>
      <p:sp>
        <p:nvSpPr>
          <p:cNvPr id="12" name="TextBox 11">
            <a:extLst>
              <a:ext uri="{FF2B5EF4-FFF2-40B4-BE49-F238E27FC236}">
                <a16:creationId xmlns:a16="http://schemas.microsoft.com/office/drawing/2014/main" id="{969F8047-9106-0E9E-ED97-2AE1B3E2077A}"/>
              </a:ext>
            </a:extLst>
          </p:cNvPr>
          <p:cNvSpPr txBox="1"/>
          <p:nvPr/>
        </p:nvSpPr>
        <p:spPr>
          <a:xfrm>
            <a:off x="7482349" y="6064908"/>
            <a:ext cx="3048000" cy="646331"/>
          </a:xfrm>
          <a:prstGeom prst="rect">
            <a:avLst/>
          </a:prstGeom>
          <a:noFill/>
        </p:spPr>
        <p:txBody>
          <a:bodyPr wrap="square">
            <a:spAutoFit/>
          </a:bodyPr>
          <a:lstStyle/>
          <a:p>
            <a:r>
              <a:rPr lang="en-US" sz="1200" dirty="0">
                <a:hlinkClick r:id="rId3"/>
              </a:rPr>
              <a:t>https://digitaltattoo.ubc.ca/2021/11/05/sovereignty-and-tradition-indigenous-knowledge-open-educational-resources/</a:t>
            </a:r>
            <a:r>
              <a:rPr lang="en-US" sz="1200" dirty="0"/>
              <a:t> </a:t>
            </a:r>
          </a:p>
        </p:txBody>
      </p:sp>
    </p:spTree>
    <p:extLst>
      <p:ext uri="{BB962C8B-B14F-4D97-AF65-F5344CB8AC3E}">
        <p14:creationId xmlns:p14="http://schemas.microsoft.com/office/powerpoint/2010/main" val="1205572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Challenges and Opportunities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2071254"/>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Privacy and security</a:t>
            </a:r>
          </a:p>
          <a:p>
            <a:pPr marL="569214" lvl="1" indent="-285750">
              <a:lnSpc>
                <a:spcPct val="100000"/>
              </a:lnSpc>
            </a:pPr>
            <a:r>
              <a:rPr lang="en-US" sz="2400" dirty="0"/>
              <a:t>Considering openness at four levels (Cronin)</a:t>
            </a:r>
            <a:endParaRPr lang="en-US" sz="2400" b="0" dirty="0"/>
          </a:p>
        </p:txBody>
      </p:sp>
      <p:pic>
        <p:nvPicPr>
          <p:cNvPr id="4" name="Picture 3">
            <a:extLst>
              <a:ext uri="{FF2B5EF4-FFF2-40B4-BE49-F238E27FC236}">
                <a16:creationId xmlns:a16="http://schemas.microsoft.com/office/drawing/2014/main" id="{346038B0-5815-4C1F-9597-65B2F47BAAA8}"/>
              </a:ext>
            </a:extLst>
          </p:cNvPr>
          <p:cNvPicPr>
            <a:picLocks noChangeAspect="1"/>
          </p:cNvPicPr>
          <p:nvPr/>
        </p:nvPicPr>
        <p:blipFill>
          <a:blip r:embed="rId2"/>
          <a:stretch>
            <a:fillRect/>
          </a:stretch>
        </p:blipFill>
        <p:spPr>
          <a:xfrm>
            <a:off x="2555817" y="3154911"/>
            <a:ext cx="3771900" cy="3175000"/>
          </a:xfrm>
          <a:prstGeom prst="rect">
            <a:avLst/>
          </a:prstGeom>
        </p:spPr>
      </p:pic>
      <p:sp>
        <p:nvSpPr>
          <p:cNvPr id="6" name="TextBox 5">
            <a:extLst>
              <a:ext uri="{FF2B5EF4-FFF2-40B4-BE49-F238E27FC236}">
                <a16:creationId xmlns:a16="http://schemas.microsoft.com/office/drawing/2014/main" id="{FC30542C-7B0F-4459-850B-FEE894FA0073}"/>
              </a:ext>
            </a:extLst>
          </p:cNvPr>
          <p:cNvSpPr txBox="1"/>
          <p:nvPr/>
        </p:nvSpPr>
        <p:spPr>
          <a:xfrm>
            <a:off x="8894618" y="6164919"/>
            <a:ext cx="2728652" cy="523220"/>
          </a:xfrm>
          <a:prstGeom prst="rect">
            <a:avLst/>
          </a:prstGeom>
          <a:noFill/>
        </p:spPr>
        <p:txBody>
          <a:bodyPr wrap="square">
            <a:spAutoFit/>
          </a:bodyPr>
          <a:lstStyle/>
          <a:p>
            <a:r>
              <a:rPr lang="en-CA" sz="1400" dirty="0">
                <a:hlinkClick r:id="rId3"/>
              </a:rPr>
              <a:t>https://www.irrodl.org/index.php/irrodl/article/view/3096/4301</a:t>
            </a:r>
            <a:r>
              <a:rPr lang="en-CA" sz="1400" dirty="0"/>
              <a:t> </a:t>
            </a:r>
          </a:p>
        </p:txBody>
      </p:sp>
    </p:spTree>
    <p:extLst>
      <p:ext uri="{BB962C8B-B14F-4D97-AF65-F5344CB8AC3E}">
        <p14:creationId xmlns:p14="http://schemas.microsoft.com/office/powerpoint/2010/main" val="210059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44BB97-E729-43FC-A048-58DE26084377}"/>
              </a:ext>
            </a:extLst>
          </p:cNvPr>
          <p:cNvPicPr>
            <a:picLocks noChangeAspect="1"/>
          </p:cNvPicPr>
          <p:nvPr/>
        </p:nvPicPr>
        <p:blipFill>
          <a:blip r:embed="rId2"/>
          <a:stretch>
            <a:fillRect/>
          </a:stretch>
        </p:blipFill>
        <p:spPr>
          <a:xfrm>
            <a:off x="7810608" y="1823507"/>
            <a:ext cx="2533780" cy="1886047"/>
          </a:xfrm>
          <a:prstGeom prst="rect">
            <a:avLst/>
          </a:prstGeom>
        </p:spPr>
      </p:pic>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Challenges and Opportunities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71505"/>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Privacy and security</a:t>
            </a:r>
          </a:p>
          <a:p>
            <a:pPr marL="569214" lvl="1" indent="-285750">
              <a:lnSpc>
                <a:spcPct val="100000"/>
              </a:lnSpc>
            </a:pPr>
            <a:r>
              <a:rPr lang="en-US" sz="2400" dirty="0"/>
              <a:t>Context collapse</a:t>
            </a:r>
            <a:endParaRPr lang="en-US" sz="2400" b="0" dirty="0"/>
          </a:p>
        </p:txBody>
      </p:sp>
      <p:sp>
        <p:nvSpPr>
          <p:cNvPr id="6" name="TextBox 5">
            <a:extLst>
              <a:ext uri="{FF2B5EF4-FFF2-40B4-BE49-F238E27FC236}">
                <a16:creationId xmlns:a16="http://schemas.microsoft.com/office/drawing/2014/main" id="{FC30542C-7B0F-4459-850B-FEE894FA0073}"/>
              </a:ext>
            </a:extLst>
          </p:cNvPr>
          <p:cNvSpPr txBox="1"/>
          <p:nvPr/>
        </p:nvSpPr>
        <p:spPr>
          <a:xfrm>
            <a:off x="8337665" y="6164919"/>
            <a:ext cx="3285605" cy="523220"/>
          </a:xfrm>
          <a:prstGeom prst="rect">
            <a:avLst/>
          </a:prstGeom>
          <a:noFill/>
        </p:spPr>
        <p:txBody>
          <a:bodyPr wrap="square">
            <a:spAutoFit/>
          </a:bodyPr>
          <a:lstStyle/>
          <a:p>
            <a:r>
              <a:rPr lang="en-CA" sz="1400" dirty="0">
                <a:hlinkClick r:id="rId3"/>
              </a:rPr>
              <a:t>https://www.danah.org/papers/WhyYouthHeart.pdf</a:t>
            </a:r>
            <a:r>
              <a:rPr lang="en-CA" sz="1400" dirty="0"/>
              <a:t>  </a:t>
            </a:r>
          </a:p>
        </p:txBody>
      </p:sp>
      <p:sp>
        <p:nvSpPr>
          <p:cNvPr id="9" name="TextBox 8">
            <a:extLst>
              <a:ext uri="{FF2B5EF4-FFF2-40B4-BE49-F238E27FC236}">
                <a16:creationId xmlns:a16="http://schemas.microsoft.com/office/drawing/2014/main" id="{24139716-086B-4C60-9140-90508273782E}"/>
              </a:ext>
            </a:extLst>
          </p:cNvPr>
          <p:cNvSpPr txBox="1"/>
          <p:nvPr/>
        </p:nvSpPr>
        <p:spPr>
          <a:xfrm>
            <a:off x="2333799" y="3205786"/>
            <a:ext cx="6097384" cy="1754326"/>
          </a:xfrm>
          <a:prstGeom prst="rect">
            <a:avLst/>
          </a:prstGeom>
          <a:solidFill>
            <a:schemeClr val="bg1"/>
          </a:solidFill>
        </p:spPr>
        <p:txBody>
          <a:bodyPr wrap="square">
            <a:spAutoFit/>
          </a:bodyPr>
          <a:lstStyle/>
          <a:p>
            <a:r>
              <a:rPr lang="en-US" dirty="0"/>
              <a:t>My mom always uses the excuse about the internet being ‘public’ when she defends herself. It’s not like I do anything to be ashamed of, but a girl needs her privacy. I do online journals so I can communicate with my friends. Not so my mother could catch up on the latest gossip of my life.” – Bly </a:t>
            </a:r>
            <a:r>
              <a:rPr lang="en-US" dirty="0" err="1"/>
              <a:t>Lauritano</a:t>
            </a:r>
            <a:r>
              <a:rPr lang="en-US" dirty="0"/>
              <a:t>-Werner, 17, via </a:t>
            </a:r>
            <a:r>
              <a:rPr lang="en-US" dirty="0" err="1"/>
              <a:t>danah</a:t>
            </a:r>
            <a:r>
              <a:rPr lang="en-US" dirty="0"/>
              <a:t> </a:t>
            </a:r>
            <a:r>
              <a:rPr lang="en-US" dirty="0" err="1"/>
              <a:t>boyd</a:t>
            </a:r>
            <a:endParaRPr lang="en-CA" dirty="0"/>
          </a:p>
        </p:txBody>
      </p:sp>
    </p:spTree>
    <p:extLst>
      <p:ext uri="{BB962C8B-B14F-4D97-AF65-F5344CB8AC3E}">
        <p14:creationId xmlns:p14="http://schemas.microsoft.com/office/powerpoint/2010/main" val="8147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Implementing Open Pedagogy </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40312"/>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Strategies for integrating open pedagogy into existing courses</a:t>
            </a:r>
          </a:p>
          <a:p>
            <a:pPr marL="285750" indent="-285750">
              <a:lnSpc>
                <a:spcPct val="100000"/>
              </a:lnSpc>
              <a:buFont typeface="Arial" panose="020B0604020202020204" pitchFamily="34" charset="0"/>
              <a:buChar char="•"/>
            </a:pPr>
            <a:r>
              <a:rPr lang="en-US" sz="2400" b="0" dirty="0"/>
              <a:t>Building partnerships with librarians and leveraging library resources</a:t>
            </a:r>
          </a:p>
          <a:p>
            <a:pPr marL="285750" indent="-285750">
              <a:lnSpc>
                <a:spcPct val="100000"/>
              </a:lnSpc>
              <a:buFont typeface="Arial" panose="020B0604020202020204" pitchFamily="34" charset="0"/>
              <a:buChar char="•"/>
            </a:pPr>
            <a:r>
              <a:rPr lang="en-US" sz="2400" b="0" dirty="0"/>
              <a:t>Ensuring sustainability and scalability of open pedagogy initiatives</a:t>
            </a:r>
          </a:p>
          <a:p>
            <a:pPr marL="285750" indent="-285750">
              <a:lnSpc>
                <a:spcPct val="100000"/>
              </a:lnSpc>
              <a:buFont typeface="Arial" panose="020B0604020202020204" pitchFamily="34" charset="0"/>
              <a:buChar char="•"/>
            </a:pPr>
            <a:r>
              <a:rPr lang="en-US" sz="2400" b="0" dirty="0"/>
              <a:t>Open Educational Practice Rubric</a:t>
            </a:r>
          </a:p>
        </p:txBody>
      </p:sp>
    </p:spTree>
    <p:extLst>
      <p:ext uri="{BB962C8B-B14F-4D97-AF65-F5344CB8AC3E}">
        <p14:creationId xmlns:p14="http://schemas.microsoft.com/office/powerpoint/2010/main" val="52184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Implementing Open Pedagogy </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99306"/>
            <a:ext cx="7910052"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Strategies for integrating open pedagogy into existing courses</a:t>
            </a:r>
          </a:p>
          <a:p>
            <a:pPr marL="569214" lvl="1" indent="-285750">
              <a:lnSpc>
                <a:spcPct val="100000"/>
              </a:lnSpc>
            </a:pPr>
            <a:r>
              <a:rPr lang="en-US" sz="2400" b="0" dirty="0"/>
              <a:t>10 such strategies </a:t>
            </a:r>
            <a:r>
              <a:rPr lang="en-US" sz="1600" b="0" dirty="0">
                <a:hlinkClick r:id="rId2"/>
              </a:rPr>
              <a:t>https://mlpp.pressbooks.pub/mavlearn/chapter/10-strategies-for-engaging-learners-with-open-pedagogy/</a:t>
            </a:r>
            <a:r>
              <a:rPr lang="en-US" sz="1600" b="0" dirty="0"/>
              <a:t> </a:t>
            </a:r>
            <a:endParaRPr lang="en-US" sz="2400" b="0" dirty="0"/>
          </a:p>
          <a:p>
            <a:pPr marL="569214" lvl="1" indent="-285750">
              <a:lnSpc>
                <a:spcPct val="100000"/>
              </a:lnSpc>
            </a:pPr>
            <a:r>
              <a:rPr lang="en-US" sz="2400" b="0" dirty="0"/>
              <a:t>Tools for Promoting Open Pedagogy </a:t>
            </a:r>
            <a:r>
              <a:rPr lang="en-US" sz="1400" b="0" dirty="0">
                <a:hlinkClick r:id="rId3"/>
              </a:rPr>
              <a:t>https://digscholarship.unco.edu/cgi/viewcontent.cgi?article=1000&amp;context=oer_resources</a:t>
            </a:r>
            <a:r>
              <a:rPr lang="en-US" sz="1400" b="0" dirty="0"/>
              <a:t> </a:t>
            </a:r>
            <a:endParaRPr lang="en-US" sz="2400" b="0" dirty="0"/>
          </a:p>
          <a:p>
            <a:pPr marL="569214" lvl="1" indent="-285750">
              <a:lnSpc>
                <a:spcPct val="100000"/>
              </a:lnSpc>
            </a:pPr>
            <a:r>
              <a:rPr lang="en-US" sz="2400" b="0" dirty="0"/>
              <a:t>Open Pedagogy Notebooks </a:t>
            </a:r>
            <a:r>
              <a:rPr lang="en-US" sz="1400" b="0" dirty="0">
                <a:hlinkClick r:id="rId4"/>
              </a:rPr>
              <a:t>https://openpedagogy.org/textbooks/an-open-companion-to-early-british-literature/</a:t>
            </a:r>
            <a:r>
              <a:rPr lang="en-US" sz="1400" b="0" dirty="0"/>
              <a:t>  </a:t>
            </a:r>
            <a:endParaRPr lang="en-US" sz="2400" b="0" dirty="0"/>
          </a:p>
          <a:p>
            <a:pPr marL="285750" indent="-285750">
              <a:lnSpc>
                <a:spcPct val="100000"/>
              </a:lnSpc>
              <a:buFont typeface="Arial" panose="020B0604020202020204" pitchFamily="34" charset="0"/>
              <a:buChar char="•"/>
            </a:pPr>
            <a:endParaRPr lang="en-US" sz="2400" b="0" dirty="0"/>
          </a:p>
        </p:txBody>
      </p:sp>
    </p:spTree>
    <p:extLst>
      <p:ext uri="{BB962C8B-B14F-4D97-AF65-F5344CB8AC3E}">
        <p14:creationId xmlns:p14="http://schemas.microsoft.com/office/powerpoint/2010/main" val="3598478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Implementing Open Pedagogy </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2071254"/>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Building partnerships with librarians and leveraging library resources</a:t>
            </a:r>
          </a:p>
          <a:p>
            <a:pPr marL="569214" lvl="1" indent="-285750">
              <a:lnSpc>
                <a:spcPct val="100000"/>
              </a:lnSpc>
            </a:pPr>
            <a:r>
              <a:rPr lang="en-US" sz="2400" b="0" dirty="0"/>
              <a:t>OER Librarian Toolkit - </a:t>
            </a:r>
            <a:r>
              <a:rPr lang="en-US" sz="1400" b="0" dirty="0">
                <a:hlinkClick r:id="rId2"/>
              </a:rPr>
              <a:t>https://acrl.libguides.com/cjcls/oer</a:t>
            </a:r>
            <a:r>
              <a:rPr lang="en-US" sz="1400" b="0" dirty="0"/>
              <a:t> </a:t>
            </a:r>
            <a:endParaRPr lang="en-US" sz="2400" b="0" dirty="0"/>
          </a:p>
        </p:txBody>
      </p:sp>
      <p:pic>
        <p:nvPicPr>
          <p:cNvPr id="4" name="Picture 3" descr="A close-up of a logo&#10;&#10;Description automatically generated">
            <a:extLst>
              <a:ext uri="{FF2B5EF4-FFF2-40B4-BE49-F238E27FC236}">
                <a16:creationId xmlns:a16="http://schemas.microsoft.com/office/drawing/2014/main" id="{0E143B06-81CD-79AC-AA51-38EC8F37751C}"/>
              </a:ext>
            </a:extLst>
          </p:cNvPr>
          <p:cNvPicPr>
            <a:picLocks noChangeAspect="1"/>
          </p:cNvPicPr>
          <p:nvPr/>
        </p:nvPicPr>
        <p:blipFill>
          <a:blip r:embed="rId3"/>
          <a:stretch>
            <a:fillRect/>
          </a:stretch>
        </p:blipFill>
        <p:spPr>
          <a:xfrm>
            <a:off x="1449029" y="3429000"/>
            <a:ext cx="5715000" cy="1304925"/>
          </a:xfrm>
          <a:prstGeom prst="rect">
            <a:avLst/>
          </a:prstGeom>
        </p:spPr>
      </p:pic>
      <p:sp>
        <p:nvSpPr>
          <p:cNvPr id="6" name="TextBox 5">
            <a:extLst>
              <a:ext uri="{FF2B5EF4-FFF2-40B4-BE49-F238E27FC236}">
                <a16:creationId xmlns:a16="http://schemas.microsoft.com/office/drawing/2014/main" id="{6B7AB3A0-3553-4E65-4B8A-563EA6F6B2A6}"/>
              </a:ext>
            </a:extLst>
          </p:cNvPr>
          <p:cNvSpPr txBox="1"/>
          <p:nvPr/>
        </p:nvSpPr>
        <p:spPr>
          <a:xfrm>
            <a:off x="1321210" y="4806224"/>
            <a:ext cx="6023487" cy="707886"/>
          </a:xfrm>
          <a:prstGeom prst="rect">
            <a:avLst/>
          </a:prstGeom>
          <a:noFill/>
        </p:spPr>
        <p:txBody>
          <a:bodyPr wrap="square" rtlCol="0">
            <a:spAutoFit/>
          </a:bodyPr>
          <a:lstStyle/>
          <a:p>
            <a:r>
              <a:rPr lang="en-CA" sz="2000" dirty="0">
                <a:solidFill>
                  <a:schemeClr val="bg1"/>
                </a:solidFill>
              </a:rPr>
              <a:t>To help with things like accessibility, policy development, advocacy, research, </a:t>
            </a:r>
            <a:r>
              <a:rPr lang="en-CA" sz="2000" dirty="0" err="1">
                <a:solidFill>
                  <a:schemeClr val="bg1"/>
                </a:solidFill>
              </a:rPr>
              <a:t>etc</a:t>
            </a:r>
            <a:endParaRPr lang="en-US" sz="2000" dirty="0">
              <a:solidFill>
                <a:schemeClr val="bg1"/>
              </a:solidFill>
            </a:endParaRPr>
          </a:p>
        </p:txBody>
      </p:sp>
    </p:spTree>
    <p:extLst>
      <p:ext uri="{BB962C8B-B14F-4D97-AF65-F5344CB8AC3E}">
        <p14:creationId xmlns:p14="http://schemas.microsoft.com/office/powerpoint/2010/main" val="1886456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Implementing Open Pedagogy </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683341" y="1485981"/>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Ensuring sustainability and scalability of open pedagogy initiatives</a:t>
            </a:r>
          </a:p>
          <a:p>
            <a:pPr marL="569214" lvl="1" indent="-285750">
              <a:lnSpc>
                <a:spcPct val="100000"/>
              </a:lnSpc>
            </a:pPr>
            <a:r>
              <a:rPr lang="en-US" sz="2400" b="0" dirty="0"/>
              <a:t>The Triple-S framework</a:t>
            </a:r>
          </a:p>
        </p:txBody>
      </p:sp>
      <p:pic>
        <p:nvPicPr>
          <p:cNvPr id="4" name="Picture 3" descr="A diagram of a diagram of sustainability&#10;&#10;Description automatically generated with medium confidence">
            <a:extLst>
              <a:ext uri="{FF2B5EF4-FFF2-40B4-BE49-F238E27FC236}">
                <a16:creationId xmlns:a16="http://schemas.microsoft.com/office/drawing/2014/main" id="{03596872-5AB4-1967-CC8D-F9C304AEEDC1}"/>
              </a:ext>
            </a:extLst>
          </p:cNvPr>
          <p:cNvPicPr>
            <a:picLocks noChangeAspect="1"/>
          </p:cNvPicPr>
          <p:nvPr/>
        </p:nvPicPr>
        <p:blipFill>
          <a:blip r:embed="rId2"/>
          <a:stretch>
            <a:fillRect/>
          </a:stretch>
        </p:blipFill>
        <p:spPr>
          <a:xfrm>
            <a:off x="1371632" y="3012069"/>
            <a:ext cx="6907128" cy="2793102"/>
          </a:xfrm>
          <a:prstGeom prst="rect">
            <a:avLst/>
          </a:prstGeom>
        </p:spPr>
      </p:pic>
      <p:sp>
        <p:nvSpPr>
          <p:cNvPr id="7" name="TextBox 6">
            <a:extLst>
              <a:ext uri="{FF2B5EF4-FFF2-40B4-BE49-F238E27FC236}">
                <a16:creationId xmlns:a16="http://schemas.microsoft.com/office/drawing/2014/main" id="{474C1FA7-6138-2B36-7797-F9BEEFA99B71}"/>
              </a:ext>
            </a:extLst>
          </p:cNvPr>
          <p:cNvSpPr txBox="1"/>
          <p:nvPr/>
        </p:nvSpPr>
        <p:spPr>
          <a:xfrm>
            <a:off x="1305247" y="6003539"/>
            <a:ext cx="7039897" cy="276999"/>
          </a:xfrm>
          <a:prstGeom prst="rect">
            <a:avLst/>
          </a:prstGeom>
          <a:noFill/>
        </p:spPr>
        <p:txBody>
          <a:bodyPr wrap="square">
            <a:spAutoFit/>
          </a:bodyPr>
          <a:lstStyle/>
          <a:p>
            <a:r>
              <a:rPr lang="en-US" sz="1200" dirty="0">
                <a:hlinkClick r:id="rId3"/>
              </a:rPr>
              <a:t>https://educationaltechnologyjournal.springeropen.com/articles/10.1186/s41239-022-00378-y</a:t>
            </a:r>
            <a:r>
              <a:rPr lang="en-US" sz="1200" dirty="0"/>
              <a:t> </a:t>
            </a:r>
          </a:p>
        </p:txBody>
      </p:sp>
    </p:spTree>
    <p:extLst>
      <p:ext uri="{BB962C8B-B14F-4D97-AF65-F5344CB8AC3E}">
        <p14:creationId xmlns:p14="http://schemas.microsoft.com/office/powerpoint/2010/main" val="373652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Implementing Open Pedagogy </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70193"/>
            <a:ext cx="1126285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Open Educational Practice Rubric</a:t>
            </a:r>
          </a:p>
          <a:p>
            <a:pPr marL="569214" lvl="1" indent="-285750">
              <a:lnSpc>
                <a:spcPct val="100000"/>
              </a:lnSpc>
            </a:pPr>
            <a:r>
              <a:rPr lang="en-US" sz="2400" dirty="0"/>
              <a:t>ISKME’s rubric - </a:t>
            </a:r>
            <a:r>
              <a:rPr lang="en-US" sz="1400" dirty="0">
                <a:hlinkClick r:id="rId2"/>
              </a:rPr>
              <a:t>https://oercommons.org/authoring/20997-iskme-s-open-educational-practice-rubric/view</a:t>
            </a:r>
            <a:r>
              <a:rPr lang="en-US" sz="1400" dirty="0"/>
              <a:t> </a:t>
            </a:r>
            <a:endParaRPr lang="en-US" sz="2400" b="0" dirty="0"/>
          </a:p>
        </p:txBody>
      </p:sp>
      <p:pic>
        <p:nvPicPr>
          <p:cNvPr id="4" name="Picture 3">
            <a:extLst>
              <a:ext uri="{FF2B5EF4-FFF2-40B4-BE49-F238E27FC236}">
                <a16:creationId xmlns:a16="http://schemas.microsoft.com/office/drawing/2014/main" id="{2286355A-6248-BB20-559A-235CD9BF94C0}"/>
              </a:ext>
            </a:extLst>
          </p:cNvPr>
          <p:cNvPicPr>
            <a:picLocks noChangeAspect="1"/>
          </p:cNvPicPr>
          <p:nvPr/>
        </p:nvPicPr>
        <p:blipFill>
          <a:blip r:embed="rId3"/>
          <a:stretch>
            <a:fillRect/>
          </a:stretch>
        </p:blipFill>
        <p:spPr>
          <a:xfrm>
            <a:off x="1450555" y="2691232"/>
            <a:ext cx="5520516" cy="3449349"/>
          </a:xfrm>
          <a:prstGeom prst="rect">
            <a:avLst/>
          </a:prstGeom>
        </p:spPr>
      </p:pic>
      <p:sp>
        <p:nvSpPr>
          <p:cNvPr id="7" name="TextBox 6">
            <a:extLst>
              <a:ext uri="{FF2B5EF4-FFF2-40B4-BE49-F238E27FC236}">
                <a16:creationId xmlns:a16="http://schemas.microsoft.com/office/drawing/2014/main" id="{4900FD18-22E2-A7F4-A2C5-33340285462D}"/>
              </a:ext>
            </a:extLst>
          </p:cNvPr>
          <p:cNvSpPr txBox="1"/>
          <p:nvPr/>
        </p:nvSpPr>
        <p:spPr>
          <a:xfrm>
            <a:off x="7349614" y="5786619"/>
            <a:ext cx="3923071" cy="430887"/>
          </a:xfrm>
          <a:prstGeom prst="rect">
            <a:avLst/>
          </a:prstGeom>
          <a:noFill/>
        </p:spPr>
        <p:txBody>
          <a:bodyPr wrap="square">
            <a:spAutoFit/>
          </a:bodyPr>
          <a:lstStyle/>
          <a:p>
            <a:r>
              <a:rPr lang="en-US" sz="1100" dirty="0">
                <a:hlinkClick r:id="rId4"/>
              </a:rPr>
              <a:t>https://qspace.library.queensu.ca/server/api/core/bitstreams/67c6e1b5-f7e9-43a4-8a1f-6632cc2e216b/content</a:t>
            </a:r>
            <a:r>
              <a:rPr lang="en-US" sz="1100" dirty="0"/>
              <a:t> </a:t>
            </a:r>
          </a:p>
        </p:txBody>
      </p:sp>
    </p:spTree>
    <p:extLst>
      <p:ext uri="{BB962C8B-B14F-4D97-AF65-F5344CB8AC3E}">
        <p14:creationId xmlns:p14="http://schemas.microsoft.com/office/powerpoint/2010/main" val="1918122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Reflection and Discussion</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61654"/>
            <a:ext cx="7841673" cy="3276600"/>
          </a:xfrm>
        </p:spPr>
        <p:txBody>
          <a:bodyPr vert="horz" lIns="91440" tIns="45720" rIns="91440" bIns="45720" rtlCol="0" anchor="t">
            <a:normAutofit lnSpcReduction="10000"/>
          </a:bodyPr>
          <a:lstStyle/>
          <a:p>
            <a:pPr marL="285750" indent="-285750">
              <a:lnSpc>
                <a:spcPct val="100000"/>
              </a:lnSpc>
              <a:buFont typeface="Arial" panose="020B0604020202020204" pitchFamily="34" charset="0"/>
              <a:buChar char="•"/>
            </a:pPr>
            <a:r>
              <a:rPr lang="en-US" sz="2400" b="0" dirty="0"/>
              <a:t>The impact of open pedagogy on student learning and engagement</a:t>
            </a:r>
          </a:p>
          <a:p>
            <a:pPr marL="285750" indent="-285750">
              <a:lnSpc>
                <a:spcPct val="100000"/>
              </a:lnSpc>
              <a:buFont typeface="Arial" panose="020B0604020202020204" pitchFamily="34" charset="0"/>
              <a:buChar char="•"/>
            </a:pPr>
            <a:r>
              <a:rPr lang="en-US" sz="2400" b="0" dirty="0"/>
              <a:t>The importance of empathy in open pedagogy</a:t>
            </a:r>
          </a:p>
          <a:p>
            <a:pPr marL="285750" indent="-285750">
              <a:lnSpc>
                <a:spcPct val="100000"/>
              </a:lnSpc>
              <a:buFont typeface="Arial" panose="020B0604020202020204" pitchFamily="34" charset="0"/>
              <a:buChar char="•"/>
            </a:pPr>
            <a:r>
              <a:rPr lang="en-US" sz="2400" b="0" dirty="0"/>
              <a:t>Potential for open pedagogy to transform higher education and foster a culture of sharing and collaboration</a:t>
            </a:r>
          </a:p>
          <a:p>
            <a:pPr marL="285750" indent="-285750">
              <a:lnSpc>
                <a:spcPct val="100000"/>
              </a:lnSpc>
              <a:buFont typeface="Arial" panose="020B0604020202020204" pitchFamily="34" charset="0"/>
              <a:buChar char="•"/>
            </a:pPr>
            <a:r>
              <a:rPr lang="en-US" sz="2400" b="0" dirty="0"/>
              <a:t>Useful resources and platforms for exploring open pedagogy further</a:t>
            </a:r>
          </a:p>
        </p:txBody>
      </p:sp>
      <p:sp>
        <p:nvSpPr>
          <p:cNvPr id="6" name="TextBox 5">
            <a:extLst>
              <a:ext uri="{FF2B5EF4-FFF2-40B4-BE49-F238E27FC236}">
                <a16:creationId xmlns:a16="http://schemas.microsoft.com/office/drawing/2014/main" id="{82CC6ECD-AF79-4459-92DB-C56174BCFD16}"/>
              </a:ext>
            </a:extLst>
          </p:cNvPr>
          <p:cNvSpPr txBox="1"/>
          <p:nvPr/>
        </p:nvSpPr>
        <p:spPr>
          <a:xfrm>
            <a:off x="951806" y="5954263"/>
            <a:ext cx="6097384" cy="375552"/>
          </a:xfrm>
          <a:prstGeom prst="rect">
            <a:avLst/>
          </a:prstGeom>
          <a:noFill/>
        </p:spPr>
        <p:txBody>
          <a:bodyPr wrap="square">
            <a:spAutoFit/>
          </a:bodyPr>
          <a:lstStyle/>
          <a:p>
            <a:pPr>
              <a:lnSpc>
                <a:spcPct val="107000"/>
              </a:lnSpc>
              <a:spcAft>
                <a:spcPts val="800"/>
              </a:spcAft>
            </a:pPr>
            <a:r>
              <a:rPr lang="en-US" sz="1800" u="sng" kern="100" dirty="0">
                <a:solidFill>
                  <a:srgbClr val="467886"/>
                </a:solidFill>
                <a:effectLst/>
                <a:latin typeface="Aptos"/>
                <a:ea typeface="Aptos"/>
                <a:cs typeface="Times New Roman" panose="02020603050405020304" pitchFamily="18" charset="0"/>
                <a:hlinkClick r:id="rId2"/>
              </a:rPr>
              <a:t>https://guides.lib.uw.edu/oer/openpedagogy</a:t>
            </a:r>
            <a:endParaRPr lang="en-CA" sz="18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07767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What is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14302"/>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Historical context</a:t>
            </a:r>
          </a:p>
        </p:txBody>
      </p:sp>
      <p:sp>
        <p:nvSpPr>
          <p:cNvPr id="7" name="TextBox 6">
            <a:extLst>
              <a:ext uri="{FF2B5EF4-FFF2-40B4-BE49-F238E27FC236}">
                <a16:creationId xmlns:a16="http://schemas.microsoft.com/office/drawing/2014/main" id="{1BC05C84-B4F0-4803-8C0C-EB4862736CC8}"/>
              </a:ext>
            </a:extLst>
          </p:cNvPr>
          <p:cNvSpPr txBox="1"/>
          <p:nvPr/>
        </p:nvSpPr>
        <p:spPr>
          <a:xfrm>
            <a:off x="1826722" y="2050533"/>
            <a:ext cx="7184273" cy="2616101"/>
          </a:xfrm>
          <a:prstGeom prst="rect">
            <a:avLst/>
          </a:prstGeom>
          <a:noFill/>
        </p:spPr>
        <p:txBody>
          <a:bodyPr wrap="square">
            <a:spAutoFit/>
          </a:bodyPr>
          <a:lstStyle/>
          <a:p>
            <a:r>
              <a:rPr lang="en-US" sz="2000" dirty="0">
                <a:solidFill>
                  <a:schemeClr val="bg1"/>
                </a:solidFill>
              </a:rPr>
              <a:t>The open movement is an informal, worldwide phenomenon characterized by the tendency of individuals and groups to work, collaborate and publish in ways that </a:t>
            </a:r>
            <a:r>
              <a:rPr lang="en-US" sz="2000" dirty="0" err="1">
                <a:solidFill>
                  <a:schemeClr val="bg1"/>
                </a:solidFill>
              </a:rPr>
              <a:t>favour</a:t>
            </a:r>
            <a:r>
              <a:rPr lang="en-US" sz="2000" dirty="0">
                <a:solidFill>
                  <a:schemeClr val="bg1"/>
                </a:solidFill>
              </a:rPr>
              <a:t> accessibility, sharing, transparency and interoperability. Advocates of openness value the democratization of knowledge construction and dissemination, and are critical of knowledge controlling structures. (</a:t>
            </a:r>
            <a:r>
              <a:rPr lang="en-US" sz="2000" dirty="0" err="1">
                <a:solidFill>
                  <a:schemeClr val="bg1"/>
                </a:solidFill>
              </a:rPr>
              <a:t>Couros</a:t>
            </a:r>
            <a:r>
              <a:rPr lang="en-US" sz="2000" dirty="0">
                <a:solidFill>
                  <a:schemeClr val="bg1"/>
                </a:solidFill>
              </a:rPr>
              <a:t>) </a:t>
            </a:r>
            <a:r>
              <a:rPr lang="en-US" sz="1200" dirty="0">
                <a:solidFill>
                  <a:schemeClr val="bg1"/>
                </a:solidFill>
                <a:hlinkClick r:id="rId2"/>
              </a:rPr>
              <a:t>https://www.aupress.ca/app/uploads/120258_99Z_Veletsianos_2016-Emergence_and_Innovation_in_Digital_Learning.pdf</a:t>
            </a:r>
            <a:r>
              <a:rPr lang="en-US" sz="1200" dirty="0">
                <a:solidFill>
                  <a:schemeClr val="bg1"/>
                </a:solidFill>
              </a:rPr>
              <a:t> </a:t>
            </a:r>
            <a:endParaRPr lang="en-CA" sz="2000" dirty="0">
              <a:solidFill>
                <a:schemeClr val="bg1"/>
              </a:solidFill>
            </a:endParaRPr>
          </a:p>
        </p:txBody>
      </p:sp>
      <p:sp>
        <p:nvSpPr>
          <p:cNvPr id="3" name="TextBox 2">
            <a:extLst>
              <a:ext uri="{FF2B5EF4-FFF2-40B4-BE49-F238E27FC236}">
                <a16:creationId xmlns:a16="http://schemas.microsoft.com/office/drawing/2014/main" id="{4E683E63-B452-668A-9C05-3C3615D3D4D8}"/>
              </a:ext>
            </a:extLst>
          </p:cNvPr>
          <p:cNvSpPr txBox="1"/>
          <p:nvPr/>
        </p:nvSpPr>
        <p:spPr>
          <a:xfrm>
            <a:off x="1826722" y="5142271"/>
            <a:ext cx="4810052" cy="707886"/>
          </a:xfrm>
          <a:prstGeom prst="rect">
            <a:avLst/>
          </a:prstGeom>
          <a:noFill/>
        </p:spPr>
        <p:txBody>
          <a:bodyPr wrap="square" rtlCol="0">
            <a:spAutoFit/>
          </a:bodyPr>
          <a:lstStyle/>
          <a:p>
            <a:r>
              <a:rPr lang="en-CA" dirty="0">
                <a:solidFill>
                  <a:schemeClr val="bg1"/>
                </a:solidFill>
              </a:rPr>
              <a:t>See also:</a:t>
            </a:r>
          </a:p>
          <a:p>
            <a:r>
              <a:rPr lang="en-US" sz="1100" dirty="0">
                <a:hlinkClick r:id="rId3"/>
              </a:rPr>
              <a:t>https://pressbooks.bccampus.ca/teachinginadigitalagev3m/chapter/11-4-open-pedagogy/</a:t>
            </a:r>
            <a:r>
              <a:rPr lang="en-CA" sz="1100" dirty="0"/>
              <a:t> </a:t>
            </a:r>
            <a:endParaRPr lang="en-US" sz="1100" dirty="0"/>
          </a:p>
        </p:txBody>
      </p:sp>
    </p:spTree>
    <p:extLst>
      <p:ext uri="{BB962C8B-B14F-4D97-AF65-F5344CB8AC3E}">
        <p14:creationId xmlns:p14="http://schemas.microsoft.com/office/powerpoint/2010/main" val="316230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Reflection and Discussion</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41989"/>
            <a:ext cx="11783962"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The impact of open pedagogy on student learning and engagement</a:t>
            </a:r>
          </a:p>
          <a:p>
            <a:pPr marL="569214" lvl="1" indent="-285750">
              <a:lnSpc>
                <a:spcPct val="100000"/>
              </a:lnSpc>
            </a:pPr>
            <a:r>
              <a:rPr lang="en-US" sz="2400" b="0" dirty="0"/>
              <a:t>Gráinne </a:t>
            </a:r>
            <a:r>
              <a:rPr lang="en-US" sz="2400" b="0" dirty="0" err="1"/>
              <a:t>Conole</a:t>
            </a:r>
            <a:r>
              <a:rPr lang="en-US" sz="2400" b="0" dirty="0"/>
              <a:t> and Mark Brown - </a:t>
            </a:r>
            <a:r>
              <a:rPr lang="en-US" sz="1200" b="0" dirty="0">
                <a:hlinkClick r:id="rId2"/>
              </a:rPr>
              <a:t>https://files.eric.ed.gov/fulltext/EJ1197527.pdf</a:t>
            </a:r>
            <a:r>
              <a:rPr lang="en-US" sz="1200" b="1" dirty="0"/>
              <a:t> </a:t>
            </a:r>
          </a:p>
          <a:p>
            <a:pPr marL="864000" lvl="2" indent="-285750">
              <a:lnSpc>
                <a:spcPct val="100000"/>
              </a:lnSpc>
            </a:pPr>
            <a:r>
              <a:rPr lang="en-US" b="0" dirty="0">
                <a:solidFill>
                  <a:schemeClr val="bg1"/>
                </a:solidFill>
              </a:rPr>
              <a:t>Discovery – This is the creation of new knowledge in a specific area or discipline. </a:t>
            </a:r>
          </a:p>
          <a:p>
            <a:pPr marL="864000" lvl="2" indent="-285750">
              <a:lnSpc>
                <a:spcPct val="100000"/>
              </a:lnSpc>
            </a:pPr>
            <a:r>
              <a:rPr lang="en-US" b="0" dirty="0">
                <a:solidFill>
                  <a:schemeClr val="bg1"/>
                </a:solidFill>
              </a:rPr>
              <a:t>Integration –  making connections across the disciplines</a:t>
            </a:r>
          </a:p>
          <a:p>
            <a:pPr marL="864000" lvl="2" indent="-285750">
              <a:lnSpc>
                <a:spcPct val="100000"/>
              </a:lnSpc>
            </a:pPr>
            <a:r>
              <a:rPr lang="en-US" b="0" dirty="0">
                <a:solidFill>
                  <a:schemeClr val="bg1"/>
                </a:solidFill>
              </a:rPr>
              <a:t>Application –engagement with the wider world outside academia</a:t>
            </a:r>
          </a:p>
          <a:p>
            <a:pPr marL="864000" lvl="2" indent="-285750">
              <a:lnSpc>
                <a:spcPct val="100000"/>
              </a:lnSpc>
            </a:pPr>
            <a:r>
              <a:rPr lang="en-US" b="0" dirty="0">
                <a:solidFill>
                  <a:schemeClr val="bg1"/>
                </a:solidFill>
              </a:rPr>
              <a:t>Teaching – becomes consequential only as it is understood by others</a:t>
            </a:r>
          </a:p>
        </p:txBody>
      </p:sp>
    </p:spTree>
    <p:extLst>
      <p:ext uri="{BB962C8B-B14F-4D97-AF65-F5344CB8AC3E}">
        <p14:creationId xmlns:p14="http://schemas.microsoft.com/office/powerpoint/2010/main" val="1537108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Reflection and Discussion</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01761"/>
            <a:ext cx="8558982" cy="4070785"/>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The importance of empathy in open pedagogy</a:t>
            </a:r>
          </a:p>
          <a:p>
            <a:pPr marL="569214" lvl="1" indent="-285750">
              <a:lnSpc>
                <a:spcPct val="100000"/>
              </a:lnSpc>
            </a:pPr>
            <a:r>
              <a:rPr lang="en-US" sz="2400" b="0" dirty="0"/>
              <a:t>Jesse </a:t>
            </a:r>
            <a:r>
              <a:rPr lang="en-US" sz="2400" b="0" dirty="0" err="1"/>
              <a:t>Stommel</a:t>
            </a:r>
            <a:r>
              <a:rPr lang="en-US" sz="2400" b="0" dirty="0"/>
              <a:t> - </a:t>
            </a:r>
            <a:r>
              <a:rPr lang="en-US" sz="1600" b="0" dirty="0">
                <a:hlinkClick r:id="rId2"/>
              </a:rPr>
              <a:t>https://www.jessestommel.com/dear-student/</a:t>
            </a:r>
            <a:endParaRPr lang="en-US" sz="1600" b="0" dirty="0"/>
          </a:p>
          <a:p>
            <a:pPr marL="569214" lvl="1" indent="-285750">
              <a:lnSpc>
                <a:spcPct val="100000"/>
              </a:lnSpc>
            </a:pPr>
            <a:r>
              <a:rPr lang="en-US" sz="2400" dirty="0"/>
              <a:t>Pedagogy of Care</a:t>
            </a:r>
            <a:r>
              <a:rPr lang="en-US" sz="1600" dirty="0"/>
              <a:t> –</a:t>
            </a:r>
            <a:r>
              <a:rPr lang="en-US" sz="2400" dirty="0"/>
              <a:t> Maha Bali -</a:t>
            </a:r>
            <a:r>
              <a:rPr lang="en-US" sz="1600" dirty="0"/>
              <a:t> </a:t>
            </a:r>
            <a:r>
              <a:rPr lang="en-US" sz="1400" dirty="0">
                <a:hlinkClick r:id="rId3"/>
              </a:rPr>
              <a:t>https://hybridpedagogy.org/pedagogy-of-care-gone-massive/</a:t>
            </a:r>
            <a:r>
              <a:rPr lang="en-US" sz="1600" dirty="0"/>
              <a:t> </a:t>
            </a:r>
          </a:p>
          <a:p>
            <a:pPr marL="569214" lvl="1" indent="-285750">
              <a:lnSpc>
                <a:spcPct val="100000"/>
              </a:lnSpc>
            </a:pPr>
            <a:r>
              <a:rPr lang="en-US" sz="2400" b="0" dirty="0"/>
              <a:t>Nel </a:t>
            </a:r>
            <a:r>
              <a:rPr lang="en-US" sz="2400" b="0" dirty="0" err="1"/>
              <a:t>Noddings</a:t>
            </a:r>
            <a:r>
              <a:rPr lang="en-US" sz="2400" b="0" dirty="0"/>
              <a:t> </a:t>
            </a:r>
            <a:r>
              <a:rPr lang="en-US" sz="1600" b="0" dirty="0"/>
              <a:t>–</a:t>
            </a:r>
            <a:r>
              <a:rPr lang="en-US" sz="2400" dirty="0"/>
              <a:t>“Caring teachers listen to [learners] and help them to acquire the knowledge and attitudes needed to achieve their goals, not those of a pre-established curriculum.” </a:t>
            </a:r>
            <a:r>
              <a:rPr lang="en-US" sz="1700" dirty="0">
                <a:hlinkClick r:id="rId4"/>
              </a:rPr>
              <a:t>https://infed.org/caring-in-education/</a:t>
            </a:r>
            <a:r>
              <a:rPr lang="en-US" sz="1700" dirty="0"/>
              <a:t> </a:t>
            </a:r>
            <a:endParaRPr lang="en-US" sz="2400" b="0" dirty="0"/>
          </a:p>
        </p:txBody>
      </p:sp>
      <p:pic>
        <p:nvPicPr>
          <p:cNvPr id="4" name="Picture 3">
            <a:extLst>
              <a:ext uri="{FF2B5EF4-FFF2-40B4-BE49-F238E27FC236}">
                <a16:creationId xmlns:a16="http://schemas.microsoft.com/office/drawing/2014/main" id="{24A583FA-DD94-9DD1-B059-6D2686B821B5}"/>
              </a:ext>
            </a:extLst>
          </p:cNvPr>
          <p:cNvPicPr>
            <a:picLocks noChangeAspect="1"/>
          </p:cNvPicPr>
          <p:nvPr/>
        </p:nvPicPr>
        <p:blipFill>
          <a:blip r:embed="rId5"/>
          <a:stretch>
            <a:fillRect/>
          </a:stretch>
        </p:blipFill>
        <p:spPr>
          <a:xfrm>
            <a:off x="9303093" y="2071253"/>
            <a:ext cx="2126908" cy="1948068"/>
          </a:xfrm>
          <a:prstGeom prst="rect">
            <a:avLst/>
          </a:prstGeom>
        </p:spPr>
      </p:pic>
    </p:spTree>
    <p:extLst>
      <p:ext uri="{BB962C8B-B14F-4D97-AF65-F5344CB8AC3E}">
        <p14:creationId xmlns:p14="http://schemas.microsoft.com/office/powerpoint/2010/main" val="3646663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Reflection and Discussion</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61654"/>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Potential for open pedagogy to transform higher education and foster a culture of sharing and collaboration</a:t>
            </a:r>
          </a:p>
          <a:p>
            <a:pPr marL="569214" lvl="1" indent="-285750">
              <a:lnSpc>
                <a:spcPct val="100000"/>
              </a:lnSpc>
            </a:pPr>
            <a:r>
              <a:rPr lang="en-US" sz="2400" dirty="0"/>
              <a:t>E.g. in mentoring - </a:t>
            </a:r>
            <a:r>
              <a:rPr lang="en-US" sz="1400" dirty="0">
                <a:hlinkClick r:id="rId2"/>
              </a:rPr>
              <a:t>https://openpraxis.org/articles/10.55982/openpraxis.15.4.595</a:t>
            </a:r>
            <a:endParaRPr lang="en-US" sz="2400" dirty="0"/>
          </a:p>
          <a:p>
            <a:pPr marL="569214" lvl="1" indent="-285750">
              <a:lnSpc>
                <a:spcPct val="100000"/>
              </a:lnSpc>
            </a:pPr>
            <a:endParaRPr lang="en-US" sz="2400" b="0" dirty="0"/>
          </a:p>
        </p:txBody>
      </p:sp>
      <p:pic>
        <p:nvPicPr>
          <p:cNvPr id="4" name="Picture 3" descr="A diagram of a knot&#10;&#10;Description automatically generated">
            <a:extLst>
              <a:ext uri="{FF2B5EF4-FFF2-40B4-BE49-F238E27FC236}">
                <a16:creationId xmlns:a16="http://schemas.microsoft.com/office/drawing/2014/main" id="{6242887D-6638-946B-1471-EC0EF6252291}"/>
              </a:ext>
            </a:extLst>
          </p:cNvPr>
          <p:cNvPicPr>
            <a:picLocks noChangeAspect="1"/>
          </p:cNvPicPr>
          <p:nvPr/>
        </p:nvPicPr>
        <p:blipFill>
          <a:blip r:embed="rId3"/>
          <a:stretch>
            <a:fillRect/>
          </a:stretch>
        </p:blipFill>
        <p:spPr>
          <a:xfrm>
            <a:off x="1406011" y="3429000"/>
            <a:ext cx="5675820" cy="2539930"/>
          </a:xfrm>
          <a:prstGeom prst="rect">
            <a:avLst/>
          </a:prstGeom>
        </p:spPr>
      </p:pic>
    </p:spTree>
    <p:extLst>
      <p:ext uri="{BB962C8B-B14F-4D97-AF65-F5344CB8AC3E}">
        <p14:creationId xmlns:p14="http://schemas.microsoft.com/office/powerpoint/2010/main" val="2642706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Reflection and Discussion</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61654"/>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Potential for open pedagogy to transform higher education and foster a culture of sharing and collaboration</a:t>
            </a:r>
          </a:p>
          <a:p>
            <a:pPr marL="569214" lvl="1" indent="-285750">
              <a:lnSpc>
                <a:spcPct val="100000"/>
              </a:lnSpc>
            </a:pPr>
            <a:r>
              <a:rPr lang="en-US" sz="2400" dirty="0"/>
              <a:t>E.g. in Equity, Diversity and Inclusion in the classroom - https://source.sheridancollege.ca/cgi/viewcontent.cgi?article=1025&amp;context=lls_publ</a:t>
            </a:r>
          </a:p>
          <a:p>
            <a:pPr marL="569214" lvl="1" indent="-285750">
              <a:lnSpc>
                <a:spcPct val="100000"/>
              </a:lnSpc>
            </a:pPr>
            <a:endParaRPr lang="en-US" sz="2400" b="0" dirty="0"/>
          </a:p>
        </p:txBody>
      </p:sp>
    </p:spTree>
    <p:extLst>
      <p:ext uri="{BB962C8B-B14F-4D97-AF65-F5344CB8AC3E}">
        <p14:creationId xmlns:p14="http://schemas.microsoft.com/office/powerpoint/2010/main" val="261254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Thanks!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61654"/>
            <a:ext cx="7841673" cy="3276600"/>
          </a:xfrm>
        </p:spPr>
        <p:txBody>
          <a:bodyPr vert="horz" lIns="91440" tIns="45720" rIns="91440" bIns="45720" rtlCol="0" anchor="t">
            <a:normAutofit/>
          </a:bodyPr>
          <a:lstStyle/>
          <a:p>
            <a:pPr marL="569214" lvl="1" indent="-285750">
              <a:lnSpc>
                <a:spcPct val="100000"/>
              </a:lnSpc>
            </a:pPr>
            <a:r>
              <a:rPr lang="en-CA" sz="2400" b="0" dirty="0"/>
              <a:t>Stephen Downes</a:t>
            </a:r>
          </a:p>
          <a:p>
            <a:pPr marL="569214" lvl="1" indent="-285750">
              <a:lnSpc>
                <a:spcPct val="100000"/>
              </a:lnSpc>
            </a:pPr>
            <a:r>
              <a:rPr lang="en-CA" sz="2400" dirty="0"/>
              <a:t>https://www.downes.ca</a:t>
            </a:r>
            <a:endParaRPr lang="en-US" sz="2400" b="0" dirty="0"/>
          </a:p>
        </p:txBody>
      </p:sp>
    </p:spTree>
    <p:extLst>
      <p:ext uri="{BB962C8B-B14F-4D97-AF65-F5344CB8AC3E}">
        <p14:creationId xmlns:p14="http://schemas.microsoft.com/office/powerpoint/2010/main" val="2798062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What is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14302"/>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Historical context</a:t>
            </a:r>
          </a:p>
        </p:txBody>
      </p:sp>
      <p:sp>
        <p:nvSpPr>
          <p:cNvPr id="7" name="TextBox 6">
            <a:extLst>
              <a:ext uri="{FF2B5EF4-FFF2-40B4-BE49-F238E27FC236}">
                <a16:creationId xmlns:a16="http://schemas.microsoft.com/office/drawing/2014/main" id="{1BC05C84-B4F0-4803-8C0C-EB4862736CC8}"/>
              </a:ext>
            </a:extLst>
          </p:cNvPr>
          <p:cNvSpPr txBox="1"/>
          <p:nvPr/>
        </p:nvSpPr>
        <p:spPr>
          <a:xfrm>
            <a:off x="8236041" y="5934227"/>
            <a:ext cx="3287366" cy="646331"/>
          </a:xfrm>
          <a:prstGeom prst="rect">
            <a:avLst/>
          </a:prstGeom>
          <a:noFill/>
        </p:spPr>
        <p:txBody>
          <a:bodyPr wrap="square">
            <a:spAutoFit/>
          </a:bodyPr>
          <a:lstStyle/>
          <a:p>
            <a:r>
              <a:rPr lang="en-CA" sz="1200" dirty="0">
                <a:solidFill>
                  <a:schemeClr val="bg1"/>
                </a:solidFill>
                <a:hlinkClick r:id="rId2"/>
              </a:rPr>
              <a:t>https://upload.wikimedia.org/wikipedia/commons/c/ca/Ed_Tech_Hegarty_2015_article_attributes_of_open_pedagogy.pdf</a:t>
            </a:r>
            <a:r>
              <a:rPr lang="en-CA" sz="1200" dirty="0">
                <a:solidFill>
                  <a:schemeClr val="bg1"/>
                </a:solidFill>
              </a:rPr>
              <a:t> </a:t>
            </a:r>
          </a:p>
        </p:txBody>
      </p:sp>
      <p:pic>
        <p:nvPicPr>
          <p:cNvPr id="4" name="Picture 3">
            <a:extLst>
              <a:ext uri="{FF2B5EF4-FFF2-40B4-BE49-F238E27FC236}">
                <a16:creationId xmlns:a16="http://schemas.microsoft.com/office/drawing/2014/main" id="{94AA07AD-8214-C108-1C8F-2AB28E75812C}"/>
              </a:ext>
            </a:extLst>
          </p:cNvPr>
          <p:cNvPicPr>
            <a:picLocks noChangeAspect="1"/>
          </p:cNvPicPr>
          <p:nvPr/>
        </p:nvPicPr>
        <p:blipFill>
          <a:blip r:embed="rId3"/>
          <a:stretch>
            <a:fillRect/>
          </a:stretch>
        </p:blipFill>
        <p:spPr>
          <a:xfrm>
            <a:off x="1129455" y="2007920"/>
            <a:ext cx="6963747" cy="4572638"/>
          </a:xfrm>
          <a:prstGeom prst="rect">
            <a:avLst/>
          </a:prstGeom>
        </p:spPr>
      </p:pic>
    </p:spTree>
    <p:extLst>
      <p:ext uri="{BB962C8B-B14F-4D97-AF65-F5344CB8AC3E}">
        <p14:creationId xmlns:p14="http://schemas.microsoft.com/office/powerpoint/2010/main" val="2308549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What is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95210"/>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Definition and key principles of open pedagogy</a:t>
            </a:r>
          </a:p>
          <a:p>
            <a:pPr marL="569214" lvl="1" indent="-285750">
              <a:lnSpc>
                <a:spcPct val="100000"/>
              </a:lnSpc>
            </a:pPr>
            <a:r>
              <a:rPr lang="en-US" sz="2400" b="0" dirty="0"/>
              <a:t>Catherine Cronin – Open Educational Practices</a:t>
            </a:r>
          </a:p>
          <a:p>
            <a:pPr marL="569214" lvl="1" indent="-285750">
              <a:lnSpc>
                <a:spcPct val="100000"/>
              </a:lnSpc>
            </a:pPr>
            <a:endParaRPr lang="en-US" sz="2400" b="0" dirty="0"/>
          </a:p>
        </p:txBody>
      </p:sp>
      <p:pic>
        <p:nvPicPr>
          <p:cNvPr id="4" name="Picture 3">
            <a:extLst>
              <a:ext uri="{FF2B5EF4-FFF2-40B4-BE49-F238E27FC236}">
                <a16:creationId xmlns:a16="http://schemas.microsoft.com/office/drawing/2014/main" id="{8E85A1ED-D2F3-4F8B-9139-F6D51AD1CA0D}"/>
              </a:ext>
            </a:extLst>
          </p:cNvPr>
          <p:cNvPicPr>
            <a:picLocks noChangeAspect="1"/>
          </p:cNvPicPr>
          <p:nvPr/>
        </p:nvPicPr>
        <p:blipFill>
          <a:blip r:embed="rId2"/>
          <a:stretch>
            <a:fillRect/>
          </a:stretch>
        </p:blipFill>
        <p:spPr>
          <a:xfrm>
            <a:off x="2017512" y="2519365"/>
            <a:ext cx="5787239" cy="4168774"/>
          </a:xfrm>
          <a:prstGeom prst="rect">
            <a:avLst/>
          </a:prstGeom>
        </p:spPr>
      </p:pic>
      <p:sp>
        <p:nvSpPr>
          <p:cNvPr id="7" name="TextBox 6">
            <a:extLst>
              <a:ext uri="{FF2B5EF4-FFF2-40B4-BE49-F238E27FC236}">
                <a16:creationId xmlns:a16="http://schemas.microsoft.com/office/drawing/2014/main" id="{DB870B73-B90E-44B9-A500-FF4CB8276C58}"/>
              </a:ext>
            </a:extLst>
          </p:cNvPr>
          <p:cNvSpPr txBox="1"/>
          <p:nvPr/>
        </p:nvSpPr>
        <p:spPr>
          <a:xfrm>
            <a:off x="8894618" y="6164919"/>
            <a:ext cx="2728652" cy="523220"/>
          </a:xfrm>
          <a:prstGeom prst="rect">
            <a:avLst/>
          </a:prstGeom>
          <a:noFill/>
        </p:spPr>
        <p:txBody>
          <a:bodyPr wrap="square">
            <a:spAutoFit/>
          </a:bodyPr>
          <a:lstStyle/>
          <a:p>
            <a:r>
              <a:rPr lang="en-CA" sz="1400" dirty="0">
                <a:hlinkClick r:id="rId3"/>
              </a:rPr>
              <a:t>https://www.irrodl.org/index.php/irrodl/article/view/3096/4301</a:t>
            </a:r>
            <a:r>
              <a:rPr lang="en-CA" sz="1400" dirty="0"/>
              <a:t> </a:t>
            </a:r>
          </a:p>
        </p:txBody>
      </p:sp>
    </p:spTree>
    <p:extLst>
      <p:ext uri="{BB962C8B-B14F-4D97-AF65-F5344CB8AC3E}">
        <p14:creationId xmlns:p14="http://schemas.microsoft.com/office/powerpoint/2010/main" val="391314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What is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95210"/>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Definition and key principles of open pedagogy</a:t>
            </a:r>
          </a:p>
          <a:p>
            <a:pPr marL="569214" lvl="1" indent="-285750">
              <a:lnSpc>
                <a:spcPct val="100000"/>
              </a:lnSpc>
            </a:pPr>
            <a:r>
              <a:rPr lang="en-US" sz="2400" b="0" dirty="0"/>
              <a:t>Beetham et al. – Open Educational Practices</a:t>
            </a:r>
          </a:p>
          <a:p>
            <a:pPr marL="569214" lvl="1" indent="-285750">
              <a:lnSpc>
                <a:spcPct val="100000"/>
              </a:lnSpc>
            </a:pPr>
            <a:endParaRPr lang="en-US" sz="2400" b="0" dirty="0"/>
          </a:p>
        </p:txBody>
      </p:sp>
      <p:pic>
        <p:nvPicPr>
          <p:cNvPr id="6" name="Picture 5">
            <a:extLst>
              <a:ext uri="{FF2B5EF4-FFF2-40B4-BE49-F238E27FC236}">
                <a16:creationId xmlns:a16="http://schemas.microsoft.com/office/drawing/2014/main" id="{51608F2B-4C0A-44B7-934C-DACFB9B4EA70}"/>
              </a:ext>
            </a:extLst>
          </p:cNvPr>
          <p:cNvPicPr>
            <a:picLocks noChangeAspect="1"/>
          </p:cNvPicPr>
          <p:nvPr/>
        </p:nvPicPr>
        <p:blipFill>
          <a:blip r:embed="rId2"/>
          <a:stretch>
            <a:fillRect/>
          </a:stretch>
        </p:blipFill>
        <p:spPr>
          <a:xfrm>
            <a:off x="1826248" y="2450917"/>
            <a:ext cx="7845958" cy="4237222"/>
          </a:xfrm>
          <a:prstGeom prst="rect">
            <a:avLst/>
          </a:prstGeom>
        </p:spPr>
      </p:pic>
      <p:sp>
        <p:nvSpPr>
          <p:cNvPr id="9" name="TextBox 8">
            <a:extLst>
              <a:ext uri="{FF2B5EF4-FFF2-40B4-BE49-F238E27FC236}">
                <a16:creationId xmlns:a16="http://schemas.microsoft.com/office/drawing/2014/main" id="{A93817F8-8089-4CD1-AC32-0AB4BF9CD571}"/>
              </a:ext>
            </a:extLst>
          </p:cNvPr>
          <p:cNvSpPr txBox="1"/>
          <p:nvPr/>
        </p:nvSpPr>
        <p:spPr>
          <a:xfrm>
            <a:off x="9925396" y="5734032"/>
            <a:ext cx="1830877" cy="954107"/>
          </a:xfrm>
          <a:prstGeom prst="rect">
            <a:avLst/>
          </a:prstGeom>
          <a:noFill/>
        </p:spPr>
        <p:txBody>
          <a:bodyPr wrap="square">
            <a:spAutoFit/>
          </a:bodyPr>
          <a:lstStyle/>
          <a:p>
            <a:r>
              <a:rPr lang="en-CA" sz="1400" dirty="0">
                <a:hlinkClick r:id="rId3"/>
              </a:rPr>
              <a:t>https://oersynth.pbworks.com/w/page/51668352/OpenPracticesBriefing</a:t>
            </a:r>
            <a:r>
              <a:rPr lang="en-CA" sz="1400" dirty="0"/>
              <a:t> </a:t>
            </a:r>
          </a:p>
        </p:txBody>
      </p:sp>
    </p:spTree>
    <p:extLst>
      <p:ext uri="{BB962C8B-B14F-4D97-AF65-F5344CB8AC3E}">
        <p14:creationId xmlns:p14="http://schemas.microsoft.com/office/powerpoint/2010/main" val="121680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What is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495210"/>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Definition and key principles of open pedagogy</a:t>
            </a:r>
          </a:p>
          <a:p>
            <a:pPr marL="569214" lvl="1" indent="-285750">
              <a:lnSpc>
                <a:spcPct val="100000"/>
              </a:lnSpc>
            </a:pPr>
            <a:r>
              <a:rPr lang="en-US" sz="2400" b="0" dirty="0"/>
              <a:t>Catherine Cronin – Open Educational Practices</a:t>
            </a:r>
          </a:p>
          <a:p>
            <a:pPr marL="569214" lvl="1" indent="-285750">
              <a:lnSpc>
                <a:spcPct val="100000"/>
              </a:lnSpc>
            </a:pPr>
            <a:endParaRPr lang="en-US" sz="2400" b="0" dirty="0"/>
          </a:p>
        </p:txBody>
      </p:sp>
      <p:sp>
        <p:nvSpPr>
          <p:cNvPr id="7" name="TextBox 6">
            <a:extLst>
              <a:ext uri="{FF2B5EF4-FFF2-40B4-BE49-F238E27FC236}">
                <a16:creationId xmlns:a16="http://schemas.microsoft.com/office/drawing/2014/main" id="{DB870B73-B90E-44B9-A500-FF4CB8276C58}"/>
              </a:ext>
            </a:extLst>
          </p:cNvPr>
          <p:cNvSpPr txBox="1"/>
          <p:nvPr/>
        </p:nvSpPr>
        <p:spPr>
          <a:xfrm>
            <a:off x="8894618" y="6164919"/>
            <a:ext cx="2728652" cy="523220"/>
          </a:xfrm>
          <a:prstGeom prst="rect">
            <a:avLst/>
          </a:prstGeom>
          <a:noFill/>
        </p:spPr>
        <p:txBody>
          <a:bodyPr wrap="square">
            <a:spAutoFit/>
          </a:bodyPr>
          <a:lstStyle/>
          <a:p>
            <a:r>
              <a:rPr lang="en-CA" sz="1400" dirty="0">
                <a:hlinkClick r:id="rId2"/>
              </a:rPr>
              <a:t>https://www.irrodl.org/index.php/irrodl/article/view/3096/4301</a:t>
            </a:r>
            <a:r>
              <a:rPr lang="en-CA" sz="1400" dirty="0"/>
              <a:t> </a:t>
            </a:r>
          </a:p>
        </p:txBody>
      </p:sp>
      <p:pic>
        <p:nvPicPr>
          <p:cNvPr id="6" name="Picture 5">
            <a:extLst>
              <a:ext uri="{FF2B5EF4-FFF2-40B4-BE49-F238E27FC236}">
                <a16:creationId xmlns:a16="http://schemas.microsoft.com/office/drawing/2014/main" id="{ED47145B-01DA-4B62-92F1-E910B7E148FA}"/>
              </a:ext>
            </a:extLst>
          </p:cNvPr>
          <p:cNvPicPr>
            <a:picLocks noChangeAspect="1"/>
          </p:cNvPicPr>
          <p:nvPr/>
        </p:nvPicPr>
        <p:blipFill>
          <a:blip r:embed="rId3"/>
          <a:stretch>
            <a:fillRect/>
          </a:stretch>
        </p:blipFill>
        <p:spPr>
          <a:xfrm>
            <a:off x="2989006" y="2607928"/>
            <a:ext cx="4658702" cy="4080211"/>
          </a:xfrm>
          <a:prstGeom prst="rect">
            <a:avLst/>
          </a:prstGeom>
        </p:spPr>
      </p:pic>
    </p:spTree>
    <p:extLst>
      <p:ext uri="{BB962C8B-B14F-4D97-AF65-F5344CB8AC3E}">
        <p14:creationId xmlns:p14="http://schemas.microsoft.com/office/powerpoint/2010/main" val="140067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What is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14302"/>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Why participate in Open Pedagogy</a:t>
            </a:r>
          </a:p>
        </p:txBody>
      </p:sp>
      <p:sp>
        <p:nvSpPr>
          <p:cNvPr id="6" name="TextBox 5">
            <a:extLst>
              <a:ext uri="{FF2B5EF4-FFF2-40B4-BE49-F238E27FC236}">
                <a16:creationId xmlns:a16="http://schemas.microsoft.com/office/drawing/2014/main" id="{1DFF1420-55D5-4AE2-9126-DF4BD755898F}"/>
              </a:ext>
            </a:extLst>
          </p:cNvPr>
          <p:cNvSpPr txBox="1"/>
          <p:nvPr/>
        </p:nvSpPr>
        <p:spPr>
          <a:xfrm>
            <a:off x="1519151" y="2183106"/>
            <a:ext cx="7599911" cy="1938992"/>
          </a:xfrm>
          <a:prstGeom prst="rect">
            <a:avLst/>
          </a:prstGeom>
          <a:solidFill>
            <a:schemeClr val="bg1"/>
          </a:solidFill>
        </p:spPr>
        <p:txBody>
          <a:bodyPr wrap="square">
            <a:spAutoFit/>
          </a:bodyPr>
          <a:lstStyle/>
          <a:p>
            <a:pPr>
              <a:spcBef>
                <a:spcPts val="0"/>
              </a:spcBef>
              <a:spcAft>
                <a:spcPts val="0"/>
              </a:spcAft>
              <a:buFont typeface="+mj-lt"/>
              <a:buAutoNum type="arabicPeriod"/>
            </a:pPr>
            <a:r>
              <a:rPr lang="en-US" sz="2000" dirty="0">
                <a:effectLst/>
              </a:rPr>
              <a:t> Greater sense of community involvement </a:t>
            </a:r>
          </a:p>
          <a:p>
            <a:pPr>
              <a:spcBef>
                <a:spcPts val="0"/>
              </a:spcBef>
              <a:spcAft>
                <a:spcPts val="0"/>
              </a:spcAft>
              <a:buFont typeface="+mj-lt"/>
              <a:buAutoNum type="arabicPeriod"/>
            </a:pPr>
            <a:r>
              <a:rPr lang="en-US" sz="2000" dirty="0">
                <a:effectLst/>
              </a:rPr>
              <a:t> Students can draw upon the unique knowledge they bring </a:t>
            </a:r>
          </a:p>
          <a:p>
            <a:pPr>
              <a:spcBef>
                <a:spcPts val="0"/>
              </a:spcBef>
              <a:spcAft>
                <a:spcPts val="0"/>
              </a:spcAft>
              <a:buFont typeface="+mj-lt"/>
              <a:buAutoNum type="arabicPeriod"/>
            </a:pPr>
            <a:r>
              <a:rPr lang="en-US" sz="2000" dirty="0"/>
              <a:t> </a:t>
            </a:r>
            <a:r>
              <a:rPr lang="en-US" sz="2000" dirty="0">
                <a:effectLst/>
              </a:rPr>
              <a:t>The result is a body of work diverse in language and approach </a:t>
            </a:r>
          </a:p>
          <a:p>
            <a:pPr>
              <a:spcBef>
                <a:spcPts val="0"/>
              </a:spcBef>
              <a:spcAft>
                <a:spcPts val="0"/>
              </a:spcAft>
              <a:buFont typeface="+mj-lt"/>
              <a:buAutoNum type="arabicPeriod"/>
            </a:pPr>
            <a:r>
              <a:rPr lang="en-US" sz="2000" dirty="0">
                <a:effectLst/>
              </a:rPr>
              <a:t> It allows students to be creative.</a:t>
            </a:r>
          </a:p>
          <a:p>
            <a:pPr>
              <a:spcBef>
                <a:spcPts val="0"/>
              </a:spcBef>
              <a:spcAft>
                <a:spcPts val="0"/>
              </a:spcAft>
              <a:buFont typeface="+mj-lt"/>
              <a:buAutoNum type="arabicPeriod"/>
            </a:pPr>
            <a:r>
              <a:rPr lang="en-US" sz="2000" dirty="0">
                <a:effectLst/>
              </a:rPr>
              <a:t> It helps students feel like they're being taken seriously. </a:t>
            </a:r>
          </a:p>
          <a:p>
            <a:pPr>
              <a:spcBef>
                <a:spcPts val="0"/>
              </a:spcBef>
              <a:spcAft>
                <a:spcPts val="0"/>
              </a:spcAft>
              <a:buFont typeface="+mj-lt"/>
              <a:buAutoNum type="arabicPeriod"/>
            </a:pPr>
            <a:r>
              <a:rPr lang="en-US" sz="2000" dirty="0"/>
              <a:t> </a:t>
            </a:r>
            <a:r>
              <a:rPr lang="en-US" sz="2000" dirty="0">
                <a:effectLst/>
              </a:rPr>
              <a:t>Students can work with other professionals in the field.</a:t>
            </a:r>
          </a:p>
        </p:txBody>
      </p:sp>
      <p:sp>
        <p:nvSpPr>
          <p:cNvPr id="7" name="TextBox 6">
            <a:extLst>
              <a:ext uri="{FF2B5EF4-FFF2-40B4-BE49-F238E27FC236}">
                <a16:creationId xmlns:a16="http://schemas.microsoft.com/office/drawing/2014/main" id="{0A456B03-D4B1-4A0E-A7D3-3D5709D6DB87}"/>
              </a:ext>
            </a:extLst>
          </p:cNvPr>
          <p:cNvSpPr txBox="1"/>
          <p:nvPr/>
        </p:nvSpPr>
        <p:spPr>
          <a:xfrm>
            <a:off x="9183486" y="3728322"/>
            <a:ext cx="2753590" cy="541561"/>
          </a:xfrm>
          <a:prstGeom prst="rect">
            <a:avLst/>
          </a:prstGeom>
          <a:noFill/>
        </p:spPr>
        <p:txBody>
          <a:bodyPr wrap="square">
            <a:spAutoFit/>
          </a:bodyPr>
          <a:lstStyle/>
          <a:p>
            <a:r>
              <a:rPr lang="en-CA" sz="1400" dirty="0">
                <a:hlinkClick r:id="rId2"/>
              </a:rPr>
              <a:t>https://libguides.humboldt.edu/c.php?g=1135659&amp;p=8334460</a:t>
            </a:r>
            <a:r>
              <a:rPr lang="en-CA" sz="1400" dirty="0"/>
              <a:t> </a:t>
            </a:r>
          </a:p>
        </p:txBody>
      </p:sp>
      <p:pic>
        <p:nvPicPr>
          <p:cNvPr id="9" name="Picture 8">
            <a:extLst>
              <a:ext uri="{FF2B5EF4-FFF2-40B4-BE49-F238E27FC236}">
                <a16:creationId xmlns:a16="http://schemas.microsoft.com/office/drawing/2014/main" id="{C2D78421-9ECE-4620-9902-70C98592C51F}"/>
              </a:ext>
            </a:extLst>
          </p:cNvPr>
          <p:cNvPicPr>
            <a:picLocks noChangeAspect="1"/>
          </p:cNvPicPr>
          <p:nvPr/>
        </p:nvPicPr>
        <p:blipFill>
          <a:blip r:embed="rId3"/>
          <a:stretch>
            <a:fillRect/>
          </a:stretch>
        </p:blipFill>
        <p:spPr>
          <a:xfrm>
            <a:off x="1519151" y="4288131"/>
            <a:ext cx="4762500" cy="2343150"/>
          </a:xfrm>
          <a:prstGeom prst="rect">
            <a:avLst/>
          </a:prstGeom>
        </p:spPr>
      </p:pic>
      <p:sp>
        <p:nvSpPr>
          <p:cNvPr id="11" name="TextBox 10">
            <a:extLst>
              <a:ext uri="{FF2B5EF4-FFF2-40B4-BE49-F238E27FC236}">
                <a16:creationId xmlns:a16="http://schemas.microsoft.com/office/drawing/2014/main" id="{C3116FA7-8423-45CF-9483-D7F6F31545C9}"/>
              </a:ext>
            </a:extLst>
          </p:cNvPr>
          <p:cNvSpPr txBox="1"/>
          <p:nvPr/>
        </p:nvSpPr>
        <p:spPr>
          <a:xfrm>
            <a:off x="6419504" y="6242645"/>
            <a:ext cx="2699558" cy="461665"/>
          </a:xfrm>
          <a:prstGeom prst="rect">
            <a:avLst/>
          </a:prstGeom>
          <a:noFill/>
        </p:spPr>
        <p:txBody>
          <a:bodyPr wrap="square">
            <a:spAutoFit/>
          </a:bodyPr>
          <a:lstStyle/>
          <a:p>
            <a:r>
              <a:rPr lang="en-CA" sz="1200" dirty="0">
                <a:hlinkClick r:id="rId4"/>
              </a:rPr>
              <a:t>https://www.tandfonline.com/doi/full/10.1080/01587919.2020.1757409</a:t>
            </a:r>
            <a:r>
              <a:rPr lang="en-CA" sz="1200" dirty="0"/>
              <a:t> </a:t>
            </a:r>
          </a:p>
        </p:txBody>
      </p:sp>
      <p:sp>
        <p:nvSpPr>
          <p:cNvPr id="3" name="TextBox 2">
            <a:extLst>
              <a:ext uri="{FF2B5EF4-FFF2-40B4-BE49-F238E27FC236}">
                <a16:creationId xmlns:a16="http://schemas.microsoft.com/office/drawing/2014/main" id="{ECB9698B-CBFA-ED85-DADE-937AB9FED4E5}"/>
              </a:ext>
            </a:extLst>
          </p:cNvPr>
          <p:cNvSpPr txBox="1"/>
          <p:nvPr/>
        </p:nvSpPr>
        <p:spPr>
          <a:xfrm>
            <a:off x="6587613" y="4689987"/>
            <a:ext cx="4762500" cy="877163"/>
          </a:xfrm>
          <a:prstGeom prst="rect">
            <a:avLst/>
          </a:prstGeom>
          <a:noFill/>
        </p:spPr>
        <p:txBody>
          <a:bodyPr wrap="square" rtlCol="0">
            <a:spAutoFit/>
          </a:bodyPr>
          <a:lstStyle/>
          <a:p>
            <a:r>
              <a:rPr lang="en-CA" dirty="0">
                <a:solidFill>
                  <a:schemeClr val="bg1"/>
                </a:solidFill>
              </a:rPr>
              <a:t>Many more definitions:</a:t>
            </a:r>
            <a:r>
              <a:rPr lang="en-CA" dirty="0"/>
              <a:t> </a:t>
            </a:r>
            <a:r>
              <a:rPr lang="en-CA" sz="1050" dirty="0">
                <a:hlinkClick r:id="rId5"/>
              </a:rPr>
              <a:t>https://www.slideshare.net/BeckPitt/exploring-international-open-educational-practices?qid=d6132139-ecc1-45c2-a007-36d73b391680&amp;v=&amp;b=&amp;from_search=1</a:t>
            </a:r>
            <a:r>
              <a:rPr lang="en-CA" sz="1050" dirty="0"/>
              <a:t> </a:t>
            </a:r>
            <a:endParaRPr lang="en-US" dirty="0"/>
          </a:p>
        </p:txBody>
      </p:sp>
    </p:spTree>
    <p:extLst>
      <p:ext uri="{BB962C8B-B14F-4D97-AF65-F5344CB8AC3E}">
        <p14:creationId xmlns:p14="http://schemas.microsoft.com/office/powerpoint/2010/main" val="329667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761999" y="715961"/>
            <a:ext cx="9005456" cy="1189037"/>
          </a:xfrm>
        </p:spPr>
        <p:txBody>
          <a:bodyPr/>
          <a:lstStyle/>
          <a:p>
            <a:r>
              <a:rPr lang="en-US" dirty="0"/>
              <a:t>Core Values of Open Pedagogy</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559977"/>
            <a:ext cx="7841673" cy="32766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2400" b="0" dirty="0"/>
              <a:t>The 5 Rs: Respect, Reciprocate, Risk, Reach, and Resist, and how they inform open pedagogical practices</a:t>
            </a:r>
          </a:p>
          <a:p>
            <a:pPr marL="285750" indent="-285750">
              <a:lnSpc>
                <a:spcPct val="100000"/>
              </a:lnSpc>
              <a:buFont typeface="Arial" panose="020B0604020202020204" pitchFamily="34" charset="0"/>
              <a:buChar char="•"/>
            </a:pPr>
            <a:r>
              <a:rPr lang="en-US" sz="2400" b="0" dirty="0"/>
              <a:t>Student agency, creator rights, and community building</a:t>
            </a:r>
          </a:p>
          <a:p>
            <a:pPr marL="285750" indent="-285750">
              <a:lnSpc>
                <a:spcPct val="100000"/>
              </a:lnSpc>
              <a:buFont typeface="Arial" panose="020B0604020202020204" pitchFamily="34" charset="0"/>
              <a:buChar char="•"/>
            </a:pPr>
            <a:r>
              <a:rPr lang="en-US" sz="2400" b="0" dirty="0"/>
              <a:t>Activities to develop the core values</a:t>
            </a:r>
          </a:p>
        </p:txBody>
      </p:sp>
    </p:spTree>
    <p:extLst>
      <p:ext uri="{BB962C8B-B14F-4D97-AF65-F5344CB8AC3E}">
        <p14:creationId xmlns:p14="http://schemas.microsoft.com/office/powerpoint/2010/main" val="101908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3.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310</TotalTime>
  <Words>2124</Words>
  <Application>Microsoft Office PowerPoint</Application>
  <PresentationFormat>Widescreen</PresentationFormat>
  <Paragraphs>176</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Aptos</vt:lpstr>
      <vt:lpstr>Arial</vt:lpstr>
      <vt:lpstr>Segoe UI</vt:lpstr>
      <vt:lpstr>1_Office Theme</vt:lpstr>
      <vt:lpstr>Introduction to Open Pedagogy</vt:lpstr>
      <vt:lpstr>What is Open Pedagogy</vt:lpstr>
      <vt:lpstr>What is Open Pedagogy</vt:lpstr>
      <vt:lpstr>What is Open Pedagogy</vt:lpstr>
      <vt:lpstr>What is Open Pedagogy</vt:lpstr>
      <vt:lpstr>What is Open Pedagogy</vt:lpstr>
      <vt:lpstr>What is Open Pedagogy</vt:lpstr>
      <vt:lpstr>What is Open Pedagogy</vt:lpstr>
      <vt:lpstr>Core Values of Open Pedagogy</vt:lpstr>
      <vt:lpstr>Core Values of Open Pedagogy</vt:lpstr>
      <vt:lpstr>Core Values of Open Pedagogy</vt:lpstr>
      <vt:lpstr>Core Values of Open Pedagogy</vt:lpstr>
      <vt:lpstr>Core Values of Open Pedagogy</vt:lpstr>
      <vt:lpstr>Open Pedagogy in Practice</vt:lpstr>
      <vt:lpstr>Open Pedagogy in Practice</vt:lpstr>
      <vt:lpstr>Open Pedagogy in Practice</vt:lpstr>
      <vt:lpstr>Open Pedagogy in Practice</vt:lpstr>
      <vt:lpstr>Challenges and Opportunities</vt:lpstr>
      <vt:lpstr>Challenges and Opportunities</vt:lpstr>
      <vt:lpstr>Challenges and Opportunities</vt:lpstr>
      <vt:lpstr>Challenges and Opportunities</vt:lpstr>
      <vt:lpstr>Challenges and Opportunities</vt:lpstr>
      <vt:lpstr>Challenges and Opportunities</vt:lpstr>
      <vt:lpstr>Implementing Open Pedagogy </vt:lpstr>
      <vt:lpstr>Implementing Open Pedagogy </vt:lpstr>
      <vt:lpstr>Implementing Open Pedagogy </vt:lpstr>
      <vt:lpstr>Implementing Open Pedagogy </vt:lpstr>
      <vt:lpstr>Implementing Open Pedagogy </vt:lpstr>
      <vt:lpstr>Reflection and Discussion</vt:lpstr>
      <vt:lpstr>Reflection and Discussion</vt:lpstr>
      <vt:lpstr>Reflection and Discussion</vt:lpstr>
      <vt:lpstr>Reflection and Discussion</vt:lpstr>
      <vt:lpstr>Reflection and Discussion</vt:lpstr>
      <vt:lpstr>Thanks!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Pacific  Heritage Month</dc:title>
  <dc:subject/>
  <dc:creator>Downes, Stephen</dc:creator>
  <cp:keywords/>
  <dc:description/>
  <cp:lastModifiedBy>Stephen Downes</cp:lastModifiedBy>
  <cp:revision>11</cp:revision>
  <dcterms:created xsi:type="dcterms:W3CDTF">2024-03-07T19:27:49Z</dcterms:created>
  <dcterms:modified xsi:type="dcterms:W3CDTF">2024-03-08T17:49:02Z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