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6" r:id="rId5"/>
    <p:sldId id="265" r:id="rId6"/>
    <p:sldId id="267" r:id="rId7"/>
    <p:sldId id="259" r:id="rId8"/>
    <p:sldId id="260" r:id="rId9"/>
    <p:sldId id="261" r:id="rId10"/>
    <p:sldId id="262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EE3AB-4FD6-3FA3-527A-8EAC81583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C3BB7-5403-013F-4627-5038A8F2E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BAB23-B06B-C31F-9ECF-4AA9C30B6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D723-3CA6-C332-107A-587143422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E4899-C1B6-8DCC-CE80-8FF070AEB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3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F2A98-7729-9F5E-A66A-C5372F3C8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E452E5-9A19-542D-7FA7-42B859B072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7A751-9183-03D0-B65F-C2F214F9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4CB35-E0E1-CBBB-5D1E-41E3BDA5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E2261-DC3C-971D-57CD-AE629067A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C5CC47-3F02-BBE6-0FD4-6865E353D6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35AE17-BDA8-ECD2-74FF-2AA285C17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2A1D9-4B39-EE4C-111D-1CC2D9AEC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5261C-6CFF-6036-43B5-1C65FD62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001EB-BCCA-062A-2D58-B774DB9DE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04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33015-4EE8-E894-D403-A856761E0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2E154-5986-9F29-401B-8950D2409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73AF6-E65A-884C-B2F8-D82FA50F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896A-BFB9-C8F1-B1FC-B1E3C791C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A4762-0874-BD01-2F85-ACF90F335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5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24415-358A-BDC5-A5A6-98359CE1E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E3CB1-9B60-9C8B-24B5-888664FAF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1918B-DD27-C5DA-06CC-09E2823B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F734A-04A6-F6A2-75C6-162161FC2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E18F7-F851-9EE8-A1B7-AB6DE1B46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9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55FB1-FA61-C6E8-8993-A1BB4551E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8788F-1FA8-2A4D-8F8C-EDAFA06AE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B8FB9-F4F5-B9FE-4AB2-5481EB995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69B00-C3C4-930A-A615-C0C95DB93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37F5B-DFF2-728D-7B10-A3E003439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84F325-A302-52C0-AA7E-2BD1CBC96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2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4B73-2E96-5B78-53DB-4929465CE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DF353-8667-E6A8-16E7-AA7FEDD9D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A98414-8878-2CDE-802F-F6086FA20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553588-9197-C5AA-D7DD-889940D1A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2F94A6-6FF2-78E3-BEEE-16F8059EC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451A5-A36D-D47F-E48F-39540E0B8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4FC821-8980-8567-A78A-1834177B8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8B0A59-7C0D-22FC-1987-76C28BA49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6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DB2C1-3B0D-7D08-080C-A446BFA79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5D1484-C1C5-B743-3A60-10D36093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F094D-B93E-7C16-1188-6DC748276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F6220-554B-366B-23BC-CED145A2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40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BA28C8-B61A-56CA-CC79-9EB556EE0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1D3BCB-4A6A-AD76-02B5-DE91A5D7D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8817D6-D26A-9CEC-2D56-6B284E92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1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D59BE-03B9-60F0-3284-42F0D29E8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C0BB9-4793-5E35-8F4B-3BEB21311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EFDD9-F789-35D7-E858-37ECCEBEA8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8ED2A-3F8F-E955-952E-2170B6ED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81D1F-45F1-9541-AB07-504CDBA2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C4116-8B1B-2771-33F4-0EA55021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9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3CA9-5EB8-E339-3E39-482EACDA2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10E1D1-F00E-57AE-3426-FA913C6273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959326-46B7-971C-88F0-ACADA4F819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DAF54-E7AA-84EB-549B-E866282E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88DE7-F843-8A1F-FE2B-F729DF95D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E0E22-0855-6DE2-17C0-B9AA60B2B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38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76858-73D9-246D-B704-39526F878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CF905-6763-B0E6-3D5F-29754D332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5E3B5-CE40-6FCB-FA39-D0F4C767F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8E494-504F-4305-A032-454030D31C81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33C09-4EA3-8745-F01E-9413527DA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E25E-8271-31A8-10F4-FAB5B9922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CE252E-E7D6-4D89-ADBA-8137BDE9C8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75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B1CA-065E-7A35-7F79-F75847261D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Introduction to </a:t>
            </a:r>
            <a:br>
              <a:rPr lang="en-US" dirty="0"/>
            </a:br>
            <a:r>
              <a:rPr lang="en-US" dirty="0"/>
              <a:t>Open Online Learning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BF96D-022B-8F91-098A-7CC8173D9E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3200" dirty="0"/>
              <a:t>Stephen Downes</a:t>
            </a:r>
          </a:p>
          <a:p>
            <a:pPr algn="l"/>
            <a:r>
              <a:rPr lang="en-US" sz="2400" dirty="0"/>
              <a:t>Maskwacis Cultural College</a:t>
            </a:r>
          </a:p>
          <a:p>
            <a:pPr algn="l"/>
            <a:r>
              <a:rPr lang="en-US" sz="2400" dirty="0"/>
              <a:t>January 26,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84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01C7-6338-FF01-1EB0-B3378074E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Future of Open Online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13A54-9FE1-6275-1C16-F24C53B69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r>
              <a:rPr lang="en-US" dirty="0"/>
              <a:t>    Personalization and AI: Advancements in AI could provide more personalized learning experiences, adapting to the individual needs and pace of each learner.</a:t>
            </a:r>
          </a:p>
          <a:p>
            <a:r>
              <a:rPr lang="en-US" dirty="0"/>
              <a:t>    Microcredentials: The rise of microcredentials and digital badges allows learners to gain recognition for specific skills and competencies.</a:t>
            </a:r>
          </a:p>
          <a:p>
            <a:r>
              <a:rPr lang="en-US" dirty="0"/>
              <a:t>    Blended Learning Models: A combination of online and in-person education, offering the benefits of both modalities.</a:t>
            </a:r>
          </a:p>
          <a:p>
            <a:r>
              <a:rPr lang="en-US" dirty="0"/>
              <a:t>    Global Classrooms: Increased collaboration across borders, with diverse cohorts of students learning together.</a:t>
            </a:r>
          </a:p>
          <a:p>
            <a:r>
              <a:rPr lang="en-US" dirty="0"/>
              <a:t>    Immersive Technologies: Utilization of virtual reality (VR) and augmented reality (AR) to create immersive learning experiences.</a:t>
            </a:r>
          </a:p>
          <a:p>
            <a:r>
              <a:rPr lang="en-US" dirty="0"/>
              <a:t>    Data Analytics: Using big data to improve learning outcomes and tailor educational pathways.</a:t>
            </a:r>
          </a:p>
          <a:p>
            <a:r>
              <a:rPr lang="en-US" dirty="0"/>
              <a:t>    Greater Integration: Open online learning will likely be more closely integrated into traditional education systems, with credit recognition between institutions becoming more standardized.</a:t>
            </a:r>
          </a:p>
        </p:txBody>
      </p:sp>
    </p:spTree>
    <p:extLst>
      <p:ext uri="{BB962C8B-B14F-4D97-AF65-F5344CB8AC3E}">
        <p14:creationId xmlns:p14="http://schemas.microsoft.com/office/powerpoint/2010/main" val="3633947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9CB1E-08A4-A5B6-9833-67693F64A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B7327-23C0-EB6D-BD09-052B56A02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Digital Equity Means More Than Access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42724E-922B-4D24-78B0-BAC7988FF273}"/>
              </a:ext>
            </a:extLst>
          </p:cNvPr>
          <p:cNvSpPr txBox="1"/>
          <p:nvPr/>
        </p:nvSpPr>
        <p:spPr>
          <a:xfrm>
            <a:off x="3048000" y="296964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https://www.eschoolnews.com/getting-there-innovation-in-education/2024/02/27/digital-equity-means-more-than-access/</a:t>
            </a:r>
          </a:p>
        </p:txBody>
      </p:sp>
    </p:spTree>
    <p:extLst>
      <p:ext uri="{BB962C8B-B14F-4D97-AF65-F5344CB8AC3E}">
        <p14:creationId xmlns:p14="http://schemas.microsoft.com/office/powerpoint/2010/main" val="20347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B935-C28A-283E-4B05-40DCC76CB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2CF7C-1BDC-AF72-F85F-1439E02A4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history of open online learning, the motivations for its development, open learning tools and resources available today, and the future of open online learning.</a:t>
            </a:r>
          </a:p>
        </p:txBody>
      </p:sp>
    </p:spTree>
    <p:extLst>
      <p:ext uri="{BB962C8B-B14F-4D97-AF65-F5344CB8AC3E}">
        <p14:creationId xmlns:p14="http://schemas.microsoft.com/office/powerpoint/2010/main" val="2322951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35B72-91F8-3F18-45B9-817E8078C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Open Online Learning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99E7-5694-F853-7375-D670A3D9B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in a combination of open learning and free software</a:t>
            </a:r>
          </a:p>
          <a:p>
            <a:r>
              <a:rPr lang="en-US" dirty="0"/>
              <a:t>Refers to educational resources, tools, and programs that are freely available on the internet for anyone to access, use, modify, and share</a:t>
            </a:r>
          </a:p>
          <a:p>
            <a:r>
              <a:rPr lang="en-US" dirty="0"/>
              <a:t>Intent is to remove barriers to learning and make high-quality educational experiences as widely accessible as possible.</a:t>
            </a:r>
          </a:p>
        </p:txBody>
      </p:sp>
    </p:spTree>
    <p:extLst>
      <p:ext uri="{BB962C8B-B14F-4D97-AF65-F5344CB8AC3E}">
        <p14:creationId xmlns:p14="http://schemas.microsoft.com/office/powerpoint/2010/main" val="3104079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C78DD-3533-4E71-1EF2-F38857855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6A8F-79F6-304C-490D-378686039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Dimensions of Open Learning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3E55-E60E-1A6D-2C10-2C1E5CC27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Open Enrollment: few or no barriers to class, course or program enrollment</a:t>
            </a:r>
          </a:p>
          <a:p>
            <a:r>
              <a:rPr lang="en-US" dirty="0"/>
              <a:t>Open Educational Resources (OER): teaching, learning, and research resources that can be freely used and re-purposed by others</a:t>
            </a:r>
          </a:p>
          <a:p>
            <a:r>
              <a:rPr lang="en-US" dirty="0"/>
              <a:t>Open Pedagogy: teaching methods that leverage open technologies and high levels of learner participation including collaborative projects, peer-to-peer teaching, and the creation of open resources by learners themselves.</a:t>
            </a:r>
          </a:p>
          <a:p>
            <a:r>
              <a:rPr lang="en-US" dirty="0"/>
              <a:t>Open Credentials: a system of certificates or badges leading toward recognition of open online learning for formal academic credit.</a:t>
            </a:r>
          </a:p>
        </p:txBody>
      </p:sp>
    </p:spTree>
    <p:extLst>
      <p:ext uri="{BB962C8B-B14F-4D97-AF65-F5344CB8AC3E}">
        <p14:creationId xmlns:p14="http://schemas.microsoft.com/office/powerpoint/2010/main" val="43668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A39B1-D79E-7786-1FA9-977C2D2B1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Features of Open Learning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12C9A-AFA1-E988-00A6-D07A07E76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Accessibility: open access to anyone with an internet connection; accessibility also refers to the design of learning materials that are accessible to people with disabilities.</a:t>
            </a:r>
          </a:p>
          <a:p>
            <a:r>
              <a:rPr lang="en-US" dirty="0"/>
              <a:t>Flexibility: learners define their own learning objectives choose when, where, and how they learn.</a:t>
            </a:r>
          </a:p>
          <a:p>
            <a:r>
              <a:rPr lang="en-US" dirty="0"/>
              <a:t>Diversity: varied learning pathways, subject areas, and languages, reflecting the diversity of learners worldwide.</a:t>
            </a:r>
          </a:p>
          <a:p>
            <a:r>
              <a:rPr lang="en-US" dirty="0"/>
              <a:t>Quality: methods of assessing and recognizing open education resources and providers.</a:t>
            </a:r>
          </a:p>
        </p:txBody>
      </p:sp>
    </p:spTree>
    <p:extLst>
      <p:ext uri="{BB962C8B-B14F-4D97-AF65-F5344CB8AC3E}">
        <p14:creationId xmlns:p14="http://schemas.microsoft.com/office/powerpoint/2010/main" val="380542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978D8-2D1F-3A03-18EA-4168D4BD8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Open Learning and Scale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2192A-04A9-1108-7A5A-822E53EF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Community and Collaboration: Open online learning often includes community-based components, such as forums and group projects, to enhance the learning experience through collaboration.</a:t>
            </a:r>
          </a:p>
          <a:p>
            <a:r>
              <a:rPr lang="en-US" dirty="0"/>
              <a:t>Scalability: The digital nature of the resources allows them to be scaled to serve a large number of learners without significant additional costs.</a:t>
            </a:r>
          </a:p>
          <a:p>
            <a:r>
              <a:rPr lang="en-US" dirty="0"/>
              <a:t>Innovation: Open online learning often serves as a testbed for innovative educational practices and technologies, which can then be adopted more broadly throughout the educational sector.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96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59361-6CBB-7DF6-35A0-191D90C25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Open Online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CA95F-BA57-1F42-59E9-AC07350E6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Distance Education: correspondence courses, School of the Air (Australia) </a:t>
            </a:r>
          </a:p>
          <a:p>
            <a:r>
              <a:rPr lang="en-US" dirty="0"/>
              <a:t>Open Access: UK’s Open University, offering distance learning courses through the mail, radio, and later television broadcasts.</a:t>
            </a:r>
          </a:p>
          <a:p>
            <a:r>
              <a:rPr lang="en-US" dirty="0"/>
              <a:t>Online resources: MIT's </a:t>
            </a:r>
            <a:r>
              <a:rPr lang="en-US" dirty="0" err="1"/>
              <a:t>OpenCourseWare</a:t>
            </a:r>
            <a:r>
              <a:rPr lang="en-US" dirty="0"/>
              <a:t> (OCW), launched in 2001, was a significant milestone, providing free access to course materials for a wide range of subjects.</a:t>
            </a:r>
          </a:p>
          <a:p>
            <a:r>
              <a:rPr lang="en-US" dirty="0"/>
              <a:t>Massive Open Online Courses: Coursera, edX, Udacity and others began offering mass courses from universities at no cost.</a:t>
            </a:r>
          </a:p>
        </p:txBody>
      </p:sp>
    </p:spTree>
    <p:extLst>
      <p:ext uri="{BB962C8B-B14F-4D97-AF65-F5344CB8AC3E}">
        <p14:creationId xmlns:p14="http://schemas.microsoft.com/office/powerpoint/2010/main" val="1639360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D37D-C200-BCC4-B641-195078C31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Why Open Learning?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199C4-BBD0-0C35-E6F8-931BA3A04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Access: address social need for education regardless of geographic location or economic status.</a:t>
            </a:r>
          </a:p>
          <a:p>
            <a:r>
              <a:rPr lang="en-US" dirty="0"/>
              <a:t>Flexibility: address needs of learners who require flexible scheduling.</a:t>
            </a:r>
          </a:p>
          <a:p>
            <a:r>
              <a:rPr lang="en-US" dirty="0"/>
              <a:t>Lifelong Learning: to support continuous professional development outside of traditional education systems.</a:t>
            </a:r>
          </a:p>
          <a:p>
            <a:r>
              <a:rPr lang="en-US" dirty="0"/>
              <a:t>Cost Reduction: especially relevant in low-income countries.</a:t>
            </a:r>
          </a:p>
          <a:p>
            <a:r>
              <a:rPr lang="en-US" dirty="0"/>
              <a:t>Innovation in Education: Experimenting with new pedagogical models and technologies.</a:t>
            </a:r>
          </a:p>
        </p:txBody>
      </p:sp>
    </p:spTree>
    <p:extLst>
      <p:ext uri="{BB962C8B-B14F-4D97-AF65-F5344CB8AC3E}">
        <p14:creationId xmlns:p14="http://schemas.microsoft.com/office/powerpoint/2010/main" val="72379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F235B-64B9-0215-42E2-7619C81D8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354AF-0785-5F08-7A3A-92A122DC6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Open Learning Tools and Resources Available Today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Platforms</a:t>
            </a:r>
            <a:r>
              <a:rPr lang="en-US" dirty="0"/>
              <a:t>: Coursera, edX, Khan Academy, and </a:t>
            </a:r>
            <a:r>
              <a:rPr lang="en-US" dirty="0" err="1"/>
              <a:t>FutureLearn</a:t>
            </a:r>
            <a:r>
              <a:rPr lang="en-US" dirty="0"/>
              <a:t> offer courses from universities and colleges worldwide.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Open Educational Resources (OER)</a:t>
            </a:r>
            <a:r>
              <a:rPr lang="en-US" dirty="0"/>
              <a:t>: Textbooks, course materials, and research that are freely accessible and openly licensed, such as those found on OER Commons.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Learning Management Systems (LMS)</a:t>
            </a:r>
            <a:r>
              <a:rPr lang="en-US" dirty="0"/>
              <a:t>: Platforms like Moodle and Canvas are used by institutions to provide courses online.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Collaborative Tools</a:t>
            </a:r>
            <a:r>
              <a:rPr lang="en-US" dirty="0"/>
              <a:t>: Wikis, Google Classroom, and Microsoft Teams facilitate collaborative learning.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Specialized Learning Tools</a:t>
            </a:r>
            <a:r>
              <a:rPr lang="en-US" dirty="0"/>
              <a:t>: Platforms like Duolingo for language learning, </a:t>
            </a:r>
            <a:r>
              <a:rPr lang="en-US" dirty="0" err="1"/>
              <a:t>Codecademy</a:t>
            </a:r>
            <a:r>
              <a:rPr lang="en-US" dirty="0"/>
              <a:t> for coding skills, and </a:t>
            </a:r>
            <a:r>
              <a:rPr lang="en-US" dirty="0" err="1"/>
              <a:t>LabXchange</a:t>
            </a:r>
            <a:r>
              <a:rPr lang="en-US" dirty="0"/>
              <a:t> for science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846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807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Introduction to  Open Online Learning</vt:lpstr>
      <vt:lpstr>PowerPoint Presentation</vt:lpstr>
      <vt:lpstr>Open Online Learning</vt:lpstr>
      <vt:lpstr>Dimensions of Open Learning</vt:lpstr>
      <vt:lpstr>Features of Open Learning</vt:lpstr>
      <vt:lpstr>Open Learning and Scale</vt:lpstr>
      <vt:lpstr>History of Open Online Learning</vt:lpstr>
      <vt:lpstr>Why Open Learning?</vt:lpstr>
      <vt:lpstr>PowerPoint Presentation</vt:lpstr>
      <vt:lpstr>The Future of Open Online Learning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Open Online Learning</dc:title>
  <dc:creator>Stephen Downes</dc:creator>
  <cp:lastModifiedBy>Stephen Downes</cp:lastModifiedBy>
  <cp:revision>1</cp:revision>
  <dcterms:created xsi:type="dcterms:W3CDTF">2024-02-27T15:54:03Z</dcterms:created>
  <dcterms:modified xsi:type="dcterms:W3CDTF">2024-02-28T00:44:57Z</dcterms:modified>
</cp:coreProperties>
</file>