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73" r:id="rId8"/>
    <p:sldId id="262" r:id="rId9"/>
    <p:sldId id="263" r:id="rId10"/>
    <p:sldId id="264" r:id="rId11"/>
    <p:sldId id="265" r:id="rId12"/>
    <p:sldId id="266" r:id="rId13"/>
    <p:sldId id="267" r:id="rId14"/>
    <p:sldId id="268" r:id="rId15"/>
    <p:sldId id="269" r:id="rId16"/>
    <p:sldId id="270" r:id="rId17"/>
    <p:sldId id="271" r:id="rId18"/>
    <p:sldId id="274" r:id="rId19"/>
    <p:sldId id="279" r:id="rId20"/>
    <p:sldId id="272" r:id="rId21"/>
    <p:sldId id="275" r:id="rId22"/>
    <p:sldId id="276" r:id="rId23"/>
    <p:sldId id="277" r:id="rId24"/>
    <p:sldId id="280" r:id="rId25"/>
    <p:sldId id="278" r:id="rId26"/>
    <p:sldId id="281" r:id="rId27"/>
    <p:sldId id="282" r:id="rId28"/>
    <p:sldId id="283" r:id="rId29"/>
    <p:sldId id="284" r:id="rId30"/>
    <p:sldId id="285" r:id="rId31"/>
    <p:sldId id="286" r:id="rId32"/>
    <p:sldId id="287" r:id="rId33"/>
    <p:sldId id="288" r:id="rId34"/>
    <p:sldId id="28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5C5C7"/>
    <a:srgbClr val="B6B4B9"/>
    <a:srgbClr val="A19EA3"/>
    <a:srgbClr val="B9B7BA"/>
    <a:srgbClr val="E5E3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autoAdjust="0"/>
    <p:restoredTop sz="94660"/>
  </p:normalViewPr>
  <p:slideViewPr>
    <p:cSldViewPr snapToGrid="0">
      <p:cViewPr>
        <p:scale>
          <a:sx n="73" d="100"/>
          <a:sy n="73" d="100"/>
        </p:scale>
        <p:origin x="22" y="2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02589-A8BC-EA04-2778-5BBBCC2C16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3DA8AE3-1822-9A0C-B3B6-400689FA96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F3DEBC0D-8FB6-D2DB-42D0-1F34D09A86DA}"/>
              </a:ext>
            </a:extLst>
          </p:cNvPr>
          <p:cNvSpPr>
            <a:spLocks noGrp="1"/>
          </p:cNvSpPr>
          <p:nvPr>
            <p:ph type="dt" sz="half" idx="10"/>
          </p:nvPr>
        </p:nvSpPr>
        <p:spPr/>
        <p:txBody>
          <a:bodyPr/>
          <a:lstStyle/>
          <a:p>
            <a:fld id="{56E1C43A-D8E2-4D17-A4CA-EA188BA52258}" type="datetimeFigureOut">
              <a:rPr lang="en-CA" smtClean="0"/>
              <a:t>2023-10-20</a:t>
            </a:fld>
            <a:endParaRPr lang="en-CA"/>
          </a:p>
        </p:txBody>
      </p:sp>
      <p:sp>
        <p:nvSpPr>
          <p:cNvPr id="5" name="Footer Placeholder 4">
            <a:extLst>
              <a:ext uri="{FF2B5EF4-FFF2-40B4-BE49-F238E27FC236}">
                <a16:creationId xmlns:a16="http://schemas.microsoft.com/office/drawing/2014/main" id="{4FAD9BDF-F6D5-21B6-D356-3B9EC72C2CD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05C0B6C-7BF3-105C-60B9-2D26E788B9C8}"/>
              </a:ext>
            </a:extLst>
          </p:cNvPr>
          <p:cNvSpPr>
            <a:spLocks noGrp="1"/>
          </p:cNvSpPr>
          <p:nvPr>
            <p:ph type="sldNum" sz="quarter" idx="12"/>
          </p:nvPr>
        </p:nvSpPr>
        <p:spPr/>
        <p:txBody>
          <a:bodyPr/>
          <a:lstStyle/>
          <a:p>
            <a:fld id="{74DD0E6A-9A0C-4058-B89F-FF60D816CDCD}" type="slidenum">
              <a:rPr lang="en-CA" smtClean="0"/>
              <a:t>‹#›</a:t>
            </a:fld>
            <a:endParaRPr lang="en-CA"/>
          </a:p>
        </p:txBody>
      </p:sp>
    </p:spTree>
    <p:extLst>
      <p:ext uri="{BB962C8B-B14F-4D97-AF65-F5344CB8AC3E}">
        <p14:creationId xmlns:p14="http://schemas.microsoft.com/office/powerpoint/2010/main" val="3570333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4F88B-DFB9-87D7-AA5B-4A84623136CB}"/>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E1AA695-DF7F-7751-153A-80FD527D92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0F8D2D5-53BC-3373-80C6-09759D8D59F0}"/>
              </a:ext>
            </a:extLst>
          </p:cNvPr>
          <p:cNvSpPr>
            <a:spLocks noGrp="1"/>
          </p:cNvSpPr>
          <p:nvPr>
            <p:ph type="dt" sz="half" idx="10"/>
          </p:nvPr>
        </p:nvSpPr>
        <p:spPr/>
        <p:txBody>
          <a:bodyPr/>
          <a:lstStyle/>
          <a:p>
            <a:fld id="{56E1C43A-D8E2-4D17-A4CA-EA188BA52258}" type="datetimeFigureOut">
              <a:rPr lang="en-CA" smtClean="0"/>
              <a:t>2023-10-20</a:t>
            </a:fld>
            <a:endParaRPr lang="en-CA"/>
          </a:p>
        </p:txBody>
      </p:sp>
      <p:sp>
        <p:nvSpPr>
          <p:cNvPr id="5" name="Footer Placeholder 4">
            <a:extLst>
              <a:ext uri="{FF2B5EF4-FFF2-40B4-BE49-F238E27FC236}">
                <a16:creationId xmlns:a16="http://schemas.microsoft.com/office/drawing/2014/main" id="{12CF0D3B-50AD-03A5-4160-02D5E0DB9E9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DFE399C-3D35-9BD8-53A4-47D2B2D8503D}"/>
              </a:ext>
            </a:extLst>
          </p:cNvPr>
          <p:cNvSpPr>
            <a:spLocks noGrp="1"/>
          </p:cNvSpPr>
          <p:nvPr>
            <p:ph type="sldNum" sz="quarter" idx="12"/>
          </p:nvPr>
        </p:nvSpPr>
        <p:spPr/>
        <p:txBody>
          <a:bodyPr/>
          <a:lstStyle/>
          <a:p>
            <a:fld id="{74DD0E6A-9A0C-4058-B89F-FF60D816CDCD}" type="slidenum">
              <a:rPr lang="en-CA" smtClean="0"/>
              <a:t>‹#›</a:t>
            </a:fld>
            <a:endParaRPr lang="en-CA"/>
          </a:p>
        </p:txBody>
      </p:sp>
    </p:spTree>
    <p:extLst>
      <p:ext uri="{BB962C8B-B14F-4D97-AF65-F5344CB8AC3E}">
        <p14:creationId xmlns:p14="http://schemas.microsoft.com/office/powerpoint/2010/main" val="1828307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7288A7-A147-D378-CC2B-8501CFA19AA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2D8A8BD-9B12-25BB-7FE4-B722F00CB9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65D9304-AC17-6AD6-4E2F-4F677DC21282}"/>
              </a:ext>
            </a:extLst>
          </p:cNvPr>
          <p:cNvSpPr>
            <a:spLocks noGrp="1"/>
          </p:cNvSpPr>
          <p:nvPr>
            <p:ph type="dt" sz="half" idx="10"/>
          </p:nvPr>
        </p:nvSpPr>
        <p:spPr/>
        <p:txBody>
          <a:bodyPr/>
          <a:lstStyle/>
          <a:p>
            <a:fld id="{56E1C43A-D8E2-4D17-A4CA-EA188BA52258}" type="datetimeFigureOut">
              <a:rPr lang="en-CA" smtClean="0"/>
              <a:t>2023-10-20</a:t>
            </a:fld>
            <a:endParaRPr lang="en-CA"/>
          </a:p>
        </p:txBody>
      </p:sp>
      <p:sp>
        <p:nvSpPr>
          <p:cNvPr id="5" name="Footer Placeholder 4">
            <a:extLst>
              <a:ext uri="{FF2B5EF4-FFF2-40B4-BE49-F238E27FC236}">
                <a16:creationId xmlns:a16="http://schemas.microsoft.com/office/drawing/2014/main" id="{08432DF2-AC39-1B1A-5A60-94CC90650A7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6E3BB56-41F3-85CE-E6CD-54BBE06F90D5}"/>
              </a:ext>
            </a:extLst>
          </p:cNvPr>
          <p:cNvSpPr>
            <a:spLocks noGrp="1"/>
          </p:cNvSpPr>
          <p:nvPr>
            <p:ph type="sldNum" sz="quarter" idx="12"/>
          </p:nvPr>
        </p:nvSpPr>
        <p:spPr/>
        <p:txBody>
          <a:bodyPr/>
          <a:lstStyle/>
          <a:p>
            <a:fld id="{74DD0E6A-9A0C-4058-B89F-FF60D816CDCD}" type="slidenum">
              <a:rPr lang="en-CA" smtClean="0"/>
              <a:t>‹#›</a:t>
            </a:fld>
            <a:endParaRPr lang="en-CA"/>
          </a:p>
        </p:txBody>
      </p:sp>
    </p:spTree>
    <p:extLst>
      <p:ext uri="{BB962C8B-B14F-4D97-AF65-F5344CB8AC3E}">
        <p14:creationId xmlns:p14="http://schemas.microsoft.com/office/powerpoint/2010/main" val="1454042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075F3-5FDF-BB21-4373-3C91FAE5B17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4226DD3-A6E8-B314-D7EE-D335AC834D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7418E35-4546-36A5-2C22-C16FF7653BD8}"/>
              </a:ext>
            </a:extLst>
          </p:cNvPr>
          <p:cNvSpPr>
            <a:spLocks noGrp="1"/>
          </p:cNvSpPr>
          <p:nvPr>
            <p:ph type="dt" sz="half" idx="10"/>
          </p:nvPr>
        </p:nvSpPr>
        <p:spPr/>
        <p:txBody>
          <a:bodyPr/>
          <a:lstStyle/>
          <a:p>
            <a:fld id="{56E1C43A-D8E2-4D17-A4CA-EA188BA52258}" type="datetimeFigureOut">
              <a:rPr lang="en-CA" smtClean="0"/>
              <a:t>2023-10-20</a:t>
            </a:fld>
            <a:endParaRPr lang="en-CA"/>
          </a:p>
        </p:txBody>
      </p:sp>
      <p:sp>
        <p:nvSpPr>
          <p:cNvPr id="5" name="Footer Placeholder 4">
            <a:extLst>
              <a:ext uri="{FF2B5EF4-FFF2-40B4-BE49-F238E27FC236}">
                <a16:creationId xmlns:a16="http://schemas.microsoft.com/office/drawing/2014/main" id="{292B967F-DCCC-7B08-2733-585056226E8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302DF35-0115-6096-D4B6-BF4615BBC205}"/>
              </a:ext>
            </a:extLst>
          </p:cNvPr>
          <p:cNvSpPr>
            <a:spLocks noGrp="1"/>
          </p:cNvSpPr>
          <p:nvPr>
            <p:ph type="sldNum" sz="quarter" idx="12"/>
          </p:nvPr>
        </p:nvSpPr>
        <p:spPr/>
        <p:txBody>
          <a:bodyPr/>
          <a:lstStyle/>
          <a:p>
            <a:fld id="{74DD0E6A-9A0C-4058-B89F-FF60D816CDCD}" type="slidenum">
              <a:rPr lang="en-CA" smtClean="0"/>
              <a:t>‹#›</a:t>
            </a:fld>
            <a:endParaRPr lang="en-CA"/>
          </a:p>
        </p:txBody>
      </p:sp>
    </p:spTree>
    <p:extLst>
      <p:ext uri="{BB962C8B-B14F-4D97-AF65-F5344CB8AC3E}">
        <p14:creationId xmlns:p14="http://schemas.microsoft.com/office/powerpoint/2010/main" val="4078232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638E-6F08-F8F4-0685-8A3E2BFCDA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D5778ECB-837E-00C5-6A20-EC170F7D25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BE45B3-1B1D-DE39-5A90-5D19DFC229B7}"/>
              </a:ext>
            </a:extLst>
          </p:cNvPr>
          <p:cNvSpPr>
            <a:spLocks noGrp="1"/>
          </p:cNvSpPr>
          <p:nvPr>
            <p:ph type="dt" sz="half" idx="10"/>
          </p:nvPr>
        </p:nvSpPr>
        <p:spPr/>
        <p:txBody>
          <a:bodyPr/>
          <a:lstStyle/>
          <a:p>
            <a:fld id="{56E1C43A-D8E2-4D17-A4CA-EA188BA52258}" type="datetimeFigureOut">
              <a:rPr lang="en-CA" smtClean="0"/>
              <a:t>2023-10-20</a:t>
            </a:fld>
            <a:endParaRPr lang="en-CA"/>
          </a:p>
        </p:txBody>
      </p:sp>
      <p:sp>
        <p:nvSpPr>
          <p:cNvPr id="5" name="Footer Placeholder 4">
            <a:extLst>
              <a:ext uri="{FF2B5EF4-FFF2-40B4-BE49-F238E27FC236}">
                <a16:creationId xmlns:a16="http://schemas.microsoft.com/office/drawing/2014/main" id="{C697E338-6469-DA8B-9ECF-92B687489E6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A09BC77-1D03-010A-1CFF-82D1C703B941}"/>
              </a:ext>
            </a:extLst>
          </p:cNvPr>
          <p:cNvSpPr>
            <a:spLocks noGrp="1"/>
          </p:cNvSpPr>
          <p:nvPr>
            <p:ph type="sldNum" sz="quarter" idx="12"/>
          </p:nvPr>
        </p:nvSpPr>
        <p:spPr/>
        <p:txBody>
          <a:bodyPr/>
          <a:lstStyle/>
          <a:p>
            <a:fld id="{74DD0E6A-9A0C-4058-B89F-FF60D816CDCD}" type="slidenum">
              <a:rPr lang="en-CA" smtClean="0"/>
              <a:t>‹#›</a:t>
            </a:fld>
            <a:endParaRPr lang="en-CA"/>
          </a:p>
        </p:txBody>
      </p:sp>
    </p:spTree>
    <p:extLst>
      <p:ext uri="{BB962C8B-B14F-4D97-AF65-F5344CB8AC3E}">
        <p14:creationId xmlns:p14="http://schemas.microsoft.com/office/powerpoint/2010/main" val="4045267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2354-6BFD-58F3-E656-C7D7EA10CE5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8451507-D5E6-918A-EE24-0320D0624A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DABBA69-1E78-79E6-3F0D-3ABFF940D9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DA9D79FF-72F6-1029-89F8-4E4ECA8322F1}"/>
              </a:ext>
            </a:extLst>
          </p:cNvPr>
          <p:cNvSpPr>
            <a:spLocks noGrp="1"/>
          </p:cNvSpPr>
          <p:nvPr>
            <p:ph type="dt" sz="half" idx="10"/>
          </p:nvPr>
        </p:nvSpPr>
        <p:spPr/>
        <p:txBody>
          <a:bodyPr/>
          <a:lstStyle/>
          <a:p>
            <a:fld id="{56E1C43A-D8E2-4D17-A4CA-EA188BA52258}" type="datetimeFigureOut">
              <a:rPr lang="en-CA" smtClean="0"/>
              <a:t>2023-10-20</a:t>
            </a:fld>
            <a:endParaRPr lang="en-CA"/>
          </a:p>
        </p:txBody>
      </p:sp>
      <p:sp>
        <p:nvSpPr>
          <p:cNvPr id="6" name="Footer Placeholder 5">
            <a:extLst>
              <a:ext uri="{FF2B5EF4-FFF2-40B4-BE49-F238E27FC236}">
                <a16:creationId xmlns:a16="http://schemas.microsoft.com/office/drawing/2014/main" id="{8F0C9561-99AA-C31E-023E-F0160E67D07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D630CFA-9A3F-904B-C55D-113A1227A462}"/>
              </a:ext>
            </a:extLst>
          </p:cNvPr>
          <p:cNvSpPr>
            <a:spLocks noGrp="1"/>
          </p:cNvSpPr>
          <p:nvPr>
            <p:ph type="sldNum" sz="quarter" idx="12"/>
          </p:nvPr>
        </p:nvSpPr>
        <p:spPr/>
        <p:txBody>
          <a:bodyPr/>
          <a:lstStyle/>
          <a:p>
            <a:fld id="{74DD0E6A-9A0C-4058-B89F-FF60D816CDCD}" type="slidenum">
              <a:rPr lang="en-CA" smtClean="0"/>
              <a:t>‹#›</a:t>
            </a:fld>
            <a:endParaRPr lang="en-CA"/>
          </a:p>
        </p:txBody>
      </p:sp>
    </p:spTree>
    <p:extLst>
      <p:ext uri="{BB962C8B-B14F-4D97-AF65-F5344CB8AC3E}">
        <p14:creationId xmlns:p14="http://schemas.microsoft.com/office/powerpoint/2010/main" val="2151983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ABBA9-290B-4180-3FC7-75EE8DC836B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FB3D94A-30DE-516B-B7DE-78906B5AF4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704261-D4B3-2FDA-6679-F4E7336357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AA3AFAF-EC0C-D66E-6399-75932B8774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0A5916-38AB-F7F2-E7CC-79B8F45318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70FD7EC-4D29-BC90-27C7-9C9520B35A68}"/>
              </a:ext>
            </a:extLst>
          </p:cNvPr>
          <p:cNvSpPr>
            <a:spLocks noGrp="1"/>
          </p:cNvSpPr>
          <p:nvPr>
            <p:ph type="dt" sz="half" idx="10"/>
          </p:nvPr>
        </p:nvSpPr>
        <p:spPr/>
        <p:txBody>
          <a:bodyPr/>
          <a:lstStyle/>
          <a:p>
            <a:fld id="{56E1C43A-D8E2-4D17-A4CA-EA188BA52258}" type="datetimeFigureOut">
              <a:rPr lang="en-CA" smtClean="0"/>
              <a:t>2023-10-20</a:t>
            </a:fld>
            <a:endParaRPr lang="en-CA"/>
          </a:p>
        </p:txBody>
      </p:sp>
      <p:sp>
        <p:nvSpPr>
          <p:cNvPr id="8" name="Footer Placeholder 7">
            <a:extLst>
              <a:ext uri="{FF2B5EF4-FFF2-40B4-BE49-F238E27FC236}">
                <a16:creationId xmlns:a16="http://schemas.microsoft.com/office/drawing/2014/main" id="{4675EDB4-7461-7406-7766-0FC508B3564C}"/>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2E40F585-4EBC-BECF-13A9-61CBDEA3D9F1}"/>
              </a:ext>
            </a:extLst>
          </p:cNvPr>
          <p:cNvSpPr>
            <a:spLocks noGrp="1"/>
          </p:cNvSpPr>
          <p:nvPr>
            <p:ph type="sldNum" sz="quarter" idx="12"/>
          </p:nvPr>
        </p:nvSpPr>
        <p:spPr/>
        <p:txBody>
          <a:bodyPr/>
          <a:lstStyle/>
          <a:p>
            <a:fld id="{74DD0E6A-9A0C-4058-B89F-FF60D816CDCD}" type="slidenum">
              <a:rPr lang="en-CA" smtClean="0"/>
              <a:t>‹#›</a:t>
            </a:fld>
            <a:endParaRPr lang="en-CA"/>
          </a:p>
        </p:txBody>
      </p:sp>
    </p:spTree>
    <p:extLst>
      <p:ext uri="{BB962C8B-B14F-4D97-AF65-F5344CB8AC3E}">
        <p14:creationId xmlns:p14="http://schemas.microsoft.com/office/powerpoint/2010/main" val="1780417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FB65A-CA43-2C11-F3A8-88DB9FF83047}"/>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31AD44CF-B910-B793-8FCD-CFDDBD12FFCF}"/>
              </a:ext>
            </a:extLst>
          </p:cNvPr>
          <p:cNvSpPr>
            <a:spLocks noGrp="1"/>
          </p:cNvSpPr>
          <p:nvPr>
            <p:ph type="dt" sz="half" idx="10"/>
          </p:nvPr>
        </p:nvSpPr>
        <p:spPr/>
        <p:txBody>
          <a:bodyPr/>
          <a:lstStyle/>
          <a:p>
            <a:fld id="{56E1C43A-D8E2-4D17-A4CA-EA188BA52258}" type="datetimeFigureOut">
              <a:rPr lang="en-CA" smtClean="0"/>
              <a:t>2023-10-20</a:t>
            </a:fld>
            <a:endParaRPr lang="en-CA"/>
          </a:p>
        </p:txBody>
      </p:sp>
      <p:sp>
        <p:nvSpPr>
          <p:cNvPr id="4" name="Footer Placeholder 3">
            <a:extLst>
              <a:ext uri="{FF2B5EF4-FFF2-40B4-BE49-F238E27FC236}">
                <a16:creationId xmlns:a16="http://schemas.microsoft.com/office/drawing/2014/main" id="{6C6A5CB8-646D-B31E-A127-85B2C280CF1C}"/>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A50E918B-C1D9-A1EA-A3A8-1A64C94ACC0D}"/>
              </a:ext>
            </a:extLst>
          </p:cNvPr>
          <p:cNvSpPr>
            <a:spLocks noGrp="1"/>
          </p:cNvSpPr>
          <p:nvPr>
            <p:ph type="sldNum" sz="quarter" idx="12"/>
          </p:nvPr>
        </p:nvSpPr>
        <p:spPr/>
        <p:txBody>
          <a:bodyPr/>
          <a:lstStyle/>
          <a:p>
            <a:fld id="{74DD0E6A-9A0C-4058-B89F-FF60D816CDCD}" type="slidenum">
              <a:rPr lang="en-CA" smtClean="0"/>
              <a:t>‹#›</a:t>
            </a:fld>
            <a:endParaRPr lang="en-CA"/>
          </a:p>
        </p:txBody>
      </p:sp>
    </p:spTree>
    <p:extLst>
      <p:ext uri="{BB962C8B-B14F-4D97-AF65-F5344CB8AC3E}">
        <p14:creationId xmlns:p14="http://schemas.microsoft.com/office/powerpoint/2010/main" val="2757648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1D7842-607F-79D6-C698-4D7F81C4E78C}"/>
              </a:ext>
            </a:extLst>
          </p:cNvPr>
          <p:cNvSpPr>
            <a:spLocks noGrp="1"/>
          </p:cNvSpPr>
          <p:nvPr>
            <p:ph type="dt" sz="half" idx="10"/>
          </p:nvPr>
        </p:nvSpPr>
        <p:spPr/>
        <p:txBody>
          <a:bodyPr/>
          <a:lstStyle/>
          <a:p>
            <a:fld id="{56E1C43A-D8E2-4D17-A4CA-EA188BA52258}" type="datetimeFigureOut">
              <a:rPr lang="en-CA" smtClean="0"/>
              <a:t>2023-10-20</a:t>
            </a:fld>
            <a:endParaRPr lang="en-CA"/>
          </a:p>
        </p:txBody>
      </p:sp>
      <p:sp>
        <p:nvSpPr>
          <p:cNvPr id="3" name="Footer Placeholder 2">
            <a:extLst>
              <a:ext uri="{FF2B5EF4-FFF2-40B4-BE49-F238E27FC236}">
                <a16:creationId xmlns:a16="http://schemas.microsoft.com/office/drawing/2014/main" id="{CFCFF890-6600-BDD4-3642-C5D019A72549}"/>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7E3D8E0-17A6-4D66-E0A1-9EB0C3A5908D}"/>
              </a:ext>
            </a:extLst>
          </p:cNvPr>
          <p:cNvSpPr>
            <a:spLocks noGrp="1"/>
          </p:cNvSpPr>
          <p:nvPr>
            <p:ph type="sldNum" sz="quarter" idx="12"/>
          </p:nvPr>
        </p:nvSpPr>
        <p:spPr/>
        <p:txBody>
          <a:bodyPr/>
          <a:lstStyle/>
          <a:p>
            <a:fld id="{74DD0E6A-9A0C-4058-B89F-FF60D816CDCD}" type="slidenum">
              <a:rPr lang="en-CA" smtClean="0"/>
              <a:t>‹#›</a:t>
            </a:fld>
            <a:endParaRPr lang="en-CA"/>
          </a:p>
        </p:txBody>
      </p:sp>
    </p:spTree>
    <p:extLst>
      <p:ext uri="{BB962C8B-B14F-4D97-AF65-F5344CB8AC3E}">
        <p14:creationId xmlns:p14="http://schemas.microsoft.com/office/powerpoint/2010/main" val="870431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38863-6B3B-27C0-13FD-606556F84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F2705908-1D75-6020-4B76-8865B732A9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0F18B80-68D8-8B50-A19F-CD5D84959A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DE8ACB-47C0-431D-DD88-2896611A9C5C}"/>
              </a:ext>
            </a:extLst>
          </p:cNvPr>
          <p:cNvSpPr>
            <a:spLocks noGrp="1"/>
          </p:cNvSpPr>
          <p:nvPr>
            <p:ph type="dt" sz="half" idx="10"/>
          </p:nvPr>
        </p:nvSpPr>
        <p:spPr/>
        <p:txBody>
          <a:bodyPr/>
          <a:lstStyle/>
          <a:p>
            <a:fld id="{56E1C43A-D8E2-4D17-A4CA-EA188BA52258}" type="datetimeFigureOut">
              <a:rPr lang="en-CA" smtClean="0"/>
              <a:t>2023-10-20</a:t>
            </a:fld>
            <a:endParaRPr lang="en-CA"/>
          </a:p>
        </p:txBody>
      </p:sp>
      <p:sp>
        <p:nvSpPr>
          <p:cNvPr id="6" name="Footer Placeholder 5">
            <a:extLst>
              <a:ext uri="{FF2B5EF4-FFF2-40B4-BE49-F238E27FC236}">
                <a16:creationId xmlns:a16="http://schemas.microsoft.com/office/drawing/2014/main" id="{F184E179-35DB-877E-B24B-2C007CF1D65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2202090-ED6F-73FD-AB66-10A69EF86286}"/>
              </a:ext>
            </a:extLst>
          </p:cNvPr>
          <p:cNvSpPr>
            <a:spLocks noGrp="1"/>
          </p:cNvSpPr>
          <p:nvPr>
            <p:ph type="sldNum" sz="quarter" idx="12"/>
          </p:nvPr>
        </p:nvSpPr>
        <p:spPr/>
        <p:txBody>
          <a:bodyPr/>
          <a:lstStyle/>
          <a:p>
            <a:fld id="{74DD0E6A-9A0C-4058-B89F-FF60D816CDCD}" type="slidenum">
              <a:rPr lang="en-CA" smtClean="0"/>
              <a:t>‹#›</a:t>
            </a:fld>
            <a:endParaRPr lang="en-CA"/>
          </a:p>
        </p:txBody>
      </p:sp>
    </p:spTree>
    <p:extLst>
      <p:ext uri="{BB962C8B-B14F-4D97-AF65-F5344CB8AC3E}">
        <p14:creationId xmlns:p14="http://schemas.microsoft.com/office/powerpoint/2010/main" val="164114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9E512-8E49-EA19-E0C1-BD33F6D400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ACF99E0-E720-3441-1D41-30F8E62A41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2D70A17C-E90A-48BD-872C-3B73AC553A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8FBA44-56D0-8B6B-BA3E-E4B8671965B3}"/>
              </a:ext>
            </a:extLst>
          </p:cNvPr>
          <p:cNvSpPr>
            <a:spLocks noGrp="1"/>
          </p:cNvSpPr>
          <p:nvPr>
            <p:ph type="dt" sz="half" idx="10"/>
          </p:nvPr>
        </p:nvSpPr>
        <p:spPr/>
        <p:txBody>
          <a:bodyPr/>
          <a:lstStyle/>
          <a:p>
            <a:fld id="{56E1C43A-D8E2-4D17-A4CA-EA188BA52258}" type="datetimeFigureOut">
              <a:rPr lang="en-CA" smtClean="0"/>
              <a:t>2023-10-20</a:t>
            </a:fld>
            <a:endParaRPr lang="en-CA"/>
          </a:p>
        </p:txBody>
      </p:sp>
      <p:sp>
        <p:nvSpPr>
          <p:cNvPr id="6" name="Footer Placeholder 5">
            <a:extLst>
              <a:ext uri="{FF2B5EF4-FFF2-40B4-BE49-F238E27FC236}">
                <a16:creationId xmlns:a16="http://schemas.microsoft.com/office/drawing/2014/main" id="{FBEC3E5F-9691-78A8-A1FE-E7089DCD415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3B8C029-E67D-3442-860B-1D4472EA96ED}"/>
              </a:ext>
            </a:extLst>
          </p:cNvPr>
          <p:cNvSpPr>
            <a:spLocks noGrp="1"/>
          </p:cNvSpPr>
          <p:nvPr>
            <p:ph type="sldNum" sz="quarter" idx="12"/>
          </p:nvPr>
        </p:nvSpPr>
        <p:spPr/>
        <p:txBody>
          <a:bodyPr/>
          <a:lstStyle/>
          <a:p>
            <a:fld id="{74DD0E6A-9A0C-4058-B89F-FF60D816CDCD}" type="slidenum">
              <a:rPr lang="en-CA" smtClean="0"/>
              <a:t>‹#›</a:t>
            </a:fld>
            <a:endParaRPr lang="en-CA"/>
          </a:p>
        </p:txBody>
      </p:sp>
    </p:spTree>
    <p:extLst>
      <p:ext uri="{BB962C8B-B14F-4D97-AF65-F5344CB8AC3E}">
        <p14:creationId xmlns:p14="http://schemas.microsoft.com/office/powerpoint/2010/main" val="2390455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alpha val="65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2334B9-B8AB-A97F-2194-88097E8A22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C7791F7-F065-15F8-07BD-A067E6824E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724023C-CA9A-30D5-A882-AB350D8758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E1C43A-D8E2-4D17-A4CA-EA188BA52258}" type="datetimeFigureOut">
              <a:rPr lang="en-CA" smtClean="0"/>
              <a:t>2023-10-20</a:t>
            </a:fld>
            <a:endParaRPr lang="en-CA"/>
          </a:p>
        </p:txBody>
      </p:sp>
      <p:sp>
        <p:nvSpPr>
          <p:cNvPr id="5" name="Footer Placeholder 4">
            <a:extLst>
              <a:ext uri="{FF2B5EF4-FFF2-40B4-BE49-F238E27FC236}">
                <a16:creationId xmlns:a16="http://schemas.microsoft.com/office/drawing/2014/main" id="{4D948257-1330-D729-B107-1D82132005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E4DEA58C-9BCD-F384-5768-00BCA6C64B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DD0E6A-9A0C-4058-B89F-FF60D816CDCD}" type="slidenum">
              <a:rPr lang="en-CA" smtClean="0"/>
              <a:t>‹#›</a:t>
            </a:fld>
            <a:endParaRPr lang="en-CA"/>
          </a:p>
        </p:txBody>
      </p:sp>
    </p:spTree>
    <p:extLst>
      <p:ext uri="{BB962C8B-B14F-4D97-AF65-F5344CB8AC3E}">
        <p14:creationId xmlns:p14="http://schemas.microsoft.com/office/powerpoint/2010/main" val="2187959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3A62-9311-76F6-1AFD-D558CA10FC72}"/>
              </a:ext>
            </a:extLst>
          </p:cNvPr>
          <p:cNvSpPr>
            <a:spLocks noGrp="1"/>
          </p:cNvSpPr>
          <p:nvPr>
            <p:ph type="ctrTitle"/>
          </p:nvPr>
        </p:nvSpPr>
        <p:spPr>
          <a:xfrm>
            <a:off x="243840" y="1138039"/>
            <a:ext cx="9144000" cy="2387600"/>
          </a:xfrm>
        </p:spPr>
        <p:txBody>
          <a:bodyPr/>
          <a:lstStyle/>
          <a:p>
            <a:pPr algn="l"/>
            <a:r>
              <a:rPr lang="en-CA" dirty="0"/>
              <a:t>Three Frameworks</a:t>
            </a:r>
            <a:br>
              <a:rPr lang="en-CA" dirty="0"/>
            </a:br>
            <a:r>
              <a:rPr lang="en-CA" dirty="0"/>
              <a:t>for Data Literacy</a:t>
            </a:r>
          </a:p>
        </p:txBody>
      </p:sp>
      <p:sp>
        <p:nvSpPr>
          <p:cNvPr id="3" name="Subtitle 2">
            <a:extLst>
              <a:ext uri="{FF2B5EF4-FFF2-40B4-BE49-F238E27FC236}">
                <a16:creationId xmlns:a16="http://schemas.microsoft.com/office/drawing/2014/main" id="{DADAAB4C-043C-F5BE-03C6-DBCF24C56D72}"/>
              </a:ext>
            </a:extLst>
          </p:cNvPr>
          <p:cNvSpPr>
            <a:spLocks noGrp="1"/>
          </p:cNvSpPr>
          <p:nvPr>
            <p:ph type="subTitle" idx="1"/>
          </p:nvPr>
        </p:nvSpPr>
        <p:spPr>
          <a:xfrm>
            <a:off x="243840" y="3617714"/>
            <a:ext cx="9144000" cy="1655762"/>
          </a:xfrm>
        </p:spPr>
        <p:txBody>
          <a:bodyPr/>
          <a:lstStyle/>
          <a:p>
            <a:pPr algn="l"/>
            <a:r>
              <a:rPr lang="en-CA" dirty="0"/>
              <a:t>Stephen Downes</a:t>
            </a:r>
          </a:p>
          <a:p>
            <a:pPr algn="l"/>
            <a:r>
              <a:rPr lang="en-CA" dirty="0"/>
              <a:t>CELDA 20203</a:t>
            </a:r>
          </a:p>
          <a:p>
            <a:pPr algn="l"/>
            <a:r>
              <a:rPr lang="en-CA" dirty="0"/>
              <a:t>Madeira, October 21, 2023</a:t>
            </a:r>
          </a:p>
        </p:txBody>
      </p:sp>
      <p:pic>
        <p:nvPicPr>
          <p:cNvPr id="4" name="Picture 3">
            <a:extLst>
              <a:ext uri="{FF2B5EF4-FFF2-40B4-BE49-F238E27FC236}">
                <a16:creationId xmlns:a16="http://schemas.microsoft.com/office/drawing/2014/main" id="{43FA492D-B308-4ABF-FCD1-858A00EB492A}"/>
              </a:ext>
            </a:extLst>
          </p:cNvPr>
          <p:cNvPicPr>
            <a:picLocks noChangeAspect="1"/>
          </p:cNvPicPr>
          <p:nvPr/>
        </p:nvPicPr>
        <p:blipFill>
          <a:blip r:embed="rId2"/>
          <a:stretch>
            <a:fillRect/>
          </a:stretch>
        </p:blipFill>
        <p:spPr>
          <a:xfrm>
            <a:off x="6329362" y="1861457"/>
            <a:ext cx="4725613" cy="3135086"/>
          </a:xfrm>
          <a:prstGeom prst="rect">
            <a:avLst/>
          </a:prstGeom>
        </p:spPr>
      </p:pic>
      <p:pic>
        <p:nvPicPr>
          <p:cNvPr id="6" name="Picture 5">
            <a:extLst>
              <a:ext uri="{FF2B5EF4-FFF2-40B4-BE49-F238E27FC236}">
                <a16:creationId xmlns:a16="http://schemas.microsoft.com/office/drawing/2014/main" id="{36F9B483-0039-72DE-058F-839BACA351B9}"/>
              </a:ext>
            </a:extLst>
          </p:cNvPr>
          <p:cNvPicPr>
            <a:picLocks noChangeAspect="1"/>
          </p:cNvPicPr>
          <p:nvPr/>
        </p:nvPicPr>
        <p:blipFill>
          <a:blip r:embed="rId3"/>
          <a:stretch>
            <a:fillRect/>
          </a:stretch>
        </p:blipFill>
        <p:spPr>
          <a:xfrm>
            <a:off x="243840" y="4949516"/>
            <a:ext cx="1861457" cy="1861457"/>
          </a:xfrm>
          <a:prstGeom prst="rect">
            <a:avLst/>
          </a:prstGeom>
        </p:spPr>
      </p:pic>
    </p:spTree>
    <p:extLst>
      <p:ext uri="{BB962C8B-B14F-4D97-AF65-F5344CB8AC3E}">
        <p14:creationId xmlns:p14="http://schemas.microsoft.com/office/powerpoint/2010/main" val="2505816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ADE9C-84A1-A37C-9644-BEBD1A9F5555}"/>
              </a:ext>
            </a:extLst>
          </p:cNvPr>
          <p:cNvSpPr>
            <a:spLocks noGrp="1"/>
          </p:cNvSpPr>
          <p:nvPr>
            <p:ph type="title"/>
          </p:nvPr>
        </p:nvSpPr>
        <p:spPr/>
        <p:txBody>
          <a:bodyPr/>
          <a:lstStyle/>
          <a:p>
            <a:r>
              <a:rPr lang="en-CA" dirty="0"/>
              <a:t>Data Literacy Models </a:t>
            </a:r>
          </a:p>
        </p:txBody>
      </p:sp>
      <p:sp>
        <p:nvSpPr>
          <p:cNvPr id="3" name="Content Placeholder 2">
            <a:extLst>
              <a:ext uri="{FF2B5EF4-FFF2-40B4-BE49-F238E27FC236}">
                <a16:creationId xmlns:a16="http://schemas.microsoft.com/office/drawing/2014/main" id="{487A0010-5095-7973-C9CB-8D300E0C7D2B}"/>
              </a:ext>
            </a:extLst>
          </p:cNvPr>
          <p:cNvSpPr>
            <a:spLocks noGrp="1"/>
          </p:cNvSpPr>
          <p:nvPr>
            <p:ph idx="1"/>
          </p:nvPr>
        </p:nvSpPr>
        <p:spPr/>
        <p:txBody>
          <a:bodyPr>
            <a:normAutofit/>
          </a:bodyPr>
          <a:lstStyle/>
          <a:p>
            <a:r>
              <a:rPr lang="en-US" dirty="0"/>
              <a:t>The list of competencies identified also makes it clear that data literacy does not fall into any single category described above. </a:t>
            </a:r>
          </a:p>
          <a:p>
            <a:r>
              <a:rPr lang="en-US" dirty="0"/>
              <a:t>Most work in data literacy falls into one of several models or interpretations. </a:t>
            </a:r>
          </a:p>
          <a:p>
            <a:pPr lvl="1"/>
            <a:r>
              <a:rPr lang="en-US" dirty="0"/>
              <a:t>“They each have a different focus which tends to reflect the context in which it was derived. They also have a different level of granularity, not just between the definitions, but also within them” (Wolff, et al., 2016).</a:t>
            </a:r>
          </a:p>
          <a:p>
            <a:pPr lvl="1"/>
            <a:r>
              <a:rPr lang="en-US" dirty="0" err="1"/>
              <a:t>Schield</a:t>
            </a:r>
            <a:r>
              <a:rPr lang="en-US" dirty="0"/>
              <a:t> (2004) describes these as ‘perspectives’, for example, the ‘critical thinking’ perspective and the ‘social science data’ perspective:</a:t>
            </a:r>
            <a:endParaRPr lang="en-CA" dirty="0"/>
          </a:p>
        </p:txBody>
      </p:sp>
    </p:spTree>
    <p:extLst>
      <p:ext uri="{BB962C8B-B14F-4D97-AF65-F5344CB8AC3E}">
        <p14:creationId xmlns:p14="http://schemas.microsoft.com/office/powerpoint/2010/main" val="868464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EAE5C-491A-BA27-4EAB-7D056B7FB2C9}"/>
              </a:ext>
            </a:extLst>
          </p:cNvPr>
          <p:cNvSpPr>
            <a:spLocks noGrp="1"/>
          </p:cNvSpPr>
          <p:nvPr>
            <p:ph type="title"/>
          </p:nvPr>
        </p:nvSpPr>
        <p:spPr/>
        <p:txBody>
          <a:bodyPr/>
          <a:lstStyle/>
          <a:p>
            <a:r>
              <a:rPr lang="en-CA" dirty="0"/>
              <a:t>Data Literacy Models</a:t>
            </a:r>
          </a:p>
        </p:txBody>
      </p:sp>
      <p:sp>
        <p:nvSpPr>
          <p:cNvPr id="3" name="Content Placeholder 2">
            <a:extLst>
              <a:ext uri="{FF2B5EF4-FFF2-40B4-BE49-F238E27FC236}">
                <a16:creationId xmlns:a16="http://schemas.microsoft.com/office/drawing/2014/main" id="{242689B2-48F4-62C2-5AB9-D9212A5ADA25}"/>
              </a:ext>
            </a:extLst>
          </p:cNvPr>
          <p:cNvSpPr>
            <a:spLocks noGrp="1"/>
          </p:cNvSpPr>
          <p:nvPr>
            <p:ph idx="1"/>
          </p:nvPr>
        </p:nvSpPr>
        <p:spPr/>
        <p:txBody>
          <a:bodyPr>
            <a:normAutofit/>
          </a:bodyPr>
          <a:lstStyle/>
          <a:p>
            <a:r>
              <a:rPr lang="en-US" dirty="0"/>
              <a:t>Data Stewardship Model: This model describes approaches to data literacy that emphasize data acquisition, curation, quality and deployment. A prototypical example of this approach is the Statistics Canada descriptions of data quality and the data journey (Statistics Canada, 2020). </a:t>
            </a:r>
          </a:p>
          <a:p>
            <a:pPr marL="514350" indent="-514350">
              <a:buFont typeface="+mj-lt"/>
              <a:buAutoNum type="arabicPeriod"/>
            </a:pPr>
            <a:endParaRPr lang="en-CA" dirty="0"/>
          </a:p>
        </p:txBody>
      </p:sp>
    </p:spTree>
    <p:extLst>
      <p:ext uri="{BB962C8B-B14F-4D97-AF65-F5344CB8AC3E}">
        <p14:creationId xmlns:p14="http://schemas.microsoft.com/office/powerpoint/2010/main" val="2754439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19D14-77DD-B61C-99D3-B87B367E242E}"/>
              </a:ext>
            </a:extLst>
          </p:cNvPr>
          <p:cNvSpPr>
            <a:spLocks noGrp="1"/>
          </p:cNvSpPr>
          <p:nvPr>
            <p:ph type="title"/>
          </p:nvPr>
        </p:nvSpPr>
        <p:spPr/>
        <p:txBody>
          <a:bodyPr/>
          <a:lstStyle/>
          <a:p>
            <a:r>
              <a:rPr lang="en-US" dirty="0"/>
              <a:t>Analysis and Decision-Making Model</a:t>
            </a:r>
            <a:endParaRPr lang="en-CA" dirty="0"/>
          </a:p>
        </p:txBody>
      </p:sp>
      <p:sp>
        <p:nvSpPr>
          <p:cNvPr id="3" name="Content Placeholder 2">
            <a:extLst>
              <a:ext uri="{FF2B5EF4-FFF2-40B4-BE49-F238E27FC236}">
                <a16:creationId xmlns:a16="http://schemas.microsoft.com/office/drawing/2014/main" id="{1BD340F8-9899-3E4D-8226-58E647FCD4D8}"/>
              </a:ext>
            </a:extLst>
          </p:cNvPr>
          <p:cNvSpPr>
            <a:spLocks noGrp="1"/>
          </p:cNvSpPr>
          <p:nvPr>
            <p:ph idx="1"/>
          </p:nvPr>
        </p:nvSpPr>
        <p:spPr/>
        <p:txBody>
          <a:bodyPr>
            <a:normAutofit/>
          </a:bodyPr>
          <a:lstStyle/>
          <a:p>
            <a:r>
              <a:rPr lang="en-US" dirty="0"/>
              <a:t>This model is focused mostly on the use of data to support analytics and decision-making, for example, the collection of approaches taken by members of the Data Literacy Project, including Qlik (a data analytics company), Accenture, Cognizant, Experian, Pluralsight, the Chartered Institute of Marketing, and Data to the People.</a:t>
            </a:r>
          </a:p>
          <a:p>
            <a:endParaRPr lang="en-CA" dirty="0"/>
          </a:p>
        </p:txBody>
      </p:sp>
    </p:spTree>
    <p:extLst>
      <p:ext uri="{BB962C8B-B14F-4D97-AF65-F5344CB8AC3E}">
        <p14:creationId xmlns:p14="http://schemas.microsoft.com/office/powerpoint/2010/main" val="1702233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4C2EC-6841-0E3D-DC88-78B80D66A800}"/>
              </a:ext>
            </a:extLst>
          </p:cNvPr>
          <p:cNvSpPr>
            <a:spLocks noGrp="1"/>
          </p:cNvSpPr>
          <p:nvPr>
            <p:ph type="title"/>
          </p:nvPr>
        </p:nvSpPr>
        <p:spPr/>
        <p:txBody>
          <a:bodyPr/>
          <a:lstStyle/>
          <a:p>
            <a:r>
              <a:rPr lang="en-US" dirty="0"/>
              <a:t>Information Literacy Model</a:t>
            </a:r>
            <a:endParaRPr lang="en-CA" dirty="0"/>
          </a:p>
        </p:txBody>
      </p:sp>
      <p:sp>
        <p:nvSpPr>
          <p:cNvPr id="3" name="Content Placeholder 2">
            <a:extLst>
              <a:ext uri="{FF2B5EF4-FFF2-40B4-BE49-F238E27FC236}">
                <a16:creationId xmlns:a16="http://schemas.microsoft.com/office/drawing/2014/main" id="{940BF270-6D22-854B-AC19-350E76673EDF}"/>
              </a:ext>
            </a:extLst>
          </p:cNvPr>
          <p:cNvSpPr>
            <a:spLocks noGrp="1"/>
          </p:cNvSpPr>
          <p:nvPr>
            <p:ph idx="1"/>
          </p:nvPr>
        </p:nvSpPr>
        <p:spPr/>
        <p:txBody>
          <a:bodyPr>
            <a:normAutofit/>
          </a:bodyPr>
          <a:lstStyle/>
          <a:p>
            <a:r>
              <a:rPr lang="en-US" dirty="0"/>
              <a:t>“According to Hunt (2004), data literacy education should borrow heavily from information literacy education, even if the domain of data literacy is more fragmented than the field of information literacy.“ (</a:t>
            </a:r>
            <a:r>
              <a:rPr lang="en-US" dirty="0" err="1"/>
              <a:t>Koltay</a:t>
            </a:r>
            <a:r>
              <a:rPr lang="en-US" dirty="0"/>
              <a:t>, 2016). Similarly, </a:t>
            </a:r>
            <a:r>
              <a:rPr lang="en-US" dirty="0" err="1"/>
              <a:t>Maybee</a:t>
            </a:r>
            <a:r>
              <a:rPr lang="en-US" dirty="0"/>
              <a:t> &amp; </a:t>
            </a:r>
            <a:r>
              <a:rPr lang="en-US" dirty="0" err="1"/>
              <a:t>Zilinski</a:t>
            </a:r>
            <a:r>
              <a:rPr lang="en-US" dirty="0"/>
              <a:t> (2016) write, “The emerging construct of data literacy has typically been closely related to information literacy.”</a:t>
            </a:r>
          </a:p>
          <a:p>
            <a:endParaRPr lang="en-CA" dirty="0"/>
          </a:p>
        </p:txBody>
      </p:sp>
    </p:spTree>
    <p:extLst>
      <p:ext uri="{BB962C8B-B14F-4D97-AF65-F5344CB8AC3E}">
        <p14:creationId xmlns:p14="http://schemas.microsoft.com/office/powerpoint/2010/main" val="1353455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A1F88-31B9-43AE-B257-2122173542D4}"/>
              </a:ext>
            </a:extLst>
          </p:cNvPr>
          <p:cNvSpPr>
            <a:spLocks noGrp="1"/>
          </p:cNvSpPr>
          <p:nvPr>
            <p:ph type="title"/>
          </p:nvPr>
        </p:nvSpPr>
        <p:spPr/>
        <p:txBody>
          <a:bodyPr/>
          <a:lstStyle/>
          <a:p>
            <a:r>
              <a:rPr lang="en-US" dirty="0"/>
              <a:t>Science and Research Data Literacy Model</a:t>
            </a:r>
            <a:endParaRPr lang="en-CA" dirty="0"/>
          </a:p>
        </p:txBody>
      </p:sp>
      <p:sp>
        <p:nvSpPr>
          <p:cNvPr id="3" name="Content Placeholder 2">
            <a:extLst>
              <a:ext uri="{FF2B5EF4-FFF2-40B4-BE49-F238E27FC236}">
                <a16:creationId xmlns:a16="http://schemas.microsoft.com/office/drawing/2014/main" id="{7CB6006F-BF4B-524D-FC19-678641E50C7E}"/>
              </a:ext>
            </a:extLst>
          </p:cNvPr>
          <p:cNvSpPr>
            <a:spLocks noGrp="1"/>
          </p:cNvSpPr>
          <p:nvPr>
            <p:ph idx="1"/>
          </p:nvPr>
        </p:nvSpPr>
        <p:spPr/>
        <p:txBody>
          <a:bodyPr>
            <a:normAutofit/>
          </a:bodyPr>
          <a:lstStyle/>
          <a:p>
            <a:r>
              <a:rPr lang="en-US" dirty="0"/>
              <a:t>This model of data literacy emphasizes aspects of data related to computer science, mathematics and statistics. It defines a set of data skills including data awareness, forms of statistical representation, the ability to analyze, interpret and evaluate statistical information, and communication of statistical information (Australian Bureau of Statistics, 2010).</a:t>
            </a:r>
            <a:endParaRPr lang="en-CA" dirty="0"/>
          </a:p>
        </p:txBody>
      </p:sp>
    </p:spTree>
    <p:extLst>
      <p:ext uri="{BB962C8B-B14F-4D97-AF65-F5344CB8AC3E}">
        <p14:creationId xmlns:p14="http://schemas.microsoft.com/office/powerpoint/2010/main" val="2333661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DE79C-2EFB-C27B-D1CB-E50229800C7B}"/>
              </a:ext>
            </a:extLst>
          </p:cNvPr>
          <p:cNvSpPr>
            <a:spLocks noGrp="1"/>
          </p:cNvSpPr>
          <p:nvPr>
            <p:ph type="title"/>
          </p:nvPr>
        </p:nvSpPr>
        <p:spPr/>
        <p:txBody>
          <a:bodyPr/>
          <a:lstStyle/>
          <a:p>
            <a:r>
              <a:rPr lang="en-US" dirty="0"/>
              <a:t>Social Engagement Model</a:t>
            </a:r>
            <a:endParaRPr lang="en-CA" dirty="0"/>
          </a:p>
        </p:txBody>
      </p:sp>
      <p:sp>
        <p:nvSpPr>
          <p:cNvPr id="3" name="Content Placeholder 2">
            <a:extLst>
              <a:ext uri="{FF2B5EF4-FFF2-40B4-BE49-F238E27FC236}">
                <a16:creationId xmlns:a16="http://schemas.microsoft.com/office/drawing/2014/main" id="{44CF8443-16B2-C598-891B-9828395B11ED}"/>
              </a:ext>
            </a:extLst>
          </p:cNvPr>
          <p:cNvSpPr>
            <a:spLocks noGrp="1"/>
          </p:cNvSpPr>
          <p:nvPr>
            <p:ph idx="1"/>
          </p:nvPr>
        </p:nvSpPr>
        <p:spPr/>
        <p:txBody>
          <a:bodyPr>
            <a:normAutofit/>
          </a:bodyPr>
          <a:lstStyle/>
          <a:p>
            <a:r>
              <a:rPr lang="en-US" dirty="0"/>
              <a:t>This model distinguishes between the need for everyday uses of data from the deeper requirements of data science. It is only really articulated in a single source (Rahul Bhargava, et. al., 2015), though it has its origins in a broader definition of literacy, as exemplified by Robinson (2005), who talks of literacy as enabling individuals to achieve their goals, to develop their knowledge and potential, and to participate fully in their community and wider society” (p. 13).</a:t>
            </a:r>
          </a:p>
          <a:p>
            <a:endParaRPr lang="en-CA" dirty="0"/>
          </a:p>
        </p:txBody>
      </p:sp>
    </p:spTree>
    <p:extLst>
      <p:ext uri="{BB962C8B-B14F-4D97-AF65-F5344CB8AC3E}">
        <p14:creationId xmlns:p14="http://schemas.microsoft.com/office/powerpoint/2010/main" val="915780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6B09A-0E36-3857-3821-3B25B7597218}"/>
              </a:ext>
            </a:extLst>
          </p:cNvPr>
          <p:cNvSpPr>
            <a:spLocks noGrp="1"/>
          </p:cNvSpPr>
          <p:nvPr>
            <p:ph type="title"/>
          </p:nvPr>
        </p:nvSpPr>
        <p:spPr/>
        <p:txBody>
          <a:bodyPr/>
          <a:lstStyle/>
          <a:p>
            <a:r>
              <a:rPr lang="en-CA" dirty="0"/>
              <a:t>Data Workflow</a:t>
            </a:r>
          </a:p>
        </p:txBody>
      </p:sp>
      <p:sp>
        <p:nvSpPr>
          <p:cNvPr id="3" name="Content Placeholder 2">
            <a:extLst>
              <a:ext uri="{FF2B5EF4-FFF2-40B4-BE49-F238E27FC236}">
                <a16:creationId xmlns:a16="http://schemas.microsoft.com/office/drawing/2014/main" id="{5ADD60EC-635E-1BAF-2B48-09D5DEE84911}"/>
              </a:ext>
            </a:extLst>
          </p:cNvPr>
          <p:cNvSpPr>
            <a:spLocks noGrp="1"/>
          </p:cNvSpPr>
          <p:nvPr>
            <p:ph idx="1"/>
          </p:nvPr>
        </p:nvSpPr>
        <p:spPr/>
        <p:txBody>
          <a:bodyPr>
            <a:normAutofit/>
          </a:bodyPr>
          <a:lstStyle/>
          <a:p>
            <a:r>
              <a:rPr lang="en-US" dirty="0"/>
              <a:t>makes it clear that data literacy involves much more than ‘reading’ and ‘writing’ with data and includes but not limited to:</a:t>
            </a:r>
          </a:p>
          <a:p>
            <a:pPr lvl="1"/>
            <a:r>
              <a:rPr lang="en-US" dirty="0"/>
              <a:t>the framing of the problem or context of use;</a:t>
            </a:r>
          </a:p>
          <a:p>
            <a:pPr lvl="1"/>
            <a:r>
              <a:rPr lang="en-US" dirty="0"/>
              <a:t>the data set itself</a:t>
            </a:r>
          </a:p>
          <a:p>
            <a:pPr lvl="1"/>
            <a:r>
              <a:rPr lang="en-US" dirty="0"/>
              <a:t>application, and </a:t>
            </a:r>
          </a:p>
          <a:p>
            <a:pPr lvl="1"/>
            <a:r>
              <a:rPr lang="en-US" dirty="0"/>
              <a:t>testing.</a:t>
            </a:r>
          </a:p>
          <a:p>
            <a:r>
              <a:rPr lang="en-US" dirty="0"/>
              <a:t>For example, machine learning engineering describes the construction and use of these three elements: data engineering; model engineering; and deployment,</a:t>
            </a:r>
            <a:endParaRPr lang="en-CA" dirty="0"/>
          </a:p>
        </p:txBody>
      </p:sp>
    </p:spTree>
    <p:extLst>
      <p:ext uri="{BB962C8B-B14F-4D97-AF65-F5344CB8AC3E}">
        <p14:creationId xmlns:p14="http://schemas.microsoft.com/office/powerpoint/2010/main" val="3235580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CF706-EB07-3648-BB25-ED4C084024A4}"/>
              </a:ext>
            </a:extLst>
          </p:cNvPr>
          <p:cNvSpPr>
            <a:spLocks noGrp="1"/>
          </p:cNvSpPr>
          <p:nvPr>
            <p:ph type="title"/>
          </p:nvPr>
        </p:nvSpPr>
        <p:spPr/>
        <p:txBody>
          <a:bodyPr/>
          <a:lstStyle/>
          <a:p>
            <a:r>
              <a:rPr lang="en-CA" dirty="0"/>
              <a:t>Individual and Group Competencies</a:t>
            </a:r>
          </a:p>
        </p:txBody>
      </p:sp>
      <p:sp>
        <p:nvSpPr>
          <p:cNvPr id="3" name="Content Placeholder 2">
            <a:extLst>
              <a:ext uri="{FF2B5EF4-FFF2-40B4-BE49-F238E27FC236}">
                <a16:creationId xmlns:a16="http://schemas.microsoft.com/office/drawing/2014/main" id="{3B0A175E-56A6-FDC0-7D25-F56209BCDD4B}"/>
              </a:ext>
            </a:extLst>
          </p:cNvPr>
          <p:cNvSpPr>
            <a:spLocks noGrp="1"/>
          </p:cNvSpPr>
          <p:nvPr>
            <p:ph idx="1"/>
          </p:nvPr>
        </p:nvSpPr>
        <p:spPr/>
        <p:txBody>
          <a:bodyPr/>
          <a:lstStyle/>
          <a:p>
            <a:r>
              <a:rPr lang="en-US" dirty="0"/>
              <a:t>Data literacy is a concept that can be applied equally to both individuals and organizations</a:t>
            </a:r>
          </a:p>
          <a:p>
            <a:pPr lvl="1"/>
            <a:r>
              <a:rPr lang="en-US" dirty="0"/>
              <a:t>both the description of data literacy as well as the assessment of data literacy will vary in the given context</a:t>
            </a:r>
          </a:p>
        </p:txBody>
      </p:sp>
    </p:spTree>
    <p:extLst>
      <p:ext uri="{BB962C8B-B14F-4D97-AF65-F5344CB8AC3E}">
        <p14:creationId xmlns:p14="http://schemas.microsoft.com/office/powerpoint/2010/main" val="430363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67202-22FB-9434-1908-85C1CBFEC17B}"/>
              </a:ext>
            </a:extLst>
          </p:cNvPr>
          <p:cNvSpPr>
            <a:spLocks noGrp="1"/>
          </p:cNvSpPr>
          <p:nvPr>
            <p:ph type="ctrTitle"/>
          </p:nvPr>
        </p:nvSpPr>
        <p:spPr>
          <a:xfrm>
            <a:off x="254290" y="1932259"/>
            <a:ext cx="5749399" cy="2387600"/>
          </a:xfrm>
        </p:spPr>
        <p:txBody>
          <a:bodyPr>
            <a:normAutofit fontScale="90000"/>
          </a:bodyPr>
          <a:lstStyle/>
          <a:p>
            <a:pPr algn="l"/>
            <a:r>
              <a:rPr lang="en-CA" dirty="0"/>
              <a:t>2. </a:t>
            </a:r>
            <a:r>
              <a:rPr lang="en-US" dirty="0">
                <a:effectLst/>
                <a:ea typeface="Times New Roman" panose="02020603050405020304" pitchFamily="18" charset="0"/>
              </a:rPr>
              <a:t>The assessment of data literacy competencies</a:t>
            </a:r>
            <a:endParaRPr lang="en-CA" dirty="0"/>
          </a:p>
        </p:txBody>
      </p:sp>
      <p:pic>
        <p:nvPicPr>
          <p:cNvPr id="5" name="Picture 4">
            <a:extLst>
              <a:ext uri="{FF2B5EF4-FFF2-40B4-BE49-F238E27FC236}">
                <a16:creationId xmlns:a16="http://schemas.microsoft.com/office/drawing/2014/main" id="{A6D9CC3A-27C4-5F47-0C0A-B3D108F8CF0F}"/>
              </a:ext>
            </a:extLst>
          </p:cNvPr>
          <p:cNvPicPr>
            <a:picLocks noChangeAspect="1"/>
          </p:cNvPicPr>
          <p:nvPr/>
        </p:nvPicPr>
        <p:blipFill>
          <a:blip r:embed="rId2"/>
          <a:stretch>
            <a:fillRect/>
          </a:stretch>
        </p:blipFill>
        <p:spPr>
          <a:xfrm>
            <a:off x="6463502" y="1833859"/>
            <a:ext cx="4402583" cy="2909294"/>
          </a:xfrm>
          <a:prstGeom prst="rect">
            <a:avLst/>
          </a:prstGeom>
        </p:spPr>
      </p:pic>
    </p:spTree>
    <p:extLst>
      <p:ext uri="{BB962C8B-B14F-4D97-AF65-F5344CB8AC3E}">
        <p14:creationId xmlns:p14="http://schemas.microsoft.com/office/powerpoint/2010/main" val="2229652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39D30-CE1A-E20B-3D45-EF94CA74483C}"/>
              </a:ext>
            </a:extLst>
          </p:cNvPr>
          <p:cNvSpPr>
            <a:spLocks noGrp="1"/>
          </p:cNvSpPr>
          <p:nvPr>
            <p:ph type="title"/>
          </p:nvPr>
        </p:nvSpPr>
        <p:spPr/>
        <p:txBody>
          <a:bodyPr/>
          <a:lstStyle/>
          <a:p>
            <a:r>
              <a:rPr lang="en-CA" dirty="0"/>
              <a:t>Proposal</a:t>
            </a:r>
          </a:p>
        </p:txBody>
      </p:sp>
      <p:sp>
        <p:nvSpPr>
          <p:cNvPr id="3" name="Content Placeholder 2">
            <a:extLst>
              <a:ext uri="{FF2B5EF4-FFF2-40B4-BE49-F238E27FC236}">
                <a16:creationId xmlns:a16="http://schemas.microsoft.com/office/drawing/2014/main" id="{8AD0771A-277E-BA06-0488-DB243124DF19}"/>
              </a:ext>
            </a:extLst>
          </p:cNvPr>
          <p:cNvSpPr>
            <a:spLocks noGrp="1"/>
          </p:cNvSpPr>
          <p:nvPr>
            <p:ph idx="1"/>
          </p:nvPr>
        </p:nvSpPr>
        <p:spPr/>
        <p:txBody>
          <a:bodyPr/>
          <a:lstStyle/>
          <a:p>
            <a:r>
              <a:rPr lang="en-US" dirty="0"/>
              <a:t>Single-factor measure of data literacy ‘levels’ insufficient to account for </a:t>
            </a:r>
          </a:p>
          <a:p>
            <a:pPr lvl="1"/>
            <a:r>
              <a:rPr lang="en-US" dirty="0"/>
              <a:t>the variability in both the set of data literacy competencies</a:t>
            </a:r>
          </a:p>
          <a:p>
            <a:pPr lvl="1"/>
            <a:r>
              <a:rPr lang="en-US" dirty="0"/>
              <a:t>the varying degree to which each competency is required in different job functions or roles.</a:t>
            </a:r>
          </a:p>
          <a:p>
            <a:r>
              <a:rPr lang="en-US" dirty="0"/>
              <a:t>Accordingly, a role-defined data literacy model is proposed. This model illustrates the calculation of a role-defined data literacy profile, as well as the process used to create actual competency profiles.</a:t>
            </a:r>
            <a:endParaRPr lang="en-CA" dirty="0"/>
          </a:p>
        </p:txBody>
      </p:sp>
    </p:spTree>
    <p:extLst>
      <p:ext uri="{BB962C8B-B14F-4D97-AF65-F5344CB8AC3E}">
        <p14:creationId xmlns:p14="http://schemas.microsoft.com/office/powerpoint/2010/main" val="1751651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EFE47-A6E9-A971-149E-6AE5C8AFF658}"/>
              </a:ext>
            </a:extLst>
          </p:cNvPr>
          <p:cNvSpPr>
            <a:spLocks noGrp="1"/>
          </p:cNvSpPr>
          <p:nvPr>
            <p:ph type="title"/>
          </p:nvPr>
        </p:nvSpPr>
        <p:spPr/>
        <p:txBody>
          <a:bodyPr/>
          <a:lstStyle/>
          <a:p>
            <a:r>
              <a:rPr lang="en-CA" dirty="0"/>
              <a:t>Data Literacy</a:t>
            </a:r>
          </a:p>
        </p:txBody>
      </p:sp>
      <p:sp>
        <p:nvSpPr>
          <p:cNvPr id="3" name="Content Placeholder 2">
            <a:extLst>
              <a:ext uri="{FF2B5EF4-FFF2-40B4-BE49-F238E27FC236}">
                <a16:creationId xmlns:a16="http://schemas.microsoft.com/office/drawing/2014/main" id="{F3D0FE0A-647B-3962-64C7-9230AD60D75F}"/>
              </a:ext>
            </a:extLst>
          </p:cNvPr>
          <p:cNvSpPr>
            <a:spLocks noGrp="1"/>
          </p:cNvSpPr>
          <p:nvPr>
            <p:ph idx="1"/>
          </p:nvPr>
        </p:nvSpPr>
        <p:spPr>
          <a:xfrm>
            <a:off x="838200" y="1825625"/>
            <a:ext cx="10118925" cy="4351338"/>
          </a:xfrm>
        </p:spPr>
        <p:txBody>
          <a:bodyPr/>
          <a:lstStyle/>
          <a:p>
            <a:pPr algn="just"/>
            <a:r>
              <a:rPr lang="en-US" dirty="0"/>
              <a:t>Data literacy is:</a:t>
            </a:r>
          </a:p>
          <a:p>
            <a:pPr lvl="1" algn="just"/>
            <a:r>
              <a:rPr lang="en-US" dirty="0"/>
              <a:t> the ability to collect, manage, evaluate, and apply data, in a critical manner;</a:t>
            </a:r>
          </a:p>
          <a:p>
            <a:pPr lvl="1" algn="just"/>
            <a:r>
              <a:rPr lang="en-US" dirty="0"/>
              <a:t>It includes the skills necessary to discover and access data, manipulate data, evaluate data quality, conduct analysis using data, interpret results of analyses, and understand the ethics of using data</a:t>
            </a:r>
          </a:p>
          <a:p>
            <a:pPr algn="just"/>
            <a:r>
              <a:rPr lang="en-US" dirty="0"/>
              <a:t>a relatively new field of study, dating only from the 2010s</a:t>
            </a:r>
          </a:p>
          <a:p>
            <a:pPr algn="just"/>
            <a:endParaRPr lang="en-CA" dirty="0"/>
          </a:p>
        </p:txBody>
      </p:sp>
    </p:spTree>
    <p:extLst>
      <p:ext uri="{BB962C8B-B14F-4D97-AF65-F5344CB8AC3E}">
        <p14:creationId xmlns:p14="http://schemas.microsoft.com/office/powerpoint/2010/main" val="3683086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C0C3C-8870-E8AB-8125-F4F39A3E2998}"/>
              </a:ext>
            </a:extLst>
          </p:cNvPr>
          <p:cNvSpPr>
            <a:spLocks noGrp="1"/>
          </p:cNvSpPr>
          <p:nvPr>
            <p:ph type="title"/>
          </p:nvPr>
        </p:nvSpPr>
        <p:spPr/>
        <p:txBody>
          <a:bodyPr/>
          <a:lstStyle/>
          <a:p>
            <a:r>
              <a:rPr lang="en-CA" dirty="0"/>
              <a:t>Assessment Programs</a:t>
            </a:r>
          </a:p>
        </p:txBody>
      </p:sp>
      <p:sp>
        <p:nvSpPr>
          <p:cNvPr id="3" name="Content Placeholder 2">
            <a:extLst>
              <a:ext uri="{FF2B5EF4-FFF2-40B4-BE49-F238E27FC236}">
                <a16:creationId xmlns:a16="http://schemas.microsoft.com/office/drawing/2014/main" id="{97AEF172-D6B1-3698-B7F7-C6FD2D82E1C7}"/>
              </a:ext>
            </a:extLst>
          </p:cNvPr>
          <p:cNvSpPr>
            <a:spLocks noGrp="1"/>
          </p:cNvSpPr>
          <p:nvPr>
            <p:ph idx="1"/>
          </p:nvPr>
        </p:nvSpPr>
        <p:spPr/>
        <p:txBody>
          <a:bodyPr>
            <a:normAutofit/>
          </a:bodyPr>
          <a:lstStyle/>
          <a:p>
            <a:r>
              <a:rPr lang="en-US" dirty="0"/>
              <a:t>We analyzed major skills and data literacy assessment programs, including the following:</a:t>
            </a:r>
          </a:p>
          <a:p>
            <a:pPr lvl="1"/>
            <a:r>
              <a:rPr lang="en-US" dirty="0"/>
              <a:t>OECD  Programme for the International Assessment of Adult Competencies (PIAAC) literacy (Kirsch &amp; Thorn, 2016, 2.2.1.3)</a:t>
            </a:r>
          </a:p>
          <a:p>
            <a:pPr lvl="1"/>
            <a:r>
              <a:rPr lang="en-US" dirty="0"/>
              <a:t>Endorsed by the American Statistical Association, the Guidelines for Assessment and Instruction in Statistics Education (GAISE) (GAISE, 2016, 8).</a:t>
            </a:r>
          </a:p>
          <a:p>
            <a:pPr lvl="1"/>
            <a:r>
              <a:rPr lang="en-US" dirty="0" err="1"/>
              <a:t>Eckerson</a:t>
            </a:r>
            <a:r>
              <a:rPr lang="en-US" dirty="0"/>
              <a:t> Group data literacy assessment including assessment not only of individual data literacy but also of the organization (Wells, 2021). </a:t>
            </a:r>
          </a:p>
        </p:txBody>
      </p:sp>
    </p:spTree>
    <p:extLst>
      <p:ext uri="{BB962C8B-B14F-4D97-AF65-F5344CB8AC3E}">
        <p14:creationId xmlns:p14="http://schemas.microsoft.com/office/powerpoint/2010/main" val="1080361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6243-2D9A-2F82-2EC8-C0659EDA46CE}"/>
              </a:ext>
            </a:extLst>
          </p:cNvPr>
          <p:cNvSpPr>
            <a:spLocks noGrp="1"/>
          </p:cNvSpPr>
          <p:nvPr>
            <p:ph type="title"/>
          </p:nvPr>
        </p:nvSpPr>
        <p:spPr/>
        <p:txBody>
          <a:bodyPr/>
          <a:lstStyle/>
          <a:p>
            <a:r>
              <a:rPr lang="en-CA" dirty="0"/>
              <a:t>An Assessment Model</a:t>
            </a:r>
          </a:p>
        </p:txBody>
      </p:sp>
      <p:sp>
        <p:nvSpPr>
          <p:cNvPr id="3" name="Content Placeholder 2">
            <a:extLst>
              <a:ext uri="{FF2B5EF4-FFF2-40B4-BE49-F238E27FC236}">
                <a16:creationId xmlns:a16="http://schemas.microsoft.com/office/drawing/2014/main" id="{7BD4E076-46F0-B706-A8FD-C4EFE69B451F}"/>
              </a:ext>
            </a:extLst>
          </p:cNvPr>
          <p:cNvSpPr>
            <a:spLocks noGrp="1"/>
          </p:cNvSpPr>
          <p:nvPr>
            <p:ph idx="1"/>
          </p:nvPr>
        </p:nvSpPr>
        <p:spPr/>
        <p:txBody>
          <a:bodyPr>
            <a:normAutofit/>
          </a:bodyPr>
          <a:lstStyle/>
          <a:p>
            <a:r>
              <a:rPr lang="en-US" dirty="0"/>
              <a:t>We obtained an unstructured list of competencies</a:t>
            </a:r>
          </a:p>
          <a:p>
            <a:r>
              <a:rPr lang="en-US" dirty="0"/>
              <a:t>No consistency whatsoever in the categorization scheme from study to study.</a:t>
            </a:r>
          </a:p>
          <a:p>
            <a:r>
              <a:rPr lang="en-US" dirty="0"/>
              <a:t>What is offered here is a model based on a slightly modified full list of competencies </a:t>
            </a:r>
          </a:p>
          <a:p>
            <a:r>
              <a:rPr lang="en-US" dirty="0"/>
              <a:t>For the sake of consistency with much of the work done previously a slightly modified version of Bloom’s taxonomy is used (Bloom, 1956). </a:t>
            </a:r>
            <a:endParaRPr lang="en-CA" dirty="0"/>
          </a:p>
        </p:txBody>
      </p:sp>
      <p:pic>
        <p:nvPicPr>
          <p:cNvPr id="5" name="Picture 4">
            <a:extLst>
              <a:ext uri="{FF2B5EF4-FFF2-40B4-BE49-F238E27FC236}">
                <a16:creationId xmlns:a16="http://schemas.microsoft.com/office/drawing/2014/main" id="{136ECCEB-9B78-DEA2-A720-3AC19978B9A4}"/>
              </a:ext>
            </a:extLst>
          </p:cNvPr>
          <p:cNvPicPr>
            <a:picLocks noChangeAspect="1"/>
          </p:cNvPicPr>
          <p:nvPr/>
        </p:nvPicPr>
        <p:blipFill>
          <a:blip r:embed="rId2"/>
          <a:stretch>
            <a:fillRect/>
          </a:stretch>
        </p:blipFill>
        <p:spPr>
          <a:xfrm>
            <a:off x="3601480" y="4980296"/>
            <a:ext cx="5098222" cy="1947079"/>
          </a:xfrm>
          <a:prstGeom prst="rect">
            <a:avLst/>
          </a:prstGeom>
        </p:spPr>
      </p:pic>
    </p:spTree>
    <p:extLst>
      <p:ext uri="{BB962C8B-B14F-4D97-AF65-F5344CB8AC3E}">
        <p14:creationId xmlns:p14="http://schemas.microsoft.com/office/powerpoint/2010/main" val="3493462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B10A7-7DCC-F7BF-3DAA-C3B4F08F325A}"/>
              </a:ext>
            </a:extLst>
          </p:cNvPr>
          <p:cNvSpPr>
            <a:spLocks noGrp="1"/>
          </p:cNvSpPr>
          <p:nvPr>
            <p:ph type="title"/>
          </p:nvPr>
        </p:nvSpPr>
        <p:spPr/>
        <p:txBody>
          <a:bodyPr/>
          <a:lstStyle/>
          <a:p>
            <a:r>
              <a:rPr lang="en-CA" dirty="0"/>
              <a:t>Role-Defined </a:t>
            </a:r>
            <a:r>
              <a:rPr lang="en-CA" dirty="0" err="1"/>
              <a:t>Dta</a:t>
            </a:r>
            <a:r>
              <a:rPr lang="en-CA" dirty="0"/>
              <a:t> Literacy</a:t>
            </a:r>
          </a:p>
        </p:txBody>
      </p:sp>
      <p:pic>
        <p:nvPicPr>
          <p:cNvPr id="4" name="Content Placeholder 3">
            <a:extLst>
              <a:ext uri="{FF2B5EF4-FFF2-40B4-BE49-F238E27FC236}">
                <a16:creationId xmlns:a16="http://schemas.microsoft.com/office/drawing/2014/main" id="{B89643DD-B964-4C0E-F59B-4423E51B93F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4676" y="1724168"/>
            <a:ext cx="10729124" cy="4313658"/>
          </a:xfrm>
          <a:prstGeom prst="rect">
            <a:avLst/>
          </a:prstGeom>
          <a:noFill/>
        </p:spPr>
      </p:pic>
    </p:spTree>
    <p:extLst>
      <p:ext uri="{BB962C8B-B14F-4D97-AF65-F5344CB8AC3E}">
        <p14:creationId xmlns:p14="http://schemas.microsoft.com/office/powerpoint/2010/main" val="3260500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93949-2C31-A2E2-620B-4322191C668D}"/>
              </a:ext>
            </a:extLst>
          </p:cNvPr>
          <p:cNvSpPr>
            <a:spLocks noGrp="1"/>
          </p:cNvSpPr>
          <p:nvPr>
            <p:ph type="title"/>
          </p:nvPr>
        </p:nvSpPr>
        <p:spPr/>
        <p:txBody>
          <a:bodyPr/>
          <a:lstStyle/>
          <a:p>
            <a:r>
              <a:rPr lang="en-CA" dirty="0"/>
              <a:t>Competency Profiles</a:t>
            </a:r>
          </a:p>
        </p:txBody>
      </p:sp>
      <p:sp>
        <p:nvSpPr>
          <p:cNvPr id="3" name="Content Placeholder 2">
            <a:extLst>
              <a:ext uri="{FF2B5EF4-FFF2-40B4-BE49-F238E27FC236}">
                <a16:creationId xmlns:a16="http://schemas.microsoft.com/office/drawing/2014/main" id="{FBE2EBDB-0720-68A4-6019-FFF93D8CF561}"/>
              </a:ext>
            </a:extLst>
          </p:cNvPr>
          <p:cNvSpPr>
            <a:spLocks noGrp="1"/>
          </p:cNvSpPr>
          <p:nvPr>
            <p:ph idx="1"/>
          </p:nvPr>
        </p:nvSpPr>
        <p:spPr/>
        <p:txBody>
          <a:bodyPr/>
          <a:lstStyle/>
          <a:p>
            <a:r>
              <a:rPr lang="en-US" dirty="0"/>
              <a:t>The same process may be used to create actual competency profiles for each individual evaluated, by employing test results or actual communications generated by the person in question (such a process would be subject to ethical and privacy considerations). </a:t>
            </a:r>
          </a:p>
          <a:p>
            <a:r>
              <a:rPr lang="en-US" dirty="0"/>
              <a:t>A similar process may be used to generate organizational level competency profiles. </a:t>
            </a:r>
            <a:endParaRPr lang="en-CA" dirty="0"/>
          </a:p>
        </p:txBody>
      </p:sp>
    </p:spTree>
    <p:extLst>
      <p:ext uri="{BB962C8B-B14F-4D97-AF65-F5344CB8AC3E}">
        <p14:creationId xmlns:p14="http://schemas.microsoft.com/office/powerpoint/2010/main" val="2559437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9CD3B-DD4E-085E-5BB4-7A37E7CB3A33}"/>
              </a:ext>
            </a:extLst>
          </p:cNvPr>
          <p:cNvSpPr>
            <a:spLocks noGrp="1"/>
          </p:cNvSpPr>
          <p:nvPr>
            <p:ph type="ctrTitle"/>
          </p:nvPr>
        </p:nvSpPr>
        <p:spPr>
          <a:xfrm>
            <a:off x="264740" y="2392073"/>
            <a:ext cx="5623996" cy="2387600"/>
          </a:xfrm>
        </p:spPr>
        <p:txBody>
          <a:bodyPr>
            <a:normAutofit fontScale="90000"/>
          </a:bodyPr>
          <a:lstStyle/>
          <a:p>
            <a:pPr algn="l"/>
            <a:r>
              <a:rPr lang="en-CA" dirty="0"/>
              <a:t>3. </a:t>
            </a:r>
            <a:r>
              <a:rPr lang="en-US" dirty="0"/>
              <a:t>Methods for the development of data literacy in an organization</a:t>
            </a:r>
            <a:endParaRPr lang="en-CA" dirty="0"/>
          </a:p>
        </p:txBody>
      </p:sp>
      <p:pic>
        <p:nvPicPr>
          <p:cNvPr id="5" name="Picture 4">
            <a:extLst>
              <a:ext uri="{FF2B5EF4-FFF2-40B4-BE49-F238E27FC236}">
                <a16:creationId xmlns:a16="http://schemas.microsoft.com/office/drawing/2014/main" id="{3C0E7408-D07E-4BC1-FE51-4977529C18FF}"/>
              </a:ext>
            </a:extLst>
          </p:cNvPr>
          <p:cNvPicPr>
            <a:picLocks noChangeAspect="1"/>
          </p:cNvPicPr>
          <p:nvPr/>
        </p:nvPicPr>
        <p:blipFill>
          <a:blip r:embed="rId2"/>
          <a:stretch>
            <a:fillRect/>
          </a:stretch>
        </p:blipFill>
        <p:spPr>
          <a:xfrm>
            <a:off x="6303266" y="1852516"/>
            <a:ext cx="4310743" cy="3152968"/>
          </a:xfrm>
          <a:prstGeom prst="rect">
            <a:avLst/>
          </a:prstGeom>
        </p:spPr>
      </p:pic>
    </p:spTree>
    <p:extLst>
      <p:ext uri="{BB962C8B-B14F-4D97-AF65-F5344CB8AC3E}">
        <p14:creationId xmlns:p14="http://schemas.microsoft.com/office/powerpoint/2010/main" val="3010529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060D-E27B-DBC2-4E35-DBD8859BF96B}"/>
              </a:ext>
            </a:extLst>
          </p:cNvPr>
          <p:cNvSpPr>
            <a:spLocks noGrp="1"/>
          </p:cNvSpPr>
          <p:nvPr>
            <p:ph type="title"/>
          </p:nvPr>
        </p:nvSpPr>
        <p:spPr/>
        <p:txBody>
          <a:bodyPr/>
          <a:lstStyle/>
          <a:p>
            <a:r>
              <a:rPr lang="en-CA" dirty="0"/>
              <a:t>Where Data Literacy Fits</a:t>
            </a:r>
          </a:p>
        </p:txBody>
      </p:sp>
      <p:sp>
        <p:nvSpPr>
          <p:cNvPr id="3" name="Content Placeholder 2">
            <a:extLst>
              <a:ext uri="{FF2B5EF4-FFF2-40B4-BE49-F238E27FC236}">
                <a16:creationId xmlns:a16="http://schemas.microsoft.com/office/drawing/2014/main" id="{E1DBE005-FB41-6D39-1930-5F33B9786306}"/>
              </a:ext>
            </a:extLst>
          </p:cNvPr>
          <p:cNvSpPr>
            <a:spLocks noGrp="1"/>
          </p:cNvSpPr>
          <p:nvPr>
            <p:ph idx="1"/>
          </p:nvPr>
        </p:nvSpPr>
        <p:spPr/>
        <p:txBody>
          <a:bodyPr>
            <a:normAutofit lnSpcReduction="10000"/>
          </a:bodyPr>
          <a:lstStyle/>
          <a:p>
            <a:r>
              <a:rPr lang="en-US" dirty="0"/>
              <a:t>Data literacy seems to fall within two extremes:</a:t>
            </a:r>
          </a:p>
          <a:p>
            <a:pPr lvl="1"/>
            <a:r>
              <a:rPr lang="en-US" dirty="0"/>
              <a:t>among other types of information and communication competencies, such as digital literacy or information management programs</a:t>
            </a:r>
          </a:p>
          <a:p>
            <a:pPr lvl="1"/>
            <a:r>
              <a:rPr lang="en-US" dirty="0"/>
              <a:t>as a first step in the development of higher-level competencies such as data architect or information management</a:t>
            </a:r>
          </a:p>
          <a:p>
            <a:r>
              <a:rPr lang="en-US" dirty="0"/>
              <a:t>Either approach envisions a large-scale and complex learning initiative.</a:t>
            </a:r>
          </a:p>
          <a:p>
            <a:r>
              <a:rPr lang="en-US" dirty="0"/>
              <a:t>But it need be neither, provided we think of data literacy not such as knowledge or content to be used, but rather, as a part of other processes and strategies employed to achieve real objectives or outcomes. </a:t>
            </a:r>
            <a:endParaRPr lang="en-CA" dirty="0"/>
          </a:p>
        </p:txBody>
      </p:sp>
    </p:spTree>
    <p:extLst>
      <p:ext uri="{BB962C8B-B14F-4D97-AF65-F5344CB8AC3E}">
        <p14:creationId xmlns:p14="http://schemas.microsoft.com/office/powerpoint/2010/main" val="459628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4C1D5-3E8F-4BBE-888A-4B411F7D60E5}"/>
              </a:ext>
            </a:extLst>
          </p:cNvPr>
          <p:cNvSpPr>
            <a:spLocks noGrp="1"/>
          </p:cNvSpPr>
          <p:nvPr>
            <p:ph type="title"/>
          </p:nvPr>
        </p:nvSpPr>
        <p:spPr/>
        <p:txBody>
          <a:bodyPr/>
          <a:lstStyle/>
          <a:p>
            <a:r>
              <a:rPr lang="en-CA" dirty="0"/>
              <a:t>Data Literacy Roadmaps</a:t>
            </a:r>
          </a:p>
        </p:txBody>
      </p:sp>
      <p:sp>
        <p:nvSpPr>
          <p:cNvPr id="3" name="Content Placeholder 2">
            <a:extLst>
              <a:ext uri="{FF2B5EF4-FFF2-40B4-BE49-F238E27FC236}">
                <a16:creationId xmlns:a16="http://schemas.microsoft.com/office/drawing/2014/main" id="{45AEC63A-C205-4CA2-A556-9025C812D7D5}"/>
              </a:ext>
            </a:extLst>
          </p:cNvPr>
          <p:cNvSpPr>
            <a:spLocks noGrp="1"/>
          </p:cNvSpPr>
          <p:nvPr>
            <p:ph idx="1"/>
          </p:nvPr>
        </p:nvSpPr>
        <p:spPr/>
        <p:txBody>
          <a:bodyPr>
            <a:normAutofit fontScale="92500" lnSpcReduction="10000"/>
          </a:bodyPr>
          <a:lstStyle/>
          <a:p>
            <a:r>
              <a:rPr lang="en-US" dirty="0"/>
              <a:t>Numerous data literacy program development roadmaps provided by commercial consultants:</a:t>
            </a:r>
          </a:p>
          <a:p>
            <a:pPr lvl="1"/>
            <a:r>
              <a:rPr lang="en-US" dirty="0"/>
              <a:t>The Data Information Literacy project -  four-step methodology of planning, development, implementation, and assessment’ (Carlson &amp; Johnston, 2015).</a:t>
            </a:r>
          </a:p>
          <a:p>
            <a:pPr lvl="1"/>
            <a:r>
              <a:rPr lang="en-US" dirty="0" err="1"/>
              <a:t>QuantHub</a:t>
            </a:r>
            <a:r>
              <a:rPr lang="en-US" dirty="0"/>
              <a:t> - a series of ‘foundational steps’ to develop a data literacy vision and roadmap; and an iterative process of assessment, planning, learning and practice (Cowell, 2020).</a:t>
            </a:r>
          </a:p>
          <a:p>
            <a:pPr lvl="1"/>
            <a:r>
              <a:rPr lang="en-US" dirty="0"/>
              <a:t>Dave Wells of </a:t>
            </a:r>
            <a:r>
              <a:rPr lang="en-US" dirty="0" err="1"/>
              <a:t>Eckerson</a:t>
            </a:r>
            <a:r>
              <a:rPr lang="en-US" dirty="0"/>
              <a:t> Group - organizational data literacy is not merely a sum of individual data literacies but requires in addition factors such as tools and systems, incentives and motivators.</a:t>
            </a:r>
          </a:p>
          <a:p>
            <a:pPr lvl="1"/>
            <a:r>
              <a:rPr lang="en-US" dirty="0"/>
              <a:t>Gartner - a three-phase methodology for the development of an institutional program (Panetta, 2021) consisting of assessment, data literacy training, and then evaluation of the outcome.</a:t>
            </a:r>
          </a:p>
          <a:p>
            <a:endParaRPr lang="en-CA" dirty="0"/>
          </a:p>
        </p:txBody>
      </p:sp>
    </p:spTree>
    <p:extLst>
      <p:ext uri="{BB962C8B-B14F-4D97-AF65-F5344CB8AC3E}">
        <p14:creationId xmlns:p14="http://schemas.microsoft.com/office/powerpoint/2010/main" val="36812608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A1AE1-68C4-9116-6879-F44BBDA22F62}"/>
              </a:ext>
            </a:extLst>
          </p:cNvPr>
          <p:cNvSpPr>
            <a:spLocks noGrp="1"/>
          </p:cNvSpPr>
          <p:nvPr>
            <p:ph type="title"/>
          </p:nvPr>
        </p:nvSpPr>
        <p:spPr/>
        <p:txBody>
          <a:bodyPr/>
          <a:lstStyle/>
          <a:p>
            <a:r>
              <a:rPr lang="en-CA" dirty="0"/>
              <a:t>More Initiatives</a:t>
            </a:r>
          </a:p>
        </p:txBody>
      </p:sp>
      <p:sp>
        <p:nvSpPr>
          <p:cNvPr id="3" name="Content Placeholder 2">
            <a:extLst>
              <a:ext uri="{FF2B5EF4-FFF2-40B4-BE49-F238E27FC236}">
                <a16:creationId xmlns:a16="http://schemas.microsoft.com/office/drawing/2014/main" id="{F27A9CA6-F994-7F01-13B7-57E5202657B0}"/>
              </a:ext>
            </a:extLst>
          </p:cNvPr>
          <p:cNvSpPr>
            <a:spLocks noGrp="1"/>
          </p:cNvSpPr>
          <p:nvPr>
            <p:ph idx="1"/>
          </p:nvPr>
        </p:nvSpPr>
        <p:spPr/>
        <p:txBody>
          <a:bodyPr>
            <a:normAutofit/>
          </a:bodyPr>
          <a:lstStyle/>
          <a:p>
            <a:pPr lvl="1"/>
            <a:r>
              <a:rPr lang="en-US" dirty="0"/>
              <a:t>Data Literacy Project - “a transdisciplinary examination of existing strategies and best practices for teaching data literacy, synthesizing documented explicit knowledge using a narrative-synthesis methodology and identifying areas where additional research is needed.” (DataLiteracy.ca, Internet Archive, 2021).</a:t>
            </a:r>
          </a:p>
          <a:p>
            <a:pPr lvl="1"/>
            <a:r>
              <a:rPr lang="en-US" dirty="0"/>
              <a:t>Conducted online between January and March 2022, the EDUCAUSE Data Literacy Institute consisted of a series of eight synchronous online meeting to discuss resources, activities, and projects in support of seven key data literacy competency areas (</a:t>
            </a:r>
            <a:r>
              <a:rPr lang="en-US" dirty="0" err="1"/>
              <a:t>Kleitz</a:t>
            </a:r>
            <a:r>
              <a:rPr lang="en-US" dirty="0"/>
              <a:t> &amp; Shelly, 2022).</a:t>
            </a:r>
          </a:p>
          <a:p>
            <a:endParaRPr lang="en-CA" dirty="0"/>
          </a:p>
        </p:txBody>
      </p:sp>
    </p:spTree>
    <p:extLst>
      <p:ext uri="{BB962C8B-B14F-4D97-AF65-F5344CB8AC3E}">
        <p14:creationId xmlns:p14="http://schemas.microsoft.com/office/powerpoint/2010/main" val="3565552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EADB7-DF4F-27E5-67B0-3FDA25309A14}"/>
              </a:ext>
            </a:extLst>
          </p:cNvPr>
          <p:cNvSpPr>
            <a:spLocks noGrp="1"/>
          </p:cNvSpPr>
          <p:nvPr>
            <p:ph type="title"/>
          </p:nvPr>
        </p:nvSpPr>
        <p:spPr/>
        <p:txBody>
          <a:bodyPr/>
          <a:lstStyle/>
          <a:p>
            <a:r>
              <a:rPr lang="en-CA" dirty="0"/>
              <a:t>Teaching and Learning Methods</a:t>
            </a:r>
          </a:p>
        </p:txBody>
      </p:sp>
      <p:sp>
        <p:nvSpPr>
          <p:cNvPr id="3" name="Content Placeholder 2">
            <a:extLst>
              <a:ext uri="{FF2B5EF4-FFF2-40B4-BE49-F238E27FC236}">
                <a16:creationId xmlns:a16="http://schemas.microsoft.com/office/drawing/2014/main" id="{E9CCBCDF-17C0-BF1A-3821-0C715D1E66F1}"/>
              </a:ext>
            </a:extLst>
          </p:cNvPr>
          <p:cNvSpPr>
            <a:spLocks noGrp="1"/>
          </p:cNvSpPr>
          <p:nvPr>
            <p:ph idx="1"/>
          </p:nvPr>
        </p:nvSpPr>
        <p:spPr/>
        <p:txBody>
          <a:bodyPr>
            <a:normAutofit fontScale="92500" lnSpcReduction="10000"/>
          </a:bodyPr>
          <a:lstStyle/>
          <a:p>
            <a:r>
              <a:rPr lang="en-US" dirty="0" err="1"/>
              <a:t>Datastorming</a:t>
            </a:r>
            <a:r>
              <a:rPr lang="en-US" dirty="0"/>
              <a:t> - craft abstract data into hands-on design materials in the form of cards.” (Lim, et al., 2021)</a:t>
            </a:r>
          </a:p>
          <a:p>
            <a:r>
              <a:rPr lang="en-US" dirty="0"/>
              <a:t>Simulations and Interactive Technologies - a data visualization and modeling tool developed (</a:t>
            </a:r>
            <a:r>
              <a:rPr lang="en-US" dirty="0" err="1"/>
              <a:t>Biehler</a:t>
            </a:r>
            <a:r>
              <a:rPr lang="en-US" dirty="0"/>
              <a:t>, et al.,2016)</a:t>
            </a:r>
          </a:p>
          <a:p>
            <a:r>
              <a:rPr lang="en-US" dirty="0"/>
              <a:t>Case-Based Teaching Method -  discuss complex, real‐life scenarios (Riddle, et al., 2017).</a:t>
            </a:r>
          </a:p>
          <a:p>
            <a:r>
              <a:rPr lang="en-US" dirty="0" err="1"/>
              <a:t>Utilising</a:t>
            </a:r>
            <a:r>
              <a:rPr lang="en-US" dirty="0"/>
              <a:t> affordances in real-world data - use real-world data from the perspective of the affordances in the data presentation (Chick &amp; Pierce, 2012).</a:t>
            </a:r>
          </a:p>
          <a:p>
            <a:r>
              <a:rPr lang="en-US" dirty="0"/>
              <a:t>Data-Driven Decision-Making - team-based approach combines a number of competency requirements in a single activity (Abbott, et al., 2015)</a:t>
            </a:r>
            <a:endParaRPr lang="en-CA" dirty="0"/>
          </a:p>
        </p:txBody>
      </p:sp>
    </p:spTree>
    <p:extLst>
      <p:ext uri="{BB962C8B-B14F-4D97-AF65-F5344CB8AC3E}">
        <p14:creationId xmlns:p14="http://schemas.microsoft.com/office/powerpoint/2010/main" val="4181863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E75AC-5882-8AD8-7E7C-2DB1060037BA}"/>
              </a:ext>
            </a:extLst>
          </p:cNvPr>
          <p:cNvSpPr>
            <a:spLocks noGrp="1"/>
          </p:cNvSpPr>
          <p:nvPr>
            <p:ph type="title"/>
          </p:nvPr>
        </p:nvSpPr>
        <p:spPr/>
        <p:txBody>
          <a:bodyPr/>
          <a:lstStyle/>
          <a:p>
            <a:r>
              <a:rPr lang="en-CA" dirty="0"/>
              <a:t>Data Literacy MOOC</a:t>
            </a:r>
          </a:p>
        </p:txBody>
      </p:sp>
      <p:sp>
        <p:nvSpPr>
          <p:cNvPr id="3" name="Content Placeholder 2">
            <a:extLst>
              <a:ext uri="{FF2B5EF4-FFF2-40B4-BE49-F238E27FC236}">
                <a16:creationId xmlns:a16="http://schemas.microsoft.com/office/drawing/2014/main" id="{386EFCCF-627A-39E6-C6D3-A0BBEC634757}"/>
              </a:ext>
            </a:extLst>
          </p:cNvPr>
          <p:cNvSpPr>
            <a:spLocks noGrp="1"/>
          </p:cNvSpPr>
          <p:nvPr>
            <p:ph idx="1"/>
          </p:nvPr>
        </p:nvSpPr>
        <p:spPr/>
        <p:txBody>
          <a:bodyPr/>
          <a:lstStyle/>
          <a:p>
            <a:r>
              <a:rPr lang="en-US" dirty="0"/>
              <a:t>Connectivist MOOC was employed because</a:t>
            </a:r>
          </a:p>
          <a:p>
            <a:pPr lvl="1"/>
            <a:r>
              <a:rPr lang="en-US" dirty="0"/>
              <a:t>structured as a graph of connected people, resources, and concepts, in other words, much more like a collection of data.</a:t>
            </a:r>
          </a:p>
          <a:p>
            <a:pPr lvl="1"/>
            <a:r>
              <a:rPr lang="en-US" dirty="0"/>
              <a:t>a data-based MOOC (</a:t>
            </a:r>
            <a:r>
              <a:rPr lang="en-US" dirty="0" err="1"/>
              <a:t>dMOOC</a:t>
            </a:r>
            <a:r>
              <a:rPr lang="en-US" dirty="0"/>
              <a:t>) organizes content and resources in a structure suggested by the literature being studied in the course</a:t>
            </a:r>
          </a:p>
          <a:p>
            <a:r>
              <a:rPr lang="en-US" dirty="0"/>
              <a:t>The next slide is a sample of the structure used in a similar </a:t>
            </a:r>
            <a:r>
              <a:rPr lang="en-US" dirty="0" err="1"/>
              <a:t>dMOOC</a:t>
            </a:r>
            <a:r>
              <a:rPr lang="en-US" dirty="0"/>
              <a:t> on ethics and analytics (ethics.mooc.ca)</a:t>
            </a:r>
          </a:p>
          <a:p>
            <a:endParaRPr lang="en-CA" dirty="0"/>
          </a:p>
        </p:txBody>
      </p:sp>
    </p:spTree>
    <p:extLst>
      <p:ext uri="{BB962C8B-B14F-4D97-AF65-F5344CB8AC3E}">
        <p14:creationId xmlns:p14="http://schemas.microsoft.com/office/powerpoint/2010/main" val="1388673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3D83E-308B-BC18-1C28-8FBDBD777290}"/>
              </a:ext>
            </a:extLst>
          </p:cNvPr>
          <p:cNvSpPr>
            <a:spLocks noGrp="1"/>
          </p:cNvSpPr>
          <p:nvPr>
            <p:ph type="title"/>
          </p:nvPr>
        </p:nvSpPr>
        <p:spPr/>
        <p:txBody>
          <a:bodyPr/>
          <a:lstStyle/>
          <a:p>
            <a:r>
              <a:rPr lang="en-CA" dirty="0"/>
              <a:t>Three Frameworks</a:t>
            </a:r>
          </a:p>
        </p:txBody>
      </p:sp>
      <p:sp>
        <p:nvSpPr>
          <p:cNvPr id="3" name="Content Placeholder 2">
            <a:extLst>
              <a:ext uri="{FF2B5EF4-FFF2-40B4-BE49-F238E27FC236}">
                <a16:creationId xmlns:a16="http://schemas.microsoft.com/office/drawing/2014/main" id="{0D7FF9EB-A947-C6A9-955D-96333CA345D6}"/>
              </a:ext>
            </a:extLst>
          </p:cNvPr>
          <p:cNvSpPr>
            <a:spLocks noGrp="1"/>
          </p:cNvSpPr>
          <p:nvPr>
            <p:ph idx="1"/>
          </p:nvPr>
        </p:nvSpPr>
        <p:spPr/>
        <p:txBody>
          <a:bodyPr/>
          <a:lstStyle/>
          <a:p>
            <a:r>
              <a:rPr lang="en-US" dirty="0"/>
              <a:t>Data literacy education across three frameworks: </a:t>
            </a:r>
          </a:p>
          <a:p>
            <a:pPr lvl="1"/>
            <a:r>
              <a:rPr lang="en-US" dirty="0"/>
              <a:t>the competency model defining data literacy, </a:t>
            </a:r>
          </a:p>
          <a:p>
            <a:pPr lvl="1"/>
            <a:r>
              <a:rPr lang="en-US" dirty="0"/>
              <a:t>the assessment of data literacy competencies, and </a:t>
            </a:r>
          </a:p>
          <a:p>
            <a:pPr lvl="1"/>
            <a:r>
              <a:rPr lang="en-US" dirty="0"/>
              <a:t>methods for the development of data literacy in an organization. </a:t>
            </a:r>
          </a:p>
          <a:p>
            <a:endParaRPr lang="en-CA" dirty="0"/>
          </a:p>
        </p:txBody>
      </p:sp>
    </p:spTree>
    <p:extLst>
      <p:ext uri="{BB962C8B-B14F-4D97-AF65-F5344CB8AC3E}">
        <p14:creationId xmlns:p14="http://schemas.microsoft.com/office/powerpoint/2010/main" val="492269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9D64D-FBDA-ACAE-8A2A-C2D11A146B1C}"/>
              </a:ext>
            </a:extLst>
          </p:cNvPr>
          <p:cNvSpPr>
            <a:spLocks noGrp="1"/>
          </p:cNvSpPr>
          <p:nvPr>
            <p:ph type="title"/>
          </p:nvPr>
        </p:nvSpPr>
        <p:spPr/>
        <p:txBody>
          <a:bodyPr/>
          <a:lstStyle/>
          <a:p>
            <a:r>
              <a:rPr lang="en-CA" dirty="0"/>
              <a:t>Sample </a:t>
            </a:r>
            <a:r>
              <a:rPr lang="en-CA" dirty="0" err="1"/>
              <a:t>dMOOC</a:t>
            </a:r>
            <a:endParaRPr lang="en-CA" dirty="0"/>
          </a:p>
        </p:txBody>
      </p:sp>
      <p:pic>
        <p:nvPicPr>
          <p:cNvPr id="4" name="Content Placeholder 3" descr="A diagram of a diagram of a dMOOC on the topic of ethics and analytics">
            <a:extLst>
              <a:ext uri="{FF2B5EF4-FFF2-40B4-BE49-F238E27FC236}">
                <a16:creationId xmlns:a16="http://schemas.microsoft.com/office/drawing/2014/main" id="{73A885EB-330F-1585-872B-F536078FD914}"/>
              </a:ext>
            </a:extLst>
          </p:cNvPr>
          <p:cNvPicPr>
            <a:picLocks noGrp="1" noChangeAspect="1"/>
          </p:cNvPicPr>
          <p:nvPr>
            <p:ph idx="1"/>
          </p:nvPr>
        </p:nvPicPr>
        <p:blipFill>
          <a:blip r:embed="rId2"/>
          <a:stretch>
            <a:fillRect/>
          </a:stretch>
        </p:blipFill>
        <p:spPr>
          <a:xfrm>
            <a:off x="730397" y="1690688"/>
            <a:ext cx="10086292" cy="3657599"/>
          </a:xfrm>
          <a:prstGeom prst="rect">
            <a:avLst/>
          </a:prstGeom>
        </p:spPr>
      </p:pic>
    </p:spTree>
    <p:extLst>
      <p:ext uri="{BB962C8B-B14F-4D97-AF65-F5344CB8AC3E}">
        <p14:creationId xmlns:p14="http://schemas.microsoft.com/office/powerpoint/2010/main" val="868356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3D22C-EA49-9369-53B1-3DCA79197B0F}"/>
              </a:ext>
            </a:extLst>
          </p:cNvPr>
          <p:cNvSpPr>
            <a:spLocks noGrp="1"/>
          </p:cNvSpPr>
          <p:nvPr>
            <p:ph type="title"/>
          </p:nvPr>
        </p:nvSpPr>
        <p:spPr/>
        <p:txBody>
          <a:bodyPr/>
          <a:lstStyle/>
          <a:p>
            <a:r>
              <a:rPr lang="en-CA" dirty="0"/>
              <a:t>Student Activities in a </a:t>
            </a:r>
            <a:r>
              <a:rPr lang="en-CA" dirty="0" err="1"/>
              <a:t>dMOOC</a:t>
            </a:r>
            <a:endParaRPr lang="en-CA" dirty="0"/>
          </a:p>
        </p:txBody>
      </p:sp>
      <p:sp>
        <p:nvSpPr>
          <p:cNvPr id="3" name="Content Placeholder 2">
            <a:extLst>
              <a:ext uri="{FF2B5EF4-FFF2-40B4-BE49-F238E27FC236}">
                <a16:creationId xmlns:a16="http://schemas.microsoft.com/office/drawing/2014/main" id="{36C3397E-B5E7-D7E4-530A-494F363D6B95}"/>
              </a:ext>
            </a:extLst>
          </p:cNvPr>
          <p:cNvSpPr>
            <a:spLocks noGrp="1"/>
          </p:cNvSpPr>
          <p:nvPr>
            <p:ph idx="1"/>
          </p:nvPr>
        </p:nvSpPr>
        <p:spPr/>
        <p:txBody>
          <a:bodyPr>
            <a:normAutofit/>
          </a:bodyPr>
          <a:lstStyle/>
          <a:p>
            <a:r>
              <a:rPr lang="en-US" dirty="0"/>
              <a:t>Less of learning and remembering content and more of working with relevant data, and specifically:</a:t>
            </a:r>
          </a:p>
          <a:p>
            <a:pPr lvl="1"/>
            <a:r>
              <a:rPr lang="en-US" dirty="0"/>
              <a:t>Classifying and labeling major sets and subsets of data</a:t>
            </a:r>
          </a:p>
          <a:p>
            <a:pPr lvl="1"/>
            <a:r>
              <a:rPr lang="en-US" dirty="0"/>
              <a:t>Identifying and labeling specific instances of data subjects (for example: an article describing ‘care’ as a legal concept)</a:t>
            </a:r>
          </a:p>
          <a:p>
            <a:pPr lvl="1"/>
            <a:r>
              <a:rPr lang="en-US" dirty="0"/>
              <a:t>Identifying and labeling relations between sets and subsets of data, either view argument </a:t>
            </a:r>
            <a:r>
              <a:rPr lang="en-US" dirty="0" err="1"/>
              <a:t>threds</a:t>
            </a:r>
            <a:r>
              <a:rPr lang="en-US" dirty="0"/>
              <a:t> in extant literature, or through data analytics of relevant bodies of literature</a:t>
            </a:r>
          </a:p>
          <a:p>
            <a:pPr lvl="1"/>
            <a:r>
              <a:rPr lang="en-US" dirty="0"/>
              <a:t>Assessing the resulting data model, identifying significant threads, and interpreting the resulting model</a:t>
            </a:r>
          </a:p>
          <a:p>
            <a:endParaRPr lang="en-CA" dirty="0"/>
          </a:p>
        </p:txBody>
      </p:sp>
    </p:spTree>
    <p:extLst>
      <p:ext uri="{BB962C8B-B14F-4D97-AF65-F5344CB8AC3E}">
        <p14:creationId xmlns:p14="http://schemas.microsoft.com/office/powerpoint/2010/main" val="24664524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779D8-62E6-9084-C3FF-725C3DB706D7}"/>
              </a:ext>
            </a:extLst>
          </p:cNvPr>
          <p:cNvSpPr>
            <a:spLocks noGrp="1"/>
          </p:cNvSpPr>
          <p:nvPr>
            <p:ph type="title"/>
          </p:nvPr>
        </p:nvSpPr>
        <p:spPr/>
        <p:txBody>
          <a:bodyPr/>
          <a:lstStyle/>
          <a:p>
            <a:r>
              <a:rPr lang="en-US" dirty="0"/>
              <a:t>Participation in a </a:t>
            </a:r>
            <a:r>
              <a:rPr lang="en-US" dirty="0" err="1"/>
              <a:t>dMOOC</a:t>
            </a:r>
            <a:endParaRPr lang="en-CA" dirty="0"/>
          </a:p>
        </p:txBody>
      </p:sp>
      <p:sp>
        <p:nvSpPr>
          <p:cNvPr id="3" name="Content Placeholder 2">
            <a:extLst>
              <a:ext uri="{FF2B5EF4-FFF2-40B4-BE49-F238E27FC236}">
                <a16:creationId xmlns:a16="http://schemas.microsoft.com/office/drawing/2014/main" id="{27D08A49-C04A-C2D1-0E64-C1CE0D4D9279}"/>
              </a:ext>
            </a:extLst>
          </p:cNvPr>
          <p:cNvSpPr>
            <a:spLocks noGrp="1"/>
          </p:cNvSpPr>
          <p:nvPr>
            <p:ph idx="1"/>
          </p:nvPr>
        </p:nvSpPr>
        <p:spPr/>
        <p:txBody>
          <a:bodyPr/>
          <a:lstStyle/>
          <a:p>
            <a:r>
              <a:rPr lang="en-US" dirty="0"/>
              <a:t>Does not involve individual study and retention of a pre-defined body of knowledge</a:t>
            </a:r>
          </a:p>
          <a:p>
            <a:r>
              <a:rPr lang="en-US" dirty="0"/>
              <a:t>It requires working with others in order to develop not only individual capacities and skills, but also social or community capacities and skills. </a:t>
            </a:r>
          </a:p>
          <a:p>
            <a:pPr lvl="1"/>
            <a:r>
              <a:rPr lang="en-US" dirty="0"/>
              <a:t>These typically resist definition prior to the course</a:t>
            </a:r>
          </a:p>
          <a:p>
            <a:pPr lvl="1"/>
            <a:r>
              <a:rPr lang="en-US" dirty="0"/>
              <a:t>the consequence of such social interaction and application of a skill or practice is often the development of knew knowledge, approaches, and competencies. </a:t>
            </a:r>
            <a:endParaRPr lang="en-CA" dirty="0"/>
          </a:p>
        </p:txBody>
      </p:sp>
    </p:spTree>
    <p:extLst>
      <p:ext uri="{BB962C8B-B14F-4D97-AF65-F5344CB8AC3E}">
        <p14:creationId xmlns:p14="http://schemas.microsoft.com/office/powerpoint/2010/main" val="1571094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2BBAA-7D1C-0F3C-8764-F95D6E9088A8}"/>
              </a:ext>
            </a:extLst>
          </p:cNvPr>
          <p:cNvSpPr>
            <a:spLocks noGrp="1"/>
          </p:cNvSpPr>
          <p:nvPr>
            <p:ph type="title"/>
          </p:nvPr>
        </p:nvSpPr>
        <p:spPr/>
        <p:txBody>
          <a:bodyPr/>
          <a:lstStyle/>
          <a:p>
            <a:r>
              <a:rPr lang="en-CA" dirty="0"/>
              <a:t>What We Have Learned</a:t>
            </a:r>
          </a:p>
        </p:txBody>
      </p:sp>
      <p:sp>
        <p:nvSpPr>
          <p:cNvPr id="3" name="Content Placeholder 2">
            <a:extLst>
              <a:ext uri="{FF2B5EF4-FFF2-40B4-BE49-F238E27FC236}">
                <a16:creationId xmlns:a16="http://schemas.microsoft.com/office/drawing/2014/main" id="{BBDE2E28-DA77-A4D4-5A73-F6C9F9757039}"/>
              </a:ext>
            </a:extLst>
          </p:cNvPr>
          <p:cNvSpPr>
            <a:spLocks noGrp="1"/>
          </p:cNvSpPr>
          <p:nvPr>
            <p:ph idx="1"/>
          </p:nvPr>
        </p:nvSpPr>
        <p:spPr/>
        <p:txBody>
          <a:bodyPr>
            <a:normAutofit fontScale="92500"/>
          </a:bodyPr>
          <a:lstStyle/>
          <a:p>
            <a:pPr marL="685800" indent="-457200" algn="just"/>
            <a:r>
              <a:rPr lang="en-US" dirty="0"/>
              <a:t>There is no single or simple definition of data literacy. </a:t>
            </a:r>
          </a:p>
          <a:p>
            <a:pPr marL="685800" indent="-457200" algn="just"/>
            <a:r>
              <a:rPr lang="en-US" dirty="0"/>
              <a:t>But it is not yet taught that way. </a:t>
            </a:r>
          </a:p>
          <a:p>
            <a:pPr marL="685800" indent="-457200" algn="just"/>
            <a:r>
              <a:rPr lang="en-US" dirty="0"/>
              <a:t>We recommend developing and piloting non-hierarchal cooperative learning environments, such as the </a:t>
            </a:r>
            <a:r>
              <a:rPr lang="en-US" dirty="0" err="1"/>
              <a:t>cMOOC</a:t>
            </a:r>
            <a:r>
              <a:rPr lang="en-US" dirty="0"/>
              <a:t>, for the development of organizational and social competencies required for data literacy.</a:t>
            </a:r>
          </a:p>
          <a:p>
            <a:pPr marL="685800" indent="-457200" algn="just"/>
            <a:r>
              <a:rPr lang="en-US" dirty="0"/>
              <a:t>That said, these are assertions that need to be empirically tested before being widely adopted and applied.</a:t>
            </a:r>
          </a:p>
          <a:p>
            <a:pPr marL="685800" indent="-457200" algn="just"/>
            <a:r>
              <a:rPr lang="en-US" dirty="0"/>
              <a:t>This paper offers the conceptual framework within which such assertions may be tested, but does not itself constitute a test of them</a:t>
            </a:r>
            <a:endParaRPr lang="en-CA" dirty="0"/>
          </a:p>
        </p:txBody>
      </p:sp>
    </p:spTree>
    <p:extLst>
      <p:ext uri="{BB962C8B-B14F-4D97-AF65-F5344CB8AC3E}">
        <p14:creationId xmlns:p14="http://schemas.microsoft.com/office/powerpoint/2010/main" val="22213270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64003-A977-2B9E-81EC-B48F00C99ED4}"/>
              </a:ext>
            </a:extLst>
          </p:cNvPr>
          <p:cNvSpPr>
            <a:spLocks noGrp="1"/>
          </p:cNvSpPr>
          <p:nvPr>
            <p:ph type="title"/>
          </p:nvPr>
        </p:nvSpPr>
        <p:spPr/>
        <p:txBody>
          <a:bodyPr/>
          <a:lstStyle/>
          <a:p>
            <a:r>
              <a:rPr lang="en-CA" dirty="0"/>
              <a:t>Epilogue</a:t>
            </a:r>
          </a:p>
        </p:txBody>
      </p:sp>
      <p:pic>
        <p:nvPicPr>
          <p:cNvPr id="9" name="Picture 8">
            <a:extLst>
              <a:ext uri="{FF2B5EF4-FFF2-40B4-BE49-F238E27FC236}">
                <a16:creationId xmlns:a16="http://schemas.microsoft.com/office/drawing/2014/main" id="{C6691AC7-F709-CDF9-770D-4BF01E589A6F}"/>
              </a:ext>
            </a:extLst>
          </p:cNvPr>
          <p:cNvPicPr>
            <a:picLocks noChangeAspect="1"/>
          </p:cNvPicPr>
          <p:nvPr/>
        </p:nvPicPr>
        <p:blipFill>
          <a:blip r:embed="rId2"/>
          <a:stretch>
            <a:fillRect/>
          </a:stretch>
        </p:blipFill>
        <p:spPr>
          <a:xfrm>
            <a:off x="6419150" y="527433"/>
            <a:ext cx="4141829" cy="5803133"/>
          </a:xfrm>
          <a:prstGeom prst="rect">
            <a:avLst/>
          </a:prstGeom>
        </p:spPr>
      </p:pic>
      <p:pic>
        <p:nvPicPr>
          <p:cNvPr id="13" name="Picture 12">
            <a:extLst>
              <a:ext uri="{FF2B5EF4-FFF2-40B4-BE49-F238E27FC236}">
                <a16:creationId xmlns:a16="http://schemas.microsoft.com/office/drawing/2014/main" id="{92974F21-987D-858E-B037-B95E909E4B5C}"/>
              </a:ext>
            </a:extLst>
          </p:cNvPr>
          <p:cNvPicPr>
            <a:picLocks noChangeAspect="1"/>
          </p:cNvPicPr>
          <p:nvPr/>
        </p:nvPicPr>
        <p:blipFill>
          <a:blip r:embed="rId3"/>
          <a:stretch>
            <a:fillRect/>
          </a:stretch>
        </p:blipFill>
        <p:spPr>
          <a:xfrm>
            <a:off x="9402639" y="6330566"/>
            <a:ext cx="1158340" cy="453429"/>
          </a:xfrm>
          <a:prstGeom prst="rect">
            <a:avLst/>
          </a:prstGeom>
        </p:spPr>
      </p:pic>
      <p:sp>
        <p:nvSpPr>
          <p:cNvPr id="14" name="Isosceles Triangle 13">
            <a:extLst>
              <a:ext uri="{FF2B5EF4-FFF2-40B4-BE49-F238E27FC236}">
                <a16:creationId xmlns:a16="http://schemas.microsoft.com/office/drawing/2014/main" id="{E7674A7C-97FA-63F2-B8F8-13A8C9968F3A}"/>
              </a:ext>
            </a:extLst>
          </p:cNvPr>
          <p:cNvSpPr/>
          <p:nvPr/>
        </p:nvSpPr>
        <p:spPr>
          <a:xfrm>
            <a:off x="9402639" y="6572191"/>
            <a:ext cx="2523013" cy="254138"/>
          </a:xfrm>
          <a:prstGeom prst="triangle">
            <a:avLst>
              <a:gd name="adj" fmla="val 50197"/>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rapezoid 14">
            <a:extLst>
              <a:ext uri="{FF2B5EF4-FFF2-40B4-BE49-F238E27FC236}">
                <a16:creationId xmlns:a16="http://schemas.microsoft.com/office/drawing/2014/main" id="{72BB80D3-26B6-EDDF-E5FB-2EB988C17A4D}"/>
              </a:ext>
            </a:extLst>
          </p:cNvPr>
          <p:cNvSpPr/>
          <p:nvPr/>
        </p:nvSpPr>
        <p:spPr>
          <a:xfrm rot="10154077" flipV="1">
            <a:off x="10397812" y="6369309"/>
            <a:ext cx="326334" cy="173935"/>
          </a:xfrm>
          <a:prstGeom prst="trapezoid">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Content Placeholder 2">
            <a:extLst>
              <a:ext uri="{FF2B5EF4-FFF2-40B4-BE49-F238E27FC236}">
                <a16:creationId xmlns:a16="http://schemas.microsoft.com/office/drawing/2014/main" id="{03C192EE-002E-FA74-02DD-C7061C0237E8}"/>
              </a:ext>
            </a:extLst>
          </p:cNvPr>
          <p:cNvSpPr>
            <a:spLocks noGrp="1"/>
          </p:cNvSpPr>
          <p:nvPr>
            <p:ph idx="1"/>
          </p:nvPr>
        </p:nvSpPr>
        <p:spPr>
          <a:xfrm>
            <a:off x="838200" y="1825625"/>
            <a:ext cx="4934651" cy="4351338"/>
          </a:xfrm>
        </p:spPr>
        <p:txBody>
          <a:bodyPr>
            <a:normAutofit/>
          </a:bodyPr>
          <a:lstStyle/>
          <a:p>
            <a:pPr marL="685800" indent="-457200"/>
            <a:r>
              <a:rPr lang="en-US" dirty="0"/>
              <a:t>This is a Picasso in the Funchal City Hall and that will later hang in my home</a:t>
            </a:r>
          </a:p>
          <a:p>
            <a:pPr marL="685800" indent="-457200"/>
            <a:r>
              <a:rPr lang="en-US" dirty="0"/>
              <a:t>Data doesn’t have to be rows and columns of text</a:t>
            </a:r>
          </a:p>
          <a:p>
            <a:pPr marL="685800" indent="-457200"/>
            <a:r>
              <a:rPr lang="en-US" dirty="0"/>
              <a:t>Learning how to work with anything, really, is learning how to work with data</a:t>
            </a:r>
          </a:p>
        </p:txBody>
      </p:sp>
    </p:spTree>
    <p:extLst>
      <p:ext uri="{BB962C8B-B14F-4D97-AF65-F5344CB8AC3E}">
        <p14:creationId xmlns:p14="http://schemas.microsoft.com/office/powerpoint/2010/main" val="2594690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18D85-027B-FF37-6B88-51A4574903A9}"/>
              </a:ext>
            </a:extLst>
          </p:cNvPr>
          <p:cNvSpPr>
            <a:spLocks noGrp="1"/>
          </p:cNvSpPr>
          <p:nvPr>
            <p:ph type="title"/>
          </p:nvPr>
        </p:nvSpPr>
        <p:spPr/>
        <p:txBody>
          <a:bodyPr/>
          <a:lstStyle/>
          <a:p>
            <a:r>
              <a:rPr lang="en-CA" dirty="0"/>
              <a:t>Literacy</a:t>
            </a:r>
          </a:p>
        </p:txBody>
      </p:sp>
      <p:sp>
        <p:nvSpPr>
          <p:cNvPr id="3" name="Content Placeholder 2">
            <a:extLst>
              <a:ext uri="{FF2B5EF4-FFF2-40B4-BE49-F238E27FC236}">
                <a16:creationId xmlns:a16="http://schemas.microsoft.com/office/drawing/2014/main" id="{C4175D15-55F5-50AE-5D3D-0D3D69F2DDAA}"/>
              </a:ext>
            </a:extLst>
          </p:cNvPr>
          <p:cNvSpPr>
            <a:spLocks noGrp="1"/>
          </p:cNvSpPr>
          <p:nvPr>
            <p:ph idx="1"/>
          </p:nvPr>
        </p:nvSpPr>
        <p:spPr/>
        <p:txBody>
          <a:bodyPr>
            <a:normAutofit lnSpcReduction="10000"/>
          </a:bodyPr>
          <a:lstStyle/>
          <a:p>
            <a:r>
              <a:rPr lang="en-US" dirty="0"/>
              <a:t>‘learning’ a ‘literacy’ involves more than learning about the components of that literacy, </a:t>
            </a:r>
          </a:p>
          <a:p>
            <a:r>
              <a:rPr lang="en-US" dirty="0"/>
              <a:t>and that there is an element of ‘being literate’, which is intended as an outcome of that learning. </a:t>
            </a:r>
          </a:p>
          <a:p>
            <a:r>
              <a:rPr lang="en-US" dirty="0"/>
              <a:t>To be literate is to:</a:t>
            </a:r>
          </a:p>
          <a:p>
            <a:pPr lvl="1"/>
            <a:r>
              <a:rPr lang="en-US" dirty="0"/>
              <a:t> embody a set of skills and competencies typically thought to define that literacy,</a:t>
            </a:r>
          </a:p>
          <a:p>
            <a:pPr lvl="1"/>
            <a:r>
              <a:rPr lang="en-US" dirty="0"/>
              <a:t>as reflected in an assessment of that literacy, and </a:t>
            </a:r>
          </a:p>
          <a:p>
            <a:pPr lvl="1"/>
            <a:r>
              <a:rPr lang="en-US" dirty="0"/>
              <a:t>which in turn informs the teaching of that literacy. </a:t>
            </a:r>
          </a:p>
          <a:p>
            <a:r>
              <a:rPr lang="en-US" dirty="0"/>
              <a:t>The study of data literacy limited </a:t>
            </a:r>
          </a:p>
          <a:p>
            <a:pPr lvl="1"/>
            <a:r>
              <a:rPr lang="en-US" dirty="0"/>
              <a:t>This paper seeks to fill that gap</a:t>
            </a:r>
          </a:p>
          <a:p>
            <a:pPr marL="0" indent="0">
              <a:buNone/>
            </a:pPr>
            <a:endParaRPr lang="en-CA" dirty="0"/>
          </a:p>
        </p:txBody>
      </p:sp>
    </p:spTree>
    <p:extLst>
      <p:ext uri="{BB962C8B-B14F-4D97-AF65-F5344CB8AC3E}">
        <p14:creationId xmlns:p14="http://schemas.microsoft.com/office/powerpoint/2010/main" val="456887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487AB-EA6F-8095-F2C8-4E82BA6F6839}"/>
              </a:ext>
            </a:extLst>
          </p:cNvPr>
          <p:cNvSpPr>
            <a:spLocks noGrp="1"/>
          </p:cNvSpPr>
          <p:nvPr>
            <p:ph type="title"/>
          </p:nvPr>
        </p:nvSpPr>
        <p:spPr/>
        <p:txBody>
          <a:bodyPr/>
          <a:lstStyle/>
          <a:p>
            <a:r>
              <a:rPr lang="en-CA" dirty="0"/>
              <a:t>Methodology</a:t>
            </a:r>
          </a:p>
        </p:txBody>
      </p:sp>
      <p:sp>
        <p:nvSpPr>
          <p:cNvPr id="3" name="Content Placeholder 2">
            <a:extLst>
              <a:ext uri="{FF2B5EF4-FFF2-40B4-BE49-F238E27FC236}">
                <a16:creationId xmlns:a16="http://schemas.microsoft.com/office/drawing/2014/main" id="{2C0E9DD7-F236-5A60-1294-5EB1174B1F4C}"/>
              </a:ext>
            </a:extLst>
          </p:cNvPr>
          <p:cNvSpPr>
            <a:spLocks noGrp="1"/>
          </p:cNvSpPr>
          <p:nvPr>
            <p:ph idx="1"/>
          </p:nvPr>
        </p:nvSpPr>
        <p:spPr/>
        <p:txBody>
          <a:bodyPr>
            <a:normAutofit lnSpcReduction="10000"/>
          </a:bodyPr>
          <a:lstStyle/>
          <a:p>
            <a:r>
              <a:rPr lang="en-US" dirty="0"/>
              <a:t>A formal review from Canada’s National Science Library for publications related to the definition, application and development of data literacy; a wider search using the same parameters was undertaken using Google Scholar.</a:t>
            </a:r>
          </a:p>
          <a:p>
            <a:r>
              <a:rPr lang="en-US" dirty="0"/>
              <a:t>Approximately 150 results were obtained:</a:t>
            </a:r>
          </a:p>
          <a:p>
            <a:pPr lvl="1"/>
            <a:r>
              <a:rPr lang="en-US" dirty="0"/>
              <a:t>from which 20 items were found to contain an identifiable data literacy model</a:t>
            </a:r>
          </a:p>
          <a:p>
            <a:pPr lvl="1"/>
            <a:r>
              <a:rPr lang="en-US" dirty="0"/>
              <a:t>and three major assessment frameworks were identified</a:t>
            </a:r>
          </a:p>
          <a:p>
            <a:pPr lvl="1"/>
            <a:r>
              <a:rPr lang="en-US" dirty="0"/>
              <a:t>A small number of highly specific data literacy development models were also identified.</a:t>
            </a:r>
          </a:p>
          <a:p>
            <a:r>
              <a:rPr lang="en-US" dirty="0"/>
              <a:t>The design framework employed draw from previous work by the author on connectivist massive open online courses (</a:t>
            </a:r>
            <a:r>
              <a:rPr lang="en-US" dirty="0" err="1"/>
              <a:t>cMOOC</a:t>
            </a:r>
            <a:r>
              <a:rPr lang="en-US" dirty="0"/>
              <a:t>)</a:t>
            </a:r>
          </a:p>
          <a:p>
            <a:endParaRPr lang="en-CA" dirty="0"/>
          </a:p>
        </p:txBody>
      </p:sp>
    </p:spTree>
    <p:extLst>
      <p:ext uri="{BB962C8B-B14F-4D97-AF65-F5344CB8AC3E}">
        <p14:creationId xmlns:p14="http://schemas.microsoft.com/office/powerpoint/2010/main" val="1877403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3E0BB-37FA-4EE9-D61D-3C172DD11048}"/>
              </a:ext>
            </a:extLst>
          </p:cNvPr>
          <p:cNvSpPr>
            <a:spLocks noGrp="1"/>
          </p:cNvSpPr>
          <p:nvPr>
            <p:ph type="title"/>
          </p:nvPr>
        </p:nvSpPr>
        <p:spPr/>
        <p:txBody>
          <a:bodyPr/>
          <a:lstStyle/>
          <a:p>
            <a:r>
              <a:rPr lang="en-CA" dirty="0"/>
              <a:t>Themes</a:t>
            </a:r>
          </a:p>
        </p:txBody>
      </p:sp>
      <p:sp>
        <p:nvSpPr>
          <p:cNvPr id="3" name="Content Placeholder 2">
            <a:extLst>
              <a:ext uri="{FF2B5EF4-FFF2-40B4-BE49-F238E27FC236}">
                <a16:creationId xmlns:a16="http://schemas.microsoft.com/office/drawing/2014/main" id="{4AC682E7-5CC7-85CD-2D8B-D22D6F70C457}"/>
              </a:ext>
            </a:extLst>
          </p:cNvPr>
          <p:cNvSpPr>
            <a:spLocks noGrp="1"/>
          </p:cNvSpPr>
          <p:nvPr>
            <p:ph idx="1"/>
          </p:nvPr>
        </p:nvSpPr>
        <p:spPr/>
        <p:txBody>
          <a:bodyPr/>
          <a:lstStyle/>
          <a:p>
            <a:r>
              <a:rPr lang="en-US" dirty="0"/>
              <a:t>Themes emerge from the discussion of data literacy over the last decade: </a:t>
            </a:r>
          </a:p>
          <a:p>
            <a:pPr lvl="1"/>
            <a:r>
              <a:rPr lang="en-US" dirty="0"/>
              <a:t>data literacy as a set of skills or competencies; </a:t>
            </a:r>
          </a:p>
          <a:p>
            <a:pPr lvl="1"/>
            <a:r>
              <a:rPr lang="en-US" dirty="0"/>
              <a:t>the idea of deriving meaningful information from data; </a:t>
            </a:r>
          </a:p>
          <a:p>
            <a:pPr lvl="1"/>
            <a:r>
              <a:rPr lang="en-US" dirty="0"/>
              <a:t>the data lifecycle or data workflow; </a:t>
            </a:r>
          </a:p>
          <a:p>
            <a:pPr lvl="1"/>
            <a:r>
              <a:rPr lang="en-US" dirty="0"/>
              <a:t>complexity of skills for differing roles; </a:t>
            </a:r>
          </a:p>
          <a:p>
            <a:pPr lvl="1"/>
            <a:r>
              <a:rPr lang="en-US" dirty="0"/>
              <a:t>data literacy as individual and corporate capacities.</a:t>
            </a:r>
            <a:endParaRPr lang="en-CA" dirty="0"/>
          </a:p>
        </p:txBody>
      </p:sp>
    </p:spTree>
    <p:extLst>
      <p:ext uri="{BB962C8B-B14F-4D97-AF65-F5344CB8AC3E}">
        <p14:creationId xmlns:p14="http://schemas.microsoft.com/office/powerpoint/2010/main" val="1123032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05FDC-6413-3B6D-2778-6E709F3DF944}"/>
              </a:ext>
            </a:extLst>
          </p:cNvPr>
          <p:cNvSpPr>
            <a:spLocks noGrp="1"/>
          </p:cNvSpPr>
          <p:nvPr>
            <p:ph type="ctrTitle"/>
          </p:nvPr>
        </p:nvSpPr>
        <p:spPr>
          <a:xfrm>
            <a:off x="423238" y="1945958"/>
            <a:ext cx="5888736" cy="2387600"/>
          </a:xfrm>
        </p:spPr>
        <p:txBody>
          <a:bodyPr>
            <a:normAutofit fontScale="90000"/>
          </a:bodyPr>
          <a:lstStyle/>
          <a:p>
            <a:pPr algn="l"/>
            <a:r>
              <a:rPr lang="en-CA" dirty="0"/>
              <a:t>1. </a:t>
            </a:r>
            <a:r>
              <a:rPr lang="en-US" dirty="0"/>
              <a:t>T</a:t>
            </a:r>
            <a:r>
              <a:rPr lang="en-US" dirty="0">
                <a:effectLst/>
                <a:ea typeface="Times New Roman" panose="02020603050405020304" pitchFamily="18" charset="0"/>
              </a:rPr>
              <a:t>he competency model defining data literacy</a:t>
            </a:r>
            <a:endParaRPr lang="en-CA" dirty="0"/>
          </a:p>
        </p:txBody>
      </p:sp>
      <p:pic>
        <p:nvPicPr>
          <p:cNvPr id="5" name="Picture 4">
            <a:extLst>
              <a:ext uri="{FF2B5EF4-FFF2-40B4-BE49-F238E27FC236}">
                <a16:creationId xmlns:a16="http://schemas.microsoft.com/office/drawing/2014/main" id="{72017F6F-4CEF-FBE6-3D88-FA6ADDC8AA61}"/>
              </a:ext>
            </a:extLst>
          </p:cNvPr>
          <p:cNvPicPr>
            <a:picLocks noChangeAspect="1"/>
          </p:cNvPicPr>
          <p:nvPr/>
        </p:nvPicPr>
        <p:blipFill>
          <a:blip r:embed="rId2"/>
          <a:stretch>
            <a:fillRect/>
          </a:stretch>
        </p:blipFill>
        <p:spPr>
          <a:xfrm flipH="1">
            <a:off x="6813587" y="2060920"/>
            <a:ext cx="4182434" cy="2579406"/>
          </a:xfrm>
          <a:prstGeom prst="rect">
            <a:avLst/>
          </a:prstGeom>
        </p:spPr>
      </p:pic>
    </p:spTree>
    <p:extLst>
      <p:ext uri="{BB962C8B-B14F-4D97-AF65-F5344CB8AC3E}">
        <p14:creationId xmlns:p14="http://schemas.microsoft.com/office/powerpoint/2010/main" val="1248944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58F7C-4CF1-1F79-AD17-E85D765E7483}"/>
              </a:ext>
            </a:extLst>
          </p:cNvPr>
          <p:cNvSpPr>
            <a:spLocks noGrp="1"/>
          </p:cNvSpPr>
          <p:nvPr>
            <p:ph type="title"/>
          </p:nvPr>
        </p:nvSpPr>
        <p:spPr/>
        <p:txBody>
          <a:bodyPr/>
          <a:lstStyle/>
          <a:p>
            <a:r>
              <a:rPr lang="en-CA" dirty="0"/>
              <a:t>Data Literacy as Competency Model</a:t>
            </a:r>
          </a:p>
        </p:txBody>
      </p:sp>
      <p:sp>
        <p:nvSpPr>
          <p:cNvPr id="3" name="Content Placeholder 2">
            <a:extLst>
              <a:ext uri="{FF2B5EF4-FFF2-40B4-BE49-F238E27FC236}">
                <a16:creationId xmlns:a16="http://schemas.microsoft.com/office/drawing/2014/main" id="{2ADA8BAC-1587-AAF7-85EB-AA1375BFC9F8}"/>
              </a:ext>
            </a:extLst>
          </p:cNvPr>
          <p:cNvSpPr>
            <a:spLocks noGrp="1"/>
          </p:cNvSpPr>
          <p:nvPr>
            <p:ph idx="1"/>
          </p:nvPr>
        </p:nvSpPr>
        <p:spPr/>
        <p:txBody>
          <a:bodyPr/>
          <a:lstStyle/>
          <a:p>
            <a:r>
              <a:rPr lang="en-CA" dirty="0"/>
              <a:t>Competencies:</a:t>
            </a:r>
          </a:p>
          <a:p>
            <a:pPr lvl="1"/>
            <a:r>
              <a:rPr lang="en-US" dirty="0"/>
              <a:t>“a set of basic knowledge, skills, abilities, and other characteristics that enable people at work to efficiently and successfully accomplish their job tasks.” </a:t>
            </a:r>
          </a:p>
          <a:p>
            <a:pPr lvl="1"/>
            <a:r>
              <a:rPr lang="en-US" dirty="0"/>
              <a:t>Following </a:t>
            </a:r>
            <a:r>
              <a:rPr lang="en-US" dirty="0" err="1"/>
              <a:t>Oberländer</a:t>
            </a:r>
            <a:r>
              <a:rPr lang="en-US" dirty="0"/>
              <a:t>, et al. (2020) we use the term ‘competencies’ here to draw on a well-established concept that includes knowledge, skills, abilities, and other characteristics (KSAO).</a:t>
            </a:r>
          </a:p>
          <a:p>
            <a:pPr lvl="1"/>
            <a:r>
              <a:rPr lang="en-US" dirty="0"/>
              <a:t>The concept of competencies also includes the requirement of evidence for competencies. </a:t>
            </a:r>
            <a:endParaRPr lang="en-CA" dirty="0"/>
          </a:p>
        </p:txBody>
      </p:sp>
    </p:spTree>
    <p:extLst>
      <p:ext uri="{BB962C8B-B14F-4D97-AF65-F5344CB8AC3E}">
        <p14:creationId xmlns:p14="http://schemas.microsoft.com/office/powerpoint/2010/main" val="2664187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16AE4-6512-5B84-21DB-F13440596A6C}"/>
              </a:ext>
            </a:extLst>
          </p:cNvPr>
          <p:cNvSpPr>
            <a:spLocks noGrp="1"/>
          </p:cNvSpPr>
          <p:nvPr>
            <p:ph type="title"/>
          </p:nvPr>
        </p:nvSpPr>
        <p:spPr/>
        <p:txBody>
          <a:bodyPr/>
          <a:lstStyle/>
          <a:p>
            <a:r>
              <a:rPr lang="en-CA" dirty="0"/>
              <a:t>Analysis</a:t>
            </a:r>
          </a:p>
        </p:txBody>
      </p:sp>
      <p:pic>
        <p:nvPicPr>
          <p:cNvPr id="4" name="Content Placeholder 3">
            <a:extLst>
              <a:ext uri="{FF2B5EF4-FFF2-40B4-BE49-F238E27FC236}">
                <a16:creationId xmlns:a16="http://schemas.microsoft.com/office/drawing/2014/main" id="{42BBB047-3920-0017-13A1-6CCB3722B26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3590" y="1421834"/>
            <a:ext cx="7889801" cy="5267960"/>
          </a:xfrm>
          <a:prstGeom prst="rect">
            <a:avLst/>
          </a:prstGeom>
          <a:noFill/>
        </p:spPr>
      </p:pic>
    </p:spTree>
    <p:extLst>
      <p:ext uri="{BB962C8B-B14F-4D97-AF65-F5344CB8AC3E}">
        <p14:creationId xmlns:p14="http://schemas.microsoft.com/office/powerpoint/2010/main" val="41337592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894</TotalTime>
  <Words>2171</Words>
  <Application>Microsoft Office PowerPoint</Application>
  <PresentationFormat>Widescreen</PresentationFormat>
  <Paragraphs>138</Paragraphs>
  <Slides>34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Calibri Light</vt:lpstr>
      <vt:lpstr>Office Theme</vt:lpstr>
      <vt:lpstr>Three Frameworks for Data Literacy</vt:lpstr>
      <vt:lpstr>Data Literacy</vt:lpstr>
      <vt:lpstr>Three Frameworks</vt:lpstr>
      <vt:lpstr>Literacy</vt:lpstr>
      <vt:lpstr>Methodology</vt:lpstr>
      <vt:lpstr>Themes</vt:lpstr>
      <vt:lpstr>1. The competency model defining data literacy</vt:lpstr>
      <vt:lpstr>Data Literacy as Competency Model</vt:lpstr>
      <vt:lpstr>Analysis</vt:lpstr>
      <vt:lpstr>Data Literacy Models </vt:lpstr>
      <vt:lpstr>Data Literacy Models</vt:lpstr>
      <vt:lpstr>Analysis and Decision-Making Model</vt:lpstr>
      <vt:lpstr>Information Literacy Model</vt:lpstr>
      <vt:lpstr>Science and Research Data Literacy Model</vt:lpstr>
      <vt:lpstr>Social Engagement Model</vt:lpstr>
      <vt:lpstr>Data Workflow</vt:lpstr>
      <vt:lpstr>Individual and Group Competencies</vt:lpstr>
      <vt:lpstr>2. The assessment of data literacy competencies</vt:lpstr>
      <vt:lpstr>Proposal</vt:lpstr>
      <vt:lpstr>Assessment Programs</vt:lpstr>
      <vt:lpstr>An Assessment Model</vt:lpstr>
      <vt:lpstr>Role-Defined Dta Literacy</vt:lpstr>
      <vt:lpstr>Competency Profiles</vt:lpstr>
      <vt:lpstr>3. Methods for the development of data literacy in an organization</vt:lpstr>
      <vt:lpstr>Where Data Literacy Fits</vt:lpstr>
      <vt:lpstr>Data Literacy Roadmaps</vt:lpstr>
      <vt:lpstr>More Initiatives</vt:lpstr>
      <vt:lpstr>Teaching and Learning Methods</vt:lpstr>
      <vt:lpstr>Data Literacy MOOC</vt:lpstr>
      <vt:lpstr>Sample dMOOC</vt:lpstr>
      <vt:lpstr>Student Activities in a dMOOC</vt:lpstr>
      <vt:lpstr>Participation in a dMOOC</vt:lpstr>
      <vt:lpstr>What We Have Learned</vt:lpstr>
      <vt:lpstr>Epilogue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Frameworks for Data Literact</dc:title>
  <dc:creator>Stephen Downes</dc:creator>
  <cp:lastModifiedBy>Stephen Downes</cp:lastModifiedBy>
  <cp:revision>4</cp:revision>
  <dcterms:created xsi:type="dcterms:W3CDTF">2023-10-20T19:57:53Z</dcterms:created>
  <dcterms:modified xsi:type="dcterms:W3CDTF">2023-10-21T10:52:51Z</dcterms:modified>
</cp:coreProperties>
</file>