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79" r:id="rId11"/>
    <p:sldId id="265" r:id="rId12"/>
    <p:sldId id="271" r:id="rId13"/>
    <p:sldId id="266" r:id="rId14"/>
    <p:sldId id="267" r:id="rId15"/>
    <p:sldId id="272" r:id="rId16"/>
    <p:sldId id="269" r:id="rId17"/>
    <p:sldId id="268" r:id="rId18"/>
    <p:sldId id="270" r:id="rId19"/>
    <p:sldId id="274" r:id="rId20"/>
    <p:sldId id="275" r:id="rId21"/>
    <p:sldId id="273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BEA7-63C7-5977-1147-1470BC46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825E2-3801-0D62-B0B3-F7155A17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9AE0B-7E5A-7981-FEBC-04541F08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9E8B-B3DB-CCA5-C98B-6021C02A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B3202-7B39-AD13-16B9-98DB46DD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1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C768-1BF0-EAEA-6703-12AC9735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DEAC1-4DCE-E889-EF4C-B799CA0E3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C8BF3-8A24-CE15-0021-DB72E814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0D504-F4C0-65EF-F0C8-C5C9E6E5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A1BE9-8857-FD41-3C03-F75BE1B1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4B4BE-D349-7DDF-9E8E-64AA15968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B4C94-E88C-7A3E-E827-908F95E45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26178-48B3-DC08-701F-EA37DC63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A9109-6673-9E6F-EEF8-51B5C463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0747-134E-ABF7-6A6C-8227E784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0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EF68-CC9D-FAF6-5622-280EA5BF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8AC6C-04D7-ADA3-FEDD-FA728962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8F3E8-7AC1-F258-A835-52023892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0A152-C2E1-D4E7-8665-A8D45905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9D0DC-D526-388C-05A2-1AA59B70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998B-EF41-004B-DBA5-ADA2E68F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5476C-60E3-D184-BA38-4B1D23F39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8D603-0D5D-6642-0E7B-9059E3A6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D7D83-01B2-35D2-0A1E-E28750AD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07089-718D-B2ED-5D04-FB7E2920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91AA-6075-1F33-13E8-5452C87A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D5FA5-923C-AD5A-2006-BBBA83150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34407-7750-7561-6309-ABDFAEBEB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177E-A642-F428-971D-93C5DCAE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0B74-7CBF-DF76-1F13-5EC2AA6E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EB3E-6FEE-99B7-A64E-1134CF57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7DC5-7EAF-20C1-CDA3-5546612B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36BF9-BBFD-DF09-B846-DD343D64D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D32DA-A59B-169A-5734-7588C8B07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A818C-2AFE-2F79-84CB-958A84DFF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36333-6A2C-42A3-1C61-8660765EA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41E81-41B8-EE49-9C7C-E894F521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38C27-4CBA-C947-6EF0-1D5C1745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C4BBA-5377-ABFE-4E8F-33CFBC25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8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F479-99C0-1803-28A9-7DBFEDA6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03C47-8E62-CB17-B766-004FC67D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67CF2-CDB2-7B14-DD61-47A54182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08C36-A413-549A-5F5E-B1669682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96860-7538-4798-076B-4C28692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D9613-3980-BE6D-5623-038A3C99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8A18D-54C7-A42C-8BB9-0BC1D2C5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5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1734-6F29-8A33-1BFC-CC7792CA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950B6-B0F7-EB7C-D590-52CF12E0F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6C26E-98BD-D02D-1E74-F65DB83CC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96BC2-4A2D-CA65-65C9-AAEBA048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465B9-844B-6109-E53F-BB286496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CE610-964D-B975-5FEE-57BF0CC1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64D5-CEA0-431A-6BE8-46295016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3B0E5-27C5-6C57-39BE-98D4A6E1E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42CF3-ECC5-6A8F-1E10-5F6B9EC39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7D6C0-0595-D34C-C7B3-6367935A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B71CF-BC15-18B3-0ACC-565D608D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3AC50-EB93-C5BB-AAFD-1320F7DD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B69B8-AB3D-98F2-3172-6BE9EF4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06DC4-5BC6-7728-1D5B-8EE1912F4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0CD7F-91E1-7880-A216-0D6A2A617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4464-342A-4A64-8EDE-C8F2E7A7782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D418-A93C-EB95-CB43-C6F57AFAC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F4CF0-C40F-DF02-5997-B61C95676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621D2-D695-4F45-AF2F-A990800F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wlgred.lumii.lv/online_visualiz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baOR8ahoSM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3lv-DBh4w8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entries/critical-theory/#CritTheoVersTradThe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entries/critical-theory/#CritTheoVersTradThe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4BWpJ85jys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9ZynAt6c9Q?start=155&amp;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587D-34F8-5BD8-C81A-C9629DB4D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/>
              <a:t>Introduction to Social Constructivism</a:t>
            </a:r>
          </a:p>
        </p:txBody>
      </p:sp>
      <p:pic>
        <p:nvPicPr>
          <p:cNvPr id="4" name="Picture 3" descr="Cartoon of a cat&#10;&#10;Description automatically generated">
            <a:extLst>
              <a:ext uri="{FF2B5EF4-FFF2-40B4-BE49-F238E27FC236}">
                <a16:creationId xmlns:a16="http://schemas.microsoft.com/office/drawing/2014/main" id="{B8EBB7B9-4F5D-85A7-AB0C-40B4916E3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-2" b="1203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A970E0F-765D-CDBA-05A4-77F77437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4" y="2614612"/>
            <a:ext cx="5774266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Stephen Downes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November 16, 2023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</a:rPr>
              <a:t>Maskwacis</a:t>
            </a:r>
            <a:r>
              <a:rPr lang="en-US" sz="1800" dirty="0">
                <a:effectLst/>
              </a:rPr>
              <a:t> Cultural College Online Microlearning Series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https://www.downes.ca/presentation/576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66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F675-D5B0-5416-F90F-EB0DEAB3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Building an Ontology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4107-04E4-ED05-D17D-F64175D3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6298135"/>
            <a:ext cx="7543800" cy="389480"/>
          </a:xfrm>
        </p:spPr>
        <p:txBody>
          <a:bodyPr/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http://owlgred.lumii.lv/online_visualization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8239C-8071-8DA1-D436-357C0553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472" y="1588025"/>
            <a:ext cx="7976839" cy="44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0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65B6-4BB6-60FB-9FE4-B971DCF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 and Reality</a:t>
            </a:r>
            <a:endParaRPr lang="en-US" dirty="0"/>
          </a:p>
        </p:txBody>
      </p:sp>
      <p:pic>
        <p:nvPicPr>
          <p:cNvPr id="4" name="Online Media 3" title="Constructivism as a Philosophy of Research">
            <a:hlinkClick r:id="" action="ppaction://media"/>
            <a:extLst>
              <a:ext uri="{FF2B5EF4-FFF2-40B4-BE49-F238E27FC236}">
                <a16:creationId xmlns:a16="http://schemas.microsoft.com/office/drawing/2014/main" id="{6606E049-46DC-04B5-D2A7-41E0142AD68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62388" y="1884363"/>
            <a:ext cx="7491412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B421-2946-1BED-F6E6-A5F86ADA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 and Reality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65F6-2320-F5D6-FF31-EE395808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633" y="1825625"/>
            <a:ext cx="7298167" cy="4351338"/>
          </a:xfrm>
        </p:spPr>
        <p:txBody>
          <a:bodyPr/>
          <a:lstStyle/>
          <a:p>
            <a:r>
              <a:rPr lang="en-CA" dirty="0"/>
              <a:t>There is no inherent contradiction between constructivism and realism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371587-9AD2-2C56-AE54-B9C53DEA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78" y="2765501"/>
            <a:ext cx="6403007" cy="37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389AF8-3665-7129-52E8-5D3F9FF0F90D}"/>
              </a:ext>
            </a:extLst>
          </p:cNvPr>
          <p:cNvSpPr/>
          <p:nvPr/>
        </p:nvSpPr>
        <p:spPr>
          <a:xfrm>
            <a:off x="4170556" y="6356195"/>
            <a:ext cx="6924907" cy="37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65B6-4BB6-60FB-9FE4-B971DCF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 and Reality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EF235E-39E2-19E6-9DF9-BF41D8735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81" y="1825625"/>
            <a:ext cx="687861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The </a:t>
            </a:r>
            <a:r>
              <a:rPr lang="en-CA" dirty="0" err="1"/>
              <a:t>Logicist</a:t>
            </a:r>
            <a:r>
              <a:rPr lang="en-CA" dirty="0"/>
              <a:t> Perspective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There are objective principles of fact and reason, for example, mathematics  and logic</a:t>
            </a:r>
          </a:p>
          <a:p>
            <a:r>
              <a:rPr lang="en-CA" dirty="0"/>
              <a:t>Kant: necessary </a:t>
            </a:r>
            <a:r>
              <a:rPr lang="en-CA" i="1" dirty="0"/>
              <a:t>a priori </a:t>
            </a:r>
            <a:r>
              <a:rPr lang="en-CA" dirty="0"/>
              <a:t>and the philosophy of rationality</a:t>
            </a:r>
            <a:endParaRPr lang="en-CA" i="1" dirty="0"/>
          </a:p>
          <a:p>
            <a:r>
              <a:rPr lang="en-CA" dirty="0"/>
              <a:t>Chomsky: syntactic structures and the philosophy of language</a:t>
            </a:r>
          </a:p>
          <a:p>
            <a:r>
              <a:rPr lang="en-CA" dirty="0"/>
              <a:t>Stages of development and transformations: Piaget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3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65B6-4BB6-60FB-9FE4-B971DCF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 and Reality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EF235E-39E2-19E6-9DF9-BF41D8735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81" y="1825625"/>
            <a:ext cx="687861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Scientific Perspective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Science is a social process that subjects models (composed of theory and observation) to testing and confirmation</a:t>
            </a:r>
          </a:p>
          <a:p>
            <a:r>
              <a:rPr lang="en-CA" dirty="0"/>
              <a:t>Popper and the logic of falsification</a:t>
            </a:r>
          </a:p>
          <a:p>
            <a:r>
              <a:rPr lang="en-CA" dirty="0"/>
              <a:t>Van </a:t>
            </a:r>
            <a:r>
              <a:rPr lang="en-CA" dirty="0" err="1"/>
              <a:t>Fraassen</a:t>
            </a:r>
            <a:r>
              <a:rPr lang="en-CA" dirty="0"/>
              <a:t> and constructive empiricism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65B6-4BB6-60FB-9FE4-B971DCF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Radical Constructivism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EF235E-39E2-19E6-9DF9-BF41D8735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81" y="1825625"/>
            <a:ext cx="6878619" cy="4351338"/>
          </a:xfrm>
        </p:spPr>
        <p:txBody>
          <a:bodyPr/>
          <a:lstStyle/>
          <a:p>
            <a:r>
              <a:rPr lang="en-CA" dirty="0"/>
              <a:t>Even if there is an objective reality, it is beyond our reach.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4A9F5-082E-68C5-D052-A9D72165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43" y="2808532"/>
            <a:ext cx="6403007" cy="37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7B172D-4890-245B-4C8B-E67204BD599E}"/>
              </a:ext>
            </a:extLst>
          </p:cNvPr>
          <p:cNvSpPr/>
          <p:nvPr/>
        </p:nvSpPr>
        <p:spPr>
          <a:xfrm>
            <a:off x="4331921" y="6399226"/>
            <a:ext cx="6924907" cy="37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4B82E-FC6A-A4DB-DD2F-E7064DCF836D}"/>
              </a:ext>
            </a:extLst>
          </p:cNvPr>
          <p:cNvSpPr/>
          <p:nvPr/>
        </p:nvSpPr>
        <p:spPr>
          <a:xfrm>
            <a:off x="6917167" y="3948056"/>
            <a:ext cx="1463040" cy="129091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DAAF-E720-4FAE-0035-AEEC3D59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Cultural Learning</a:t>
            </a:r>
            <a:endParaRPr lang="en-US" dirty="0"/>
          </a:p>
        </p:txBody>
      </p:sp>
      <p:pic>
        <p:nvPicPr>
          <p:cNvPr id="4" name="Online Media 3" title="Vygotsky's Social Constructivism (See link below for &quot;What is Constructivism?&quot;)">
            <a:hlinkClick r:id="" action="ppaction://media"/>
            <a:extLst>
              <a:ext uri="{FF2B5EF4-FFF2-40B4-BE49-F238E27FC236}">
                <a16:creationId xmlns:a16="http://schemas.microsoft.com/office/drawing/2014/main" id="{B4D2306F-DB57-F815-7DEF-2C67499556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56847" y="1911686"/>
            <a:ext cx="7256276" cy="41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65B6-4BB6-60FB-9FE4-B971DCF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Views of Theory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EF235E-39E2-19E6-9DF9-BF41D8735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81" y="1825625"/>
            <a:ext cx="687861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Critique of Traditional Theory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The natural sciences attempt to descriptively mirror a given set of facts or establish law-like generalizations</a:t>
            </a:r>
          </a:p>
          <a:p>
            <a:r>
              <a:rPr lang="en-US" dirty="0"/>
              <a:t>However, traditional theories fail to analyze the broader social context in which they are embedded</a:t>
            </a:r>
            <a:endParaRPr lang="en-CA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C4D9F-B7B7-2B4A-7CF4-4E4FFFF8944C}"/>
              </a:ext>
            </a:extLst>
          </p:cNvPr>
          <p:cNvSpPr txBox="1"/>
          <p:nvPr/>
        </p:nvSpPr>
        <p:spPr>
          <a:xfrm>
            <a:off x="1239819" y="5988734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Quoted from </a:t>
            </a:r>
            <a:r>
              <a:rPr lang="en-US" dirty="0">
                <a:hlinkClick r:id="rId2"/>
              </a:rPr>
              <a:t>https://plato.stanford.edu/entries/critical-theory/#CritTheoVersTradTheo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7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65B6-4BB6-60FB-9FE4-B971DCF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Views of Theory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EF235E-39E2-19E6-9DF9-BF41D8735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81" y="1825625"/>
            <a:ext cx="687861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Critical Theory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Reflects on the context of its own origins and aims to be a transformative force within that context.</a:t>
            </a:r>
          </a:p>
          <a:p>
            <a:r>
              <a:rPr lang="en-CA" dirty="0"/>
              <a:t>Aims </a:t>
            </a:r>
            <a:r>
              <a:rPr lang="en-US" dirty="0"/>
              <a:t>to find insights into the forces of domination operating within society in a way that can inform practical action and stimulate change</a:t>
            </a:r>
            <a:endParaRPr lang="en-CA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3F43B-B165-5AA1-E0F1-0795BD49DC46}"/>
              </a:ext>
            </a:extLst>
          </p:cNvPr>
          <p:cNvSpPr txBox="1"/>
          <p:nvPr/>
        </p:nvSpPr>
        <p:spPr>
          <a:xfrm>
            <a:off x="1239819" y="5988734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Quoted from </a:t>
            </a:r>
            <a:r>
              <a:rPr lang="en-US" dirty="0">
                <a:hlinkClick r:id="rId2"/>
              </a:rPr>
              <a:t>https://plato.stanford.edu/entries/critical-theory/#CritTheoVersTradTheo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98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F271-B8D6-3701-76B4-2C13D92A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 and the Classroom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82C4-786A-4C62-7262-E09E501D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916" y="1825625"/>
            <a:ext cx="7082883" cy="4351338"/>
          </a:xfrm>
        </p:spPr>
        <p:txBody>
          <a:bodyPr/>
          <a:lstStyle/>
          <a:p>
            <a:r>
              <a:rPr lang="en-CA" dirty="0"/>
              <a:t>Teachers are not instructors so much as facilitators</a:t>
            </a:r>
          </a:p>
          <a:p>
            <a:r>
              <a:rPr lang="en-CA" dirty="0"/>
              <a:t>Need to learn about students in order to facilitate experiences</a:t>
            </a:r>
          </a:p>
          <a:p>
            <a:r>
              <a:rPr lang="en-CA" dirty="0"/>
              <a:t>Shared authority and responsibility for learning</a:t>
            </a:r>
          </a:p>
          <a:p>
            <a:r>
              <a:rPr lang="en-CA" dirty="0"/>
              <a:t>Focus on interaction, especially in small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2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81D1-40A9-0C14-9C19-FBCD9E61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A135-2594-B391-8AF2-D5894669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574" y="1825625"/>
            <a:ext cx="7134225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ndividuals or learners do not acquire knowledge and understanding by passively perceiving it within a direct process of knowledge transmission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US" sz="3600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0EE8C1-A91C-E5D0-BC1F-277EDBE99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3665" y="3544069"/>
            <a:ext cx="2307291" cy="241494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58714F-C3EC-D780-B939-7BC39769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55" y="3324226"/>
            <a:ext cx="2228850" cy="28527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895AC8-7576-7169-8C75-67AA779A9751}"/>
              </a:ext>
            </a:extLst>
          </p:cNvPr>
          <p:cNvCxnSpPr/>
          <p:nvPr/>
        </p:nvCxnSpPr>
        <p:spPr>
          <a:xfrm>
            <a:off x="7093324" y="4750594"/>
            <a:ext cx="228062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cartoon of a cat&#10;&#10;Description automatically generated">
            <a:extLst>
              <a:ext uri="{FF2B5EF4-FFF2-40B4-BE49-F238E27FC236}">
                <a16:creationId xmlns:a16="http://schemas.microsoft.com/office/drawing/2014/main" id="{CD0A430C-A743-1AA8-1481-DB5A91BA9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37" y="3682533"/>
            <a:ext cx="949965" cy="898991"/>
          </a:xfrm>
          <a:prstGeom prst="rect">
            <a:avLst/>
          </a:prstGeom>
        </p:spPr>
      </p:pic>
      <p:pic>
        <p:nvPicPr>
          <p:cNvPr id="12" name="Picture 11" descr="A cartoon of a cat&#10;&#10;Description automatically generated">
            <a:extLst>
              <a:ext uri="{FF2B5EF4-FFF2-40B4-BE49-F238E27FC236}">
                <a16:creationId xmlns:a16="http://schemas.microsoft.com/office/drawing/2014/main" id="{955FCBBA-A66D-0392-0B22-4FC6FCC2E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606" y="3646814"/>
            <a:ext cx="949965" cy="8989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120E46-98AE-C815-E625-396E1556D9C4}"/>
              </a:ext>
            </a:extLst>
          </p:cNvPr>
          <p:cNvSpPr txBox="1"/>
          <p:nvPr/>
        </p:nvSpPr>
        <p:spPr>
          <a:xfrm>
            <a:off x="7810307" y="4343400"/>
            <a:ext cx="118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“cat”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E707C-E601-C1C5-EB30-420BDF45D4F9}"/>
              </a:ext>
            </a:extLst>
          </p:cNvPr>
          <p:cNvSpPr txBox="1"/>
          <p:nvPr/>
        </p:nvSpPr>
        <p:spPr>
          <a:xfrm>
            <a:off x="6248318" y="4214573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encode</a:t>
            </a:r>
            <a:endParaRPr lang="en-US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F0D5B-A853-DEAC-C817-4653E127E961}"/>
              </a:ext>
            </a:extLst>
          </p:cNvPr>
          <p:cNvSpPr txBox="1"/>
          <p:nvPr/>
        </p:nvSpPr>
        <p:spPr>
          <a:xfrm>
            <a:off x="9772208" y="4189511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decode</a:t>
            </a:r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07E1-15AD-7FB2-D4F0-E2F49F4E2082}"/>
              </a:ext>
            </a:extLst>
          </p:cNvPr>
          <p:cNvSpPr txBox="1"/>
          <p:nvPr/>
        </p:nvSpPr>
        <p:spPr>
          <a:xfrm>
            <a:off x="7745161" y="4787087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transmission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819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F271-B8D6-3701-76B4-2C13D92A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 and the Classroom</a:t>
            </a:r>
            <a:endParaRPr lang="en-US" dirty="0"/>
          </a:p>
        </p:txBody>
      </p:sp>
      <p:pic>
        <p:nvPicPr>
          <p:cNvPr id="4" name="Online Media 3" title="Constructivism in Education">
            <a:hlinkClick r:id="" action="ppaction://media"/>
            <a:extLst>
              <a:ext uri="{FF2B5EF4-FFF2-40B4-BE49-F238E27FC236}">
                <a16:creationId xmlns:a16="http://schemas.microsoft.com/office/drawing/2014/main" id="{00029067-BB47-7E29-D174-E229E9D5BF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70375" y="2000250"/>
            <a:ext cx="7083425" cy="40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DE42-87F5-AE52-B41B-91894AFA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Criticisms of Constructivism</a:t>
            </a:r>
            <a:endParaRPr lang="en-US" dirty="0"/>
          </a:p>
        </p:txBody>
      </p:sp>
      <p:pic>
        <p:nvPicPr>
          <p:cNvPr id="4" name="Online Media 3" title="Critique of Constructivism">
            <a:hlinkClick r:id="" action="ppaction://media"/>
            <a:extLst>
              <a:ext uri="{FF2B5EF4-FFF2-40B4-BE49-F238E27FC236}">
                <a16:creationId xmlns:a16="http://schemas.microsoft.com/office/drawing/2014/main" id="{850A060E-E4DD-083E-AE08-5287CDBFD7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8942" y="2002525"/>
            <a:ext cx="7012917" cy="39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6B3B-4B3C-80A9-0561-07737698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 Redux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E69F-F681-777A-A655-6E509CEE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362" y="1825625"/>
            <a:ext cx="6975438" cy="4351338"/>
          </a:xfrm>
        </p:spPr>
        <p:txBody>
          <a:bodyPr>
            <a:normAutofit/>
          </a:bodyPr>
          <a:lstStyle/>
          <a:p>
            <a:r>
              <a:rPr lang="en-CA" dirty="0"/>
              <a:t>Do our experiences tell us how or why something works?</a:t>
            </a:r>
          </a:p>
          <a:p>
            <a:r>
              <a:rPr lang="en-CA" dirty="0"/>
              <a:t>Knowledge can’t be transmitted through language?</a:t>
            </a:r>
          </a:p>
          <a:p>
            <a:r>
              <a:rPr lang="en-CA" dirty="0"/>
              <a:t>The potential for novices to uncritically digest false knowledge?</a:t>
            </a:r>
          </a:p>
          <a:p>
            <a:r>
              <a:rPr lang="en-CA" dirty="0"/>
              <a:t>The assumption that truth will prevail is especially dubious in constructivist classrooms?</a:t>
            </a:r>
          </a:p>
        </p:txBody>
      </p:sp>
    </p:spTree>
    <p:extLst>
      <p:ext uri="{BB962C8B-B14F-4D97-AF65-F5344CB8AC3E}">
        <p14:creationId xmlns:p14="http://schemas.microsoft.com/office/powerpoint/2010/main" val="3418102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6B3B-4B3C-80A9-0561-07737698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 and Learning Redux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E69F-F681-777A-A655-6E509CEE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362" y="1825625"/>
            <a:ext cx="6975438" cy="4351338"/>
          </a:xfrm>
        </p:spPr>
        <p:txBody>
          <a:bodyPr/>
          <a:lstStyle/>
          <a:p>
            <a:r>
              <a:rPr lang="en-CA" dirty="0"/>
              <a:t>Is all knowledge is subjective we can’t differentiate between science and pseudoscience?</a:t>
            </a:r>
          </a:p>
          <a:p>
            <a:r>
              <a:rPr lang="en-CA" dirty="0"/>
              <a:t>The problem of peer pressure</a:t>
            </a:r>
          </a:p>
          <a:p>
            <a:r>
              <a:rPr lang="en-CA" dirty="0"/>
              <a:t>The phenomenon of cognitive load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09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B960E-170B-27CE-FC78-97575F18B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Stephen Downes</a:t>
            </a:r>
          </a:p>
          <a:p>
            <a:pPr marL="0" indent="0">
              <a:buNone/>
            </a:pP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https://www.downes.ca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59E71-89C8-AD5C-6060-B6010DC9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4D5D6-9669-1633-D274-3D81C393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person with a beard and mustache taking a selfie&#10;&#10;Description automatically generated">
            <a:extLst>
              <a:ext uri="{FF2B5EF4-FFF2-40B4-BE49-F238E27FC236}">
                <a16:creationId xmlns:a16="http://schemas.microsoft.com/office/drawing/2014/main" id="{E91258BF-4989-EBC3-95BF-41C900D4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42" y="1215483"/>
            <a:ext cx="3495908" cy="46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9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81D1-40A9-0C14-9C19-FBCD9E61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A135-2594-B391-8AF2-D5894669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574" y="1825625"/>
            <a:ext cx="7134225" cy="4351338"/>
          </a:xfrm>
        </p:spPr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Instead, they construct new understanding and knowledge through experience and social discourse</a:t>
            </a:r>
            <a:endParaRPr lang="en-US" sz="3600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33FD5B-8E1C-1946-BED1-E7D642EE8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3664" y="4798335"/>
            <a:ext cx="1108935" cy="1160673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3C26C1-E9F4-42A9-4956-CB73550AE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55" y="3324226"/>
            <a:ext cx="2228850" cy="28527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926749-1C9D-2CC8-890B-C9B9D8D28CDF}"/>
              </a:ext>
            </a:extLst>
          </p:cNvPr>
          <p:cNvCxnSpPr>
            <a:cxnSpLocks/>
          </p:cNvCxnSpPr>
          <p:nvPr/>
        </p:nvCxnSpPr>
        <p:spPr>
          <a:xfrm>
            <a:off x="6798049" y="4167747"/>
            <a:ext cx="2498351" cy="43722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cartoon of a cat&#10;&#10;Description automatically generated">
            <a:extLst>
              <a:ext uri="{FF2B5EF4-FFF2-40B4-BE49-F238E27FC236}">
                <a16:creationId xmlns:a16="http://schemas.microsoft.com/office/drawing/2014/main" id="{42ADAB83-A10B-8792-DACB-0466E0748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37" y="3682533"/>
            <a:ext cx="949965" cy="898991"/>
          </a:xfrm>
          <a:prstGeom prst="rect">
            <a:avLst/>
          </a:prstGeom>
        </p:spPr>
      </p:pic>
      <p:pic>
        <p:nvPicPr>
          <p:cNvPr id="8" name="Picture 7" descr="A cartoon of a cat&#10;&#10;Description automatically generated">
            <a:extLst>
              <a:ext uri="{FF2B5EF4-FFF2-40B4-BE49-F238E27FC236}">
                <a16:creationId xmlns:a16="http://schemas.microsoft.com/office/drawing/2014/main" id="{BAC1F413-A05D-F3D1-6AFB-D2C8B898D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83" y="3682533"/>
            <a:ext cx="305772" cy="289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0F35A9-6215-D756-C7E5-14362B5E6E84}"/>
              </a:ext>
            </a:extLst>
          </p:cNvPr>
          <p:cNvSpPr txBox="1"/>
          <p:nvPr/>
        </p:nvSpPr>
        <p:spPr>
          <a:xfrm>
            <a:off x="9408353" y="4302514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construct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32B23-9AAF-CBA5-1E32-4E9F11244C22}"/>
              </a:ext>
            </a:extLst>
          </p:cNvPr>
          <p:cNvSpPr txBox="1"/>
          <p:nvPr/>
        </p:nvSpPr>
        <p:spPr>
          <a:xfrm>
            <a:off x="8227060" y="4089463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experience</a:t>
            </a:r>
            <a:endParaRPr lang="en-US" i="1" dirty="0"/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46A82-0880-82FD-E150-666A41FA4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6984" y="4189511"/>
            <a:ext cx="396939" cy="41545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DAE8DE-1FA3-1783-5628-6B9A2724C946}"/>
              </a:ext>
            </a:extLst>
          </p:cNvPr>
          <p:cNvCxnSpPr>
            <a:cxnSpLocks/>
          </p:cNvCxnSpPr>
          <p:nvPr/>
        </p:nvCxnSpPr>
        <p:spPr>
          <a:xfrm flipV="1">
            <a:off x="6200775" y="5094864"/>
            <a:ext cx="3028950" cy="64871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763CC0A-2B7A-4568-D3C7-640FE5343352}"/>
              </a:ext>
            </a:extLst>
          </p:cNvPr>
          <p:cNvSpPr txBox="1"/>
          <p:nvPr/>
        </p:nvSpPr>
        <p:spPr>
          <a:xfrm>
            <a:off x="10864038" y="3023709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model</a:t>
            </a:r>
            <a:endParaRPr lang="en-US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351CFB-3A11-4328-29F9-73CBAC59CFA1}"/>
              </a:ext>
            </a:extLst>
          </p:cNvPr>
          <p:cNvCxnSpPr>
            <a:cxnSpLocks/>
          </p:cNvCxnSpPr>
          <p:nvPr/>
        </p:nvCxnSpPr>
        <p:spPr>
          <a:xfrm flipH="1">
            <a:off x="11150083" y="4001294"/>
            <a:ext cx="152886" cy="242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81D1-40A9-0C14-9C19-FBCD9E61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A135-2594-B391-8AF2-D5894669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574" y="1825625"/>
            <a:ext cx="7134225" cy="4351338"/>
          </a:xfrm>
        </p:spPr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New knowledge is integrated into what is already known and thereby extended </a:t>
            </a:r>
            <a:endParaRPr lang="en-US" sz="3600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33FD5B-8E1C-1946-BED1-E7D642EE8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3664" y="4798335"/>
            <a:ext cx="1108935" cy="1160673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3C26C1-E9F4-42A9-4956-CB73550AE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55" y="3324226"/>
            <a:ext cx="2228850" cy="28527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926749-1C9D-2CC8-890B-C9B9D8D28CDF}"/>
              </a:ext>
            </a:extLst>
          </p:cNvPr>
          <p:cNvCxnSpPr>
            <a:cxnSpLocks/>
          </p:cNvCxnSpPr>
          <p:nvPr/>
        </p:nvCxnSpPr>
        <p:spPr>
          <a:xfrm>
            <a:off x="6798049" y="4167747"/>
            <a:ext cx="2498351" cy="43722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cartoon of a cat&#10;&#10;Description automatically generated">
            <a:extLst>
              <a:ext uri="{FF2B5EF4-FFF2-40B4-BE49-F238E27FC236}">
                <a16:creationId xmlns:a16="http://schemas.microsoft.com/office/drawing/2014/main" id="{42ADAB83-A10B-8792-DACB-0466E0748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37" y="3682533"/>
            <a:ext cx="949965" cy="898991"/>
          </a:xfrm>
          <a:prstGeom prst="rect">
            <a:avLst/>
          </a:prstGeom>
        </p:spPr>
      </p:pic>
      <p:pic>
        <p:nvPicPr>
          <p:cNvPr id="8" name="Picture 7" descr="A cartoon of a cat&#10;&#10;Description automatically generated">
            <a:extLst>
              <a:ext uri="{FF2B5EF4-FFF2-40B4-BE49-F238E27FC236}">
                <a16:creationId xmlns:a16="http://schemas.microsoft.com/office/drawing/2014/main" id="{BAC1F413-A05D-F3D1-6AFB-D2C8B898D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80" y="3682533"/>
            <a:ext cx="305772" cy="289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0F35A9-6215-D756-C7E5-14362B5E6E84}"/>
              </a:ext>
            </a:extLst>
          </p:cNvPr>
          <p:cNvSpPr txBox="1"/>
          <p:nvPr/>
        </p:nvSpPr>
        <p:spPr>
          <a:xfrm>
            <a:off x="9408353" y="4302514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construct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32B23-9AAF-CBA5-1E32-4E9F11244C22}"/>
              </a:ext>
            </a:extLst>
          </p:cNvPr>
          <p:cNvSpPr txBox="1"/>
          <p:nvPr/>
        </p:nvSpPr>
        <p:spPr>
          <a:xfrm>
            <a:off x="8227060" y="4089463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experience</a:t>
            </a:r>
            <a:endParaRPr lang="en-US" i="1" dirty="0"/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46A82-0880-82FD-E150-666A41FA4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6984" y="4189511"/>
            <a:ext cx="396939" cy="41545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DAE8DE-1FA3-1783-5628-6B9A2724C946}"/>
              </a:ext>
            </a:extLst>
          </p:cNvPr>
          <p:cNvCxnSpPr>
            <a:cxnSpLocks/>
          </p:cNvCxnSpPr>
          <p:nvPr/>
        </p:nvCxnSpPr>
        <p:spPr>
          <a:xfrm flipV="1">
            <a:off x="6200775" y="5094864"/>
            <a:ext cx="3028950" cy="64871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763CC0A-2B7A-4568-D3C7-640FE5343352}"/>
              </a:ext>
            </a:extLst>
          </p:cNvPr>
          <p:cNvSpPr txBox="1"/>
          <p:nvPr/>
        </p:nvSpPr>
        <p:spPr>
          <a:xfrm>
            <a:off x="10864038" y="3023709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model</a:t>
            </a:r>
            <a:endParaRPr lang="en-US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351CFB-3A11-4328-29F9-73CBAC59CFA1}"/>
              </a:ext>
            </a:extLst>
          </p:cNvPr>
          <p:cNvCxnSpPr>
            <a:cxnSpLocks/>
          </p:cNvCxnSpPr>
          <p:nvPr/>
        </p:nvCxnSpPr>
        <p:spPr>
          <a:xfrm flipH="1">
            <a:off x="11150083" y="4001294"/>
            <a:ext cx="152886" cy="242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888E2A-5849-7D63-6C3C-60337E9EFFB6}"/>
              </a:ext>
            </a:extLst>
          </p:cNvPr>
          <p:cNvCxnSpPr>
            <a:cxnSpLocks/>
          </p:cNvCxnSpPr>
          <p:nvPr/>
        </p:nvCxnSpPr>
        <p:spPr>
          <a:xfrm flipH="1" flipV="1">
            <a:off x="11122800" y="3682533"/>
            <a:ext cx="309112" cy="371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Cartoon of a cat&#10;&#10;Description automatically generated">
            <a:extLst>
              <a:ext uri="{FF2B5EF4-FFF2-40B4-BE49-F238E27FC236}">
                <a16:creationId xmlns:a16="http://schemas.microsoft.com/office/drawing/2014/main" id="{8A1E6389-349C-35FA-6ECA-2F656E941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063" y="3466423"/>
            <a:ext cx="419690" cy="5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7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81D1-40A9-0C14-9C19-FBCD9E61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A135-2594-B391-8AF2-D5894669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574" y="1825625"/>
            <a:ext cx="7134225" cy="4351338"/>
          </a:xfrm>
        </p:spPr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new knowledge is integrated is a matter of interpretation</a:t>
            </a:r>
            <a:endParaRPr lang="en-US" sz="3600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3C26C1-E9F4-42A9-4956-CB73550AE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638426"/>
            <a:ext cx="4211955" cy="5390941"/>
          </a:xfrm>
          <a:prstGeom prst="rect">
            <a:avLst/>
          </a:prstGeom>
        </p:spPr>
      </p:pic>
      <p:pic>
        <p:nvPicPr>
          <p:cNvPr id="8" name="Picture 7" descr="A cartoon of a cat&#10;&#10;Description automatically generated">
            <a:extLst>
              <a:ext uri="{FF2B5EF4-FFF2-40B4-BE49-F238E27FC236}">
                <a16:creationId xmlns:a16="http://schemas.microsoft.com/office/drawing/2014/main" id="{BAC1F413-A05D-F3D1-6AFB-D2C8B898D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25" y="3596808"/>
            <a:ext cx="305772" cy="289365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246A82-0880-82FD-E150-666A41FA4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5329" y="4103786"/>
            <a:ext cx="396939" cy="41545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351CFB-3A11-4328-29F9-73CBAC59CFA1}"/>
              </a:ext>
            </a:extLst>
          </p:cNvPr>
          <p:cNvCxnSpPr>
            <a:cxnSpLocks/>
          </p:cNvCxnSpPr>
          <p:nvPr/>
        </p:nvCxnSpPr>
        <p:spPr>
          <a:xfrm flipH="1">
            <a:off x="11438428" y="3915569"/>
            <a:ext cx="152886" cy="242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888E2A-5849-7D63-6C3C-60337E9EFFB6}"/>
              </a:ext>
            </a:extLst>
          </p:cNvPr>
          <p:cNvCxnSpPr>
            <a:cxnSpLocks/>
          </p:cNvCxnSpPr>
          <p:nvPr/>
        </p:nvCxnSpPr>
        <p:spPr>
          <a:xfrm flipH="1" flipV="1">
            <a:off x="11411145" y="3596808"/>
            <a:ext cx="309112" cy="371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Cartoon of a cat&#10;&#10;Description automatically generated">
            <a:extLst>
              <a:ext uri="{FF2B5EF4-FFF2-40B4-BE49-F238E27FC236}">
                <a16:creationId xmlns:a16="http://schemas.microsoft.com/office/drawing/2014/main" id="{412BCC5F-4780-E2F0-9A21-4E01FCE78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23" y="3325365"/>
            <a:ext cx="419690" cy="579999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066121-F395-48D1-5420-312CBA00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5116" y="2777792"/>
            <a:ext cx="4211955" cy="5390941"/>
          </a:xfrm>
          <a:prstGeom prst="rect">
            <a:avLst/>
          </a:prstGeom>
        </p:spPr>
      </p:pic>
      <p:pic>
        <p:nvPicPr>
          <p:cNvPr id="19" name="Picture 18" descr="A cartoon of a cat&#10;&#10;Description automatically generated">
            <a:extLst>
              <a:ext uri="{FF2B5EF4-FFF2-40B4-BE49-F238E27FC236}">
                <a16:creationId xmlns:a16="http://schemas.microsoft.com/office/drawing/2014/main" id="{3FB72850-0E40-B2EF-7FB7-94022D71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57" y="3741833"/>
            <a:ext cx="305772" cy="289365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A0FC9D-1EBF-AC3E-AAF6-CCF8D3930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8061" y="4248811"/>
            <a:ext cx="396939" cy="41545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A4897D-1CF4-4557-D962-7A22B53A52A5}"/>
              </a:ext>
            </a:extLst>
          </p:cNvPr>
          <p:cNvCxnSpPr>
            <a:cxnSpLocks/>
          </p:cNvCxnSpPr>
          <p:nvPr/>
        </p:nvCxnSpPr>
        <p:spPr>
          <a:xfrm flipH="1">
            <a:off x="5631160" y="4060594"/>
            <a:ext cx="152886" cy="242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E83437-E420-4BC1-F081-803E7466647F}"/>
              </a:ext>
            </a:extLst>
          </p:cNvPr>
          <p:cNvCxnSpPr>
            <a:cxnSpLocks/>
          </p:cNvCxnSpPr>
          <p:nvPr/>
        </p:nvCxnSpPr>
        <p:spPr>
          <a:xfrm flipH="1" flipV="1">
            <a:off x="5603877" y="3741833"/>
            <a:ext cx="309112" cy="371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Cartoon of a cat&#10;&#10;Description automatically generated">
            <a:extLst>
              <a:ext uri="{FF2B5EF4-FFF2-40B4-BE49-F238E27FC236}">
                <a16:creationId xmlns:a16="http://schemas.microsoft.com/office/drawing/2014/main" id="{387E073F-C0B3-26FA-BA44-3F5CEC606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55" y="3470390"/>
            <a:ext cx="419690" cy="579999"/>
          </a:xfrm>
          <a:prstGeom prst="rect">
            <a:avLst/>
          </a:prstGeom>
        </p:spPr>
      </p:pic>
      <p:pic>
        <p:nvPicPr>
          <p:cNvPr id="26" name="Picture 25" descr="Cartoon cats running and jumping&#10;&#10;Description automatically generated with medium confidence">
            <a:extLst>
              <a:ext uri="{FF2B5EF4-FFF2-40B4-BE49-F238E27FC236}">
                <a16:creationId xmlns:a16="http://schemas.microsoft.com/office/drawing/2014/main" id="{A7969B06-FCCA-B47B-696B-DEF5FAE5C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156" y="3615364"/>
            <a:ext cx="1116981" cy="725688"/>
          </a:xfrm>
          <a:prstGeom prst="rect">
            <a:avLst/>
          </a:prstGeom>
        </p:spPr>
      </p:pic>
      <p:pic>
        <p:nvPicPr>
          <p:cNvPr id="28" name="Picture 27" descr="Cartoon of a cat and mouse&#10;&#10;Description automatically generated">
            <a:extLst>
              <a:ext uri="{FF2B5EF4-FFF2-40B4-BE49-F238E27FC236}">
                <a16:creationId xmlns:a16="http://schemas.microsoft.com/office/drawing/2014/main" id="{CF0BAAFB-0C2E-CC57-B268-ED38BBEF9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20" y="3805218"/>
            <a:ext cx="925850" cy="74012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2A1B72-3F37-34E3-74CC-EA9397FEC543}"/>
              </a:ext>
            </a:extLst>
          </p:cNvPr>
          <p:cNvCxnSpPr>
            <a:cxnSpLocks/>
          </p:cNvCxnSpPr>
          <p:nvPr/>
        </p:nvCxnSpPr>
        <p:spPr>
          <a:xfrm>
            <a:off x="6951683" y="3883668"/>
            <a:ext cx="2390775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466E33F-455A-71BC-752E-1F91EAC18355}"/>
              </a:ext>
            </a:extLst>
          </p:cNvPr>
          <p:cNvSpPr txBox="1"/>
          <p:nvPr/>
        </p:nvSpPr>
        <p:spPr>
          <a:xfrm>
            <a:off x="7924026" y="3708820"/>
            <a:ext cx="535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Or?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818B2D-8B33-126E-F3AB-EE81AEFCBD65}"/>
              </a:ext>
            </a:extLst>
          </p:cNvPr>
          <p:cNvSpPr txBox="1"/>
          <p:nvPr/>
        </p:nvSpPr>
        <p:spPr>
          <a:xfrm>
            <a:off x="6401144" y="2700129"/>
            <a:ext cx="1385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interpretation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911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7571-E1DE-4210-F7D8-C8CD8325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Constructivism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40B3-3ED2-D52B-AEA5-7DCEAD48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825625"/>
            <a:ext cx="6553200" cy="4351338"/>
          </a:xfrm>
        </p:spPr>
        <p:txBody>
          <a:bodyPr/>
          <a:lstStyle/>
          <a:p>
            <a:r>
              <a:rPr lang="en-US" dirty="0"/>
              <a:t>Human development is socially situated, and knowledge is constructed through interaction with others.</a:t>
            </a: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5F9050-96DA-79CF-7169-0F196A87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36" y="3766816"/>
            <a:ext cx="2228850" cy="2852737"/>
          </a:xfrm>
          <a:prstGeom prst="rect">
            <a:avLst/>
          </a:prstGeom>
        </p:spPr>
      </p:pic>
      <p:pic>
        <p:nvPicPr>
          <p:cNvPr id="25" name="Picture 24" descr="A cartoon of a cat&#10;&#10;Description automatically generated">
            <a:extLst>
              <a:ext uri="{FF2B5EF4-FFF2-40B4-BE49-F238E27FC236}">
                <a16:creationId xmlns:a16="http://schemas.microsoft.com/office/drawing/2014/main" id="{17733F58-F749-9576-DCCE-13C583AA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65" y="4270749"/>
            <a:ext cx="305772" cy="289365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56ABC1-441F-8A57-BF3C-7B5B4B94E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8169" y="4777727"/>
            <a:ext cx="396939" cy="41545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AA43BD-D203-04E4-1DCD-D1FAD9992A28}"/>
              </a:ext>
            </a:extLst>
          </p:cNvPr>
          <p:cNvCxnSpPr>
            <a:cxnSpLocks/>
          </p:cNvCxnSpPr>
          <p:nvPr/>
        </p:nvCxnSpPr>
        <p:spPr>
          <a:xfrm flipH="1">
            <a:off x="10221268" y="4589510"/>
            <a:ext cx="152886" cy="242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BA864A-F0CD-0026-2B86-C6CD33169521}"/>
              </a:ext>
            </a:extLst>
          </p:cNvPr>
          <p:cNvCxnSpPr>
            <a:cxnSpLocks/>
          </p:cNvCxnSpPr>
          <p:nvPr/>
        </p:nvCxnSpPr>
        <p:spPr>
          <a:xfrm flipH="1" flipV="1">
            <a:off x="10193985" y="4270749"/>
            <a:ext cx="309112" cy="371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Cartoon of a cat&#10;&#10;Description automatically generated">
            <a:extLst>
              <a:ext uri="{FF2B5EF4-FFF2-40B4-BE49-F238E27FC236}">
                <a16:creationId xmlns:a16="http://schemas.microsoft.com/office/drawing/2014/main" id="{3A8E1E42-84D8-5D81-6F0E-183F0340D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48" y="4054639"/>
            <a:ext cx="419690" cy="5799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DC4F52-FEF0-9F36-D118-283F4EC75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972" y="3971898"/>
            <a:ext cx="2010056" cy="173379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A6D423A-D31B-6A1A-4D23-16131ED5FE6B}"/>
              </a:ext>
            </a:extLst>
          </p:cNvPr>
          <p:cNvSpPr/>
          <p:nvPr/>
        </p:nvSpPr>
        <p:spPr>
          <a:xfrm>
            <a:off x="5924550" y="4973858"/>
            <a:ext cx="1176478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4C654D-C28E-4256-9218-FBA6577E33E3}"/>
              </a:ext>
            </a:extLst>
          </p:cNvPr>
          <p:cNvSpPr/>
          <p:nvPr/>
        </p:nvSpPr>
        <p:spPr>
          <a:xfrm>
            <a:off x="5820173" y="3762694"/>
            <a:ext cx="1462781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2F2723-A242-52CB-14AC-84655F436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191" y="4710538"/>
            <a:ext cx="1190791" cy="18766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D0D132-66C8-4B6B-3DE8-4B8B98492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38" y="3095306"/>
            <a:ext cx="1190791" cy="18766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E59492A-B7E5-45B3-2D9F-8E73164869AC}"/>
              </a:ext>
            </a:extLst>
          </p:cNvPr>
          <p:cNvSpPr/>
          <p:nvPr/>
        </p:nvSpPr>
        <p:spPr>
          <a:xfrm>
            <a:off x="8405519" y="4777727"/>
            <a:ext cx="1190791" cy="198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31621D-4ECA-63DB-D165-3F6335D0B7EB}"/>
              </a:ext>
            </a:extLst>
          </p:cNvPr>
          <p:cNvSpPr/>
          <p:nvPr/>
        </p:nvSpPr>
        <p:spPr>
          <a:xfrm>
            <a:off x="8557919" y="5560209"/>
            <a:ext cx="2067783" cy="1357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54C034D3-B0E4-BE5A-D498-D47EEB62CDB7}"/>
              </a:ext>
            </a:extLst>
          </p:cNvPr>
          <p:cNvSpPr/>
          <p:nvPr/>
        </p:nvSpPr>
        <p:spPr>
          <a:xfrm rot="636194">
            <a:off x="5810829" y="3862185"/>
            <a:ext cx="2107253" cy="964966"/>
          </a:xfrm>
          <a:prstGeom prst="triangle">
            <a:avLst>
              <a:gd name="adj" fmla="val 43213"/>
            </a:avLst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9280C1-BAF5-EFBB-777F-4CF95361D0E4}"/>
              </a:ext>
            </a:extLst>
          </p:cNvPr>
          <p:cNvCxnSpPr/>
          <p:nvPr/>
        </p:nvCxnSpPr>
        <p:spPr>
          <a:xfrm>
            <a:off x="7573384" y="4560114"/>
            <a:ext cx="1753496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EEFD354-0E3D-615C-5644-D4ED1915D7B4}"/>
              </a:ext>
            </a:extLst>
          </p:cNvPr>
          <p:cNvSpPr txBox="1"/>
          <p:nvPr/>
        </p:nvSpPr>
        <p:spPr>
          <a:xfrm>
            <a:off x="7163222" y="3938196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interaction</a:t>
            </a:r>
            <a:endParaRPr lang="en-US" i="1" dirty="0"/>
          </a:p>
        </p:txBody>
      </p:sp>
      <p:pic>
        <p:nvPicPr>
          <p:cNvPr id="49" name="Picture 48" descr="A cartoon of a cat&#10;&#10;Description automatically generated">
            <a:extLst>
              <a:ext uri="{FF2B5EF4-FFF2-40B4-BE49-F238E27FC236}">
                <a16:creationId xmlns:a16="http://schemas.microsoft.com/office/drawing/2014/main" id="{F4629BA1-0944-7FA7-12BD-055A1D161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85" y="3088332"/>
            <a:ext cx="464769" cy="439830"/>
          </a:xfrm>
          <a:prstGeom prst="rect">
            <a:avLst/>
          </a:prstGeom>
        </p:spPr>
      </p:pic>
      <p:pic>
        <p:nvPicPr>
          <p:cNvPr id="50" name="Picture 49" descr="Cartoon of a cat&#10;&#10;Description automatically generated">
            <a:extLst>
              <a:ext uri="{FF2B5EF4-FFF2-40B4-BE49-F238E27FC236}">
                <a16:creationId xmlns:a16="http://schemas.microsoft.com/office/drawing/2014/main" id="{40425686-148B-8F6F-04D8-3E9B7CED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44" y="5906646"/>
            <a:ext cx="419690" cy="579999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4C52FF-17D7-74F4-FDE8-3F0BE8449EB3}"/>
              </a:ext>
            </a:extLst>
          </p:cNvPr>
          <p:cNvCxnSpPr>
            <a:cxnSpLocks/>
          </p:cNvCxnSpPr>
          <p:nvPr/>
        </p:nvCxnSpPr>
        <p:spPr>
          <a:xfrm>
            <a:off x="5751128" y="3305430"/>
            <a:ext cx="689743" cy="1228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D984A3-02A8-1927-0C3C-6BF72B56DE3E}"/>
              </a:ext>
            </a:extLst>
          </p:cNvPr>
          <p:cNvCxnSpPr>
            <a:cxnSpLocks/>
          </p:cNvCxnSpPr>
          <p:nvPr/>
        </p:nvCxnSpPr>
        <p:spPr>
          <a:xfrm flipV="1">
            <a:off x="6783079" y="5485686"/>
            <a:ext cx="704243" cy="580099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EA0132D-61A7-A82F-1C6E-577E255F68EC}"/>
              </a:ext>
            </a:extLst>
          </p:cNvPr>
          <p:cNvSpPr txBox="1"/>
          <p:nvPr/>
        </p:nvSpPr>
        <p:spPr>
          <a:xfrm>
            <a:off x="9890543" y="3221737"/>
            <a:ext cx="118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social construction</a:t>
            </a:r>
          </a:p>
        </p:txBody>
      </p:sp>
    </p:spTree>
    <p:extLst>
      <p:ext uri="{BB962C8B-B14F-4D97-AF65-F5344CB8AC3E}">
        <p14:creationId xmlns:p14="http://schemas.microsoft.com/office/powerpoint/2010/main" val="137728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7571-E1DE-4210-F7D8-C8CD8325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Constructivism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40B3-3ED2-D52B-AEA5-7DCEAD48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825625"/>
            <a:ext cx="6553200" cy="4351338"/>
          </a:xfrm>
        </p:spPr>
        <p:txBody>
          <a:bodyPr/>
          <a:lstStyle/>
          <a:p>
            <a:r>
              <a:rPr lang="en-US" dirty="0"/>
              <a:t>People work together to actively construct artifacts that represent or stand for the socially constructed models </a:t>
            </a: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5F9050-96DA-79CF-7169-0F196A87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76" y="3742600"/>
            <a:ext cx="2228850" cy="2852737"/>
          </a:xfrm>
          <a:prstGeom prst="rect">
            <a:avLst/>
          </a:prstGeom>
        </p:spPr>
      </p:pic>
      <p:pic>
        <p:nvPicPr>
          <p:cNvPr id="25" name="Picture 24" descr="A cartoon of a cat&#10;&#10;Description automatically generated">
            <a:extLst>
              <a:ext uri="{FF2B5EF4-FFF2-40B4-BE49-F238E27FC236}">
                <a16:creationId xmlns:a16="http://schemas.microsoft.com/office/drawing/2014/main" id="{17733F58-F749-9576-DCCE-13C583AA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05" y="4246533"/>
            <a:ext cx="305772" cy="289365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56ABC1-441F-8A57-BF3C-7B5B4B94E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2309" y="4753511"/>
            <a:ext cx="396939" cy="41545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AA43BD-D203-04E4-1DCD-D1FAD9992A28}"/>
              </a:ext>
            </a:extLst>
          </p:cNvPr>
          <p:cNvCxnSpPr>
            <a:cxnSpLocks/>
          </p:cNvCxnSpPr>
          <p:nvPr/>
        </p:nvCxnSpPr>
        <p:spPr>
          <a:xfrm flipH="1">
            <a:off x="11225408" y="4565294"/>
            <a:ext cx="152886" cy="242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BA864A-F0CD-0026-2B86-C6CD33169521}"/>
              </a:ext>
            </a:extLst>
          </p:cNvPr>
          <p:cNvCxnSpPr>
            <a:cxnSpLocks/>
          </p:cNvCxnSpPr>
          <p:nvPr/>
        </p:nvCxnSpPr>
        <p:spPr>
          <a:xfrm flipH="1" flipV="1">
            <a:off x="11198125" y="4246533"/>
            <a:ext cx="309112" cy="371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Cartoon of a cat&#10;&#10;Description automatically generated">
            <a:extLst>
              <a:ext uri="{FF2B5EF4-FFF2-40B4-BE49-F238E27FC236}">
                <a16:creationId xmlns:a16="http://schemas.microsoft.com/office/drawing/2014/main" id="{3A8E1E42-84D8-5D81-6F0E-183F0340D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88" y="4030423"/>
            <a:ext cx="419690" cy="5799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DC4F52-FEF0-9F36-D118-283F4EC75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972" y="3971898"/>
            <a:ext cx="2010056" cy="173379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A6D423A-D31B-6A1A-4D23-16131ED5FE6B}"/>
              </a:ext>
            </a:extLst>
          </p:cNvPr>
          <p:cNvSpPr/>
          <p:nvPr/>
        </p:nvSpPr>
        <p:spPr>
          <a:xfrm>
            <a:off x="5924550" y="4973858"/>
            <a:ext cx="1176478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4C654D-C28E-4256-9218-FBA6577E33E3}"/>
              </a:ext>
            </a:extLst>
          </p:cNvPr>
          <p:cNvSpPr/>
          <p:nvPr/>
        </p:nvSpPr>
        <p:spPr>
          <a:xfrm>
            <a:off x="5820173" y="3762694"/>
            <a:ext cx="1462781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2F2723-A242-52CB-14AC-84655F436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191" y="4710538"/>
            <a:ext cx="1190791" cy="18766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D0D132-66C8-4B6B-3DE8-4B8B98492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38" y="3095306"/>
            <a:ext cx="1190791" cy="18766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E59492A-B7E5-45B3-2D9F-8E73164869AC}"/>
              </a:ext>
            </a:extLst>
          </p:cNvPr>
          <p:cNvSpPr/>
          <p:nvPr/>
        </p:nvSpPr>
        <p:spPr>
          <a:xfrm>
            <a:off x="9372312" y="4782009"/>
            <a:ext cx="1190791" cy="198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31621D-4ECA-63DB-D165-3F6335D0B7EB}"/>
              </a:ext>
            </a:extLst>
          </p:cNvPr>
          <p:cNvSpPr/>
          <p:nvPr/>
        </p:nvSpPr>
        <p:spPr>
          <a:xfrm>
            <a:off x="9690909" y="5510478"/>
            <a:ext cx="2067783" cy="1357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54C034D3-B0E4-BE5A-D498-D47EEB62CDB7}"/>
              </a:ext>
            </a:extLst>
          </p:cNvPr>
          <p:cNvSpPr/>
          <p:nvPr/>
        </p:nvSpPr>
        <p:spPr>
          <a:xfrm rot="636194">
            <a:off x="5810829" y="3862185"/>
            <a:ext cx="2107253" cy="964966"/>
          </a:xfrm>
          <a:prstGeom prst="triangle">
            <a:avLst>
              <a:gd name="adj" fmla="val 43213"/>
            </a:avLst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9280C1-BAF5-EFBB-777F-4CF95361D0E4}"/>
              </a:ext>
            </a:extLst>
          </p:cNvPr>
          <p:cNvCxnSpPr>
            <a:cxnSpLocks/>
          </p:cNvCxnSpPr>
          <p:nvPr/>
        </p:nvCxnSpPr>
        <p:spPr>
          <a:xfrm flipV="1">
            <a:off x="7573384" y="4535898"/>
            <a:ext cx="882591" cy="2421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EEFD354-0E3D-615C-5644-D4ED1915D7B4}"/>
              </a:ext>
            </a:extLst>
          </p:cNvPr>
          <p:cNvSpPr txBox="1"/>
          <p:nvPr/>
        </p:nvSpPr>
        <p:spPr>
          <a:xfrm>
            <a:off x="7163222" y="3938196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interaction</a:t>
            </a:r>
            <a:endParaRPr lang="en-US" i="1" dirty="0"/>
          </a:p>
        </p:txBody>
      </p:sp>
      <p:pic>
        <p:nvPicPr>
          <p:cNvPr id="49" name="Picture 48" descr="A cartoon of a cat&#10;&#10;Description automatically generated">
            <a:extLst>
              <a:ext uri="{FF2B5EF4-FFF2-40B4-BE49-F238E27FC236}">
                <a16:creationId xmlns:a16="http://schemas.microsoft.com/office/drawing/2014/main" id="{F4629BA1-0944-7FA7-12BD-055A1D161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85" y="3088332"/>
            <a:ext cx="464769" cy="439830"/>
          </a:xfrm>
          <a:prstGeom prst="rect">
            <a:avLst/>
          </a:prstGeom>
        </p:spPr>
      </p:pic>
      <p:pic>
        <p:nvPicPr>
          <p:cNvPr id="50" name="Picture 49" descr="Cartoon of a cat&#10;&#10;Description automatically generated">
            <a:extLst>
              <a:ext uri="{FF2B5EF4-FFF2-40B4-BE49-F238E27FC236}">
                <a16:creationId xmlns:a16="http://schemas.microsoft.com/office/drawing/2014/main" id="{40425686-148B-8F6F-04D8-3E9B7CED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44" y="5906646"/>
            <a:ext cx="419690" cy="579999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4C52FF-17D7-74F4-FDE8-3F0BE8449EB3}"/>
              </a:ext>
            </a:extLst>
          </p:cNvPr>
          <p:cNvCxnSpPr>
            <a:cxnSpLocks/>
          </p:cNvCxnSpPr>
          <p:nvPr/>
        </p:nvCxnSpPr>
        <p:spPr>
          <a:xfrm>
            <a:off x="5751128" y="3305430"/>
            <a:ext cx="689743" cy="1228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D984A3-02A8-1927-0C3C-6BF72B56DE3E}"/>
              </a:ext>
            </a:extLst>
          </p:cNvPr>
          <p:cNvCxnSpPr>
            <a:cxnSpLocks/>
          </p:cNvCxnSpPr>
          <p:nvPr/>
        </p:nvCxnSpPr>
        <p:spPr>
          <a:xfrm flipV="1">
            <a:off x="6783079" y="5485686"/>
            <a:ext cx="704243" cy="580099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close-up of a stack of papers&#10;&#10;Description automatically generated">
            <a:extLst>
              <a:ext uri="{FF2B5EF4-FFF2-40B4-BE49-F238E27FC236}">
                <a16:creationId xmlns:a16="http://schemas.microsoft.com/office/drawing/2014/main" id="{1CB67FF7-D574-92FA-71FB-9DA698FAC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70" y="3938196"/>
            <a:ext cx="1403658" cy="144811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EA0132D-61A7-A82F-1C6E-577E255F68EC}"/>
              </a:ext>
            </a:extLst>
          </p:cNvPr>
          <p:cNvSpPr txBox="1"/>
          <p:nvPr/>
        </p:nvSpPr>
        <p:spPr>
          <a:xfrm>
            <a:off x="8548815" y="3642445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artifacts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C34C3B-D87A-9371-52B5-B670C40F2327}"/>
              </a:ext>
            </a:extLst>
          </p:cNvPr>
          <p:cNvCxnSpPr>
            <a:cxnSpLocks/>
          </p:cNvCxnSpPr>
          <p:nvPr/>
        </p:nvCxnSpPr>
        <p:spPr>
          <a:xfrm flipV="1">
            <a:off x="9839545" y="4497390"/>
            <a:ext cx="882591" cy="2421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2E921E-0A10-52DE-9EF3-30EDFD3758B4}"/>
              </a:ext>
            </a:extLst>
          </p:cNvPr>
          <p:cNvSpPr txBox="1"/>
          <p:nvPr/>
        </p:nvSpPr>
        <p:spPr>
          <a:xfrm>
            <a:off x="10834063" y="3429875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CA97C-DCEF-AC75-DDC8-49AEBD465AB0}"/>
              </a:ext>
            </a:extLst>
          </p:cNvPr>
          <p:cNvSpPr txBox="1"/>
          <p:nvPr/>
        </p:nvSpPr>
        <p:spPr>
          <a:xfrm>
            <a:off x="10664088" y="5237581"/>
            <a:ext cx="1574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representation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0FFE74-D80C-36F4-7AB8-0E834CD6A55D}"/>
              </a:ext>
            </a:extLst>
          </p:cNvPr>
          <p:cNvSpPr/>
          <p:nvPr/>
        </p:nvSpPr>
        <p:spPr>
          <a:xfrm>
            <a:off x="8842786" y="4283647"/>
            <a:ext cx="714077" cy="97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0AAA6-C046-0C1C-00EA-A8691F4AD29B}"/>
              </a:ext>
            </a:extLst>
          </p:cNvPr>
          <p:cNvSpPr txBox="1"/>
          <p:nvPr/>
        </p:nvSpPr>
        <p:spPr>
          <a:xfrm>
            <a:off x="8842786" y="4421393"/>
            <a:ext cx="82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‘cat’</a:t>
            </a:r>
          </a:p>
          <a:p>
            <a:r>
              <a:rPr lang="en-CA" sz="1400" dirty="0"/>
              <a:t>‘mouse’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734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7571-E1DE-4210-F7D8-C8CD8325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Constructivism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40B3-3ED2-D52B-AEA5-7DCEAD48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825625"/>
            <a:ext cx="6553200" cy="4351338"/>
          </a:xfrm>
        </p:spPr>
        <p:txBody>
          <a:bodyPr/>
          <a:lstStyle/>
          <a:p>
            <a:r>
              <a:rPr lang="en-US" dirty="0"/>
              <a:t>Social </a:t>
            </a:r>
            <a:r>
              <a:rPr lang="en-US" dirty="0">
                <a:solidFill>
                  <a:srgbClr val="FF0000"/>
                </a:solidFill>
              </a:rPr>
              <a:t>constructivism</a:t>
            </a:r>
            <a:r>
              <a:rPr lang="en-US" dirty="0"/>
              <a:t> focuses on the artifacts (constructs) that are created through social interactions </a:t>
            </a: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5F9050-96DA-79CF-7169-0F196A87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76" y="3742600"/>
            <a:ext cx="2228850" cy="2852737"/>
          </a:xfrm>
          <a:prstGeom prst="rect">
            <a:avLst/>
          </a:prstGeom>
        </p:spPr>
      </p:pic>
      <p:pic>
        <p:nvPicPr>
          <p:cNvPr id="25" name="Picture 24" descr="A cartoon of a cat&#10;&#10;Description automatically generated">
            <a:extLst>
              <a:ext uri="{FF2B5EF4-FFF2-40B4-BE49-F238E27FC236}">
                <a16:creationId xmlns:a16="http://schemas.microsoft.com/office/drawing/2014/main" id="{17733F58-F749-9576-DCCE-13C583AA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05" y="4246533"/>
            <a:ext cx="305772" cy="289365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56ABC1-441F-8A57-BF3C-7B5B4B94E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2309" y="4753511"/>
            <a:ext cx="396939" cy="41545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AA43BD-D203-04E4-1DCD-D1FAD9992A28}"/>
              </a:ext>
            </a:extLst>
          </p:cNvPr>
          <p:cNvCxnSpPr>
            <a:cxnSpLocks/>
          </p:cNvCxnSpPr>
          <p:nvPr/>
        </p:nvCxnSpPr>
        <p:spPr>
          <a:xfrm flipH="1">
            <a:off x="11225408" y="4565294"/>
            <a:ext cx="152886" cy="242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BA864A-F0CD-0026-2B86-C6CD33169521}"/>
              </a:ext>
            </a:extLst>
          </p:cNvPr>
          <p:cNvCxnSpPr>
            <a:cxnSpLocks/>
          </p:cNvCxnSpPr>
          <p:nvPr/>
        </p:nvCxnSpPr>
        <p:spPr>
          <a:xfrm flipH="1" flipV="1">
            <a:off x="11198125" y="4246533"/>
            <a:ext cx="309112" cy="371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Cartoon of a cat&#10;&#10;Description automatically generated">
            <a:extLst>
              <a:ext uri="{FF2B5EF4-FFF2-40B4-BE49-F238E27FC236}">
                <a16:creationId xmlns:a16="http://schemas.microsoft.com/office/drawing/2014/main" id="{3A8E1E42-84D8-5D81-6F0E-183F0340D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88" y="4030423"/>
            <a:ext cx="419690" cy="5799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DC4F52-FEF0-9F36-D118-283F4EC75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972" y="3971898"/>
            <a:ext cx="2010056" cy="173379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A6D423A-D31B-6A1A-4D23-16131ED5FE6B}"/>
              </a:ext>
            </a:extLst>
          </p:cNvPr>
          <p:cNvSpPr/>
          <p:nvPr/>
        </p:nvSpPr>
        <p:spPr>
          <a:xfrm>
            <a:off x="5924550" y="4973858"/>
            <a:ext cx="1176478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4C654D-C28E-4256-9218-FBA6577E33E3}"/>
              </a:ext>
            </a:extLst>
          </p:cNvPr>
          <p:cNvSpPr/>
          <p:nvPr/>
        </p:nvSpPr>
        <p:spPr>
          <a:xfrm>
            <a:off x="5820173" y="3762694"/>
            <a:ext cx="1462781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2F2723-A242-52CB-14AC-84655F436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191" y="4710538"/>
            <a:ext cx="1190791" cy="18766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D0D132-66C8-4B6B-3DE8-4B8B98492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38" y="3095306"/>
            <a:ext cx="1190791" cy="18766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E59492A-B7E5-45B3-2D9F-8E73164869AC}"/>
              </a:ext>
            </a:extLst>
          </p:cNvPr>
          <p:cNvSpPr/>
          <p:nvPr/>
        </p:nvSpPr>
        <p:spPr>
          <a:xfrm>
            <a:off x="9372312" y="4782009"/>
            <a:ext cx="1190791" cy="198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31621D-4ECA-63DB-D165-3F6335D0B7EB}"/>
              </a:ext>
            </a:extLst>
          </p:cNvPr>
          <p:cNvSpPr/>
          <p:nvPr/>
        </p:nvSpPr>
        <p:spPr>
          <a:xfrm>
            <a:off x="9690909" y="5510478"/>
            <a:ext cx="2067783" cy="1357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54C034D3-B0E4-BE5A-D498-D47EEB62CDB7}"/>
              </a:ext>
            </a:extLst>
          </p:cNvPr>
          <p:cNvSpPr/>
          <p:nvPr/>
        </p:nvSpPr>
        <p:spPr>
          <a:xfrm rot="636194">
            <a:off x="5810829" y="3862185"/>
            <a:ext cx="2107253" cy="964966"/>
          </a:xfrm>
          <a:prstGeom prst="triangle">
            <a:avLst>
              <a:gd name="adj" fmla="val 43213"/>
            </a:avLst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9280C1-BAF5-EFBB-777F-4CF95361D0E4}"/>
              </a:ext>
            </a:extLst>
          </p:cNvPr>
          <p:cNvCxnSpPr>
            <a:cxnSpLocks/>
          </p:cNvCxnSpPr>
          <p:nvPr/>
        </p:nvCxnSpPr>
        <p:spPr>
          <a:xfrm flipV="1">
            <a:off x="7573384" y="4535898"/>
            <a:ext cx="882591" cy="2421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EEFD354-0E3D-615C-5644-D4ED1915D7B4}"/>
              </a:ext>
            </a:extLst>
          </p:cNvPr>
          <p:cNvSpPr txBox="1"/>
          <p:nvPr/>
        </p:nvSpPr>
        <p:spPr>
          <a:xfrm>
            <a:off x="7163222" y="3938196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interaction</a:t>
            </a:r>
            <a:endParaRPr lang="en-US" i="1" dirty="0"/>
          </a:p>
        </p:txBody>
      </p:sp>
      <p:pic>
        <p:nvPicPr>
          <p:cNvPr id="49" name="Picture 48" descr="A cartoon of a cat&#10;&#10;Description automatically generated">
            <a:extLst>
              <a:ext uri="{FF2B5EF4-FFF2-40B4-BE49-F238E27FC236}">
                <a16:creationId xmlns:a16="http://schemas.microsoft.com/office/drawing/2014/main" id="{F4629BA1-0944-7FA7-12BD-055A1D161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85" y="3088332"/>
            <a:ext cx="464769" cy="439830"/>
          </a:xfrm>
          <a:prstGeom prst="rect">
            <a:avLst/>
          </a:prstGeom>
        </p:spPr>
      </p:pic>
      <p:pic>
        <p:nvPicPr>
          <p:cNvPr id="50" name="Picture 49" descr="Cartoon of a cat&#10;&#10;Description automatically generated">
            <a:extLst>
              <a:ext uri="{FF2B5EF4-FFF2-40B4-BE49-F238E27FC236}">
                <a16:creationId xmlns:a16="http://schemas.microsoft.com/office/drawing/2014/main" id="{40425686-148B-8F6F-04D8-3E9B7CED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44" y="5906646"/>
            <a:ext cx="419690" cy="579999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4C52FF-17D7-74F4-FDE8-3F0BE8449EB3}"/>
              </a:ext>
            </a:extLst>
          </p:cNvPr>
          <p:cNvCxnSpPr>
            <a:cxnSpLocks/>
          </p:cNvCxnSpPr>
          <p:nvPr/>
        </p:nvCxnSpPr>
        <p:spPr>
          <a:xfrm>
            <a:off x="5751128" y="3305430"/>
            <a:ext cx="689743" cy="1228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D984A3-02A8-1927-0C3C-6BF72B56DE3E}"/>
              </a:ext>
            </a:extLst>
          </p:cNvPr>
          <p:cNvCxnSpPr>
            <a:cxnSpLocks/>
          </p:cNvCxnSpPr>
          <p:nvPr/>
        </p:nvCxnSpPr>
        <p:spPr>
          <a:xfrm flipV="1">
            <a:off x="6783079" y="5485686"/>
            <a:ext cx="704243" cy="580099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close-up of a stack of papers&#10;&#10;Description automatically generated">
            <a:extLst>
              <a:ext uri="{FF2B5EF4-FFF2-40B4-BE49-F238E27FC236}">
                <a16:creationId xmlns:a16="http://schemas.microsoft.com/office/drawing/2014/main" id="{1CB67FF7-D574-92FA-71FB-9DA698FAC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70" y="3938196"/>
            <a:ext cx="1403658" cy="144811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EA0132D-61A7-A82F-1C6E-577E255F68EC}"/>
              </a:ext>
            </a:extLst>
          </p:cNvPr>
          <p:cNvSpPr txBox="1"/>
          <p:nvPr/>
        </p:nvSpPr>
        <p:spPr>
          <a:xfrm>
            <a:off x="8548815" y="3642445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artifacts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C34C3B-D87A-9371-52B5-B670C40F2327}"/>
              </a:ext>
            </a:extLst>
          </p:cNvPr>
          <p:cNvCxnSpPr>
            <a:cxnSpLocks/>
          </p:cNvCxnSpPr>
          <p:nvPr/>
        </p:nvCxnSpPr>
        <p:spPr>
          <a:xfrm flipV="1">
            <a:off x="9839545" y="4497390"/>
            <a:ext cx="882591" cy="2421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2E921E-0A10-52DE-9EF3-30EDFD3758B4}"/>
              </a:ext>
            </a:extLst>
          </p:cNvPr>
          <p:cNvSpPr txBox="1"/>
          <p:nvPr/>
        </p:nvSpPr>
        <p:spPr>
          <a:xfrm>
            <a:off x="10834063" y="3429875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CA97C-DCEF-AC75-DDC8-49AEBD465AB0}"/>
              </a:ext>
            </a:extLst>
          </p:cNvPr>
          <p:cNvSpPr txBox="1"/>
          <p:nvPr/>
        </p:nvSpPr>
        <p:spPr>
          <a:xfrm>
            <a:off x="10664088" y="5237581"/>
            <a:ext cx="1574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representation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0FFE74-D80C-36F4-7AB8-0E834CD6A55D}"/>
              </a:ext>
            </a:extLst>
          </p:cNvPr>
          <p:cNvSpPr/>
          <p:nvPr/>
        </p:nvSpPr>
        <p:spPr>
          <a:xfrm>
            <a:off x="8842786" y="4283647"/>
            <a:ext cx="714077" cy="97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0AAA6-C046-0C1C-00EA-A8691F4AD29B}"/>
              </a:ext>
            </a:extLst>
          </p:cNvPr>
          <p:cNvSpPr txBox="1"/>
          <p:nvPr/>
        </p:nvSpPr>
        <p:spPr>
          <a:xfrm>
            <a:off x="8842786" y="4421393"/>
            <a:ext cx="82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‘cat’</a:t>
            </a:r>
          </a:p>
          <a:p>
            <a:r>
              <a:rPr lang="en-CA" sz="1400" dirty="0"/>
              <a:t>‘mouse’</a:t>
            </a:r>
            <a:endParaRPr lang="en-US" sz="140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FCCC8A59-0E19-D07A-8790-EE09BE746B8D}"/>
              </a:ext>
            </a:extLst>
          </p:cNvPr>
          <p:cNvSpPr/>
          <p:nvPr/>
        </p:nvSpPr>
        <p:spPr>
          <a:xfrm>
            <a:off x="8040467" y="3088332"/>
            <a:ext cx="2287989" cy="2641209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7571-E1DE-4210-F7D8-C8CD8325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Constructionism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40B3-3ED2-D52B-AEA5-7DCEAD48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825625"/>
            <a:ext cx="6553200" cy="4351338"/>
          </a:xfrm>
        </p:spPr>
        <p:txBody>
          <a:bodyPr/>
          <a:lstStyle/>
          <a:p>
            <a:r>
              <a:rPr lang="en-US" dirty="0"/>
              <a:t>Social </a:t>
            </a:r>
            <a:r>
              <a:rPr lang="en-US" dirty="0">
                <a:solidFill>
                  <a:srgbClr val="FF0000"/>
                </a:solidFill>
              </a:rPr>
              <a:t>constructionism</a:t>
            </a:r>
            <a:r>
              <a:rPr lang="en-US" dirty="0"/>
              <a:t> focuses on the artifacts (constructs) that are created through social interactions </a:t>
            </a: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5F9050-96DA-79CF-7169-0F196A87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76" y="3742600"/>
            <a:ext cx="2228850" cy="2852737"/>
          </a:xfrm>
          <a:prstGeom prst="rect">
            <a:avLst/>
          </a:prstGeom>
        </p:spPr>
      </p:pic>
      <p:pic>
        <p:nvPicPr>
          <p:cNvPr id="25" name="Picture 24" descr="A cartoon of a cat&#10;&#10;Description automatically generated">
            <a:extLst>
              <a:ext uri="{FF2B5EF4-FFF2-40B4-BE49-F238E27FC236}">
                <a16:creationId xmlns:a16="http://schemas.microsoft.com/office/drawing/2014/main" id="{17733F58-F749-9576-DCCE-13C583AA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05" y="4246533"/>
            <a:ext cx="305772" cy="289365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56ABC1-441F-8A57-BF3C-7B5B4B94E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2309" y="4753511"/>
            <a:ext cx="396939" cy="41545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AA43BD-D203-04E4-1DCD-D1FAD9992A28}"/>
              </a:ext>
            </a:extLst>
          </p:cNvPr>
          <p:cNvCxnSpPr>
            <a:cxnSpLocks/>
          </p:cNvCxnSpPr>
          <p:nvPr/>
        </p:nvCxnSpPr>
        <p:spPr>
          <a:xfrm flipH="1">
            <a:off x="11225408" y="4565294"/>
            <a:ext cx="152886" cy="242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BA864A-F0CD-0026-2B86-C6CD33169521}"/>
              </a:ext>
            </a:extLst>
          </p:cNvPr>
          <p:cNvCxnSpPr>
            <a:cxnSpLocks/>
          </p:cNvCxnSpPr>
          <p:nvPr/>
        </p:nvCxnSpPr>
        <p:spPr>
          <a:xfrm flipH="1" flipV="1">
            <a:off x="11198125" y="4246533"/>
            <a:ext cx="309112" cy="371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Cartoon of a cat&#10;&#10;Description automatically generated">
            <a:extLst>
              <a:ext uri="{FF2B5EF4-FFF2-40B4-BE49-F238E27FC236}">
                <a16:creationId xmlns:a16="http://schemas.microsoft.com/office/drawing/2014/main" id="{3A8E1E42-84D8-5D81-6F0E-183F0340D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88" y="4030423"/>
            <a:ext cx="419690" cy="5799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DC4F52-FEF0-9F36-D118-283F4EC75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972" y="3971898"/>
            <a:ext cx="2010056" cy="173379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A6D423A-D31B-6A1A-4D23-16131ED5FE6B}"/>
              </a:ext>
            </a:extLst>
          </p:cNvPr>
          <p:cNvSpPr/>
          <p:nvPr/>
        </p:nvSpPr>
        <p:spPr>
          <a:xfrm>
            <a:off x="5924550" y="4973858"/>
            <a:ext cx="1176478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4C654D-C28E-4256-9218-FBA6577E33E3}"/>
              </a:ext>
            </a:extLst>
          </p:cNvPr>
          <p:cNvSpPr/>
          <p:nvPr/>
        </p:nvSpPr>
        <p:spPr>
          <a:xfrm>
            <a:off x="5820173" y="3762694"/>
            <a:ext cx="1462781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2F2723-A242-52CB-14AC-84655F436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191" y="4710538"/>
            <a:ext cx="1190791" cy="18766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D0D132-66C8-4B6B-3DE8-4B8B98492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38" y="3095306"/>
            <a:ext cx="1190791" cy="18766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E59492A-B7E5-45B3-2D9F-8E73164869AC}"/>
              </a:ext>
            </a:extLst>
          </p:cNvPr>
          <p:cNvSpPr/>
          <p:nvPr/>
        </p:nvSpPr>
        <p:spPr>
          <a:xfrm>
            <a:off x="9372312" y="4782009"/>
            <a:ext cx="1190791" cy="198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31621D-4ECA-63DB-D165-3F6335D0B7EB}"/>
              </a:ext>
            </a:extLst>
          </p:cNvPr>
          <p:cNvSpPr/>
          <p:nvPr/>
        </p:nvSpPr>
        <p:spPr>
          <a:xfrm>
            <a:off x="9690909" y="5510478"/>
            <a:ext cx="2067783" cy="1357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54C034D3-B0E4-BE5A-D498-D47EEB62CDB7}"/>
              </a:ext>
            </a:extLst>
          </p:cNvPr>
          <p:cNvSpPr/>
          <p:nvPr/>
        </p:nvSpPr>
        <p:spPr>
          <a:xfrm rot="636194">
            <a:off x="5810829" y="3862185"/>
            <a:ext cx="2107253" cy="964966"/>
          </a:xfrm>
          <a:prstGeom prst="triangle">
            <a:avLst>
              <a:gd name="adj" fmla="val 43213"/>
            </a:avLst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9280C1-BAF5-EFBB-777F-4CF95361D0E4}"/>
              </a:ext>
            </a:extLst>
          </p:cNvPr>
          <p:cNvCxnSpPr>
            <a:cxnSpLocks/>
          </p:cNvCxnSpPr>
          <p:nvPr/>
        </p:nvCxnSpPr>
        <p:spPr>
          <a:xfrm flipV="1">
            <a:off x="7573384" y="4535898"/>
            <a:ext cx="882591" cy="2421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EEFD354-0E3D-615C-5644-D4ED1915D7B4}"/>
              </a:ext>
            </a:extLst>
          </p:cNvPr>
          <p:cNvSpPr txBox="1"/>
          <p:nvPr/>
        </p:nvSpPr>
        <p:spPr>
          <a:xfrm>
            <a:off x="7163222" y="3938196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interaction</a:t>
            </a:r>
            <a:endParaRPr lang="en-US" i="1" dirty="0"/>
          </a:p>
        </p:txBody>
      </p:sp>
      <p:pic>
        <p:nvPicPr>
          <p:cNvPr id="49" name="Picture 48" descr="A cartoon of a cat&#10;&#10;Description automatically generated">
            <a:extLst>
              <a:ext uri="{FF2B5EF4-FFF2-40B4-BE49-F238E27FC236}">
                <a16:creationId xmlns:a16="http://schemas.microsoft.com/office/drawing/2014/main" id="{F4629BA1-0944-7FA7-12BD-055A1D161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85" y="3088332"/>
            <a:ext cx="464769" cy="439830"/>
          </a:xfrm>
          <a:prstGeom prst="rect">
            <a:avLst/>
          </a:prstGeom>
        </p:spPr>
      </p:pic>
      <p:pic>
        <p:nvPicPr>
          <p:cNvPr id="50" name="Picture 49" descr="Cartoon of a cat&#10;&#10;Description automatically generated">
            <a:extLst>
              <a:ext uri="{FF2B5EF4-FFF2-40B4-BE49-F238E27FC236}">
                <a16:creationId xmlns:a16="http://schemas.microsoft.com/office/drawing/2014/main" id="{40425686-148B-8F6F-04D8-3E9B7CED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44" y="5906646"/>
            <a:ext cx="419690" cy="579999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4C52FF-17D7-74F4-FDE8-3F0BE8449EB3}"/>
              </a:ext>
            </a:extLst>
          </p:cNvPr>
          <p:cNvCxnSpPr>
            <a:cxnSpLocks/>
          </p:cNvCxnSpPr>
          <p:nvPr/>
        </p:nvCxnSpPr>
        <p:spPr>
          <a:xfrm>
            <a:off x="5751128" y="3305430"/>
            <a:ext cx="689743" cy="1228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D984A3-02A8-1927-0C3C-6BF72B56DE3E}"/>
              </a:ext>
            </a:extLst>
          </p:cNvPr>
          <p:cNvCxnSpPr>
            <a:cxnSpLocks/>
          </p:cNvCxnSpPr>
          <p:nvPr/>
        </p:nvCxnSpPr>
        <p:spPr>
          <a:xfrm flipV="1">
            <a:off x="6783079" y="5485686"/>
            <a:ext cx="704243" cy="580099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close-up of a stack of papers&#10;&#10;Description automatically generated">
            <a:extLst>
              <a:ext uri="{FF2B5EF4-FFF2-40B4-BE49-F238E27FC236}">
                <a16:creationId xmlns:a16="http://schemas.microsoft.com/office/drawing/2014/main" id="{1CB67FF7-D574-92FA-71FB-9DA698FAC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70" y="3938196"/>
            <a:ext cx="1403658" cy="144811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EA0132D-61A7-A82F-1C6E-577E255F68EC}"/>
              </a:ext>
            </a:extLst>
          </p:cNvPr>
          <p:cNvSpPr txBox="1"/>
          <p:nvPr/>
        </p:nvSpPr>
        <p:spPr>
          <a:xfrm>
            <a:off x="8548815" y="3642445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artifacts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C34C3B-D87A-9371-52B5-B670C40F2327}"/>
              </a:ext>
            </a:extLst>
          </p:cNvPr>
          <p:cNvCxnSpPr>
            <a:cxnSpLocks/>
          </p:cNvCxnSpPr>
          <p:nvPr/>
        </p:nvCxnSpPr>
        <p:spPr>
          <a:xfrm flipV="1">
            <a:off x="9839545" y="4497390"/>
            <a:ext cx="882591" cy="2421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2E921E-0A10-52DE-9EF3-30EDFD3758B4}"/>
              </a:ext>
            </a:extLst>
          </p:cNvPr>
          <p:cNvSpPr txBox="1"/>
          <p:nvPr/>
        </p:nvSpPr>
        <p:spPr>
          <a:xfrm>
            <a:off x="10834063" y="3429875"/>
            <a:ext cx="118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CA97C-DCEF-AC75-DDC8-49AEBD465AB0}"/>
              </a:ext>
            </a:extLst>
          </p:cNvPr>
          <p:cNvSpPr txBox="1"/>
          <p:nvPr/>
        </p:nvSpPr>
        <p:spPr>
          <a:xfrm>
            <a:off x="10664088" y="5237581"/>
            <a:ext cx="1574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representation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0FFE74-D80C-36F4-7AB8-0E834CD6A55D}"/>
              </a:ext>
            </a:extLst>
          </p:cNvPr>
          <p:cNvSpPr/>
          <p:nvPr/>
        </p:nvSpPr>
        <p:spPr>
          <a:xfrm>
            <a:off x="8842786" y="4283647"/>
            <a:ext cx="714077" cy="97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0AAA6-C046-0C1C-00EA-A8691F4AD29B}"/>
              </a:ext>
            </a:extLst>
          </p:cNvPr>
          <p:cNvSpPr txBox="1"/>
          <p:nvPr/>
        </p:nvSpPr>
        <p:spPr>
          <a:xfrm>
            <a:off x="8842786" y="4421393"/>
            <a:ext cx="82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‘cat’</a:t>
            </a:r>
          </a:p>
          <a:p>
            <a:r>
              <a:rPr lang="en-CA" sz="1400" dirty="0"/>
              <a:t>‘mouse’</a:t>
            </a:r>
            <a:endParaRPr lang="en-US" sz="140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FCCC8A59-0E19-D07A-8790-EE09BE746B8D}"/>
              </a:ext>
            </a:extLst>
          </p:cNvPr>
          <p:cNvSpPr/>
          <p:nvPr/>
        </p:nvSpPr>
        <p:spPr>
          <a:xfrm>
            <a:off x="5090972" y="3033154"/>
            <a:ext cx="3304406" cy="3687875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6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586</Words>
  <Application>Microsoft Office PowerPoint</Application>
  <PresentationFormat>Widescreen</PresentationFormat>
  <Paragraphs>108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Introduction to Social Constructivism</vt:lpstr>
      <vt:lpstr>Constructivism</vt:lpstr>
      <vt:lpstr>Constructivism</vt:lpstr>
      <vt:lpstr>Constructivism</vt:lpstr>
      <vt:lpstr>Constructivism</vt:lpstr>
      <vt:lpstr>Social Constructivism</vt:lpstr>
      <vt:lpstr>Social Constructivism</vt:lpstr>
      <vt:lpstr>Social Constructivism</vt:lpstr>
      <vt:lpstr>Social Constructionism</vt:lpstr>
      <vt:lpstr>Building an Ontology</vt:lpstr>
      <vt:lpstr>Constructivism and Reality</vt:lpstr>
      <vt:lpstr>Constructivism and Reality</vt:lpstr>
      <vt:lpstr>Constructivism and Reality</vt:lpstr>
      <vt:lpstr>Constructivism and Reality</vt:lpstr>
      <vt:lpstr>Radical Constructivism</vt:lpstr>
      <vt:lpstr>Social Cultural Learning</vt:lpstr>
      <vt:lpstr>Two Views of Theory</vt:lpstr>
      <vt:lpstr>Two Views of Theory</vt:lpstr>
      <vt:lpstr>Constructivism and the Classroom</vt:lpstr>
      <vt:lpstr>Constructivism and the Classroom</vt:lpstr>
      <vt:lpstr>Criticisms of Constructivism</vt:lpstr>
      <vt:lpstr>Constructivism Redux</vt:lpstr>
      <vt:lpstr>Constructivism and Learning Redux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Social Constructivism</dc:title>
  <dc:creator>Stephen Downes</dc:creator>
  <cp:lastModifiedBy>Stephen Downes</cp:lastModifiedBy>
  <cp:revision>2</cp:revision>
  <dcterms:created xsi:type="dcterms:W3CDTF">2023-12-15T14:13:05Z</dcterms:created>
  <dcterms:modified xsi:type="dcterms:W3CDTF">2023-12-15T19:31:06Z</dcterms:modified>
</cp:coreProperties>
</file>