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1" r:id="rId6"/>
    <p:sldId id="263" r:id="rId7"/>
    <p:sldId id="260" r:id="rId8"/>
    <p:sldId id="262" r:id="rId9"/>
    <p:sldId id="265" r:id="rId10"/>
    <p:sldId id="266" r:id="rId11"/>
    <p:sldId id="267" r:id="rId12"/>
    <p:sldId id="272" r:id="rId13"/>
    <p:sldId id="269" r:id="rId14"/>
    <p:sldId id="270" r:id="rId15"/>
    <p:sldId id="271" r:id="rId16"/>
    <p:sldId id="268" r:id="rId17"/>
    <p:sldId id="273" r:id="rId18"/>
    <p:sldId id="274" r:id="rId19"/>
    <p:sldId id="275" r:id="rId20"/>
    <p:sldId id="276" r:id="rId21"/>
    <p:sldId id="26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5CF4-802D-4B84-9190-CE01C6491F07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D4DA3-D7E4-4C65-BD81-D0F13F59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573B-7F0A-F60B-9DB8-263C0D8CC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1C74-B332-A7D0-7ECC-0295B1DCB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0B021-E273-4634-D824-14156D31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91BB-1250-4847-935E-82B1A273F4DB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8FD9-024C-68CE-007B-D8465CC4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5DCD-D238-69AF-CD95-3C0F7CC2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BCDF-8CD8-BF45-7713-903C503B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C7199-176C-7768-D689-F82A82C75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DADC-ECDE-3631-C502-E0D68D19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12E2-B743-41C4-B0A7-BCBEC96DDD07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C8C3-613E-4378-8893-421E8EEC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6BB40-4E52-1AD6-3615-67B155F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2FFBB-4EB7-EF41-5F30-00F288E98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06EC1-FAF8-38EC-DC64-F7819F29A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5FB9-282C-9333-CF76-AA4C08AD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7E1-F1AE-4441-B167-472F90536EF4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D1E73-8DCF-FE9E-E1FF-793B7462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B288-6C57-7DA9-D24E-8895FD43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8223-3022-BCAC-F8B1-3FA538B1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EE1E-B5CE-59F6-9DD0-A1ED44B84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9A34B-682A-86C1-4468-80BC2E7F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B66B-094E-4127-913E-3C02EA46422D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DC0FA-6C6D-6807-047B-AAEE9B03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8D058-4EAC-C8E2-855D-0A0C5032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7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052C-DAF3-7A77-47F1-5BF9E5E3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EC717-35B9-CC10-950F-093FFE150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007CF-06B7-B9AA-3A42-1D7A5D30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8FA8-6673-4CFD-8CFC-F665D7F5F0E8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81CD-1A03-9D94-9B41-C3D50A85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BEC62-1BF0-950D-A412-595AC082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718D-7F0A-5776-D731-2B55771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C21E-17A3-FE74-2F97-50A7D24C0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470D0-BA34-40BC-028D-6259C2229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ABB01-9EB4-E51B-9959-58C6318F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E2D7-AEA4-405E-9C38-258CC07B6788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49A4A-A950-2B5B-1258-8E4D4FA8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F59B5-914A-42D3-41BA-B0B54084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9F77-529B-EEED-3B4E-59E62545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62578-7297-954A-48BB-C2050213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D7F86-BC46-AFD0-7E14-739B9E2D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E8346-AD9A-4CD1-3754-F848D56C0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3D620-AF3A-0D20-D7EF-D31834D79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8E3BF-EF61-B512-C130-F00806CA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7B1D-860E-4019-B77B-E6F303C74DEF}" type="datetime1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955E6-C945-AEFA-56D1-7A8FE47D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C4AC5-B201-AD38-02F5-69FF3FD3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C06F-967B-5868-CA9A-83F6C76B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1B31C-C137-52EC-CE0E-7D544F11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E47-9526-44A9-8A6A-9CE7EDDA4AD0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EBE6E-AD11-8E13-F250-722D5DF8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23083-E0C8-C20E-F416-A4CA4DC5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B1C51-818F-3F3B-947F-5E487ED1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DDF-E7F5-4A3E-85B1-08295E1687DC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DA7ED-B6E6-500A-1930-DD4856C7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3C9F-F487-70A0-92D3-46789C44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2F83-3C8D-F7DF-33D5-F0F8C596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196E-7919-C965-E1B7-AEBE40CF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944FD-7E46-6E45-EF4F-FB4B1BFC9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2A3B2-4D22-B8C7-73FB-571962BB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D62C-EC89-4C3D-8CDA-7B380BD4BACC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7BCEF-52B1-51C9-296D-C8EA6FA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D3481-A993-241A-BD26-2B76F26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D98F-5912-F1AA-E1C9-78EAD773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F249B-4272-2557-2F90-7E41BACEA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93915-EBF4-93A0-B49F-7DF7EF5F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908B8-6D90-0AC7-4437-97F3DFBD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2162-65C4-4B94-9CA8-BE9CEE12CB10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6348-9C7E-B4F6-C068-3F9DF8ED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592E5-A3C3-960E-8B49-75D42AE9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BFE06-A82C-6E3B-39D7-E4FC7314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7C63-2564-5C84-35BF-76AA39B7C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9035-0B0A-42C4-BC41-E42B6BF91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84BB-4793-41E9-ADA7-93EB8A03159F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9997-0659-1B12-1695-036197CB7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Stephen Downes - AI Policies, Guidelines, and Frameworks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93B43-036A-6CDD-C394-6B5CD75A0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A6E8-4B87-4C4E-9678-8C6114280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apers.ssrn.com/sol3/papers.cfm?abstract_id=35184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downes.ca/post/75794/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bs-sct.canada.ca/pol/doc-eng.aspx?id=3259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now.org/wp-content/uploads/2018/08/The-Toronto-Declaration_ENG_08-2018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downes.ca/post/75794/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government/system/digital-government/digital-government-innovations/responsible-use-ai/guide-use-generative-ai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ecd.ai/en/ai-principl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thics-of-ai.mooc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ryanalexander.org/classes-and-teaching/what-should-my-grad-students-read-about-emerging-a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f-knowledge-base.com/2011/12/whats-difference-between-values-ethic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hics.mooc.ca/cgi-bin/page.cgi?module=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downes.ca/post/75794/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e.com/services/research-promotion/" TargetMode="External"/><Relationship Id="rId2" Type="http://schemas.openxmlformats.org/officeDocument/2006/relationships/hyperlink" Target="https://docs.google.com/document/d/1mv9VxbIyGvBaFwHSvtyN1a3iwAKws6SZDGuDTlYMZ48/edit#heading=h.roink2k5jm7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ons.parliament.uk/pa/ld201719/ldselect/ldai/100/10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ehouse.gov/ostp/ai-bill-of-righ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network">
            <a:extLst>
              <a:ext uri="{FF2B5EF4-FFF2-40B4-BE49-F238E27FC236}">
                <a16:creationId xmlns:a16="http://schemas.microsoft.com/office/drawing/2014/main" id="{6A784FFE-C3AE-1DAD-CA02-F15C1435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2" y="1037526"/>
            <a:ext cx="6865750" cy="686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66CF5-EA3B-D1E9-34BD-2B26E311E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0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 to AI Policies, Guidelines, and Frameworks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944D1-1C92-67BC-09ED-4709663B1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4992593"/>
            <a:ext cx="9144000" cy="1655762"/>
          </a:xfrm>
        </p:spPr>
        <p:txBody>
          <a:bodyPr/>
          <a:lstStyle/>
          <a:p>
            <a:pPr algn="l"/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Stephen Downes</a:t>
            </a:r>
          </a:p>
          <a:p>
            <a:pPr algn="l"/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November 16, 2023</a:t>
            </a:r>
          </a:p>
          <a:p>
            <a:pPr algn="l"/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effectLst/>
              </a:rPr>
              <a:t>Maskwacis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effectLst/>
              </a:rPr>
              <a:t> Cultural College Online Microlearning Series</a:t>
            </a:r>
          </a:p>
          <a:p>
            <a:pPr algn="l"/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https://www.downes.ca/presentation/575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F5F3C-27D1-A88A-6BDF-C8A9F86D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59" y="3323063"/>
            <a:ext cx="1457528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Harvard – </a:t>
            </a:r>
            <a:r>
              <a:rPr lang="en-US" sz="3600" dirty="0" err="1"/>
              <a:t>Fjeld</a:t>
            </a:r>
            <a:r>
              <a:rPr lang="en-US" sz="3600" dirty="0"/>
              <a:t>, et al. – Principled Artificial Intelligence  </a:t>
            </a:r>
          </a:p>
          <a:p>
            <a:pPr marL="0" indent="0">
              <a:buNone/>
            </a:pPr>
            <a:r>
              <a:rPr lang="en-US" dirty="0"/>
              <a:t>Mapping Consensus in Ethical and Rights-Based Approaches to Principles for AI</a:t>
            </a:r>
          </a:p>
          <a:p>
            <a:pPr lvl="1"/>
            <a:r>
              <a:rPr lang="en-US" dirty="0"/>
              <a:t>	Privacy</a:t>
            </a:r>
          </a:p>
          <a:p>
            <a:pPr lvl="1"/>
            <a:r>
              <a:rPr lang="en-US" dirty="0"/>
              <a:t>	Accountability </a:t>
            </a:r>
          </a:p>
          <a:p>
            <a:pPr lvl="1"/>
            <a:r>
              <a:rPr lang="en-US" dirty="0"/>
              <a:t>	Safety and Security</a:t>
            </a:r>
          </a:p>
          <a:p>
            <a:pPr lvl="1"/>
            <a:r>
              <a:rPr lang="en-US" dirty="0"/>
              <a:t>	Transparency and Explainability </a:t>
            </a:r>
          </a:p>
          <a:p>
            <a:pPr lvl="1"/>
            <a:r>
              <a:rPr lang="en-US" dirty="0"/>
              <a:t>	Fairness and Nondiscrimination</a:t>
            </a:r>
          </a:p>
          <a:p>
            <a:pPr lvl="1"/>
            <a:r>
              <a:rPr lang="en-US" dirty="0"/>
              <a:t>	Human Control of Technology</a:t>
            </a:r>
          </a:p>
          <a:p>
            <a:pPr lvl="1"/>
            <a:r>
              <a:rPr lang="en-US" dirty="0"/>
              <a:t>	Professional Responsibility</a:t>
            </a:r>
          </a:p>
          <a:p>
            <a:pPr lvl="1"/>
            <a:r>
              <a:rPr lang="en-US" dirty="0"/>
              <a:t>	Promotion of Human Values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2708644" y="5992297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https://papers.ssrn.com/sol3/papers.cfm?abstract_id=3518482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7E112-ED72-927C-DD4A-F1185246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548" y="2873285"/>
            <a:ext cx="3520104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Is There a Consensus?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884FDB-16EB-1D2B-B877-4B7EAE745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426" y="1825625"/>
            <a:ext cx="8017572" cy="4351338"/>
          </a:xfrm>
          <a:solidFill>
            <a:schemeClr val="bg2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1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Who Are We Responsible To?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656" y="1825625"/>
            <a:ext cx="6328144" cy="4351338"/>
          </a:xfrm>
          <a:solidFill>
            <a:schemeClr val="bg2"/>
          </a:solidFill>
        </p:spPr>
        <p:txBody>
          <a:bodyPr/>
          <a:lstStyle/>
          <a:p>
            <a:r>
              <a:rPr lang="en-CA" dirty="0"/>
              <a:t>Scan the QR code to the left or go to the following URL (probably works much better on a wider screen)</a:t>
            </a:r>
          </a:p>
          <a:p>
            <a:endParaRPr lang="en-CA" dirty="0"/>
          </a:p>
          <a:p>
            <a:r>
              <a:rPr lang="en-CA" dirty="0"/>
              <a:t>Enter your votes for the </a:t>
            </a:r>
            <a:r>
              <a:rPr lang="en-CA" b="1" dirty="0"/>
              <a:t>second </a:t>
            </a:r>
            <a:r>
              <a:rPr lang="en-CA" dirty="0"/>
              <a:t>‘election’ (we’ll do the third later in the session).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D72F99-79D9-75F3-5DB9-4E22116B75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187456" cy="43513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8DDDE-81FB-3E09-35CC-72CDF6FE9473}"/>
              </a:ext>
            </a:extLst>
          </p:cNvPr>
          <p:cNvSpPr txBox="1"/>
          <p:nvPr/>
        </p:nvSpPr>
        <p:spPr>
          <a:xfrm>
            <a:off x="5462477" y="311674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http://www.downes.ca/post/75794/rd</a:t>
            </a:r>
            <a:r>
              <a:rPr lang="en-US" sz="2400" dirty="0"/>
              <a:t> </a:t>
            </a:r>
          </a:p>
        </p:txBody>
      </p:sp>
      <p:pic>
        <p:nvPicPr>
          <p:cNvPr id="11" name="Picture 10" descr="A black and white image of a network&#10;&#10;Description automatically generated">
            <a:extLst>
              <a:ext uri="{FF2B5EF4-FFF2-40B4-BE49-F238E27FC236}">
                <a16:creationId xmlns:a16="http://schemas.microsoft.com/office/drawing/2014/main" id="{844B24D4-B701-840C-5D05-BD7D1135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4" y="4001294"/>
            <a:ext cx="1935126" cy="1935126"/>
          </a:xfrm>
          <a:prstGeom prst="rect">
            <a:avLst/>
          </a:prstGeom>
        </p:spPr>
      </p:pic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C394F9F-D005-F174-F379-D436D4F27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7" y="2052063"/>
            <a:ext cx="2129361" cy="21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TBC Canada - Directive on Automated Decision-Making  </a:t>
            </a:r>
          </a:p>
          <a:p>
            <a:r>
              <a:rPr lang="en-US" dirty="0"/>
              <a:t>Algorithmic Impact Assessment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Quality Assurance</a:t>
            </a:r>
          </a:p>
          <a:p>
            <a:r>
              <a:rPr lang="en-US" dirty="0"/>
              <a:t>Recourse</a:t>
            </a:r>
          </a:p>
          <a:p>
            <a:r>
              <a:rPr lang="en-US" dirty="0"/>
              <a:t>Reporting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2708644" y="5987018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https://www.tbs-sct.canada.ca/pol/doc-eng.aspx?id=32592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F6308-A63B-C225-973A-933D465B0D4A}"/>
              </a:ext>
            </a:extLst>
          </p:cNvPr>
          <p:cNvSpPr txBox="1"/>
          <p:nvPr/>
        </p:nvSpPr>
        <p:spPr>
          <a:xfrm>
            <a:off x="5628167" y="2953134"/>
            <a:ext cx="4354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and monitoring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Gender-based analysis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and business continuity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Ensuring human intervention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197D76E-6E8C-7F24-1CEA-CAC222618794}"/>
              </a:ext>
            </a:extLst>
          </p:cNvPr>
          <p:cNvSpPr/>
          <p:nvPr/>
        </p:nvSpPr>
        <p:spPr>
          <a:xfrm rot="10800000">
            <a:off x="4038599" y="3002339"/>
            <a:ext cx="1440711" cy="2696712"/>
          </a:xfrm>
          <a:prstGeom prst="rightBrace">
            <a:avLst>
              <a:gd name="adj1" fmla="val 12761"/>
              <a:gd name="adj2" fmla="val 7385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Amnesty - Equality and Non-discrimination </a:t>
            </a:r>
          </a:p>
          <a:p>
            <a:pPr marL="0" indent="0">
              <a:buNone/>
            </a:pPr>
            <a:r>
              <a:rPr lang="en-US" sz="2000" dirty="0"/>
              <a:t>Using the framework of international human rights law</a:t>
            </a:r>
          </a:p>
          <a:p>
            <a:r>
              <a:rPr lang="en-US" sz="1800" dirty="0"/>
              <a:t>The right to equality and non-discrimination</a:t>
            </a:r>
          </a:p>
          <a:p>
            <a:r>
              <a:rPr lang="en-US" sz="1800" dirty="0"/>
              <a:t>Preventing discrimination</a:t>
            </a:r>
          </a:p>
          <a:p>
            <a:r>
              <a:rPr lang="en-US" sz="1800" dirty="0"/>
              <a:t>Protecting the rights of all individuals and groups: promoting diversity and inclusion</a:t>
            </a:r>
          </a:p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Duties of states: human rights obligations</a:t>
            </a:r>
            <a:endParaRPr lang="en-US" sz="3200" dirty="0">
              <a:effectLst/>
            </a:endParaRPr>
          </a:p>
          <a:p>
            <a:r>
              <a:rPr lang="en-US" sz="1800" dirty="0"/>
              <a:t>Identify risks</a:t>
            </a:r>
          </a:p>
          <a:p>
            <a:r>
              <a:rPr lang="en-US" sz="1800" dirty="0"/>
              <a:t>Ensure transparency and accountability</a:t>
            </a:r>
          </a:p>
          <a:p>
            <a:r>
              <a:rPr lang="en-US" sz="1800" dirty="0"/>
              <a:t>Enforce oversight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1549697" y="5530632"/>
            <a:ext cx="765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https://www.accessnow.org/wp-content/uploads/2018/08/The-Toronto-Declaration_ENG_08-2018.pdf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49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Who Matters?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43A5D3-6634-04B2-F38A-7B3A27745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801" y="1825625"/>
            <a:ext cx="7856397" cy="4351338"/>
          </a:xfrm>
          <a:solidFill>
            <a:schemeClr val="bg2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Foundational Principles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656" y="1825625"/>
            <a:ext cx="6328144" cy="4351338"/>
          </a:xfrm>
          <a:solidFill>
            <a:schemeClr val="bg2"/>
          </a:solidFill>
        </p:spPr>
        <p:txBody>
          <a:bodyPr/>
          <a:lstStyle/>
          <a:p>
            <a:r>
              <a:rPr lang="en-CA" dirty="0"/>
              <a:t>Scan the QR code to the left or go to the following URL (probably works much better on a wider screen)</a:t>
            </a:r>
          </a:p>
          <a:p>
            <a:endParaRPr lang="en-CA" dirty="0"/>
          </a:p>
          <a:p>
            <a:r>
              <a:rPr lang="en-CA" dirty="0"/>
              <a:t>Enter your votes for the </a:t>
            </a:r>
            <a:r>
              <a:rPr lang="en-CA" b="1" dirty="0"/>
              <a:t>third</a:t>
            </a:r>
            <a:r>
              <a:rPr lang="en-CA" dirty="0"/>
              <a:t> ‘election’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D72F99-79D9-75F3-5DB9-4E22116B75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187456" cy="43513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8DDDE-81FB-3E09-35CC-72CDF6FE9473}"/>
              </a:ext>
            </a:extLst>
          </p:cNvPr>
          <p:cNvSpPr txBox="1"/>
          <p:nvPr/>
        </p:nvSpPr>
        <p:spPr>
          <a:xfrm>
            <a:off x="5462477" y="311674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http://www.downes.ca/post/75794/rd</a:t>
            </a:r>
            <a:r>
              <a:rPr lang="en-US" sz="2400" dirty="0"/>
              <a:t> </a:t>
            </a:r>
          </a:p>
        </p:txBody>
      </p:sp>
      <p:pic>
        <p:nvPicPr>
          <p:cNvPr id="11" name="Picture 10" descr="A black and white image of a network&#10;&#10;Description automatically generated">
            <a:extLst>
              <a:ext uri="{FF2B5EF4-FFF2-40B4-BE49-F238E27FC236}">
                <a16:creationId xmlns:a16="http://schemas.microsoft.com/office/drawing/2014/main" id="{844B24D4-B701-840C-5D05-BD7D1135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4" y="4001294"/>
            <a:ext cx="1935126" cy="1935126"/>
          </a:xfrm>
          <a:prstGeom prst="rect">
            <a:avLst/>
          </a:prstGeom>
        </p:spPr>
      </p:pic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C394F9F-D005-F174-F379-D436D4F27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7" y="2052063"/>
            <a:ext cx="2129361" cy="21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Canada -  Guide on the use of Generative AI</a:t>
            </a:r>
          </a:p>
          <a:p>
            <a:pPr marL="0" indent="0">
              <a:buNone/>
            </a:pPr>
            <a:r>
              <a:rPr lang="en-US" sz="2000" dirty="0"/>
              <a:t>FASTER Principles:</a:t>
            </a:r>
          </a:p>
          <a:p>
            <a:r>
              <a:rPr lang="en-US" sz="1800" b="1" dirty="0"/>
              <a:t>Fair</a:t>
            </a:r>
            <a:r>
              <a:rPr lang="en-US" sz="1800" dirty="0"/>
              <a:t>: do not include or amplify biases, comply with human rights, accessibility, and procedural and substantive fairness obligations</a:t>
            </a:r>
          </a:p>
          <a:p>
            <a:r>
              <a:rPr lang="en-US" sz="1800" b="1" dirty="0"/>
              <a:t>Accountable:</a:t>
            </a:r>
            <a:r>
              <a:rPr lang="en-US" sz="1800" dirty="0"/>
              <a:t> making sure it is factual, legal, ethical, and compliant with the terms of use</a:t>
            </a:r>
          </a:p>
          <a:p>
            <a:r>
              <a:rPr lang="en-US" sz="1800" b="1" dirty="0"/>
              <a:t>Secure</a:t>
            </a:r>
            <a:r>
              <a:rPr lang="en-US" sz="1800" dirty="0"/>
              <a:t>: security classification of the information, that privacy and personal information are protected</a:t>
            </a:r>
          </a:p>
          <a:p>
            <a:r>
              <a:rPr lang="en-US" sz="1800" b="1" dirty="0"/>
              <a:t>Transparent</a:t>
            </a:r>
            <a:r>
              <a:rPr lang="en-US" sz="1800" dirty="0"/>
              <a:t>: identify content that has been produced using generative AI and notify users</a:t>
            </a:r>
          </a:p>
          <a:p>
            <a:r>
              <a:rPr lang="en-US" sz="1800" b="1" dirty="0"/>
              <a:t>Educated</a:t>
            </a:r>
            <a:r>
              <a:rPr lang="en-US" sz="1800" dirty="0"/>
              <a:t>: learn about the strengths, limitations and responsible use of the tools</a:t>
            </a:r>
          </a:p>
          <a:p>
            <a:r>
              <a:rPr lang="en-US" sz="1800" b="1" dirty="0"/>
              <a:t>Relevant</a:t>
            </a:r>
            <a:r>
              <a:rPr lang="en-US" sz="1800" dirty="0"/>
              <a:t>: identify appropriate tools for the task; AI tools aren’t the best choice in every situation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2639089" y="5665569"/>
            <a:ext cx="765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https://www.canada.ca/en/government/system/digital-government/digital-government-innovations/responsible-use-ai/guide-use-generative-ai.html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OECD AI Principles overview</a:t>
            </a:r>
          </a:p>
          <a:p>
            <a:r>
              <a:rPr lang="en-US" sz="1800" dirty="0"/>
              <a:t>Inclusive growth, sustainable development and well-being</a:t>
            </a:r>
          </a:p>
          <a:p>
            <a:r>
              <a:rPr lang="en-US" sz="1800" dirty="0"/>
              <a:t>Human-</a:t>
            </a:r>
            <a:r>
              <a:rPr lang="en-US" sz="1800" dirty="0" err="1"/>
              <a:t>centred</a:t>
            </a:r>
            <a:r>
              <a:rPr lang="en-US" sz="1800" dirty="0"/>
              <a:t> values and fairness</a:t>
            </a:r>
          </a:p>
          <a:p>
            <a:r>
              <a:rPr lang="en-US" sz="1800" dirty="0"/>
              <a:t>Transparency and </a:t>
            </a:r>
            <a:r>
              <a:rPr lang="en-US" sz="1800" dirty="0" err="1"/>
              <a:t>explainability</a:t>
            </a:r>
            <a:endParaRPr lang="en-US" sz="1800" dirty="0"/>
          </a:p>
          <a:p>
            <a:r>
              <a:rPr lang="en-US" sz="1800" dirty="0"/>
              <a:t>Robustness, security and safety</a:t>
            </a:r>
          </a:p>
          <a:p>
            <a:r>
              <a:rPr lang="en-US" sz="1800" dirty="0"/>
              <a:t>Accountability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2639089" y="5665569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https://oecd.ai/en/ai-principles</a:t>
            </a:r>
            <a:r>
              <a:rPr lang="en-US" dirty="0"/>
              <a:t> </a:t>
            </a:r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99C97F38-0AB4-1092-F192-81D4FC9E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84" y="3105188"/>
            <a:ext cx="4601267" cy="29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University of Helsinki – AI Ethics MOOC</a:t>
            </a:r>
          </a:p>
          <a:p>
            <a:pPr marL="0" indent="0">
              <a:buNone/>
            </a:pPr>
            <a:r>
              <a:rPr lang="en-US" dirty="0"/>
              <a:t>The five principles of AI ethics answer different questions and focus on different values:</a:t>
            </a:r>
          </a:p>
          <a:p>
            <a:r>
              <a:rPr lang="en-US" sz="1800" dirty="0"/>
              <a:t>    Should we use AI for good and not for causing harm? (the principle of beneficence/ non-maleficence)</a:t>
            </a:r>
          </a:p>
          <a:p>
            <a:r>
              <a:rPr lang="en-US" sz="1800" dirty="0"/>
              <a:t>    Who should be blamed when AI causes harm? (the principle of accountability)</a:t>
            </a:r>
          </a:p>
          <a:p>
            <a:r>
              <a:rPr lang="en-US" sz="1800" dirty="0"/>
              <a:t>    Should we understand what, and why AI does whatever it does? (the principle of transparency)</a:t>
            </a:r>
          </a:p>
          <a:p>
            <a:r>
              <a:rPr lang="en-US" sz="1800" dirty="0"/>
              <a:t>    Should AI be fair or non-discriminative? (the principle of fairness)</a:t>
            </a:r>
          </a:p>
          <a:p>
            <a:r>
              <a:rPr lang="en-US" sz="1800" dirty="0"/>
              <a:t>    Should AI respect and promote human rights? (the principle of respecting basic human rights)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2639089" y="5665569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https://ethics-of-ai.mooc.fi/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23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This workshop will look at recent policies, guidelines and frameworks developed by governments and institutions for the ethical and responsible use of artificial intelligence. </a:t>
            </a:r>
          </a:p>
          <a:p>
            <a:pPr marL="0" indent="0">
              <a:buNone/>
            </a:pPr>
            <a:r>
              <a:rPr lang="en-US" dirty="0"/>
              <a:t>How are they created, and what things do they address? </a:t>
            </a:r>
          </a:p>
          <a:p>
            <a:pPr marL="0" indent="0">
              <a:buNone/>
            </a:pPr>
            <a:r>
              <a:rPr lang="en-US" dirty="0"/>
              <a:t>You will have the opportunity to identify important values and principles in order to develop a starting point for discussion relevant to your own context.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What Matters?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E0E620-4911-B6EE-7CBA-271E26E48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939" y="1825625"/>
            <a:ext cx="7412121" cy="4351338"/>
          </a:xfrm>
          <a:solidFill>
            <a:schemeClr val="bg2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0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Your Questions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CA" dirty="0"/>
              <a:t>Some more resources: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https://bryanalexander.org/classes-and-teaching/what-should-my-grad-students-read-about-emerging-ai/</a:t>
            </a:r>
            <a:r>
              <a:rPr lang="en-CA" sz="2400" dirty="0"/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B960E-170B-27CE-FC78-97575F18B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Stephen Downes</a:t>
            </a:r>
          </a:p>
          <a:p>
            <a:pPr marL="0" indent="0">
              <a:buNone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https://www.downes.ca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59E71-89C8-AD5C-6060-B6010DC9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4D5D6-9669-1633-D274-3D81C393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A person with a beard and mustache taking a selfie&#10;&#10;Description automatically generated">
            <a:extLst>
              <a:ext uri="{FF2B5EF4-FFF2-40B4-BE49-F238E27FC236}">
                <a16:creationId xmlns:a16="http://schemas.microsoft.com/office/drawing/2014/main" id="{E91258BF-4989-EBC3-95BF-41C900D4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42" y="1215483"/>
            <a:ext cx="3495908" cy="46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9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The Question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Artificial Intelligence (AI) is a new type of technology that offers many potential benefits but comes with unknown risks.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How do we as a society govern ourselves with regard to the creation and use of this technology?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Governments, industry and societies have been grappling with this question.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0280C-852F-3FFB-39C1-36A377E9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891" y="4650059"/>
            <a:ext cx="6320253" cy="13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values and values&#10;&#10;Description automatically generated">
            <a:extLst>
              <a:ext uri="{FF2B5EF4-FFF2-40B4-BE49-F238E27FC236}">
                <a16:creationId xmlns:a16="http://schemas.microsoft.com/office/drawing/2014/main" id="{C16BF310-D1B5-E34A-96E1-512BCA8EC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15" y="431593"/>
            <a:ext cx="8511169" cy="5489704"/>
          </a:xfrm>
          <a:solidFill>
            <a:schemeClr val="bg2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3BBA1-CCDE-D409-C348-76D2F319A2C8}"/>
              </a:ext>
            </a:extLst>
          </p:cNvPr>
          <p:cNvSpPr txBox="1"/>
          <p:nvPr/>
        </p:nvSpPr>
        <p:spPr>
          <a:xfrm>
            <a:off x="2143305" y="6050004"/>
            <a:ext cx="9467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https://www.mvf-knowledge-base.com/2011/12/whats-difference-between-values-ethics.html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87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Approaches to Ethics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8144" cy="4351338"/>
          </a:xfrm>
          <a:solidFill>
            <a:schemeClr val="bg2"/>
          </a:solidFill>
        </p:spPr>
        <p:txBody>
          <a:bodyPr/>
          <a:lstStyle/>
          <a:p>
            <a:r>
              <a:rPr lang="en-US" b="1" dirty="0"/>
              <a:t>Virtue and character</a:t>
            </a:r>
            <a:r>
              <a:rPr lang="en-US" dirty="0"/>
              <a:t> – “Be all that you can be”</a:t>
            </a:r>
          </a:p>
          <a:p>
            <a:r>
              <a:rPr lang="en-US" b="1" dirty="0"/>
              <a:t>Duty</a:t>
            </a:r>
            <a:r>
              <a:rPr lang="en-US" dirty="0"/>
              <a:t> – “with great power comes great responsibility”</a:t>
            </a:r>
          </a:p>
          <a:p>
            <a:r>
              <a:rPr lang="en-US" b="1" dirty="0"/>
              <a:t>Consequentialism</a:t>
            </a:r>
            <a:r>
              <a:rPr lang="en-US" dirty="0"/>
              <a:t> - ranging from “do no harm” to “the ends justify the means”.</a:t>
            </a:r>
          </a:p>
          <a:p>
            <a:r>
              <a:rPr lang="en-US" b="1" dirty="0"/>
              <a:t>Social contract</a:t>
            </a:r>
            <a:r>
              <a:rPr lang="en-US" dirty="0"/>
              <a:t> – “We the people, in order to form a more perfect union…”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D72F99-79D9-75F3-5DB9-4E22116B75CA}"/>
              </a:ext>
            </a:extLst>
          </p:cNvPr>
          <p:cNvSpPr txBox="1">
            <a:spLocks/>
          </p:cNvSpPr>
          <p:nvPr/>
        </p:nvSpPr>
        <p:spPr>
          <a:xfrm>
            <a:off x="7166344" y="1825625"/>
            <a:ext cx="4114800" cy="43513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31C01-1190-27E2-1AC5-B9FC5306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947" y="2461527"/>
            <a:ext cx="3580531" cy="2901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348044-4591-2ABA-3CA0-364D2FBE45EB}"/>
              </a:ext>
            </a:extLst>
          </p:cNvPr>
          <p:cNvSpPr txBox="1"/>
          <p:nvPr/>
        </p:nvSpPr>
        <p:spPr>
          <a:xfrm>
            <a:off x="3047114" y="571265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https://ethics.mooc.ca/cgi-bin/page.cgi?module=9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71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What Are Your Values?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656" y="1825625"/>
            <a:ext cx="6328144" cy="4351338"/>
          </a:xfrm>
          <a:solidFill>
            <a:schemeClr val="bg2"/>
          </a:solidFill>
        </p:spPr>
        <p:txBody>
          <a:bodyPr/>
          <a:lstStyle/>
          <a:p>
            <a:r>
              <a:rPr lang="en-CA" dirty="0"/>
              <a:t>Scan the QR code to the left or go to the following URL (probably works much better on a wider screen)</a:t>
            </a:r>
          </a:p>
          <a:p>
            <a:endParaRPr lang="en-CA" dirty="0"/>
          </a:p>
          <a:p>
            <a:r>
              <a:rPr lang="en-CA" dirty="0"/>
              <a:t>Enter your votes for the first ‘election’ (we’ll do the next two later in the session).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D72F99-79D9-75F3-5DB9-4E22116B75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187456" cy="43513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8DDDE-81FB-3E09-35CC-72CDF6FE9473}"/>
              </a:ext>
            </a:extLst>
          </p:cNvPr>
          <p:cNvSpPr txBox="1"/>
          <p:nvPr/>
        </p:nvSpPr>
        <p:spPr>
          <a:xfrm>
            <a:off x="5462477" y="311674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http://www.downes.ca/post/75794/rd</a:t>
            </a:r>
            <a:r>
              <a:rPr lang="en-US" sz="2400" dirty="0"/>
              <a:t> </a:t>
            </a:r>
          </a:p>
        </p:txBody>
      </p:sp>
      <p:pic>
        <p:nvPicPr>
          <p:cNvPr id="11" name="Picture 10" descr="A black and white image of a network&#10;&#10;Description automatically generated">
            <a:extLst>
              <a:ext uri="{FF2B5EF4-FFF2-40B4-BE49-F238E27FC236}">
                <a16:creationId xmlns:a16="http://schemas.microsoft.com/office/drawing/2014/main" id="{844B24D4-B701-840C-5D05-BD7D1135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4" y="4001294"/>
            <a:ext cx="1935126" cy="1935126"/>
          </a:xfrm>
          <a:prstGeom prst="rect">
            <a:avLst/>
          </a:prstGeom>
        </p:spPr>
      </p:pic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C394F9F-D005-F174-F379-D436D4F27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97" y="2052063"/>
            <a:ext cx="2129361" cy="21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An Ethical Codes Reader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Survey of 70 ethical codes of conduct in professions dealing with knowledge and technology</a:t>
            </a:r>
          </a:p>
          <a:p>
            <a:r>
              <a:rPr lang="en-US" dirty="0"/>
              <a:t>Brief summary of each code</a:t>
            </a:r>
          </a:p>
          <a:p>
            <a:r>
              <a:rPr lang="en-US" dirty="0"/>
              <a:t>Link to the code web page</a:t>
            </a:r>
          </a:p>
          <a:p>
            <a:r>
              <a:rPr lang="en-US" dirty="0"/>
              <a:t>Text of relevant sections of the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3A374-D288-B66F-9F2B-D42E1A5C74BC}"/>
              </a:ext>
            </a:extLst>
          </p:cNvPr>
          <p:cNvSpPr txBox="1"/>
          <p:nvPr/>
        </p:nvSpPr>
        <p:spPr>
          <a:xfrm>
            <a:off x="838200" y="5804991"/>
            <a:ext cx="10110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https://docs.google.com/document/d/1mv9VxbIyGvBaFwHSvtyN1a3iwAKws6SZDGuDTlYMZ48/edit#heading=h.roink2k5jm7f</a:t>
            </a:r>
            <a:endParaRPr lang="en-US" sz="1400" dirty="0"/>
          </a:p>
          <a:p>
            <a:r>
              <a:rPr lang="en-US" sz="1400" dirty="0"/>
              <a:t>Image: </a:t>
            </a:r>
            <a:r>
              <a:rPr lang="en-US" sz="1400" dirty="0">
                <a:hlinkClick r:id="rId3"/>
              </a:rPr>
              <a:t>https://www.aje.com/services/research-promotion/</a:t>
            </a:r>
            <a:r>
              <a:rPr lang="en-US" sz="1400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DA8F8-3DE1-C0C4-E56C-950173064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692" y="2483737"/>
            <a:ext cx="3513503" cy="303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House of Lords Select Committee on AI</a:t>
            </a:r>
          </a:p>
          <a:p>
            <a:r>
              <a:rPr lang="en-US" dirty="0"/>
              <a:t>It would be better to focus on “the consequences of AI, rather than on the way it works”, in a way that empowered  individuals to exercise their rights (para 51).</a:t>
            </a:r>
          </a:p>
          <a:p>
            <a:r>
              <a:rPr lang="en-US" dirty="0"/>
              <a:t>Four of the five principles in fact represent a consequentialist approach, however one principle states that AI “should operate on principles of intelligibility and fairness” (para 417).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1081863" y="5285509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https://publications.parliament.uk/pa/ld201719/ldselect/ldai/100/100.pdf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6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25000"/>
              </a:schemeClr>
            </a:gs>
            <a:gs pos="49000">
              <a:schemeClr val="bg2">
                <a:lumMod val="90000"/>
              </a:schemeClr>
            </a:gs>
            <a:gs pos="34000">
              <a:schemeClr val="bg2">
                <a:lumMod val="75000"/>
              </a:schemeClr>
            </a:gs>
            <a:gs pos="82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D7E-D7AC-3553-EF3B-DF24AE59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Some Major Statements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13A6-EA21-C54C-801E-110F84FEA0A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US Whitehouse - Blueprint for an AI Bill of Rights </a:t>
            </a:r>
          </a:p>
          <a:p>
            <a:r>
              <a:rPr lang="en-US" dirty="0"/>
              <a:t>Safe and Effective Systems</a:t>
            </a:r>
          </a:p>
          <a:p>
            <a:r>
              <a:rPr lang="en-US" dirty="0"/>
              <a:t>Algorithmic Discrimination Protections</a:t>
            </a:r>
          </a:p>
          <a:p>
            <a:r>
              <a:rPr lang="en-US" dirty="0"/>
              <a:t>Data Privacy</a:t>
            </a:r>
          </a:p>
          <a:p>
            <a:r>
              <a:rPr lang="en-US" dirty="0"/>
              <a:t>Notice and Explanation</a:t>
            </a:r>
          </a:p>
          <a:p>
            <a:r>
              <a:rPr lang="en-US" dirty="0"/>
              <a:t>Human Alternatives, Consideration, and Fallback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14AB0-774D-1713-A2D2-983A2A9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AI Policies, Guidelines, and Frameworks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E3E9-47A8-B39E-B939-3AD00FD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6E8-4B87-4C4E-9678-8C611428091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580-CABA-F8D7-D21F-A49C635AA162}"/>
              </a:ext>
            </a:extLst>
          </p:cNvPr>
          <p:cNvSpPr txBox="1"/>
          <p:nvPr/>
        </p:nvSpPr>
        <p:spPr>
          <a:xfrm>
            <a:off x="1081863" y="5285509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https://www.whitehouse.gov/ostp/ai-bill-of-rights/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73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1394</Words>
  <Application>Microsoft Office PowerPoint</Application>
  <PresentationFormat>Widescreen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Introduction to AI Policies, Guidelines, and Frameworks</vt:lpstr>
      <vt:lpstr>Introduction</vt:lpstr>
      <vt:lpstr>The Question</vt:lpstr>
      <vt:lpstr>PowerPoint Presentation</vt:lpstr>
      <vt:lpstr>Approaches to Ethics</vt:lpstr>
      <vt:lpstr>What Are Your Values?</vt:lpstr>
      <vt:lpstr>An Ethical Codes Reader</vt:lpstr>
      <vt:lpstr>Some Major Statements</vt:lpstr>
      <vt:lpstr>Some Major Statements</vt:lpstr>
      <vt:lpstr>Some Major Statements</vt:lpstr>
      <vt:lpstr>Is There a Consensus?</vt:lpstr>
      <vt:lpstr>Who Are We Responsible To?</vt:lpstr>
      <vt:lpstr>Some Major Statements</vt:lpstr>
      <vt:lpstr>Some Major Statements</vt:lpstr>
      <vt:lpstr>Who Matters?</vt:lpstr>
      <vt:lpstr>Foundational Principles</vt:lpstr>
      <vt:lpstr>Some Major Statements</vt:lpstr>
      <vt:lpstr>Some Major Statements</vt:lpstr>
      <vt:lpstr>Some Major Statements</vt:lpstr>
      <vt:lpstr>What Matters?</vt:lpstr>
      <vt:lpstr>Your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AI Policies, Guidelines, and Frameworks</dc:title>
  <dc:creator>Stephen Downes</dc:creator>
  <cp:lastModifiedBy>Stephen Downes</cp:lastModifiedBy>
  <cp:revision>3</cp:revision>
  <dcterms:created xsi:type="dcterms:W3CDTF">2023-11-16T13:29:35Z</dcterms:created>
  <dcterms:modified xsi:type="dcterms:W3CDTF">2023-11-17T19:25:06Z</dcterms:modified>
</cp:coreProperties>
</file>