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17" r:id="rId5"/>
    <p:sldId id="320" r:id="rId6"/>
    <p:sldId id="318" r:id="rId7"/>
    <p:sldId id="321" r:id="rId8"/>
    <p:sldId id="306" r:id="rId9"/>
    <p:sldId id="307" r:id="rId10"/>
    <p:sldId id="323" r:id="rId11"/>
    <p:sldId id="339" r:id="rId12"/>
    <p:sldId id="338" r:id="rId13"/>
    <p:sldId id="313" r:id="rId14"/>
    <p:sldId id="319" r:id="rId15"/>
    <p:sldId id="316" r:id="rId16"/>
    <p:sldId id="328" r:id="rId17"/>
    <p:sldId id="329" r:id="rId18"/>
    <p:sldId id="331" r:id="rId19"/>
    <p:sldId id="296" r:id="rId20"/>
    <p:sldId id="294" r:id="rId21"/>
    <p:sldId id="333" r:id="rId22"/>
    <p:sldId id="332" r:id="rId23"/>
    <p:sldId id="330" r:id="rId24"/>
    <p:sldId id="322" r:id="rId25"/>
    <p:sldId id="334" r:id="rId26"/>
    <p:sldId id="335" r:id="rId27"/>
    <p:sldId id="336" r:id="rId28"/>
    <p:sldId id="337" r:id="rId29"/>
    <p:sldId id="325" r:id="rId30"/>
    <p:sldId id="326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5990" autoAdjust="0"/>
  </p:normalViewPr>
  <p:slideViewPr>
    <p:cSldViewPr snapToGrid="0">
      <p:cViewPr varScale="1">
        <p:scale>
          <a:sx n="99" d="100"/>
          <a:sy n="99" d="100"/>
        </p:scale>
        <p:origin x="660" y="90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E81FEC-2664-411F-AEB3-065F29F52751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Org. Change</a:t>
          </a:r>
        </a:p>
      </dgm:t>
    </dgm:pt>
    <dgm:pt modelId="{BCBC007E-0269-421B-9C41-DE26D5C3A822}" type="parTrans" cxnId="{711E093C-AD42-45A4-8D40-A2D39702062E}">
      <dgm:prSet/>
      <dgm:spPr/>
      <dgm:t>
        <a:bodyPr/>
        <a:lstStyle/>
        <a:p>
          <a:endParaRPr lang="en-US"/>
        </a:p>
      </dgm:t>
    </dgm:pt>
    <dgm:pt modelId="{80230EB7-7230-4881-A631-309C07417378}" type="sibTrans" cxnId="{711E093C-AD42-45A4-8D40-A2D39702062E}">
      <dgm:prSet/>
      <dgm:spPr/>
      <dgm:t>
        <a:bodyPr/>
        <a:lstStyle/>
        <a:p>
          <a:endParaRPr lang="en-US"/>
        </a:p>
      </dgm:t>
    </dgm:pt>
    <dgm:pt modelId="{73D947E0-108F-4D20-A71E-3CF329F97212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Technology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Access</a:t>
          </a:r>
        </a:p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Baskerville" panose="02020502070401020303" pitchFamily="18" charset="0"/>
              <a:cs typeface="Gill Sans Light" panose="020B0302020104020203" pitchFamily="34" charset="-79"/>
            </a:rPr>
            <a:t>Reliability</a:t>
          </a:r>
        </a:p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ea typeface="Baskerville" panose="02020502070401020303" pitchFamily="18" charset="0"/>
              <a:cs typeface="Gill Sans Light" panose="020B0302020104020203" pitchFamily="34" charset="-79"/>
            </a:rPr>
            <a:t>Complexity</a:t>
          </a:r>
          <a:endParaRPr lang="en-US" sz="2000" dirty="0">
            <a:latin typeface="Baskerville Old Face"/>
            <a:ea typeface="Baskerville" panose="02020502070401020303" pitchFamily="18" charset="0"/>
          </a:endParaRP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Process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Management</a:t>
          </a:r>
        </a:p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Support</a:t>
          </a:r>
        </a:p>
        <a:p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Prof. Development</a:t>
          </a: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Control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A2322D3A-7AC2-4C5C-9D7E-EAB2313D47D4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Environment</a:t>
          </a:r>
        </a:p>
      </dgm:t>
    </dgm:pt>
    <dgm:pt modelId="{4A8C15D4-B36F-4764-B4FF-F2AF790D3E17}" type="parTrans" cxnId="{179FAFCF-F878-464E-A8A6-1185EFA0E380}">
      <dgm:prSet/>
      <dgm:spPr/>
      <dgm:t>
        <a:bodyPr/>
        <a:lstStyle/>
        <a:p>
          <a:endParaRPr lang="en-US"/>
        </a:p>
      </dgm:t>
    </dgm:pt>
    <dgm:pt modelId="{84DE1C3A-3FC7-4DB3-88ED-33F65A71557A}" type="sibTrans" cxnId="{179FAFCF-F878-464E-A8A6-1185EFA0E380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Administration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06A06941-9749-3A4F-9AA0-F1569F7CA3BC}">
      <dgm:prSet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2000" b="0" i="0" dirty="0">
              <a:solidFill>
                <a:schemeClr val="accent3"/>
              </a:solidFill>
              <a:latin typeface="Baskerville" panose="02020502070401020303" pitchFamily="18" charset="0"/>
              <a:ea typeface="Baskerville" panose="02020502070401020303" pitchFamily="18" charset="0"/>
              <a:cs typeface="Gill Sans Light" panose="020B0302020104020203" pitchFamily="34" charset="-79"/>
            </a:rPr>
            <a:t>Faculty</a:t>
          </a:r>
          <a:endParaRPr lang="en-US" sz="2000" b="0" i="0" dirty="0">
            <a:solidFill>
              <a:schemeClr val="accent3"/>
            </a:solidFill>
            <a:latin typeface="Baskerville" panose="02020502070401020303" pitchFamily="18" charset="0"/>
            <a:ea typeface="Baskerville" panose="02020502070401020303" pitchFamily="18" charset="0"/>
            <a:cs typeface="Gill Sans Light" panose="020B0302020104020203" pitchFamily="34" charset="-79"/>
          </a:endParaRPr>
        </a:p>
      </dgm:t>
    </dgm:pt>
    <dgm:pt modelId="{F3FE8867-1B8E-424A-BC4F-956FAED2C156}" type="parTrans" cxnId="{B3CFCE6D-F273-2B48-B562-1D54B2674BE2}">
      <dgm:prSet/>
      <dgm:spPr/>
      <dgm:t>
        <a:bodyPr/>
        <a:lstStyle/>
        <a:p>
          <a:endParaRPr lang="en-US"/>
        </a:p>
      </dgm:t>
    </dgm:pt>
    <dgm:pt modelId="{05E27B93-7F7F-5B40-AB03-73D3B708D2A4}" type="sibTrans" cxnId="{B3CFCE6D-F273-2B48-B562-1D54B2674BE2}">
      <dgm:prSet/>
      <dgm:spPr/>
      <dgm:t>
        <a:bodyPr/>
        <a:lstStyle/>
        <a:p>
          <a:endParaRPr lang="en-US"/>
        </a:p>
      </dgm:t>
    </dgm:pt>
    <dgm:pt modelId="{53EA00B2-1296-0A43-98FE-BC2CC4419795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Effective Use</a:t>
          </a:r>
        </a:p>
      </dgm:t>
    </dgm:pt>
    <dgm:pt modelId="{B8EA6F3B-B715-C74D-AFF5-B52A5773D415}" type="parTrans" cxnId="{8602F95F-2C68-EC46-B432-12029153EA7C}">
      <dgm:prSet/>
      <dgm:spPr/>
      <dgm:t>
        <a:bodyPr/>
        <a:lstStyle/>
        <a:p>
          <a:endParaRPr lang="en-US"/>
        </a:p>
      </dgm:t>
    </dgm:pt>
    <dgm:pt modelId="{7F674326-16B5-524E-9A8D-B76680694B09}" type="sibTrans" cxnId="{8602F95F-2C68-EC46-B432-12029153EA7C}">
      <dgm:prSet/>
      <dgm:spPr/>
      <dgm:t>
        <a:bodyPr/>
        <a:lstStyle/>
        <a:p>
          <a:endParaRPr lang="en-US"/>
        </a:p>
      </dgm:t>
    </dgm:pt>
    <dgm:pt modelId="{ED44C273-CE89-4341-9D7D-3741E947FBA0}">
      <dgm:prSet phldr="0"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Support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24A735C0-9611-4374-BC1D-567A180D74CE}" type="parTrans" cxnId="{AC09E4A4-422E-4E1B-A0B5-0A42CA6CA8BF}">
      <dgm:prSet/>
      <dgm:spPr/>
      <dgm:t>
        <a:bodyPr/>
        <a:lstStyle/>
        <a:p>
          <a:endParaRPr lang="en-US"/>
        </a:p>
      </dgm:t>
    </dgm:pt>
    <dgm:pt modelId="{2B39466C-1A2D-4708-80AB-ECBDF4D3AD3E}" type="sibTrans" cxnId="{AC09E4A4-422E-4E1B-A0B5-0A42CA6CA8BF}">
      <dgm:prSet/>
      <dgm:spPr/>
      <dgm:t>
        <a:bodyPr/>
        <a:lstStyle/>
        <a:p>
          <a:endParaRPr lang="en-US"/>
        </a:p>
      </dgm:t>
    </dgm:pt>
    <dgm:pt modelId="{8E5B2327-A192-4089-AB61-3E6EE8EAF1AB}">
      <dgm:prSet phldr="0"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Compensation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2C59F26E-5305-41D0-8D69-B2E7484F604A}" type="parTrans" cxnId="{638A8B63-B2F3-4491-A79F-E0FE33A309AC}">
      <dgm:prSet/>
      <dgm:spPr/>
      <dgm:t>
        <a:bodyPr/>
        <a:lstStyle/>
        <a:p>
          <a:endParaRPr lang="en-US"/>
        </a:p>
      </dgm:t>
    </dgm:pt>
    <dgm:pt modelId="{A3D0A2F5-90A3-4641-BEFD-2ACE5962C280}" type="sibTrans" cxnId="{638A8B63-B2F3-4491-A79F-E0FE33A309AC}">
      <dgm:prSet/>
      <dgm:spPr/>
      <dgm:t>
        <a:bodyPr/>
        <a:lstStyle/>
        <a:p>
          <a:endParaRPr lang="en-US"/>
        </a:p>
      </dgm:t>
    </dgm:pt>
    <dgm:pt modelId="{CC44BBF6-2136-4780-AA23-F1FC32326512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Tensions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8E301098-D950-42D3-A33F-C3203E09967B}" type="parTrans" cxnId="{91928C26-3F33-423C-A08B-70478379AD67}">
      <dgm:prSet/>
      <dgm:spPr/>
      <dgm:t>
        <a:bodyPr/>
        <a:lstStyle/>
        <a:p>
          <a:endParaRPr lang="en-US"/>
        </a:p>
      </dgm:t>
    </dgm:pt>
    <dgm:pt modelId="{88207EA9-19A5-436B-9194-836747DDF460}" type="sibTrans" cxnId="{91928C26-3F33-423C-A08B-70478379AD67}">
      <dgm:prSet/>
      <dgm:spPr/>
      <dgm:t>
        <a:bodyPr/>
        <a:lstStyle/>
        <a:p>
          <a:endParaRPr lang="en-US"/>
        </a:p>
      </dgm:t>
    </dgm:pt>
    <dgm:pt modelId="{195DA1DA-1929-45D8-AD75-9F510BB3FDB4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Legal Issues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DE958464-804E-4C95-A102-75B872C094EE}" type="parTrans" cxnId="{ED5DB0DF-3F4D-4646-9EB3-E20E02F3820E}">
      <dgm:prSet/>
      <dgm:spPr/>
      <dgm:t>
        <a:bodyPr/>
        <a:lstStyle/>
        <a:p>
          <a:endParaRPr lang="en-US"/>
        </a:p>
      </dgm:t>
    </dgm:pt>
    <dgm:pt modelId="{60B9EA9E-6201-437E-A0ED-12B2A584787C}" type="sibTrans" cxnId="{ED5DB0DF-3F4D-4646-9EB3-E20E02F3820E}">
      <dgm:prSet/>
      <dgm:spPr/>
      <dgm:t>
        <a:bodyPr/>
        <a:lstStyle/>
        <a:p>
          <a:endParaRPr lang="en-US"/>
        </a:p>
      </dgm:t>
    </dgm:pt>
    <dgm:pt modelId="{BC7C569E-CC03-477E-BFB0-05B2EAEC872F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Effectiveness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0302624F-24FD-4121-AFC7-77FBDE91BB4B}" type="parTrans" cxnId="{E99DDFA9-EE78-49C4-9B11-A3B5BC070051}">
      <dgm:prSet/>
      <dgm:spPr/>
      <dgm:t>
        <a:bodyPr/>
        <a:lstStyle/>
        <a:p>
          <a:endParaRPr lang="en-US"/>
        </a:p>
      </dgm:t>
    </dgm:pt>
    <dgm:pt modelId="{76CDA2B9-FA00-4FD0-AB00-1D163AA57902}" type="sibTrans" cxnId="{E99DDFA9-EE78-49C4-9B11-A3B5BC070051}">
      <dgm:prSet/>
      <dgm:spPr/>
      <dgm:t>
        <a:bodyPr/>
        <a:lstStyle/>
        <a:p>
          <a:endParaRPr lang="en-US"/>
        </a:p>
      </dgm:t>
    </dgm:pt>
    <dgm:pt modelId="{838DEDCF-BC10-40DB-A211-29D4451A69E6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Resistance to Change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11406293-A49D-45B5-AF0D-A7061B600EEC}" type="parTrans" cxnId="{4ED64959-D42C-4566-95FA-BF816C76EB89}">
      <dgm:prSet/>
      <dgm:spPr/>
      <dgm:t>
        <a:bodyPr/>
        <a:lstStyle/>
        <a:p>
          <a:endParaRPr lang="en-US"/>
        </a:p>
      </dgm:t>
    </dgm:pt>
    <dgm:pt modelId="{2E045D62-2913-4C2D-A9A0-B83C1EF34AF7}" type="sibTrans" cxnId="{4ED64959-D42C-4566-95FA-BF816C76EB89}">
      <dgm:prSet/>
      <dgm:spPr/>
      <dgm:t>
        <a:bodyPr/>
        <a:lstStyle/>
        <a:p>
          <a:endParaRPr lang="en-US"/>
        </a:p>
      </dgm:t>
    </dgm:pt>
    <dgm:pt modelId="{3328061F-1ADB-4F36-B995-2F273D9EB282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Self-efficacy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08207AEE-31EF-43FA-B07F-8DAB03AA464F}" type="parTrans" cxnId="{288DCED9-719C-44F9-86E8-F0F9483037D5}">
      <dgm:prSet/>
      <dgm:spPr/>
      <dgm:t>
        <a:bodyPr/>
        <a:lstStyle/>
        <a:p>
          <a:endParaRPr lang="en-US"/>
        </a:p>
      </dgm:t>
    </dgm:pt>
    <dgm:pt modelId="{3A9FDD6C-17DF-4D96-83BA-EEA0E7634349}" type="sibTrans" cxnId="{288DCED9-719C-44F9-86E8-F0F9483037D5}">
      <dgm:prSet/>
      <dgm:spPr/>
      <dgm:t>
        <a:bodyPr/>
        <a:lstStyle/>
        <a:p>
          <a:endParaRPr lang="en-US"/>
        </a:p>
      </dgm:t>
    </dgm:pt>
    <dgm:pt modelId="{67EB184E-A524-4BDD-BBFE-6AEEFF0A21A4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Perceptions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72A55CCE-007D-463A-9641-2B0072ADCAC5}" type="parTrans" cxnId="{C2677EC6-2CD2-4400-93B6-722190DAAB18}">
      <dgm:prSet/>
      <dgm:spPr/>
      <dgm:t>
        <a:bodyPr/>
        <a:lstStyle/>
        <a:p>
          <a:endParaRPr lang="en-US"/>
        </a:p>
      </dgm:t>
    </dgm:pt>
    <dgm:pt modelId="{0A6C8BE5-05D2-49F9-A2DC-EE4E2D7301B0}" type="sibTrans" cxnId="{C2677EC6-2CD2-4400-93B6-722190DAAB18}">
      <dgm:prSet/>
      <dgm:spPr/>
      <dgm:t>
        <a:bodyPr/>
        <a:lstStyle/>
        <a:p>
          <a:endParaRPr lang="en-US"/>
        </a:p>
      </dgm:t>
    </dgm:pt>
    <dgm:pt modelId="{03B89A72-D106-41AB-9E07-376DE9C3E5A6}">
      <dgm:prSet custT="1"/>
      <dgm:spPr>
        <a:solidFill>
          <a:schemeClr val="bg1">
            <a:alpha val="9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CA" sz="1600" b="0" i="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Prof. Development</a:t>
          </a:r>
          <a:endParaRPr lang="en-US" sz="1600" b="0" i="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gm:t>
    </dgm:pt>
    <dgm:pt modelId="{58365BF2-142C-464E-951E-E6F547AD8E26}" type="parTrans" cxnId="{A4405E8A-58CA-47C1-BB3D-5B40AA886DE7}">
      <dgm:prSet/>
      <dgm:spPr/>
      <dgm:t>
        <a:bodyPr/>
        <a:lstStyle/>
        <a:p>
          <a:endParaRPr lang="en-US"/>
        </a:p>
      </dgm:t>
    </dgm:pt>
    <dgm:pt modelId="{4196CEC3-D33C-41DF-8B71-A9C18A957110}" type="sibTrans" cxnId="{A4405E8A-58CA-47C1-BB3D-5B40AA886DE7}">
      <dgm:prSet/>
      <dgm:spPr/>
      <dgm:t>
        <a:bodyPr/>
        <a:lstStyle/>
        <a:p>
          <a:endParaRPr lang="en-US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56478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67973" custLinFactNeighborY="13200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1" presStyleCnt="5" custLinFactNeighborY="-56478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1" presStyleCnt="5" custScaleY="167973" custLinFactNeighborY="13200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2" presStyleCnt="5" custLinFactNeighborY="-5647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2" presStyleCnt="5" custScaleY="167973" custLinFactNeighborY="13200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3" presStyleCnt="5" custLinFactNeighborX="119" custLinFactNeighborY="-56478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3" presStyleCnt="5" custScaleX="99917" custScaleY="154414" custLinFactNeighborX="118" custLinFactNeighborY="11755">
        <dgm:presLayoutVars/>
      </dgm:prSet>
      <dgm:spPr/>
    </dgm:pt>
    <dgm:pt modelId="{971B4886-4C10-0F41-9D33-2AB38F03E001}" type="pres">
      <dgm:prSet presAssocID="{84DE1C3A-3FC7-4DB3-88ED-33F65A71557A}" presName="space" presStyleCnt="0"/>
      <dgm:spPr/>
    </dgm:pt>
    <dgm:pt modelId="{541DF681-4107-1145-BA3A-6863148FAAD1}" type="pres">
      <dgm:prSet presAssocID="{06A06941-9749-3A4F-9AA0-F1569F7CA3BC}" presName="composite" presStyleCnt="0"/>
      <dgm:spPr/>
    </dgm:pt>
    <dgm:pt modelId="{DB25E299-7333-E542-904B-B47D9D6B54AA}" type="pres">
      <dgm:prSet presAssocID="{06A06941-9749-3A4F-9AA0-F1569F7CA3BC}" presName="parTx" presStyleLbl="alignNode1" presStyleIdx="4" presStyleCnt="5" custLinFactNeighborX="429" custLinFactNeighborY="-60015">
        <dgm:presLayoutVars>
          <dgm:chMax val="0"/>
          <dgm:chPref val="0"/>
        </dgm:presLayoutVars>
      </dgm:prSet>
      <dgm:spPr/>
    </dgm:pt>
    <dgm:pt modelId="{ED33D1E0-7D85-BC4E-B49A-BB61AB48967E}" type="pres">
      <dgm:prSet presAssocID="{06A06941-9749-3A4F-9AA0-F1569F7CA3BC}" presName="desTx" presStyleLbl="alignAccFollowNode1" presStyleIdx="4" presStyleCnt="5" custScaleY="111359" custLinFactNeighborX="429" custLinFactNeighborY="5660">
        <dgm:presLayoutVars/>
      </dgm:prSet>
      <dgm:spPr/>
    </dgm:pt>
  </dgm:ptLst>
  <dgm:cxnLst>
    <dgm:cxn modelId="{F28D7702-2FC3-49BD-BB13-C989E5EE622A}" srcId="{73D947E0-108F-4D20-A71E-3CF329F97212}" destId="{B1AFA1AF-0FF8-45B3-A6D0-0E255A2F637D}" srcOrd="0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E2EAD917-D171-47F3-BA4D-579EC01AD9F6}" type="presOf" srcId="{B1AFA1AF-0FF8-45B3-A6D0-0E255A2F637D}" destId="{22359DD7-1BFB-4900-BAE6-6084F2F57988}" srcOrd="0" destOrd="0" presId="urn:microsoft.com/office/officeart/2016/7/layout/HorizontalActionList"/>
    <dgm:cxn modelId="{D92A4A26-F578-42B8-9385-AEA0AEF7B977}" type="presOf" srcId="{A2322D3A-7AC2-4C5C-9D7E-EAB2313D47D4}" destId="{59606EB9-9F10-4D12-A33F-A242FDCC0D0F}" srcOrd="0" destOrd="0" presId="urn:microsoft.com/office/officeart/2016/7/layout/HorizontalActionList"/>
    <dgm:cxn modelId="{91928C26-3F33-423C-A08B-70478379AD67}" srcId="{A2322D3A-7AC2-4C5C-9D7E-EAB2313D47D4}" destId="{CC44BBF6-2136-4780-AA23-F1FC32326512}" srcOrd="1" destOrd="0" parTransId="{8E301098-D950-42D3-A33F-C3203E09967B}" sibTransId="{88207EA9-19A5-436B-9194-836747DDF460}"/>
    <dgm:cxn modelId="{3437F32A-17AC-43D6-9008-7FBA2A4883EC}" type="presOf" srcId="{838DEDCF-BC10-40DB-A211-29D4451A69E6}" destId="{ED33D1E0-7D85-BC4E-B49A-BB61AB48967E}" srcOrd="0" destOrd="1" presId="urn:microsoft.com/office/officeart/2016/7/layout/HorizontalActionList"/>
    <dgm:cxn modelId="{FF827732-C2DB-437E-A8B4-6A757505FF74}" type="presOf" srcId="{BC7C569E-CC03-477E-BFB0-05B2EAEC872F}" destId="{C8429E68-36DD-4F6A-A2F4-7CCDADCEFAD1}" srcOrd="0" destOrd="3" presId="urn:microsoft.com/office/officeart/2016/7/layout/HorizontalActionList"/>
    <dgm:cxn modelId="{C8AF2137-047C-4A60-BC68-6F79DAEAD77E}" type="presOf" srcId="{E9682B4F-0217-4B50-923E-C104AA24290F}" destId="{49B7F8FA-D256-41EF-9327-52A3551D9A60}" srcOrd="0" destOrd="0" presId="urn:microsoft.com/office/officeart/2016/7/layout/HorizontalAction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5F25D23D-E966-424A-8489-080836F4FA70}" type="presOf" srcId="{03B89A72-D106-41AB-9E07-376DE9C3E5A6}" destId="{ED33D1E0-7D85-BC4E-B49A-BB61AB48967E}" srcOrd="0" destOrd="4" presId="urn:microsoft.com/office/officeart/2016/7/layout/HorizontalActionList"/>
    <dgm:cxn modelId="{8602F95F-2C68-EC46-B432-12029153EA7C}" srcId="{06A06941-9749-3A4F-9AA0-F1569F7CA3BC}" destId="{53EA00B2-1296-0A43-98FE-BC2CC4419795}" srcOrd="0" destOrd="0" parTransId="{B8EA6F3B-B715-C74D-AFF5-B52A5773D415}" sibTransId="{7F674326-16B5-524E-9A8D-B76680694B09}"/>
    <dgm:cxn modelId="{638A8B63-B2F3-4491-A79F-E0FE33A309AC}" srcId="{4F85505A-81B6-4FDA-A144-900B71DAD946}" destId="{8E5B2327-A192-4089-AB61-3E6EE8EAF1AB}" srcOrd="2" destOrd="0" parTransId="{2C59F26E-5305-41D0-8D69-B2E7484F604A}" sibTransId="{A3D0A2F5-90A3-4641-BEFD-2ACE5962C280}"/>
    <dgm:cxn modelId="{C04A2446-D1E8-674A-AF93-A00F714FBB1D}" type="presOf" srcId="{53EA00B2-1296-0A43-98FE-BC2CC4419795}" destId="{ED33D1E0-7D85-BC4E-B49A-BB61AB48967E}" srcOrd="0" destOrd="0" presId="urn:microsoft.com/office/officeart/2016/7/layout/HorizontalActionList"/>
    <dgm:cxn modelId="{98D1B648-9DB6-4389-908B-74C41934602E}" type="presOf" srcId="{3328061F-1ADB-4F36-B995-2F273D9EB282}" destId="{ED33D1E0-7D85-BC4E-B49A-BB61AB48967E}" srcOrd="0" destOrd="2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3CFCE6D-F273-2B48-B562-1D54B2674BE2}" srcId="{0DD8915E-DC14-41D6-9BB5-F49E1C265163}" destId="{06A06941-9749-3A4F-9AA0-F1569F7CA3BC}" srcOrd="4" destOrd="0" parTransId="{F3FE8867-1B8E-424A-BC4F-956FAED2C156}" sibTransId="{05E27B93-7F7F-5B40-AB03-73D3B708D2A4}"/>
    <dgm:cxn modelId="{349E5C4E-1C01-4109-B1AE-6DD90D3E594E}" type="presOf" srcId="{67EB184E-A524-4BDD-BBFE-6AEEFF0A21A4}" destId="{ED33D1E0-7D85-BC4E-B49A-BB61AB48967E}" srcOrd="0" destOrd="3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2D633B56-E147-4EFC-B9EE-6C0413F329B0}" srcId="{0DD8915E-DC14-41D6-9BB5-F49E1C265163}" destId="{4F85505A-81B6-4FDA-A144-900B71DAD946}" srcOrd="2" destOrd="0" parTransId="{D9A96E25-7BBE-4DDD-8DDE-B4970D4340A8}" sibTransId="{68F74A88-49DC-44B1-BC0D-220A7B97601C}"/>
    <dgm:cxn modelId="{04234858-7D29-45D5-A4EC-B73B49798E9D}" type="presOf" srcId="{ED44C273-CE89-4341-9D7D-3741E947FBA0}" destId="{C42A8BDE-B838-475D-AFDE-17B60D744AB6}" srcOrd="0" destOrd="1" presId="urn:microsoft.com/office/officeart/2016/7/layout/HorizontalActionList"/>
    <dgm:cxn modelId="{4ED64959-D42C-4566-95FA-BF816C76EB89}" srcId="{06A06941-9749-3A4F-9AA0-F1569F7CA3BC}" destId="{838DEDCF-BC10-40DB-A211-29D4451A69E6}" srcOrd="1" destOrd="0" parTransId="{11406293-A49D-45B5-AF0D-A7061B600EEC}" sibTransId="{2E045D62-2913-4C2D-A9A0-B83C1EF34AF7}"/>
    <dgm:cxn modelId="{A4405E8A-58CA-47C1-BB3D-5B40AA886DE7}" srcId="{06A06941-9749-3A4F-9AA0-F1569F7CA3BC}" destId="{03B89A72-D106-41AB-9E07-376DE9C3E5A6}" srcOrd="4" destOrd="0" parTransId="{58365BF2-142C-464E-951E-E6F547AD8E26}" sibTransId="{4196CEC3-D33C-41DF-8B71-A9C18A957110}"/>
    <dgm:cxn modelId="{8A964A8E-1F6C-4EAC-9FE2-AAC64F7ED1C5}" type="presOf" srcId="{8E5B2327-A192-4089-AB61-3E6EE8EAF1AB}" destId="{C42A8BDE-B838-475D-AFDE-17B60D744AB6}" srcOrd="0" destOrd="2" presId="urn:microsoft.com/office/officeart/2016/7/layout/HorizontalActionList"/>
    <dgm:cxn modelId="{B42F729B-E9A2-4285-8872-8DB456CEED63}" type="presOf" srcId="{CC44BBF6-2136-4780-AA23-F1FC32326512}" destId="{C8429E68-36DD-4F6A-A2F4-7CCDADCEFAD1}" srcOrd="0" destOrd="1" presId="urn:microsoft.com/office/officeart/2016/7/layout/HorizontalActionList"/>
    <dgm:cxn modelId="{62436EA1-4E4E-42D5-BFAF-28398F43F767}" type="presOf" srcId="{195DA1DA-1929-45D8-AD75-9F510BB3FDB4}" destId="{C8429E68-36DD-4F6A-A2F4-7CCDADCEFAD1}" srcOrd="0" destOrd="2" presId="urn:microsoft.com/office/officeart/2016/7/layout/HorizontalActionList"/>
    <dgm:cxn modelId="{AC09E4A4-422E-4E1B-A0B5-0A42CA6CA8BF}" srcId="{4F85505A-81B6-4FDA-A144-900B71DAD946}" destId="{ED44C273-CE89-4341-9D7D-3741E947FBA0}" srcOrd="1" destOrd="0" parTransId="{24A735C0-9611-4374-BC1D-567A180D74CE}" sibTransId="{2B39466C-1A2D-4708-80AB-ECBDF4D3AD3E}"/>
    <dgm:cxn modelId="{E99DDFA9-EE78-49C4-9B11-A3B5BC070051}" srcId="{A2322D3A-7AC2-4C5C-9D7E-EAB2313D47D4}" destId="{BC7C569E-CC03-477E-BFB0-05B2EAEC872F}" srcOrd="3" destOrd="0" parTransId="{0302624F-24FD-4121-AFC7-77FBDE91BB4B}" sibTransId="{76CDA2B9-FA00-4FD0-AB00-1D163AA57902}"/>
    <dgm:cxn modelId="{696C62BD-85D4-49A3-80CA-30FE70F450E0}" type="presOf" srcId="{4F85505A-81B6-4FDA-A144-900B71DAD946}" destId="{4132ECB1-6BEF-4935-AFA3-B2EAA48FDE7E}" srcOrd="0" destOrd="0" presId="urn:microsoft.com/office/officeart/2016/7/layout/HorizontalActionList"/>
    <dgm:cxn modelId="{C2677EC6-2CD2-4400-93B6-722190DAAB18}" srcId="{06A06941-9749-3A4F-9AA0-F1569F7CA3BC}" destId="{67EB184E-A524-4BDD-BBFE-6AEEFF0A21A4}" srcOrd="3" destOrd="0" parTransId="{72A55CCE-007D-463A-9641-2B0072ADCAC5}" sibTransId="{0A6C8BE5-05D2-49F9-A2DC-EE4E2D7301B0}"/>
    <dgm:cxn modelId="{837D09C7-6B60-4BC5-A17B-86E068D2CECD}" type="presOf" srcId="{0EC0C300-11E4-45CF-8418-973585107209}" destId="{6B5FE59C-B471-448A-AA7A-B526DCC4D4CA}" srcOrd="0" destOrd="0" presId="urn:microsoft.com/office/officeart/2016/7/layout/HorizontalActionList"/>
    <dgm:cxn modelId="{6C23D0C9-74B2-4C8B-AB2F-A03B3B0EBE56}" srcId="{0DD8915E-DC14-41D6-9BB5-F49E1C265163}" destId="{E9682B4F-0217-4B50-923E-C104AA24290F}" srcOrd="1" destOrd="0" parTransId="{E0F6C4AF-9BBB-4698-91D7-F9AE3EACBD5D}" sibTransId="{B8632E42-D7EB-4C31-877E-6F1B2801851A}"/>
    <dgm:cxn modelId="{179FAFCF-F878-464E-A8A6-1185EFA0E380}" srcId="{0DD8915E-DC14-41D6-9BB5-F49E1C265163}" destId="{A2322D3A-7AC2-4C5C-9D7E-EAB2313D47D4}" srcOrd="3" destOrd="0" parTransId="{4A8C15D4-B36F-4764-B4FF-F2AF790D3E17}" sibTransId="{84DE1C3A-3FC7-4DB3-88ED-33F65A71557A}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288DCED9-719C-44F9-86E8-F0F9483037D5}" srcId="{06A06941-9749-3A4F-9AA0-F1569F7CA3BC}" destId="{3328061F-1ADB-4F36-B995-2F273D9EB282}" srcOrd="2" destOrd="0" parTransId="{08207AEE-31EF-43FA-B07F-8DAB03AA464F}" sibTransId="{3A9FDD6C-17DF-4D96-83BA-EEA0E7634349}"/>
    <dgm:cxn modelId="{ED5DB0DF-3F4D-4646-9EB3-E20E02F3820E}" srcId="{A2322D3A-7AC2-4C5C-9D7E-EAB2313D47D4}" destId="{195DA1DA-1929-45D8-AD75-9F510BB3FDB4}" srcOrd="2" destOrd="0" parTransId="{DE958464-804E-4C95-A102-75B872C094EE}" sibTransId="{60B9EA9E-6201-437E-A0ED-12B2A584787C}"/>
    <dgm:cxn modelId="{E314D4ED-D4ED-4015-97C4-FBF9D4A145DC}" type="presOf" srcId="{8FE81FEC-2664-411F-AEB3-065F29F52751}" destId="{C8429E68-36DD-4F6A-A2F4-7CCDADCEFAD1}" srcOrd="0" destOrd="0" presId="urn:microsoft.com/office/officeart/2016/7/layout/HorizontalActionList"/>
    <dgm:cxn modelId="{D1FE00EE-2E36-466D-9301-9542DA20E981}" type="presOf" srcId="{73D947E0-108F-4D20-A71E-3CF329F97212}" destId="{BDBD7220-3F85-45D2-BED6-5BBFBC23EAE3}" srcOrd="0" destOrd="0" presId="urn:microsoft.com/office/officeart/2016/7/layout/HorizontalActionList"/>
    <dgm:cxn modelId="{595853FB-A11C-449D-9149-D8955BCA03FA}" type="presOf" srcId="{FEB4A941-E9FA-4A86-A673-85FF34B35F20}" destId="{C42A8BDE-B838-475D-AFDE-17B60D744AB6}" srcOrd="0" destOrd="0" presId="urn:microsoft.com/office/officeart/2016/7/layout/HorizontalActionList"/>
    <dgm:cxn modelId="{025469FE-15DB-DE49-A3BE-09C657A4C529}" type="presOf" srcId="{06A06941-9749-3A4F-9AA0-F1569F7CA3BC}" destId="{DB25E299-7333-E542-904B-B47D9D6B54AA}" srcOrd="0" destOrd="0" presId="urn:microsoft.com/office/officeart/2016/7/layout/HorizontalActionList"/>
    <dgm:cxn modelId="{19CCDFB3-CDA9-4E9B-BAEF-4BD1B8852686}" type="presParOf" srcId="{E4B4F7C4-5024-45F0-9FD7-C5068A1AE6C4}" destId="{473E2436-1BC1-4A6C-8568-5C38418F52D1}" srcOrd="0" destOrd="0" presId="urn:microsoft.com/office/officeart/2016/7/layout/HorizontalActionList"/>
    <dgm:cxn modelId="{4061CB8A-A874-4B55-9733-E651F11EBDF0}" type="presParOf" srcId="{473E2436-1BC1-4A6C-8568-5C38418F52D1}" destId="{BDBD7220-3F85-45D2-BED6-5BBFBC23EAE3}" srcOrd="0" destOrd="0" presId="urn:microsoft.com/office/officeart/2016/7/layout/HorizontalActionList"/>
    <dgm:cxn modelId="{A4A7A7C9-B604-4C8F-A381-37929C9DFB6B}" type="presParOf" srcId="{473E2436-1BC1-4A6C-8568-5C38418F52D1}" destId="{22359DD7-1BFB-4900-BAE6-6084F2F57988}" srcOrd="1" destOrd="0" presId="urn:microsoft.com/office/officeart/2016/7/layout/HorizontalActionList"/>
    <dgm:cxn modelId="{05D1FDF3-8D71-406B-9DB1-C56FF8FE7D6C}" type="presParOf" srcId="{E4B4F7C4-5024-45F0-9FD7-C5068A1AE6C4}" destId="{38C65349-0C40-499F-9765-B6F38C2DC3C3}" srcOrd="1" destOrd="0" presId="urn:microsoft.com/office/officeart/2016/7/layout/HorizontalActionList"/>
    <dgm:cxn modelId="{F2F37DF3-0829-4F44-AFD4-501A8DC79137}" type="presParOf" srcId="{E4B4F7C4-5024-45F0-9FD7-C5068A1AE6C4}" destId="{BB2E4F65-C461-40C3-BC82-6A29AA851F44}" srcOrd="2" destOrd="0" presId="urn:microsoft.com/office/officeart/2016/7/layout/HorizontalActionList"/>
    <dgm:cxn modelId="{032FA471-4773-45FB-BBAD-80E3F651C7B2}" type="presParOf" srcId="{BB2E4F65-C461-40C3-BC82-6A29AA851F44}" destId="{49B7F8FA-D256-41EF-9327-52A3551D9A60}" srcOrd="0" destOrd="0" presId="urn:microsoft.com/office/officeart/2016/7/layout/HorizontalActionList"/>
    <dgm:cxn modelId="{23D4FC71-71A2-4AF2-839D-0B8EC0662DC8}" type="presParOf" srcId="{BB2E4F65-C461-40C3-BC82-6A29AA851F44}" destId="{6B5FE59C-B471-448A-AA7A-B526DCC4D4CA}" srcOrd="1" destOrd="0" presId="urn:microsoft.com/office/officeart/2016/7/layout/HorizontalActionList"/>
    <dgm:cxn modelId="{77401D3F-1E7C-4515-9285-23C943DEA6E0}" type="presParOf" srcId="{E4B4F7C4-5024-45F0-9FD7-C5068A1AE6C4}" destId="{A91542D9-4FB3-4302-AD03-3D6EF82E6748}" srcOrd="3" destOrd="0" presId="urn:microsoft.com/office/officeart/2016/7/layout/HorizontalActionList"/>
    <dgm:cxn modelId="{2396934D-377D-4C77-B8EF-1F7B4DA1536D}" type="presParOf" srcId="{E4B4F7C4-5024-45F0-9FD7-C5068A1AE6C4}" destId="{1A7C3045-2DAF-4A19-82DB-79436B2E4575}" srcOrd="4" destOrd="0" presId="urn:microsoft.com/office/officeart/2016/7/layout/HorizontalActionList"/>
    <dgm:cxn modelId="{0FAD6FED-3C02-47B3-8C19-A5ADAA0C4D15}" type="presParOf" srcId="{1A7C3045-2DAF-4A19-82DB-79436B2E4575}" destId="{4132ECB1-6BEF-4935-AFA3-B2EAA48FDE7E}" srcOrd="0" destOrd="0" presId="urn:microsoft.com/office/officeart/2016/7/layout/HorizontalActionList"/>
    <dgm:cxn modelId="{C619751C-246F-41E5-AD95-2B83843FA8C1}" type="presParOf" srcId="{1A7C3045-2DAF-4A19-82DB-79436B2E4575}" destId="{C42A8BDE-B838-475D-AFDE-17B60D744AB6}" srcOrd="1" destOrd="0" presId="urn:microsoft.com/office/officeart/2016/7/layout/HorizontalActionList"/>
    <dgm:cxn modelId="{FB7F83CB-FA58-478E-A85D-73319FC7A85C}" type="presParOf" srcId="{E4B4F7C4-5024-45F0-9FD7-C5068A1AE6C4}" destId="{D0DC94A3-770A-4810-A89A-7DB7918862F6}" srcOrd="5" destOrd="0" presId="urn:microsoft.com/office/officeart/2016/7/layout/HorizontalActionList"/>
    <dgm:cxn modelId="{19525B9D-D705-47D9-9B0E-50659DD76BDF}" type="presParOf" srcId="{E4B4F7C4-5024-45F0-9FD7-C5068A1AE6C4}" destId="{647B2244-AC3A-441A-A6FB-6136FA04F429}" srcOrd="6" destOrd="0" presId="urn:microsoft.com/office/officeart/2016/7/layout/HorizontalActionList"/>
    <dgm:cxn modelId="{881F3C4B-8103-484C-9966-D7B4B37A71BF}" type="presParOf" srcId="{647B2244-AC3A-441A-A6FB-6136FA04F429}" destId="{59606EB9-9F10-4D12-A33F-A242FDCC0D0F}" srcOrd="0" destOrd="0" presId="urn:microsoft.com/office/officeart/2016/7/layout/HorizontalActionList"/>
    <dgm:cxn modelId="{71852B6B-C318-4933-A95B-16BB102CEF73}" type="presParOf" srcId="{647B2244-AC3A-441A-A6FB-6136FA04F429}" destId="{C8429E68-36DD-4F6A-A2F4-7CCDADCEFAD1}" srcOrd="1" destOrd="0" presId="urn:microsoft.com/office/officeart/2016/7/layout/HorizontalActionList"/>
    <dgm:cxn modelId="{779276C9-9E96-564C-AF23-B0976022A6E4}" type="presParOf" srcId="{E4B4F7C4-5024-45F0-9FD7-C5068A1AE6C4}" destId="{971B4886-4C10-0F41-9D33-2AB38F03E001}" srcOrd="7" destOrd="0" presId="urn:microsoft.com/office/officeart/2016/7/layout/HorizontalActionList"/>
    <dgm:cxn modelId="{DED0F7A3-6B01-0C4B-9DA2-7E2AAAFD0878}" type="presParOf" srcId="{E4B4F7C4-5024-45F0-9FD7-C5068A1AE6C4}" destId="{541DF681-4107-1145-BA3A-6863148FAAD1}" srcOrd="8" destOrd="0" presId="urn:microsoft.com/office/officeart/2016/7/layout/HorizontalActionList"/>
    <dgm:cxn modelId="{B072E4B6-D34C-2043-BC90-FB61A4BC3A81}" type="presParOf" srcId="{541DF681-4107-1145-BA3A-6863148FAAD1}" destId="{DB25E299-7333-E542-904B-B47D9D6B54AA}" srcOrd="0" destOrd="0" presId="urn:microsoft.com/office/officeart/2016/7/layout/HorizontalActionList"/>
    <dgm:cxn modelId="{3FD88106-3C26-FE48-A3DD-BF67668BD567}" type="presParOf" srcId="{541DF681-4107-1145-BA3A-6863148FAAD1}" destId="{ED33D1E0-7D85-BC4E-B49A-BB61AB48967E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8634" y="109363"/>
          <a:ext cx="2013350" cy="6040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Technology</a:t>
          </a:r>
        </a:p>
      </dsp:txBody>
      <dsp:txXfrm>
        <a:off x="8634" y="109363"/>
        <a:ext cx="2013350" cy="604005"/>
      </dsp:txXfrm>
    </dsp:sp>
    <dsp:sp modelId="{22359DD7-1BFB-4900-BAE6-6084F2F57988}">
      <dsp:nvSpPr>
        <dsp:cNvPr id="0" name=""/>
        <dsp:cNvSpPr/>
      </dsp:nvSpPr>
      <dsp:spPr>
        <a:xfrm>
          <a:off x="8634" y="737539"/>
          <a:ext cx="2013350" cy="2561307"/>
        </a:xfrm>
        <a:prstGeom prst="rect">
          <a:avLst/>
        </a:prstGeom>
        <a:solidFill>
          <a:schemeClr val="bg1"/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Access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Baskerville" panose="02020502070401020303" pitchFamily="18" charset="0"/>
              <a:cs typeface="Gill Sans Light" panose="020B0302020104020203" pitchFamily="34" charset="-79"/>
            </a:rPr>
            <a:t>Reliability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ea typeface="Baskerville" panose="02020502070401020303" pitchFamily="18" charset="0"/>
              <a:cs typeface="Gill Sans Light" panose="020B0302020104020203" pitchFamily="34" charset="-79"/>
            </a:rPr>
            <a:t>Complexity</a:t>
          </a:r>
          <a:endParaRPr lang="en-US" sz="2000" kern="1200" dirty="0">
            <a:latin typeface="Baskerville Old Face"/>
            <a:ea typeface="Baskerville" panose="02020502070401020303" pitchFamily="18" charset="0"/>
          </a:endParaRPr>
        </a:p>
      </dsp:txBody>
      <dsp:txXfrm>
        <a:off x="8634" y="737539"/>
        <a:ext cx="2013350" cy="2561307"/>
      </dsp:txXfrm>
    </dsp:sp>
    <dsp:sp modelId="{49B7F8FA-D256-41EF-9327-52A3551D9A60}">
      <dsp:nvSpPr>
        <dsp:cNvPr id="0" name=""/>
        <dsp:cNvSpPr/>
      </dsp:nvSpPr>
      <dsp:spPr>
        <a:xfrm>
          <a:off x="2129879" y="109363"/>
          <a:ext cx="2013350" cy="6040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Process</a:t>
          </a:r>
        </a:p>
      </dsp:txBody>
      <dsp:txXfrm>
        <a:off x="2129879" y="109363"/>
        <a:ext cx="2013350" cy="604005"/>
      </dsp:txXfrm>
    </dsp:sp>
    <dsp:sp modelId="{6B5FE59C-B471-448A-AA7A-B526DCC4D4CA}">
      <dsp:nvSpPr>
        <dsp:cNvPr id="0" name=""/>
        <dsp:cNvSpPr/>
      </dsp:nvSpPr>
      <dsp:spPr>
        <a:xfrm>
          <a:off x="2129879" y="737539"/>
          <a:ext cx="2013350" cy="256130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Management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Support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Prof. Development</a:t>
          </a:r>
        </a:p>
      </dsp:txBody>
      <dsp:txXfrm>
        <a:off x="2129879" y="737539"/>
        <a:ext cx="2013350" cy="2561307"/>
      </dsp:txXfrm>
    </dsp:sp>
    <dsp:sp modelId="{4132ECB1-6BEF-4935-AFA3-B2EAA48FDE7E}">
      <dsp:nvSpPr>
        <dsp:cNvPr id="0" name=""/>
        <dsp:cNvSpPr/>
      </dsp:nvSpPr>
      <dsp:spPr>
        <a:xfrm>
          <a:off x="4251124" y="109363"/>
          <a:ext cx="2013350" cy="6040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Administration</a:t>
          </a:r>
        </a:p>
      </dsp:txBody>
      <dsp:txXfrm>
        <a:off x="4251124" y="109363"/>
        <a:ext cx="2013350" cy="604005"/>
      </dsp:txXfrm>
    </dsp:sp>
    <dsp:sp modelId="{C42A8BDE-B838-475D-AFDE-17B60D744AB6}">
      <dsp:nvSpPr>
        <dsp:cNvPr id="0" name=""/>
        <dsp:cNvSpPr/>
      </dsp:nvSpPr>
      <dsp:spPr>
        <a:xfrm>
          <a:off x="4251124" y="737539"/>
          <a:ext cx="2013350" cy="256130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Control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Support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Compensation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4251124" y="737539"/>
        <a:ext cx="2013350" cy="2561307"/>
      </dsp:txXfrm>
    </dsp:sp>
    <dsp:sp modelId="{59606EB9-9F10-4D12-A33F-A242FDCC0D0F}">
      <dsp:nvSpPr>
        <dsp:cNvPr id="0" name=""/>
        <dsp:cNvSpPr/>
      </dsp:nvSpPr>
      <dsp:spPr>
        <a:xfrm>
          <a:off x="6374765" y="113393"/>
          <a:ext cx="2013350" cy="60400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rPr>
            <a:t>Environment</a:t>
          </a:r>
        </a:p>
      </dsp:txBody>
      <dsp:txXfrm>
        <a:off x="6374765" y="113393"/>
        <a:ext cx="2013350" cy="604005"/>
      </dsp:txXfrm>
    </dsp:sp>
    <dsp:sp modelId="{C8429E68-36DD-4F6A-A2F4-7CCDADCEFAD1}">
      <dsp:nvSpPr>
        <dsp:cNvPr id="0" name=""/>
        <dsp:cNvSpPr/>
      </dsp:nvSpPr>
      <dsp:spPr>
        <a:xfrm>
          <a:off x="6375578" y="742107"/>
          <a:ext cx="2010009" cy="254518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09" tIns="198709" rIns="198709" bIns="198709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Org. Change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Tensions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Legal Issues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Effectiveness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6375578" y="742107"/>
        <a:ext cx="2010009" cy="2545187"/>
      </dsp:txXfrm>
    </dsp:sp>
    <dsp:sp modelId="{DB25E299-7333-E542-904B-B47D9D6B54AA}">
      <dsp:nvSpPr>
        <dsp:cNvPr id="0" name=""/>
        <dsp:cNvSpPr/>
      </dsp:nvSpPr>
      <dsp:spPr>
        <a:xfrm>
          <a:off x="8502249" y="114681"/>
          <a:ext cx="2013350" cy="604005"/>
        </a:xfrm>
        <a:prstGeom prst="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99" tIns="159099" rIns="159099" bIns="159099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0" i="0" kern="1200" dirty="0">
              <a:solidFill>
                <a:schemeClr val="accent3"/>
              </a:solidFill>
              <a:latin typeface="Baskerville" panose="02020502070401020303" pitchFamily="18" charset="0"/>
              <a:ea typeface="Baskerville" panose="02020502070401020303" pitchFamily="18" charset="0"/>
              <a:cs typeface="Gill Sans Light" panose="020B0302020104020203" pitchFamily="34" charset="-79"/>
            </a:rPr>
            <a:t>Faculty</a:t>
          </a:r>
          <a:endParaRPr lang="en-US" sz="2000" b="0" i="0" kern="1200" dirty="0">
            <a:solidFill>
              <a:schemeClr val="accent3"/>
            </a:solidFill>
            <a:latin typeface="Baskerville" panose="02020502070401020303" pitchFamily="18" charset="0"/>
            <a:ea typeface="Baskerville" panose="02020502070401020303" pitchFamily="18" charset="0"/>
            <a:cs typeface="Gill Sans Light" panose="020B0302020104020203" pitchFamily="34" charset="-79"/>
          </a:endParaRPr>
        </a:p>
      </dsp:txBody>
      <dsp:txXfrm>
        <a:off x="8502249" y="114681"/>
        <a:ext cx="2013350" cy="604005"/>
      </dsp:txXfrm>
    </dsp:sp>
    <dsp:sp modelId="{ED33D1E0-7D85-BC4E-B49A-BB61AB48967E}">
      <dsp:nvSpPr>
        <dsp:cNvPr id="0" name=""/>
        <dsp:cNvSpPr/>
      </dsp:nvSpPr>
      <dsp:spPr>
        <a:xfrm>
          <a:off x="8502249" y="741063"/>
          <a:ext cx="2013350" cy="245458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4" tIns="198874" rIns="198874" bIns="198874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Effective Use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Resistance to Change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Self-efficacy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Perceptions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0" i="0" kern="12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rPr>
            <a:t>Prof. Development</a:t>
          </a:r>
          <a:endParaRPr lang="en-US" sz="1600" b="0" i="0" kern="1200" dirty="0">
            <a:solidFill>
              <a:schemeClr val="accent3"/>
            </a:solidFill>
            <a:latin typeface="Gill Sans Nova Light" panose="020B0302020104020203" pitchFamily="34" charset="0"/>
            <a:cs typeface="Gill Sans Light" panose="020B0302020104020203" pitchFamily="34" charset="-79"/>
          </a:endParaRPr>
        </a:p>
      </dsp:txBody>
      <dsp:txXfrm>
        <a:off x="8502249" y="741063"/>
        <a:ext cx="2013350" cy="2454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https://chicagoquantum.org/news/uw-madison-industry-partners-run-quantum-algorithm-neutral-atom-quantum-computer-first-time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8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https://www.accenture.com/ca-en/insights/digital-transformation-index</a:t>
            </a:r>
          </a:p>
          <a:p>
            <a:r>
              <a:rPr lang="en-US" dirty="0"/>
              <a:t>https://www.ibm.com/topics/digital-transformation</a:t>
            </a:r>
          </a:p>
          <a:p>
            <a:r>
              <a:rPr lang="en-US" dirty="0"/>
              <a:t>https://en.wikipedia.org/wiki/Digital_transformation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3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https://chicagoquantum.org/news/uw-madison-industry-partners-run-quantum-algorithm-neutral-atom-quantum-computer-first-time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54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61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https://www.accenture.com/ca-en/insights/digital-transformation-index</a:t>
            </a:r>
          </a:p>
          <a:p>
            <a:r>
              <a:rPr lang="en-US" dirty="0"/>
              <a:t>https://www.ibm.com/topics/digital-transformation</a:t>
            </a:r>
          </a:p>
          <a:p>
            <a:r>
              <a:rPr lang="en-US" dirty="0"/>
              <a:t>https://en.wikipedia.org/wiki/Digital_transformation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0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https://www.accenture.com/ca-en/insights/digital-transformation-index</a:t>
            </a:r>
          </a:p>
          <a:p>
            <a:r>
              <a:rPr lang="en-US" dirty="0"/>
              <a:t>https://www.ibm.com/topics/digital-transformation</a:t>
            </a:r>
          </a:p>
          <a:p>
            <a:r>
              <a:rPr lang="en-US" dirty="0"/>
              <a:t>https://en.wikipedia.org/wiki/Digital_transformation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8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https://singularityhub.com/2016/07/17/the-world-will-soon-depend-on-technology-no-one-understands/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https://whatfix.com/blog/digital-transformation-failures/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https://www.braineet.com/blog/innovation-failures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7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https://www.accenture.com/ca-en/insights/digital-transformation-index</a:t>
            </a:r>
          </a:p>
          <a:p>
            <a:r>
              <a:rPr lang="en-US" dirty="0"/>
              <a:t>https://www.ibm.com/topics/digital-transformation</a:t>
            </a:r>
          </a:p>
          <a:p>
            <a:r>
              <a:rPr lang="en-US" dirty="0"/>
              <a:t>https://en.wikipedia.org/wiki/Digital_transformation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3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96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https://singularityhub.com/2016/07/17/the-world-will-soon-depend-on-technology-no-one-understands/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0284" y="3163824"/>
            <a:ext cx="5591432" cy="713232"/>
          </a:xfrm>
        </p:spPr>
        <p:txBody>
          <a:bodyPr anchor="t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2542032"/>
            <a:ext cx="4866640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055435"/>
            <a:ext cx="12192000" cy="2648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-61536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367464"/>
            <a:ext cx="11740896" cy="20555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68" y="3075540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4041648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73168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985769-113A-DF15-0359-78B06126CA6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153668" y="3666744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544268" y="226441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4253" y="4413884"/>
            <a:ext cx="2194560" cy="569595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996670" y="226441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2063" y="4394081"/>
            <a:ext cx="2194560" cy="58939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49072" y="226441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4625" y="4413885"/>
            <a:ext cx="2194560" cy="58939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Footer Placeholder 5">
            <a:extLst>
              <a:ext uri="{FF2B5EF4-FFF2-40B4-BE49-F238E27FC236}">
                <a16:creationId xmlns:a16="http://schemas.microsoft.com/office/drawing/2014/main" id="{51ACD1D2-913C-7E43-3334-5E2EE1E71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778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5" name="Slide Number Placeholder 6">
            <a:extLst>
              <a:ext uri="{FF2B5EF4-FFF2-40B4-BE49-F238E27FC236}">
                <a16:creationId xmlns:a16="http://schemas.microsoft.com/office/drawing/2014/main" id="{97F4A8EA-6EA7-EEB3-DDC8-13706CE21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number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8D39C64-BD11-078C-9918-C6191536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705" y="1570629"/>
            <a:ext cx="3749040" cy="35783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fabric&#10;&#10;Description automatically generated">
            <a:extLst>
              <a:ext uri="{FF2B5EF4-FFF2-40B4-BE49-F238E27FC236}">
                <a16:creationId xmlns:a16="http://schemas.microsoft.com/office/drawing/2014/main" id="{1154D9C6-A5E6-826A-057F-E747FCE83E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7613" y="1361923"/>
            <a:ext cx="1562100" cy="4394200"/>
          </a:xfrm>
          <a:prstGeom prst="rect">
            <a:avLst/>
          </a:prstGeom>
        </p:spPr>
      </p:pic>
      <p:pic>
        <p:nvPicPr>
          <p:cNvPr id="5" name="Picture 4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F7D4B7FF-5096-A31D-06E2-7FB16EE8F3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2802">
            <a:off x="5721350" y="213461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119" y="1437615"/>
            <a:ext cx="3922776" cy="424281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78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2F01A6-2296-3E1F-EF81-CA2E24A8757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2119" y="1437615"/>
            <a:ext cx="3922776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396A0109-3A78-F6D5-7AAA-6A03D18357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72119" y="6356350"/>
            <a:ext cx="3922776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48EB97DC-3CB3-2050-4885-8E50824F0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umber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6096000" y="0"/>
            <a:ext cx="6096000" cy="6869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F8EF2C-11DE-25F6-B26C-8B73CA29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5944" y="1399032"/>
            <a:ext cx="1024128" cy="512064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072207-AA92-79CD-5E5B-FF5161E958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6095999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9056565" y="1652568"/>
            <a:ext cx="970220" cy="2236127"/>
          </a:xfrm>
          <a:prstGeom prst="rect">
            <a:avLst/>
          </a:prstGeom>
        </p:spPr>
      </p:pic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3616" y="2323348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6619" y="1359345"/>
            <a:ext cx="3922776" cy="4242816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78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3BB1421B-0330-F994-05B3-B7643F78B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412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8DD443-A9C0-3688-DC5F-5ABBF5A61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10515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74276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97112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hree colum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679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112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8" r:id="rId4"/>
    <p:sldLayoutId id="2147483653" r:id="rId5"/>
    <p:sldLayoutId id="2147483662" r:id="rId6"/>
    <p:sldLayoutId id="2147483659" r:id="rId7"/>
    <p:sldLayoutId id="2147483665" r:id="rId8"/>
    <p:sldLayoutId id="2147483664" r:id="rId9"/>
    <p:sldLayoutId id="2147483667" r:id="rId10"/>
    <p:sldLayoutId id="214748365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playlist?list=PLeBQHgzQN9x3Ef-JuV-HQw2on-_RkjTBM" TargetMode="Externa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30.mooc.ca/" TargetMode="External"/><Relationship Id="rId5" Type="http://schemas.openxmlformats.org/officeDocument/2006/relationships/hyperlink" Target="https://ethics.mooc.ca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jpg"/><Relationship Id="rId9" Type="http://schemas.openxmlformats.org/officeDocument/2006/relationships/hyperlink" Target="https://data.mooc.ca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drdc-rddc.gc.ca/BASIS/pcandid/www/engpub/SDW?M%3D1%26W%3DAUTHOR+inc+phrase+like+%22Jarmasz%2C+J.%22+sort+by+repdate+descend" TargetMode="External"/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it.ly/quicktechguide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www.downes.ca/cgi-bin/page.cgi?presentation=566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aylorinstitute.ucalgary.ca/resources/SAMR-TPA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5204" y="2957805"/>
            <a:ext cx="5591432" cy="713232"/>
          </a:xfrm>
        </p:spPr>
        <p:txBody>
          <a:bodyPr/>
          <a:lstStyle/>
          <a:p>
            <a:r>
              <a:rPr lang="en-US" sz="4000" dirty="0"/>
              <a:t>Digital Transformations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Do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A19112-F244-FFBB-2FDD-65F92A903885}"/>
              </a:ext>
            </a:extLst>
          </p:cNvPr>
          <p:cNvSpPr txBox="1">
            <a:spLocks/>
          </p:cNvSpPr>
          <p:nvPr/>
        </p:nvSpPr>
        <p:spPr>
          <a:xfrm>
            <a:off x="3657600" y="3647898"/>
            <a:ext cx="4866640" cy="43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Fail?</a:t>
            </a:r>
          </a:p>
        </p:txBody>
      </p:sp>
    </p:spTree>
    <p:extLst>
      <p:ext uri="{BB962C8B-B14F-4D97-AF65-F5344CB8AC3E}">
        <p14:creationId xmlns:p14="http://schemas.microsoft.com/office/powerpoint/2010/main" val="2480575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Acceptance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Roger’s Innovation Diffusion Theory</a:t>
            </a:r>
          </a:p>
          <a:p>
            <a:r>
              <a:rPr lang="en-US" dirty="0"/>
              <a:t>Theory of Planned Behaviour</a:t>
            </a:r>
          </a:p>
          <a:p>
            <a:r>
              <a:rPr lang="en-US" dirty="0"/>
              <a:t>Technology Acceptance Model (Attitudes)</a:t>
            </a:r>
          </a:p>
          <a:p>
            <a:r>
              <a:rPr lang="en-US" dirty="0"/>
              <a:t>Concerns-Based Adoption Model (Complex social factors)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Fine-Kinney Method (exposure, likelihood, consequence)</a:t>
            </a:r>
          </a:p>
          <a:p>
            <a:r>
              <a:rPr lang="en-US" dirty="0"/>
              <a:t>Risk Matrix</a:t>
            </a:r>
          </a:p>
          <a:p>
            <a:r>
              <a:rPr lang="en-US" dirty="0"/>
              <a:t>Analytical Hierarchy Process Model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Validation Protocols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Content validity (coverage)</a:t>
            </a:r>
          </a:p>
          <a:p>
            <a:r>
              <a:rPr lang="en-US" dirty="0"/>
              <a:t>Construct validity (independence)</a:t>
            </a:r>
          </a:p>
          <a:p>
            <a:r>
              <a:rPr lang="en-US" dirty="0"/>
              <a:t>Criterion validity (indicators)</a:t>
            </a:r>
          </a:p>
          <a:p>
            <a:r>
              <a:rPr lang="en-US" dirty="0"/>
              <a:t>Test-Retest Validity</a:t>
            </a:r>
          </a:p>
          <a:p>
            <a:r>
              <a:rPr lang="en-US" dirty="0"/>
              <a:t>Internal Consistency</a:t>
            </a:r>
          </a:p>
        </p:txBody>
      </p:sp>
      <p:pic>
        <p:nvPicPr>
          <p:cNvPr id="7" name="Picture 131">
            <a:extLst>
              <a:ext uri="{FF2B5EF4-FFF2-40B4-BE49-F238E27FC236}">
                <a16:creationId xmlns:a16="http://schemas.microsoft.com/office/drawing/2014/main" id="{4DFB8D04-88BB-7CB7-1750-449A254D3E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9795" y="4638674"/>
            <a:ext cx="2429256" cy="1575053"/>
          </a:xfrm>
          <a:prstGeom prst="rect">
            <a:avLst/>
          </a:prstGeom>
          <a:noFill/>
        </p:spPr>
      </p:pic>
      <p:pic>
        <p:nvPicPr>
          <p:cNvPr id="8" name="Picture 167">
            <a:extLst>
              <a:ext uri="{FF2B5EF4-FFF2-40B4-BE49-F238E27FC236}">
                <a16:creationId xmlns:a16="http://schemas.microsoft.com/office/drawing/2014/main" id="{FB65197A-569D-3537-3DBD-0DD6BA0512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7052" y="4560766"/>
            <a:ext cx="2705480" cy="157505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2095D-50C3-F116-030A-9E070BEC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0" y="4560766"/>
            <a:ext cx="2433865" cy="14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562B-F17F-D293-9C7D-4F98B9DA3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Registry</a:t>
            </a:r>
          </a:p>
        </p:txBody>
      </p:sp>
      <p:graphicFrame>
        <p:nvGraphicFramePr>
          <p:cNvPr id="6" name="Content Placeholder 3" descr="Timeline Placeholder ">
            <a:extLst>
              <a:ext uri="{FF2B5EF4-FFF2-40B4-BE49-F238E27FC236}">
                <a16:creationId xmlns:a16="http://schemas.microsoft.com/office/drawing/2014/main" id="{FF8562E4-D0FA-A613-4DDD-8D98CFA58A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6110918"/>
              </p:ext>
            </p:extLst>
          </p:nvPr>
        </p:nvGraphicFramePr>
        <p:xfrm>
          <a:off x="838200" y="2990088"/>
          <a:ext cx="10515600" cy="354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D08A63C-0787-0F91-E2DA-47BFBD1459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0687" y="6161413"/>
            <a:ext cx="2128838" cy="161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66126-2D02-C140-6BD7-65498175B21F}"/>
              </a:ext>
            </a:extLst>
          </p:cNvPr>
          <p:cNvSpPr txBox="1"/>
          <p:nvPr/>
        </p:nvSpPr>
        <p:spPr>
          <a:xfrm>
            <a:off x="752475" y="6325958"/>
            <a:ext cx="1933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Reid,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789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487" y="587142"/>
            <a:ext cx="3903449" cy="1289784"/>
          </a:xfrm>
        </p:spPr>
        <p:txBody>
          <a:bodyPr>
            <a:normAutofit/>
          </a:bodyPr>
          <a:lstStyle/>
          <a:p>
            <a:r>
              <a:rPr lang="en-US" dirty="0"/>
              <a:t>What do we mean by “fail”?</a:t>
            </a:r>
          </a:p>
          <a:p>
            <a:r>
              <a:rPr lang="en-US" sz="1400" b="0" dirty="0">
                <a:effectLst/>
              </a:rPr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81AF2-67BC-E4D9-6A8E-EF11BFF5C7F3}"/>
              </a:ext>
            </a:extLst>
          </p:cNvPr>
          <p:cNvSpPr txBox="1"/>
          <p:nvPr/>
        </p:nvSpPr>
        <p:spPr>
          <a:xfrm>
            <a:off x="7286324" y="1232034"/>
            <a:ext cx="4331369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/>
              <a:t>Hersheys</a:t>
            </a:r>
            <a:r>
              <a:rPr lang="en-US" sz="1600" dirty="0"/>
              <a:t>, 1996: </a:t>
            </a:r>
            <a:r>
              <a:rPr lang="en-US" sz="1600" b="0" dirty="0">
                <a:effectLst/>
              </a:rPr>
              <a:t>leadership reduced the timeline for the rollout Implementation team cut down on testing. $100 million worth of orders were unfulfilled.</a:t>
            </a:r>
          </a:p>
          <a:p>
            <a:endParaRPr lang="en-US" sz="1600" dirty="0"/>
          </a:p>
          <a:p>
            <a:r>
              <a:rPr lang="en-US" sz="1600" dirty="0"/>
              <a:t>Hewlett-Packard, 2003: n</a:t>
            </a:r>
            <a:r>
              <a:rPr lang="en-US" sz="1600" b="0" dirty="0">
                <a:effectLst/>
              </a:rPr>
              <a:t>ew ERP wasn’t configured to sync with their old systems, as much as 20% of customer orders for servers were left unfulfilled. Cost: $160 million.</a:t>
            </a:r>
          </a:p>
          <a:p>
            <a:endParaRPr lang="en-US" sz="1600" dirty="0"/>
          </a:p>
          <a:p>
            <a:r>
              <a:rPr lang="en-US" sz="1600" b="0" dirty="0">
                <a:effectLst/>
              </a:rPr>
              <a:t>MillerCoors, </a:t>
            </a:r>
            <a:r>
              <a:rPr lang="en-US" sz="1600" dirty="0"/>
              <a:t>2013: </a:t>
            </a:r>
            <a:r>
              <a:rPr lang="en-US" sz="1600" b="0" dirty="0">
                <a:effectLst/>
              </a:rPr>
              <a:t>$100 million project dragged on for three years without an end in sight. The company terminated its implementation partner and filed a lawsuit against them.</a:t>
            </a:r>
          </a:p>
          <a:p>
            <a:endParaRPr lang="en-US" sz="1600" dirty="0"/>
          </a:p>
          <a:p>
            <a:r>
              <a:rPr lang="en-US" sz="1600" dirty="0"/>
              <a:t>Revlon, 2018: </a:t>
            </a:r>
            <a:r>
              <a:rPr lang="en-US" sz="1600" b="0" dirty="0">
                <a:effectLst/>
              </a:rPr>
              <a:t>Revlon lost over $64 million in unshipped orders, suffered a 6.9% drop in its stock price, and got sued by its investors.</a:t>
            </a:r>
          </a:p>
          <a:p>
            <a:endParaRPr lang="en-US" sz="1600" dirty="0"/>
          </a:p>
          <a:p>
            <a:r>
              <a:rPr lang="en-US" sz="1600" dirty="0"/>
              <a:t>All quoted or paraphrased from </a:t>
            </a:r>
            <a:r>
              <a:rPr lang="en-US" sz="1600" dirty="0" err="1"/>
              <a:t>Rohn</a:t>
            </a:r>
            <a:r>
              <a:rPr lang="en-US" sz="1600" dirty="0"/>
              <a:t>, 2022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325" y="587142"/>
            <a:ext cx="4119612" cy="1289784"/>
          </a:xfrm>
        </p:spPr>
        <p:txBody>
          <a:bodyPr>
            <a:normAutofit fontScale="92500"/>
          </a:bodyPr>
          <a:lstStyle/>
          <a:p>
            <a:r>
              <a:rPr lang="en-US" dirty="0"/>
              <a:t>But there are more kinds of failure</a:t>
            </a:r>
          </a:p>
          <a:p>
            <a:r>
              <a:rPr lang="en-US" sz="1400" b="0" dirty="0">
                <a:effectLst/>
              </a:rPr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81AF2-67BC-E4D9-6A8E-EF11BFF5C7F3}"/>
              </a:ext>
            </a:extLst>
          </p:cNvPr>
          <p:cNvSpPr txBox="1"/>
          <p:nvPr/>
        </p:nvSpPr>
        <p:spPr>
          <a:xfrm>
            <a:off x="7286324" y="1232034"/>
            <a:ext cx="473563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Microsoft Zune: the personal MP3 player never caught on</a:t>
            </a:r>
          </a:p>
          <a:p>
            <a:endParaRPr lang="en-US" sz="1400" dirty="0"/>
          </a:p>
          <a:p>
            <a:r>
              <a:rPr lang="en-US" sz="1400" dirty="0"/>
              <a:t>Sony Betamax: JVC’s product was lighter (29 pounds vs. 36 pounds), had a longer recording capacity, and was cheaper</a:t>
            </a:r>
          </a:p>
          <a:p>
            <a:endParaRPr lang="en-US" sz="1400" dirty="0"/>
          </a:p>
          <a:p>
            <a:r>
              <a:rPr lang="en-US" sz="1400" dirty="0"/>
              <a:t>Blackberry Storm: its interface was nearly impossible to use, it had connectivity issues, and it was too expensive</a:t>
            </a:r>
          </a:p>
          <a:p>
            <a:endParaRPr lang="en-US" sz="1400" dirty="0"/>
          </a:p>
          <a:p>
            <a:r>
              <a:rPr lang="en-US" sz="1400" dirty="0" err="1"/>
              <a:t>Theranos</a:t>
            </a:r>
            <a:r>
              <a:rPr lang="en-US" sz="1400" dirty="0"/>
              <a:t>: was apparently manipulating its lab and pushing its products to market before they actually worked</a:t>
            </a:r>
          </a:p>
          <a:p>
            <a:endParaRPr lang="en-US" sz="1400" dirty="0"/>
          </a:p>
          <a:p>
            <a:r>
              <a:rPr lang="en-US" sz="1400" dirty="0"/>
              <a:t>Merck’s Vioxx: increased risk of cardiovascular events such as strokes and heart attacks; they settled for $4.85 billion in damages</a:t>
            </a:r>
          </a:p>
          <a:p>
            <a:endParaRPr lang="en-US" sz="1400" dirty="0"/>
          </a:p>
          <a:p>
            <a:r>
              <a:rPr lang="en-US" sz="1400" dirty="0"/>
              <a:t>Ford Pinto: impact would rupture the fuel tank and risk making the car explode</a:t>
            </a:r>
          </a:p>
          <a:p>
            <a:endParaRPr lang="en-US" sz="1400" dirty="0"/>
          </a:p>
          <a:p>
            <a:r>
              <a:rPr lang="en-US" sz="1400" dirty="0"/>
              <a:t>McDonald’s </a:t>
            </a:r>
            <a:r>
              <a:rPr lang="en-US" sz="1400" dirty="0" err="1"/>
              <a:t>McDLT</a:t>
            </a:r>
            <a:r>
              <a:rPr lang="en-US" sz="1400" dirty="0"/>
              <a:t>: extraordinarily wasteful packaging to “keep the hot side hot, and the cool side cool”</a:t>
            </a:r>
          </a:p>
          <a:p>
            <a:endParaRPr lang="en-US" sz="1400" dirty="0"/>
          </a:p>
          <a:p>
            <a:r>
              <a:rPr lang="en-US" sz="1400" dirty="0"/>
              <a:t>Google Glass: expensive, and never got past the dorkiness factor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All quoted or paraphrased from </a:t>
            </a:r>
            <a:r>
              <a:rPr lang="en-US" sz="1400" dirty="0" err="1"/>
              <a:t>Livescault</a:t>
            </a:r>
            <a:r>
              <a:rPr lang="en-US" sz="1400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394279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Failure doesn’t just mean “people are not using the technology”</a:t>
            </a:r>
          </a:p>
          <a:p>
            <a:pPr algn="l"/>
            <a:r>
              <a:rPr lang="en-US" sz="1600" dirty="0"/>
              <a:t>When people don’t use a new technology, there’s often a very good reason</a:t>
            </a:r>
          </a:p>
          <a:p>
            <a:pPr algn="l"/>
            <a:r>
              <a:rPr lang="en-US" sz="1600" dirty="0"/>
              <a:t>Sometimes, people use the technology when they really shouldn’t have</a:t>
            </a:r>
          </a:p>
          <a:p>
            <a:pPr algn="l"/>
            <a:endParaRPr lang="en-US" sz="14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753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fail (my version)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8C296-D23D-74DC-F966-975CBED2241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Here’s how</a:t>
            </a:r>
          </a:p>
        </p:txBody>
      </p:sp>
    </p:spTree>
    <p:extLst>
      <p:ext uri="{BB962C8B-B14F-4D97-AF65-F5344CB8AC3E}">
        <p14:creationId xmlns:p14="http://schemas.microsoft.com/office/powerpoint/2010/main" val="252510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1" y="3534183"/>
            <a:ext cx="3749040" cy="2251431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sz="4400" dirty="0"/>
              <a:t>obody knows what the new tech does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2119" y="1337912"/>
            <a:ext cx="3334121" cy="4342519"/>
          </a:xfrm>
        </p:spPr>
        <p:txBody>
          <a:bodyPr/>
          <a:lstStyle/>
          <a:p>
            <a:r>
              <a:rPr lang="en-US" sz="2000" dirty="0"/>
              <a:t>“We are in a new era, one in which we are building systems that can’t be grasped in their totality or held in the mind of a single person.”</a:t>
            </a:r>
          </a:p>
          <a:p>
            <a:endParaRPr lang="en-US" sz="2000" dirty="0"/>
          </a:p>
          <a:p>
            <a:r>
              <a:rPr lang="en-US" sz="2000" dirty="0"/>
              <a:t>“We’ll need interpreters of what’s going on in these systems, a bit like TV meteorologists”– Samuel </a:t>
            </a:r>
            <a:r>
              <a:rPr lang="en-US" sz="2000" dirty="0" err="1"/>
              <a:t>Arbesman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Picture 7" descr="A picture containing sunset, sky, outdoor, skyline&#10;&#10;Description automatically generated">
            <a:extLst>
              <a:ext uri="{FF2B5EF4-FFF2-40B4-BE49-F238E27FC236}">
                <a16:creationId xmlns:a16="http://schemas.microsoft.com/office/drawing/2014/main" id="{1A3D779C-7DAA-1B38-34AE-E3B1D052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893" y="1495396"/>
            <a:ext cx="4032738" cy="19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ral leaf accent">
            <a:extLst>
              <a:ext uri="{FF2B5EF4-FFF2-40B4-BE49-F238E27FC236}">
                <a16:creationId xmlns:a16="http://schemas.microsoft.com/office/drawing/2014/main" id="{62D03F59-7C5B-6D64-A56E-F7B3A506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3060" y="3736148"/>
            <a:ext cx="1250823" cy="7946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9AC113-6044-51B9-1C41-46184161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92" y="462013"/>
            <a:ext cx="4331368" cy="5909911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  <a:t>the new tech is harder to use than the old tech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  <a:t> (and/or is badly designed, or can’t be learned just by using it, etc.)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Placeholder 7" descr="A picture containing electrical wiring, machine, engineering, electronic engineering&#10;&#10;Description automatically generated">
            <a:extLst>
              <a:ext uri="{FF2B5EF4-FFF2-40B4-BE49-F238E27FC236}">
                <a16:creationId xmlns:a16="http://schemas.microsoft.com/office/drawing/2014/main" id="{7455ECF3-0A28-C62A-F87D-5720DDDD3C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6681" r="16681"/>
          <a:stretch>
            <a:fillRect/>
          </a:stretch>
        </p:blipFill>
        <p:spPr>
          <a:xfrm>
            <a:off x="1" y="-77875"/>
            <a:ext cx="6095999" cy="7013750"/>
          </a:xfrm>
        </p:spPr>
      </p:pic>
    </p:spTree>
    <p:extLst>
      <p:ext uri="{BB962C8B-B14F-4D97-AF65-F5344CB8AC3E}">
        <p14:creationId xmlns:p14="http://schemas.microsoft.com/office/powerpoint/2010/main" val="298561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588168"/>
            <a:ext cx="8695944" cy="1386038"/>
          </a:xfrm>
        </p:spPr>
        <p:txBody>
          <a:bodyPr>
            <a:normAutofit/>
          </a:bodyPr>
          <a:lstStyle/>
          <a:p>
            <a:r>
              <a:rPr lang="en-US" dirty="0"/>
              <a:t>the new tech is used to do the exact same thing as the old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974206"/>
            <a:ext cx="7744968" cy="2375033"/>
          </a:xfrm>
        </p:spPr>
        <p:txBody>
          <a:bodyPr>
            <a:normAutofit/>
          </a:bodyPr>
          <a:lstStyle/>
          <a:p>
            <a:r>
              <a:rPr lang="en-US" dirty="0"/>
              <a:t>which the old tech did fine, but takes longer and adds extra steps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86E16-4D03-E04A-09F2-2D43487CC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64" y="3429000"/>
            <a:ext cx="90130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3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26DE-9044-CA5E-4640-BEA79A07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other unexpected side-effects </a:t>
            </a:r>
            <a:br>
              <a:rPr lang="en-CA" dirty="0"/>
            </a:br>
            <a:br>
              <a:rPr lang="en-CA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E292-1A30-4B9E-D2A6-53BA5ED63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 descr="A picture containing human face, person, clothing, screenshot&#10;&#10;Description automatically generated">
            <a:extLst>
              <a:ext uri="{FF2B5EF4-FFF2-40B4-BE49-F238E27FC236}">
                <a16:creationId xmlns:a16="http://schemas.microsoft.com/office/drawing/2014/main" id="{F316E10E-BFEF-6EBE-C8DF-DD4C3083D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18" y="1928747"/>
            <a:ext cx="3043308" cy="22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26DE-9044-CA5E-4640-BEA79A07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Not authored by any AI </a:t>
            </a:r>
            <a:br>
              <a:rPr lang="en-CA" dirty="0"/>
            </a:br>
            <a:br>
              <a:rPr lang="en-CA" dirty="0"/>
            </a:br>
            <a:r>
              <a:rPr lang="en-CA" sz="2000" dirty="0"/>
              <a:t>Designed using the Microsoft ‘Baby Shower Slide Show’ theme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FF066-9660-50B0-AE14-063F9E9DC8BE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CA" dirty="0"/>
              <a:t>Written and Presented by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E292-1A30-4B9E-D2A6-53BA5ED63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64A9D-8998-C4D8-3AAC-D1B989A26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712" y="4713037"/>
            <a:ext cx="2612799" cy="1311717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FFD619E-CB5A-7718-EFF3-B0C4116A64BD}"/>
              </a:ext>
            </a:extLst>
          </p:cNvPr>
          <p:cNvSpPr txBox="1">
            <a:spLocks/>
          </p:cNvSpPr>
          <p:nvPr/>
        </p:nvSpPr>
        <p:spPr>
          <a:xfrm>
            <a:off x="872119" y="5024572"/>
            <a:ext cx="3922776" cy="1311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/>
              <a:t>Stephen Downes</a:t>
            </a:r>
          </a:p>
          <a:p>
            <a:r>
              <a:rPr lang="en-CA" sz="1400" i="1" dirty="0"/>
              <a:t>for</a:t>
            </a:r>
            <a:endParaRPr lang="en-CA" sz="1400" dirty="0"/>
          </a:p>
          <a:p>
            <a:r>
              <a:rPr lang="en-US" i="1" dirty="0"/>
              <a:t>CNIE 2023, May 25, 2023</a:t>
            </a:r>
          </a:p>
        </p:txBody>
      </p:sp>
      <p:pic>
        <p:nvPicPr>
          <p:cNvPr id="11" name="Picture 10" descr="A person with a mustache and glasses&#10;&#10;Description automatically generated with medium confidence">
            <a:extLst>
              <a:ext uri="{FF2B5EF4-FFF2-40B4-BE49-F238E27FC236}">
                <a16:creationId xmlns:a16="http://schemas.microsoft.com/office/drawing/2014/main" id="{920C1E74-0396-378A-2696-DCA1E646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877" y="2457070"/>
            <a:ext cx="2243259" cy="19438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842D9-7D79-9951-8240-B2BF9F265976}"/>
              </a:ext>
            </a:extLst>
          </p:cNvPr>
          <p:cNvSpPr txBox="1"/>
          <p:nvPr/>
        </p:nvSpPr>
        <p:spPr>
          <a:xfrm>
            <a:off x="7498705" y="597609"/>
            <a:ext cx="40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https://www.downes.ca/presentation/571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6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AA80863-7DDD-E33E-7C2A-C806622CE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sz="5400" dirty="0"/>
              <a:t>the new tech doesn’t address actual needs</a:t>
            </a:r>
          </a:p>
        </p:txBody>
      </p:sp>
      <p:pic>
        <p:nvPicPr>
          <p:cNvPr id="12" name="Picture 11" descr="Floral leaf accent">
            <a:extLst>
              <a:ext uri="{FF2B5EF4-FFF2-40B4-BE49-F238E27FC236}">
                <a16:creationId xmlns:a16="http://schemas.microsoft.com/office/drawing/2014/main" id="{62D03F59-7C5B-6D64-A56E-F7B3A5068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5073" y="962024"/>
            <a:ext cx="1250823" cy="794641"/>
          </a:xfrm>
          <a:prstGeom prst="rect">
            <a:avLst/>
          </a:prstGeom>
        </p:spPr>
      </p:pic>
      <p:pic>
        <p:nvPicPr>
          <p:cNvPr id="20" name="Picture Placeholder 19" descr="A picture containing chopsticks, person&#10;&#10;Description automatically generated">
            <a:extLst>
              <a:ext uri="{FF2B5EF4-FFF2-40B4-BE49-F238E27FC236}">
                <a16:creationId xmlns:a16="http://schemas.microsoft.com/office/drawing/2014/main" id="{53C1CC7B-BC35-460A-8096-5AED5ED1778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728" b="3728"/>
          <a:stretch>
            <a:fillRect/>
          </a:stretch>
        </p:blipFill>
        <p:spPr>
          <a:xfrm>
            <a:off x="0" y="1474788"/>
            <a:ext cx="6096000" cy="3706812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18EC6B-B4F2-7EF6-4555-E135FE575A6A}"/>
              </a:ext>
            </a:extLst>
          </p:cNvPr>
          <p:cNvSpPr txBox="1"/>
          <p:nvPr/>
        </p:nvSpPr>
        <p:spPr>
          <a:xfrm>
            <a:off x="2054942" y="5388179"/>
            <a:ext cx="1573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chindogu.com</a:t>
            </a:r>
          </a:p>
        </p:txBody>
      </p:sp>
    </p:spTree>
    <p:extLst>
      <p:ext uri="{BB962C8B-B14F-4D97-AF65-F5344CB8AC3E}">
        <p14:creationId xmlns:p14="http://schemas.microsoft.com/office/powerpoint/2010/main" val="83790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new tech is unreliable and glitchy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Blue Screen of Death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Zip Disc Click of Death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Bandwidth and slow internet</a:t>
            </a:r>
          </a:p>
        </p:txBody>
      </p:sp>
      <p:pic>
        <p:nvPicPr>
          <p:cNvPr id="9" name="Picture Placeholder 8" descr="A blue scree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D3FE5FE5-AE4E-5150-78DA-ED20A1D6DBA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8888" r="18888"/>
          <a:stretch>
            <a:fillRect/>
          </a:stretch>
        </p:blipFill>
        <p:spPr/>
      </p:pic>
      <p:pic>
        <p:nvPicPr>
          <p:cNvPr id="14" name="Picture Placeholder 13" descr="A close-up of several floppy disks&#10;&#10;Description automatically generated with medium confidence">
            <a:extLst>
              <a:ext uri="{FF2B5EF4-FFF2-40B4-BE49-F238E27FC236}">
                <a16:creationId xmlns:a16="http://schemas.microsoft.com/office/drawing/2014/main" id="{D9E6B43C-D1F1-DBC7-B593-6E82C72DBE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934" r="11934"/>
          <a:stretch>
            <a:fillRect/>
          </a:stretch>
        </p:blipFill>
        <p:spPr/>
      </p:pic>
      <p:pic>
        <p:nvPicPr>
          <p:cNvPr id="20" name="Picture Placeholder 1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61F0038-9B2A-109E-A370-843D4263B59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2529" r="12529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D0620-46D0-1E75-E3BD-BD1888D220B5}"/>
              </a:ext>
            </a:extLst>
          </p:cNvPr>
          <p:cNvSpPr txBox="1"/>
          <p:nvPr/>
        </p:nvSpPr>
        <p:spPr>
          <a:xfrm>
            <a:off x="1133375" y="6153834"/>
            <a:ext cx="80491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https://www.youtube.com/playlist?list=PLeBQHgzQN9x3Ef-JuV-HQw2on-_RkjTBM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35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ral leaf accent">
            <a:extLst>
              <a:ext uri="{FF2B5EF4-FFF2-40B4-BE49-F238E27FC236}">
                <a16:creationId xmlns:a16="http://schemas.microsoft.com/office/drawing/2014/main" id="{62D03F59-7C5B-6D64-A56E-F7B3A506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3060" y="3736148"/>
            <a:ext cx="1250823" cy="7946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9AC113-6044-51B9-1C41-46184161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92" y="462013"/>
            <a:ext cx="4331368" cy="5909911"/>
          </a:xfrm>
        </p:spPr>
        <p:txBody>
          <a:bodyPr/>
          <a:lstStyle/>
          <a:p>
            <a: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  <a:t>the new tech was a lot more expensive and had to be rationed or partially deployed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sz="2800" b="0" i="0" dirty="0">
                <a:solidFill>
                  <a:srgbClr val="222222"/>
                </a:solidFill>
                <a:effectLst/>
                <a:latin typeface="+mj-lt"/>
              </a:rPr>
            </a:br>
            <a:br>
              <a:rPr lang="en-US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+mj-lt"/>
              </a:rPr>
              <a:t> (which means it went to executives and managers and not the people who needed it)</a:t>
            </a:r>
            <a:endParaRPr lang="en-US" sz="2800" dirty="0">
              <a:latin typeface="+mj-lt"/>
            </a:endParaRPr>
          </a:p>
        </p:txBody>
      </p:sp>
      <p:pic>
        <p:nvPicPr>
          <p:cNvPr id="6" name="Picture Placeholder 5" descr="A black virtual reality goggles&#10;&#10;Description automatically generated with low confidence">
            <a:extLst>
              <a:ext uri="{FF2B5EF4-FFF2-40B4-BE49-F238E27FC236}">
                <a16:creationId xmlns:a16="http://schemas.microsoft.com/office/drawing/2014/main" id="{5DD707D0-519A-2ABF-F8B2-718EEFD72F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8730" r="28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6958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26DE-9044-CA5E-4640-BEA79A07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tech was creepy and tracked everyone’s every move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E292-1A30-4B9E-D2A6-53BA5ED63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040B155-C270-D7AD-BF21-059E33A1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82" y="1730459"/>
            <a:ext cx="3578345" cy="357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4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Causes?</a:t>
            </a:r>
          </a:p>
        </p:txBody>
      </p:sp>
    </p:spTree>
    <p:extLst>
      <p:ext uri="{BB962C8B-B14F-4D97-AF65-F5344CB8AC3E}">
        <p14:creationId xmlns:p14="http://schemas.microsoft.com/office/powerpoint/2010/main" val="3443706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521" y="1641987"/>
            <a:ext cx="8188845" cy="3313963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no consultation done with the people who would use the new tech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the new tech wasn’t piloted long enough before being put into production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no marketing or introduction to help people use the new tech in new ways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a risk assessment was not conducted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proper budgeting and ongoing investment was not done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business processes never adapted to match the capabilities of the new tech</a:t>
            </a:r>
          </a:p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- a culture of trust was never established</a:t>
            </a:r>
          </a:p>
          <a:p>
            <a:pPr algn="l"/>
            <a:endParaRPr lang="en-US" sz="14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7167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 Why Transformation Fails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and 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resistance to change</a:t>
            </a:r>
          </a:p>
          <a:p>
            <a:r>
              <a:rPr lang="en-US" dirty="0"/>
              <a:t>fear of losing our jobs</a:t>
            </a:r>
          </a:p>
          <a:p>
            <a:r>
              <a:rPr lang="en-US" dirty="0"/>
              <a:t>speed of change or rapid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Human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lack of training and/or inability to learn</a:t>
            </a:r>
          </a:p>
          <a:p>
            <a:r>
              <a:rPr lang="en-US" dirty="0"/>
              <a:t>not having the right talent</a:t>
            </a:r>
          </a:p>
          <a:p>
            <a:r>
              <a:rPr lang="en-US" dirty="0"/>
              <a:t>insufficient leadership and/or buy-in from the corner suite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Psychology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not having the right mindset</a:t>
            </a:r>
          </a:p>
          <a:p>
            <a:r>
              <a:rPr lang="en-US" dirty="0"/>
              <a:t>failure to innovate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5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45118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Let me give you an example of how I view this. Probably the most transformative technology in the workplace over the last decade or so has been the Android/iPhone. It’s like we looked up one day and everybody in the workplace had one. How did this happen? Think about it:</a:t>
            </a:r>
          </a:p>
          <a:p>
            <a:pPr lvl="2" algn="l"/>
            <a:r>
              <a:rPr lang="en-US" sz="1900" dirty="0"/>
              <a:t>we paid for them ourselves</a:t>
            </a:r>
          </a:p>
          <a:p>
            <a:pPr lvl="2" algn="l"/>
            <a:r>
              <a:rPr lang="en-US" sz="1900" dirty="0"/>
              <a:t>we trained ourselves (if we needed training on them at all, which we mostly didn’t)</a:t>
            </a:r>
          </a:p>
          <a:p>
            <a:pPr lvl="2" algn="l"/>
            <a:r>
              <a:rPr lang="en-US" sz="1900" dirty="0"/>
              <a:t>they just worked</a:t>
            </a:r>
          </a:p>
          <a:p>
            <a:pPr lvl="2" algn="l"/>
            <a:r>
              <a:rPr lang="en-US" sz="1900" dirty="0"/>
              <a:t>they made things a lot easier to 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C7DFFE-868C-0EF5-00D0-06C54815D94D}"/>
              </a:ext>
            </a:extLst>
          </p:cNvPr>
          <p:cNvSpPr txBox="1"/>
          <p:nvPr/>
        </p:nvSpPr>
        <p:spPr>
          <a:xfrm>
            <a:off x="1826686" y="5814987"/>
            <a:ext cx="9018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know what happened: everybody went out and bought one, because having a combination computer-phone-camera-</a:t>
            </a:r>
            <a:r>
              <a:rPr lang="en-US" dirty="0" err="1"/>
              <a:t>walkman</a:t>
            </a:r>
            <a:r>
              <a:rPr lang="en-US" dirty="0"/>
              <a:t>-whatever system in our pockets was too good an opportunity to ignore. </a:t>
            </a:r>
          </a:p>
        </p:txBody>
      </p:sp>
    </p:spTree>
    <p:extLst>
      <p:ext uri="{BB962C8B-B14F-4D97-AF65-F5344CB8AC3E}">
        <p14:creationId xmlns:p14="http://schemas.microsoft.com/office/powerpoint/2010/main" val="3108489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xo</a:t>
            </a:r>
          </a:p>
          <a:p>
            <a:r>
              <a:rPr lang="en-US" dirty="0"/>
              <a:t>Stephen</a:t>
            </a:r>
          </a:p>
        </p:txBody>
      </p:sp>
    </p:spTree>
    <p:extLst>
      <p:ext uri="{BB962C8B-B14F-4D97-AF65-F5344CB8AC3E}">
        <p14:creationId xmlns:p14="http://schemas.microsoft.com/office/powerpoint/2010/main" val="313533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the world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8C296-D23D-74DC-F966-975CBED2241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Help us welcome</a:t>
            </a:r>
          </a:p>
        </p:txBody>
      </p:sp>
    </p:spTree>
    <p:extLst>
      <p:ext uri="{BB962C8B-B14F-4D97-AF65-F5344CB8AC3E}">
        <p14:creationId xmlns:p14="http://schemas.microsoft.com/office/powerpoint/2010/main" val="2313099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the world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08C296-D23D-74DC-F966-975CBED2241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Help us welcome</a:t>
            </a:r>
          </a:p>
        </p:txBody>
      </p:sp>
    </p:spTree>
    <p:extLst>
      <p:ext uri="{BB962C8B-B14F-4D97-AF65-F5344CB8AC3E}">
        <p14:creationId xmlns:p14="http://schemas.microsoft.com/office/powerpoint/2010/main" val="43483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digital transformations fail?</a:t>
            </a:r>
          </a:p>
          <a:p>
            <a:pPr algn="l"/>
            <a:r>
              <a:rPr lang="en-US" sz="1600" dirty="0"/>
              <a:t>Accenture: “</a:t>
            </a:r>
            <a:r>
              <a:rPr lang="en-US" sz="1400" dirty="0"/>
              <a:t>Digital transformation is </a:t>
            </a:r>
            <a:r>
              <a:rPr lang="en-US" sz="1400" i="1" dirty="0"/>
              <a:t>the process by which companies embed technologies across their businesses to drive fundamental change</a:t>
            </a:r>
            <a:r>
              <a:rPr lang="en-US" sz="1400" dirty="0"/>
              <a:t>.”</a:t>
            </a:r>
          </a:p>
          <a:p>
            <a:pPr algn="l"/>
            <a:r>
              <a:rPr lang="en-US" sz="1400" dirty="0"/>
              <a:t>IBM: “Digital transformation means </a:t>
            </a:r>
            <a:r>
              <a:rPr lang="en-US" sz="1400" i="1" dirty="0"/>
              <a:t>adopting digital-first customer, business partner and employee experiences</a:t>
            </a:r>
            <a:r>
              <a:rPr lang="en-US" sz="1400" dirty="0"/>
              <a:t>.”</a:t>
            </a:r>
          </a:p>
          <a:p>
            <a:pPr algn="l"/>
            <a:r>
              <a:rPr lang="en-US" sz="1400" dirty="0"/>
              <a:t>Wikipedia: “Digital transformation is </a:t>
            </a:r>
            <a:r>
              <a:rPr lang="en-US" sz="1400" i="1" dirty="0"/>
              <a:t>the adoption of digital technology by an organization to digitize non-digital products, services or operations</a:t>
            </a:r>
            <a:r>
              <a:rPr lang="en-US" sz="1400" dirty="0"/>
              <a:t>.”</a:t>
            </a:r>
          </a:p>
          <a:p>
            <a:pPr algn="l"/>
            <a:r>
              <a:rPr lang="en-US" sz="1400" dirty="0"/>
              <a:t>Gartner: “Digital transformation can refer to anything from IT modernization (for example, cloud computing), to digital optimization, to the invention of new digital business models.”</a:t>
            </a:r>
          </a:p>
          <a:p>
            <a:pPr algn="l"/>
            <a:endParaRPr lang="en-US" sz="1400" dirty="0"/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pic>
        <p:nvPicPr>
          <p:cNvPr id="11" name="Picture Placeholder 10" descr="Pregnant mother bonding with child">
            <a:extLst>
              <a:ext uri="{FF2B5EF4-FFF2-40B4-BE49-F238E27FC236}">
                <a16:creationId xmlns:a16="http://schemas.microsoft.com/office/drawing/2014/main" id="{26B37DAE-CA61-77C5-CE7E-2E2C090E3B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7" b="37"/>
          <a:stretch>
            <a:fillRect/>
          </a:stretch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W</a:t>
            </a:r>
            <a:r>
              <a:rPr lang="en-US" dirty="0"/>
              <a:t>eb3</a:t>
            </a:r>
          </a:p>
        </p:txBody>
      </p:sp>
      <p:pic>
        <p:nvPicPr>
          <p:cNvPr id="15" name="Picture Placeholder 14" descr="Child hugging pregnant woman in field">
            <a:extLst>
              <a:ext uri="{FF2B5EF4-FFF2-40B4-BE49-F238E27FC236}">
                <a16:creationId xmlns:a16="http://schemas.microsoft.com/office/drawing/2014/main" id="{43914F77-A9C5-2D47-09D9-BB8A442921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2" b="112"/>
          <a:stretch>
            <a:fillRect/>
          </a:stretch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AI Ethics</a:t>
            </a:r>
          </a:p>
        </p:txBody>
      </p:sp>
      <p:pic>
        <p:nvPicPr>
          <p:cNvPr id="17" name="Picture Placeholder 16" descr="Pregnant woman holding stomach">
            <a:extLst>
              <a:ext uri="{FF2B5EF4-FFF2-40B4-BE49-F238E27FC236}">
                <a16:creationId xmlns:a16="http://schemas.microsoft.com/office/drawing/2014/main" id="{FE58E552-3B44-5A91-15E3-619A790992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12" r="112"/>
          <a:stretch>
            <a:fillRect/>
          </a:stretch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Data Literacy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4DB24D-ED60-4D86-4254-290E409116C7}"/>
              </a:ext>
            </a:extLst>
          </p:cNvPr>
          <p:cNvSpPr txBox="1">
            <a:spLocks/>
          </p:cNvSpPr>
          <p:nvPr/>
        </p:nvSpPr>
        <p:spPr>
          <a:xfrm>
            <a:off x="4348066" y="5093770"/>
            <a:ext cx="402117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Lurking in the Background…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BD4AD-3B0C-ED97-C6D5-CE390065D75F}"/>
              </a:ext>
            </a:extLst>
          </p:cNvPr>
          <p:cNvSpPr txBox="1"/>
          <p:nvPr/>
        </p:nvSpPr>
        <p:spPr>
          <a:xfrm>
            <a:off x="5319555" y="4724438"/>
            <a:ext cx="155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ethics.mooc.ca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92F1D-6423-BBDF-CAC2-473BECBB3CC4}"/>
              </a:ext>
            </a:extLst>
          </p:cNvPr>
          <p:cNvSpPr txBox="1"/>
          <p:nvPr/>
        </p:nvSpPr>
        <p:spPr>
          <a:xfrm>
            <a:off x="2913664" y="4724438"/>
            <a:ext cx="1434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el30.mooc.ca</a:t>
            </a:r>
            <a:endParaRPr lang="en-US" dirty="0"/>
          </a:p>
        </p:txBody>
      </p:sp>
      <p:pic>
        <p:nvPicPr>
          <p:cNvPr id="9" name="Picture 8" descr="A close-up of a grasshopper&#10;&#10;Description automatically generated">
            <a:extLst>
              <a:ext uri="{FF2B5EF4-FFF2-40B4-BE49-F238E27FC236}">
                <a16:creationId xmlns:a16="http://schemas.microsoft.com/office/drawing/2014/main" id="{70E0503B-0DE6-E53C-2375-60B631055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218" y="2264410"/>
            <a:ext cx="2191450" cy="2068612"/>
          </a:xfrm>
          <a:prstGeom prst="rect">
            <a:avLst/>
          </a:prstGeom>
          <a:effectLst>
            <a:outerShdw blurRad="241300" dist="50800" dir="12900000" algn="ctr" rotWithShape="0">
              <a:schemeClr val="bg2">
                <a:lumMod val="75000"/>
                <a:alpha val="8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EAAEF-1BC9-6589-9AB2-01AB750D0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6669" y="2264410"/>
            <a:ext cx="2057400" cy="2058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AD9B1-E4D4-204C-ED71-E3073840C8CC}"/>
              </a:ext>
            </a:extLst>
          </p:cNvPr>
          <p:cNvSpPr txBox="1"/>
          <p:nvPr/>
        </p:nvSpPr>
        <p:spPr>
          <a:xfrm>
            <a:off x="7787055" y="4744242"/>
            <a:ext cx="140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data.mooc.ca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E882D8-1531-C1FA-1AF8-A75530623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9071" y="2264410"/>
            <a:ext cx="2057400" cy="2058988"/>
          </a:xfrm>
          <a:prstGeom prst="rect">
            <a:avLst/>
          </a:prstGeom>
          <a:effectLst>
            <a:outerShdw blurRad="76200" dist="50800" dir="13260000" algn="ctr" rotWithShape="0">
              <a:schemeClr val="accent1">
                <a:lumMod val="60000"/>
                <a:lumOff val="40000"/>
                <a:alpha val="9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Got Here</a:t>
            </a:r>
          </a:p>
        </p:txBody>
      </p:sp>
      <p:pic>
        <p:nvPicPr>
          <p:cNvPr id="11" name="Picture Placeholder 10" descr="Pregnant mother bonding with child">
            <a:extLst>
              <a:ext uri="{FF2B5EF4-FFF2-40B4-BE49-F238E27FC236}">
                <a16:creationId xmlns:a16="http://schemas.microsoft.com/office/drawing/2014/main" id="{26B37DAE-CA61-77C5-CE7E-2E2C090E3B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37" b="37"/>
          <a:stretch>
            <a:fillRect/>
          </a:stretch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6B3CE3-4128-8F8E-0760-8B6434868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Tech Guide</a:t>
            </a:r>
            <a:endParaRPr lang="en-US" dirty="0"/>
          </a:p>
        </p:txBody>
      </p:sp>
      <p:pic>
        <p:nvPicPr>
          <p:cNvPr id="15" name="Picture Placeholder 14" descr="Child hugging pregnant woman in field">
            <a:extLst>
              <a:ext uri="{FF2B5EF4-FFF2-40B4-BE49-F238E27FC236}">
                <a16:creationId xmlns:a16="http://schemas.microsoft.com/office/drawing/2014/main" id="{43914F77-A9C5-2D47-09D9-BB8A442921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12" b="112"/>
          <a:stretch>
            <a:fillRect/>
          </a:stretch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3E159C-8F18-6271-D733-C11E52BA16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Fediverse</a:t>
            </a:r>
          </a:p>
        </p:txBody>
      </p:sp>
      <p:pic>
        <p:nvPicPr>
          <p:cNvPr id="17" name="Picture Placeholder 16" descr="Pregnant woman holding stomach">
            <a:extLst>
              <a:ext uri="{FF2B5EF4-FFF2-40B4-BE49-F238E27FC236}">
                <a16:creationId xmlns:a16="http://schemas.microsoft.com/office/drawing/2014/main" id="{FE58E552-3B44-5A91-15E3-619A790992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12" r="112"/>
          <a:stretch>
            <a:fillRect/>
          </a:stretch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6569593-FAD4-3D3C-5FB2-6E9C7B4A06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Barriers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C4DB24D-ED60-4D86-4254-290E409116C7}"/>
              </a:ext>
            </a:extLst>
          </p:cNvPr>
          <p:cNvSpPr txBox="1">
            <a:spLocks/>
          </p:cNvSpPr>
          <p:nvPr/>
        </p:nvSpPr>
        <p:spPr>
          <a:xfrm>
            <a:off x="4787476" y="5093770"/>
            <a:ext cx="358175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Nova Light" panose="020F0302020204030204" pitchFamily="34" charset="0"/>
                <a:ea typeface="+mn-ea"/>
                <a:cs typeface="Gill Sans Nova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/>
              <a:t>This Past Year or So…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BD4AD-3B0C-ED97-C6D5-CE390065D75F}"/>
              </a:ext>
            </a:extLst>
          </p:cNvPr>
          <p:cNvSpPr txBox="1"/>
          <p:nvPr/>
        </p:nvSpPr>
        <p:spPr>
          <a:xfrm>
            <a:off x="4761416" y="4731858"/>
            <a:ext cx="26691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downes.ca/presentation/566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92F1D-6423-BBDF-CAC2-473BECBB3CC4}"/>
              </a:ext>
            </a:extLst>
          </p:cNvPr>
          <p:cNvSpPr txBox="1"/>
          <p:nvPr/>
        </p:nvSpPr>
        <p:spPr>
          <a:xfrm>
            <a:off x="2525582" y="4744242"/>
            <a:ext cx="2091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bit.ly/quicktechguide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CEAAEF-1BC9-6589-9AB2-01AB750D0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669" y="2264410"/>
            <a:ext cx="2057400" cy="2058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AD9B1-E4D4-204C-ED71-E3073840C8CC}"/>
              </a:ext>
            </a:extLst>
          </p:cNvPr>
          <p:cNvSpPr txBox="1"/>
          <p:nvPr/>
        </p:nvSpPr>
        <p:spPr>
          <a:xfrm>
            <a:off x="7787055" y="4744242"/>
            <a:ext cx="1556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drdc-rddc.gc.ca</a:t>
            </a:r>
            <a:endParaRPr lang="en-US" dirty="0"/>
          </a:p>
        </p:txBody>
      </p:sp>
      <p:pic>
        <p:nvPicPr>
          <p:cNvPr id="4" name="Picture 3" descr="A picture containing circle, cartoon, green, clipart&#10;&#10;Description automatically generated">
            <a:extLst>
              <a:ext uri="{FF2B5EF4-FFF2-40B4-BE49-F238E27FC236}">
                <a16:creationId xmlns:a16="http://schemas.microsoft.com/office/drawing/2014/main" id="{0E3EC1FB-9E94-6432-35E7-DD39C574C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4358" y="2180273"/>
            <a:ext cx="2143125" cy="2143125"/>
          </a:xfrm>
          <a:prstGeom prst="rect">
            <a:avLst/>
          </a:prstGeom>
        </p:spPr>
      </p:pic>
      <p:pic>
        <p:nvPicPr>
          <p:cNvPr id="8" name="Picture 7" descr="A picture containing mammal, animal figure&#10;&#10;Description automatically generated">
            <a:extLst>
              <a:ext uri="{FF2B5EF4-FFF2-40B4-BE49-F238E27FC236}">
                <a16:creationId xmlns:a16="http://schemas.microsoft.com/office/drawing/2014/main" id="{753BE5C0-31BF-8DC7-0115-4448505910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412" y="2264410"/>
            <a:ext cx="2227730" cy="2227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A0ECB1-8B4A-7B94-EE8A-2235C8CFBF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5248" y="2264410"/>
            <a:ext cx="2322962" cy="20589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71F9EC-D5DD-101A-628F-541AB4FA9B54}"/>
              </a:ext>
            </a:extLst>
          </p:cNvPr>
          <p:cNvSpPr/>
          <p:nvPr/>
        </p:nvSpPr>
        <p:spPr>
          <a:xfrm>
            <a:off x="7296150" y="3781425"/>
            <a:ext cx="490905" cy="710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8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02" y="1177569"/>
            <a:ext cx="3749040" cy="2251431"/>
          </a:xfrm>
        </p:spPr>
        <p:txBody>
          <a:bodyPr/>
          <a:lstStyle/>
          <a:p>
            <a:r>
              <a:rPr lang="en-US" sz="4400" dirty="0"/>
              <a:t>what the new tech does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9FA88E-05B4-3AD7-935F-4D68BB053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04" y="4888798"/>
            <a:ext cx="3479495" cy="1817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5EE5AC-F6AC-3B63-09CD-CB4FC07E0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704" y="310609"/>
            <a:ext cx="3798504" cy="20558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F9DC1E-3C7F-D15E-F0EE-844F11F94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201" y="2673602"/>
            <a:ext cx="3798504" cy="1908024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F767A2-A29B-2D90-BED3-AA3E7745889C}"/>
              </a:ext>
            </a:extLst>
          </p:cNvPr>
          <p:cNvCxnSpPr/>
          <p:nvPr/>
        </p:nvCxnSpPr>
        <p:spPr>
          <a:xfrm flipV="1">
            <a:off x="7719461" y="2366430"/>
            <a:ext cx="0" cy="232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1F54464-54CF-6652-0C35-C99325D660EB}"/>
              </a:ext>
            </a:extLst>
          </p:cNvPr>
          <p:cNvCxnSpPr/>
          <p:nvPr/>
        </p:nvCxnSpPr>
        <p:spPr>
          <a:xfrm flipH="1" flipV="1">
            <a:off x="7815714" y="4581626"/>
            <a:ext cx="231006" cy="510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91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Models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E4E239CC-D75E-F90B-2BE4-E96B0169410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0312" r="10312"/>
          <a:stretch>
            <a:fillRect/>
          </a:stretch>
        </p:blipFill>
        <p:spPr>
          <a:xfrm>
            <a:off x="5791379" y="1706563"/>
            <a:ext cx="5216255" cy="3285811"/>
          </a:xfrm>
          <a:prstGeom prst="rect">
            <a:avLst/>
          </a:prstGeom>
        </p:spPr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9A3D2A6B-C9BB-E2E5-3705-BD804344A6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4" r="154"/>
          <a:stretch>
            <a:fillRect/>
          </a:stretch>
        </p:blipFill>
        <p:spPr>
          <a:xfrm>
            <a:off x="1849438" y="2263775"/>
            <a:ext cx="4105275" cy="205898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261563C-5162-2C01-A1E2-C545DC4D46EE}"/>
              </a:ext>
            </a:extLst>
          </p:cNvPr>
          <p:cNvSpPr txBox="1"/>
          <p:nvPr/>
        </p:nvSpPr>
        <p:spPr>
          <a:xfrm>
            <a:off x="1757378" y="5332965"/>
            <a:ext cx="60943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https://taylorinstitute.ucalgary.ca/resources/SAMR-TPACK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02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by-Shower-Party_Win32_EF-v9" id="{AE4326AE-68DE-4364-925F-2EC9BB2C355F}" vid="{BEEEA865-8D39-4A14-A6FA-D1795E758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90D0DE4-4A0B-485A-867F-D32D7CE3A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6E54DB-B848-4DD5-8CB7-A9EC607E7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D4421-5E6E-4C33-A01D-311A69C084F6}">
  <ds:schemaRefs>
    <ds:schemaRef ds:uri="http://www.w3.org/XML/1998/namespace"/>
    <ds:schemaRef ds:uri="http://schemas.microsoft.com/sharepoint/v3"/>
    <ds:schemaRef ds:uri="http://schemas.microsoft.com/office/2006/metadata/properties"/>
    <ds:schemaRef ds:uri="230e9df3-be65-4c73-a93b-d1236ebd677e"/>
    <ds:schemaRef ds:uri="http://purl.org/dc/terms/"/>
    <ds:schemaRef ds:uri="16c05727-aa75-4e4a-9b5f-8a80a1165891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{FB332A61-87CC-45CD-9043-156C5BB41A64}tf00199975_win32</Template>
  <TotalTime>1089</TotalTime>
  <Words>1422</Words>
  <Application>Microsoft Office PowerPoint</Application>
  <PresentationFormat>Widescreen</PresentationFormat>
  <Paragraphs>203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Office Theme</vt:lpstr>
      <vt:lpstr>Digital Transformations</vt:lpstr>
      <vt:lpstr>Not authored by any AI   Designed using the Microsoft ‘Baby Shower Slide Show’ theme</vt:lpstr>
      <vt:lpstr>New Technology</vt:lpstr>
      <vt:lpstr>What could go wrong?</vt:lpstr>
      <vt:lpstr>The Question</vt:lpstr>
      <vt:lpstr>How We Got Here</vt:lpstr>
      <vt:lpstr>How We Got Here</vt:lpstr>
      <vt:lpstr>what the new tech does</vt:lpstr>
      <vt:lpstr>Some Models</vt:lpstr>
      <vt:lpstr>Three Approaches</vt:lpstr>
      <vt:lpstr>Risk Registry</vt:lpstr>
      <vt:lpstr>Wait…</vt:lpstr>
      <vt:lpstr>Wait…</vt:lpstr>
      <vt:lpstr>The Lesson</vt:lpstr>
      <vt:lpstr>New Technology</vt:lpstr>
      <vt:lpstr>nobody knows what the new tech does</vt:lpstr>
      <vt:lpstr>the new tech is harder to use than the old tech           (and/or is badly designed, or can’t be learned just by using it, etc.)</vt:lpstr>
      <vt:lpstr>the new tech is used to do the exact same thing as the old tech</vt:lpstr>
      <vt:lpstr>other unexpected side-effects   </vt:lpstr>
      <vt:lpstr>PowerPoint Presentation</vt:lpstr>
      <vt:lpstr>the new tech is unreliable and glitchy</vt:lpstr>
      <vt:lpstr>the new tech was a lot more expensive and had to be rationed or partially deployed           (which means it went to executives and managers and not the people who needed it)</vt:lpstr>
      <vt:lpstr>the new tech was creepy and tracked everyone’s every move</vt:lpstr>
      <vt:lpstr>Causes?</vt:lpstr>
      <vt:lpstr>PowerPoint Presentation</vt:lpstr>
      <vt:lpstr>Not Why Transformation Fails</vt:lpstr>
      <vt:lpstr>One Final Note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Transformations</dc:title>
  <dc:creator>Stephen Downes</dc:creator>
  <cp:lastModifiedBy>Stephen Downes</cp:lastModifiedBy>
  <cp:revision>7</cp:revision>
  <dcterms:created xsi:type="dcterms:W3CDTF">2023-05-19T13:16:13Z</dcterms:created>
  <dcterms:modified xsi:type="dcterms:W3CDTF">2023-05-25T22:43:11Z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