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98" r:id="rId5"/>
    <p:sldId id="261" r:id="rId6"/>
    <p:sldId id="262" r:id="rId7"/>
    <p:sldId id="259" r:id="rId8"/>
    <p:sldId id="263" r:id="rId9"/>
    <p:sldId id="264" r:id="rId10"/>
    <p:sldId id="266" r:id="rId11"/>
    <p:sldId id="260" r:id="rId12"/>
    <p:sldId id="267" r:id="rId13"/>
    <p:sldId id="271" r:id="rId14"/>
    <p:sldId id="268" r:id="rId15"/>
    <p:sldId id="270" r:id="rId16"/>
    <p:sldId id="272" r:id="rId17"/>
    <p:sldId id="269" r:id="rId18"/>
    <p:sldId id="273" r:id="rId19"/>
    <p:sldId id="274" r:id="rId20"/>
    <p:sldId id="275" r:id="rId21"/>
    <p:sldId id="279" r:id="rId22"/>
    <p:sldId id="281" r:id="rId23"/>
    <p:sldId id="282" r:id="rId24"/>
    <p:sldId id="283" r:id="rId25"/>
    <p:sldId id="280" r:id="rId26"/>
    <p:sldId id="284" r:id="rId27"/>
    <p:sldId id="285" r:id="rId28"/>
    <p:sldId id="286" r:id="rId29"/>
    <p:sldId id="287" r:id="rId30"/>
    <p:sldId id="288" r:id="rId31"/>
    <p:sldId id="276" r:id="rId32"/>
    <p:sldId id="265" r:id="rId33"/>
    <p:sldId id="277" r:id="rId34"/>
    <p:sldId id="278" r:id="rId35"/>
    <p:sldId id="289" r:id="rId36"/>
    <p:sldId id="290" r:id="rId37"/>
    <p:sldId id="291" r:id="rId38"/>
    <p:sldId id="293" r:id="rId39"/>
    <p:sldId id="292" r:id="rId40"/>
    <p:sldId id="294" r:id="rId41"/>
    <p:sldId id="296" r:id="rId42"/>
    <p:sldId id="295" r:id="rId43"/>
    <p:sldId id="297" r:id="rId44"/>
    <p:sldId id="318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7" autoAdjust="0"/>
    <p:restoredTop sz="94660"/>
  </p:normalViewPr>
  <p:slideViewPr>
    <p:cSldViewPr snapToGrid="0">
      <p:cViewPr varScale="1">
        <p:scale>
          <a:sx n="83" d="100"/>
          <a:sy n="83" d="100"/>
        </p:scale>
        <p:origin x="102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A1A4D-43E0-4303-821B-F9517E11993C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2C4521-9DD3-42E1-91AE-34D9785F3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7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8261B5-74C0-4866-8545-E669F7F72946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1888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9BB49-1EF3-C38F-A6C7-1A619E7B3F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8C1EA-25EC-3288-DF59-2DB577276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78DC5-ED27-52B6-2B08-166104382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50BFB-CC2E-4831-8798-F720512E383B}" type="datetime1">
              <a:rPr lang="en-CA" smtClean="0"/>
              <a:t>2023-02-10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9D701-7F2C-47DD-276E-BFF448F3B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Downes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8E20B-9155-0191-0FA9-9F38D2DA6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D09D-1D95-410B-B0A2-C10A0FDCA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922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01E17-A9D0-4BC7-4983-B305D1FA8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C634A-52E1-67E7-51D5-F326857F2F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A17E1-2B4A-14D7-DBD2-478D57C77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AA81-B345-4C39-8CDF-83BA713C2DA8}" type="datetime1">
              <a:rPr lang="en-CA" smtClean="0"/>
              <a:t>2023-02-10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D47FCA-E019-A122-99C8-0E9E6256D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Downes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946A8-B64E-352B-C9DD-CE84134EB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D09D-1D95-410B-B0A2-C10A0FDCA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523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7E30-50C4-1828-2885-8F8D3A22E7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C96A49-E049-129E-896E-B9AE56844B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08688C-D62C-A015-8FB5-28E8A6481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B628-4698-4258-9CCB-4CE6483CB90F}" type="datetime1">
              <a:rPr lang="en-CA" smtClean="0"/>
              <a:t>2023-02-10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832B52-95BE-0736-DB81-579B855EE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Downes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256C6-FCA9-F3FC-83F8-72C6355C1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D09D-1D95-410B-B0A2-C10A0FDCA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864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E543C-D163-C4ED-F374-FEAD754AA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4C265-6697-2A64-7DDD-4A3586EB5B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0EEEE-2DE0-4D1D-C06B-698AB42DB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72738-FA02-4E87-97D8-5B681682EE4E}" type="datetime1">
              <a:rPr lang="en-CA" smtClean="0"/>
              <a:t>2023-02-10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7DEEF-788D-7ED9-83AF-C8B85518E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Downes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464E2-DFFA-4AE1-5762-B2C99C7D6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D09D-1D95-410B-B0A2-C10A0FDCA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290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8ECB8-D40A-2F85-6D25-6876456B5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3A1102-8C8B-71D5-BD37-5B3112F7A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5F518-7939-6C4D-4C93-0AFB278F9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BF003-9DAD-43C4-AEEA-6B2BA02CA3FD}" type="datetime1">
              <a:rPr lang="en-CA" smtClean="0"/>
              <a:t>2023-02-10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3FCD90-EBDE-2ABB-62AC-89C4BAB46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Downes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B008C-E5C1-554E-E70E-C51A86BD3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D09D-1D95-410B-B0A2-C10A0FDCA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665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35389-0D12-0DC3-443F-79146FF45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62A6B-9840-B8DC-7984-D01E821B4F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984D70-9465-2317-AD85-D8DB2F8CCC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8EE323-7E72-1888-1649-C47074FBA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239D8-7828-405A-841D-B214B9783693}" type="datetime1">
              <a:rPr lang="en-CA" smtClean="0"/>
              <a:t>2023-02-10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4E1F46-48F5-76AA-54C2-3FD8C1242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Downes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26D43-3958-1083-22AE-628AD8085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D09D-1D95-410B-B0A2-C10A0FDCA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270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E40F8-C815-BC54-662A-0C209A9AF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93957A-091E-E445-3A22-0925BCE1D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25100B-D902-FC66-4DD3-84CA9FAECB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42345B-C7F5-855F-B228-E7A6447833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6A4303-187C-3295-DF35-6F7ADE9874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D7CCDA-F20F-3847-0DF8-D1ADCA2C9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113-FEB0-4D24-B979-02D90EC67A55}" type="datetime1">
              <a:rPr lang="en-CA" smtClean="0"/>
              <a:t>2023-02-10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71E115-8EB6-3430-399D-B3094B4E8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Downes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1E1FA6-54C0-7EFB-05B6-F9B850E0B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D09D-1D95-410B-B0A2-C10A0FDCA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48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4F3DA-A82E-A0F8-CC8C-FC402E068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B0AA87-319B-CE34-B018-015A6ED53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B692-7468-4ADF-8423-D2EA5D810EBF}" type="datetime1">
              <a:rPr lang="en-CA" smtClean="0"/>
              <a:t>2023-02-10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55ABB-D868-E6D2-8AE9-BDC7E6173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Downes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D413B9-C7EE-07E2-4F81-90C1C7EA7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D09D-1D95-410B-B0A2-C10A0FDCA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72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A6033-65AC-AE74-9A23-FB76F6EEA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BEFFF-FD9C-43A1-92AE-5B16CD7BCF9C}" type="datetime1">
              <a:rPr lang="en-CA" smtClean="0"/>
              <a:t>2023-02-10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7067A1-2034-4AD2-0180-BBC644149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Downes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D3F627-C99C-116B-ABAB-E31B0C1CB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D09D-1D95-410B-B0A2-C10A0FDCA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851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8F90E-BCCA-6CCE-84B0-386CBB3AC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3FB01-D909-7966-3073-DEFECD5FB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E51920-C21B-0893-F6E7-F9CD1209A9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BA0871-59F8-1CCF-27E9-420C0E8D6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A752E-A7A1-4733-A1C5-CCC5098F189E}" type="datetime1">
              <a:rPr lang="en-CA" smtClean="0"/>
              <a:t>2023-02-10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63BA4F-5681-5EE1-E65F-14B1A3EC0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Downes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7B6DCD-CC7B-ADBC-D12F-A50FE9B2E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D09D-1D95-410B-B0A2-C10A0FDCA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94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9AB8D-C740-6F25-D73C-92482925F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27FBC1-2276-58CC-9FE1-B89F7B5A84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24123A-9DBF-5551-EB69-D23D3C2B7D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1732D6-FAC1-21FA-2D85-B4059E7E7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53615-FD33-447C-A597-AB779CD166BF}" type="datetime1">
              <a:rPr lang="en-CA" smtClean="0"/>
              <a:t>2023-02-10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DEDA8-4BE7-7958-7C4B-C35C85B8B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Downes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12A669-A5A8-A0AE-65F4-A94D2F035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D09D-1D95-410B-B0A2-C10A0FDCA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121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108ABD-AC76-95AF-BA96-02B348032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33C40-FF70-90A6-9593-3ADD45C36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B3574F-5889-5D11-46BA-2FAEF40275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FDC02-62E2-4075-BDF9-2C3EA503330D}" type="datetime1">
              <a:rPr lang="en-CA" smtClean="0"/>
              <a:t>2023-02-10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020EE-A9FC-21D3-7BDA-1B513C69BC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Stephen Downes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17832-CB77-5B4C-2883-14ADAF27D3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BD09D-1D95-410B-B0A2-C10A0FDCA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565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downes.ca/presentation/569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nvidia.com/en-us/research/ai-playground/" TargetMode="External"/><Relationship Id="rId11" Type="http://schemas.openxmlformats.org/officeDocument/2006/relationships/hyperlink" Target="https://www.lessonplans.ai/" TargetMode="External"/><Relationship Id="rId5" Type="http://schemas.openxmlformats.org/officeDocument/2006/relationships/hyperlink" Target="https://www.genei.io/" TargetMode="External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hyperlink" Target="https://www.vice.com/en/article/m7g5yq/students-are-using-ai-to-write-their-papers-because-of-course-they-are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thics.mooc.ca/cgi-bin/page.cgi?presentation=59" TargetMode="Externa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hangelog.com/news/microsofts-new-ai-for-beginners-course-qM9j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_bS04tjl30?feature=oembed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ownes.ca/presentation/233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rr-lm-game.herokuapp.com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ai.net/p/machine-learning/main-types-of-neural-networks-and-its-applications-tutorial-734480d7ec8e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infoq.com/articles/deep-learning-models-ai-interpretability-methods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owardsai.net/p/programming/decision-trees-explained-with-a-practical-example-fe47872d3b53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d41586-023-00107-z" TargetMode="External"/><Relationship Id="rId2" Type="http://schemas.openxmlformats.org/officeDocument/2006/relationships/hyperlink" Target="https://www.dww.com/articles/us-court-of-appeals-affirms-ai-cannot-be-an-inventor-under-us-patent-law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icrosoft.com/en-us/research/publication/beyond-accuracy-the-role-of-mental-models-in-human-ai-team-performance/" TargetMode="External"/><Relationship Id="rId5" Type="http://schemas.openxmlformats.org/officeDocument/2006/relationships/image" Target="../media/image33.png"/><Relationship Id="rId4" Type="http://schemas.openxmlformats.org/officeDocument/2006/relationships/hyperlink" Target="https://escholarship.org/uc/item/8q15786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tlasobscura.com/places/clarksdale-crossroads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haiilo.com/blog/the-importance-of-company-values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thics.mooc.ca/cgi-bin/page.cgi?module=8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hbr.org/2018/07/collaborative-intelligence-humans-and-ai-are-joining-forces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br.org/2018/07/collaborative-intelligence-humans-and-ai-are-joining-forces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adiotimes.com/tv/drama/this-is-us-season-5-how-to-watch/" TargetMode="External"/><Relationship Id="rId5" Type="http://schemas.openxmlformats.org/officeDocument/2006/relationships/image" Target="../media/image45.jpg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interest.ca/pin/everything-depends-on-how-we-see-things--137641332331769408/" TargetMode="External"/><Relationship Id="rId5" Type="http://schemas.openxmlformats.org/officeDocument/2006/relationships/image" Target="../media/image46.jpg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s://deepdreamgenerator.com/" TargetMode="External"/><Relationship Id="rId7" Type="http://schemas.openxmlformats.org/officeDocument/2006/relationships/hyperlink" Target="https://openai.com/dall-e-2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https://thispersondoesnotexist.com/" TargetMode="External"/><Relationship Id="rId4" Type="http://schemas.openxmlformats.org/officeDocument/2006/relationships/image" Target="../media/image9.jpg"/><Relationship Id="rId9" Type="http://schemas.openxmlformats.org/officeDocument/2006/relationships/hyperlink" Target="https://www.technologyreview.com/2020/09/25/1008921/ai-allen-institute-generates-images-from-captions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jpg"/><Relationship Id="rId7" Type="http://schemas.openxmlformats.org/officeDocument/2006/relationships/hyperlink" Target="https://www.youtube.com/watch?v=fSofXKGpenQ&amp;t=5s" TargetMode="External"/><Relationship Id="rId2" Type="http://schemas.openxmlformats.org/officeDocument/2006/relationships/hyperlink" Target="https://openai.com/blog/jukebox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hyperlink" Target="https://soundraw.io/" TargetMode="External"/><Relationship Id="rId4" Type="http://schemas.openxmlformats.org/officeDocument/2006/relationships/hyperlink" Target="https://soundcloud.com/openai_audio/jukebox-86115728" TargetMode="External"/><Relationship Id="rId9" Type="http://schemas.openxmlformats.org/officeDocument/2006/relationships/hyperlink" Target="https://www.youtube.com/watch?v=JSlGuYQMTyQ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ooltester.com/en/wix-adi-review/" TargetMode="External"/><Relationship Id="rId3" Type="http://schemas.openxmlformats.org/officeDocument/2006/relationships/image" Target="../media/image16.png"/><Relationship Id="rId7" Type="http://schemas.openxmlformats.org/officeDocument/2006/relationships/image" Target="../media/image18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hyperlink" Target="https://durable.co/ai-website-builder" TargetMode="External"/><Relationship Id="rId4" Type="http://schemas.openxmlformats.org/officeDocument/2006/relationships/hyperlink" Target="https://github.com/features/copilot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ai.com/blog/chatgpt/" TargetMode="External"/><Relationship Id="rId3" Type="http://schemas.openxmlformats.org/officeDocument/2006/relationships/image" Target="../media/image19.png"/><Relationship Id="rId7" Type="http://schemas.openxmlformats.org/officeDocument/2006/relationships/image" Target="../media/image21.jpg"/><Relationship Id="rId2" Type="http://schemas.openxmlformats.org/officeDocument/2006/relationships/hyperlink" Target="https://www.digitaltrends.com/cool-tech/ap-uses-ai-for-sports-writin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rammarly.com/blog/how-grammarly-uses-ai/" TargetMode="External"/><Relationship Id="rId5" Type="http://schemas.openxmlformats.org/officeDocument/2006/relationships/hyperlink" Target="https://www.jasper.ai/" TargetMode="External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B1D47-F42E-37F1-974C-F8285FA244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Navigating the AI Revolution</a:t>
            </a:r>
            <a:br>
              <a:rPr lang="en-US" dirty="0"/>
            </a:br>
            <a:r>
              <a:rPr lang="en-US" sz="7200" dirty="0"/>
              <a:t> </a:t>
            </a:r>
            <a:r>
              <a:rPr lang="en-US" sz="2800" dirty="0"/>
              <a:t>Education at the Crossroads: Technologies, Values, and the Role of the Institution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95CC71-E6D5-A9F8-B1AD-E44FC72290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01610"/>
            <a:ext cx="9144000" cy="1056190"/>
          </a:xfrm>
        </p:spPr>
        <p:txBody>
          <a:bodyPr/>
          <a:lstStyle/>
          <a:p>
            <a:r>
              <a:rPr lang="en-CA" dirty="0"/>
              <a:t>Stephen Downes</a:t>
            </a:r>
          </a:p>
          <a:p>
            <a:r>
              <a:rPr lang="en-CA" dirty="0"/>
              <a:t>February 10, 2023</a:t>
            </a:r>
            <a:endParaRPr lang="en-US" dirty="0"/>
          </a:p>
        </p:txBody>
      </p:sp>
      <p:pic>
        <p:nvPicPr>
          <p:cNvPr id="5" name="Picture 4" descr="A picture containing outdoor object, pylon&#10;&#10;Description automatically generated">
            <a:extLst>
              <a:ext uri="{FF2B5EF4-FFF2-40B4-BE49-F238E27FC236}">
                <a16:creationId xmlns:a16="http://schemas.microsoft.com/office/drawing/2014/main" id="{DCB13997-668B-6FB7-03A9-94905D438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74" y="3729180"/>
            <a:ext cx="3264061" cy="2177103"/>
          </a:xfrm>
          <a:prstGeom prst="rect">
            <a:avLst/>
          </a:prstGeom>
        </p:spPr>
      </p:pic>
      <p:pic>
        <p:nvPicPr>
          <p:cNvPr id="7" name="Picture 6" descr="A picture containing text, electronics, circuit, black&#10;&#10;Description automatically generated">
            <a:extLst>
              <a:ext uri="{FF2B5EF4-FFF2-40B4-BE49-F238E27FC236}">
                <a16:creationId xmlns:a16="http://schemas.microsoft.com/office/drawing/2014/main" id="{72AC562A-3846-BA8E-F47A-52EB3C5CA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967" y="3729180"/>
            <a:ext cx="3402957" cy="22630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4D7463-90AE-59F7-D261-7EA75D81548E}"/>
              </a:ext>
            </a:extLst>
          </p:cNvPr>
          <p:cNvSpPr txBox="1"/>
          <p:nvPr/>
        </p:nvSpPr>
        <p:spPr>
          <a:xfrm>
            <a:off x="4155311" y="6280043"/>
            <a:ext cx="5359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hlinkClick r:id="rId4"/>
              </a:rPr>
              <a:t>https://www.downes.ca/presentation/569</a:t>
            </a:r>
            <a:r>
              <a:rPr lang="en-CA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70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547E8-EEE1-FA07-F04A-1E2EC02F4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79629" cy="1325563"/>
          </a:xfrm>
        </p:spPr>
        <p:txBody>
          <a:bodyPr/>
          <a:lstStyle/>
          <a:p>
            <a:r>
              <a:rPr lang="en-CA" dirty="0"/>
              <a:t>Artificial Intelligence… Research and Education</a:t>
            </a:r>
            <a:endParaRPr lang="en-US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286F1CA5-692A-8231-FAAC-184D1C32A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08" y="4850674"/>
            <a:ext cx="2735733" cy="11618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15EC7E-C7C9-0D4C-1DC3-053CB41D778D}"/>
              </a:ext>
            </a:extLst>
          </p:cNvPr>
          <p:cNvSpPr txBox="1"/>
          <p:nvPr/>
        </p:nvSpPr>
        <p:spPr>
          <a:xfrm>
            <a:off x="874275" y="6185098"/>
            <a:ext cx="3048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2022 – </a:t>
            </a:r>
            <a:r>
              <a:rPr lang="en-US" sz="1400" dirty="0" err="1"/>
              <a:t>Genei</a:t>
            </a:r>
            <a:r>
              <a:rPr lang="en-US" sz="1400" dirty="0"/>
              <a:t> - </a:t>
            </a:r>
            <a:r>
              <a:rPr lang="en-US" sz="1400" dirty="0">
                <a:hlinkClick r:id="rId5"/>
              </a:rPr>
              <a:t>https://www.genei.io/</a:t>
            </a:r>
            <a:r>
              <a:rPr lang="en-US" sz="140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911693-E3B5-BF10-8055-EF4700FC4C34}"/>
              </a:ext>
            </a:extLst>
          </p:cNvPr>
          <p:cNvSpPr txBox="1"/>
          <p:nvPr/>
        </p:nvSpPr>
        <p:spPr>
          <a:xfrm>
            <a:off x="874275" y="3711346"/>
            <a:ext cx="348426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2023 – 3D Audio and Video – Nvidia </a:t>
            </a:r>
            <a:r>
              <a:rPr lang="en-US" sz="1400" dirty="0" err="1"/>
              <a:t>gauGAN</a:t>
            </a:r>
            <a:r>
              <a:rPr lang="en-US" sz="1400" dirty="0"/>
              <a:t> - </a:t>
            </a:r>
            <a:r>
              <a:rPr lang="en-US" sz="1400" dirty="0">
                <a:hlinkClick r:id="rId6"/>
              </a:rPr>
              <a:t>https://www.nvidia.com/en-us/research/ai-playground/</a:t>
            </a:r>
            <a:r>
              <a:rPr lang="en-US" sz="1400" dirty="0"/>
              <a:t> </a:t>
            </a:r>
          </a:p>
        </p:txBody>
      </p:sp>
      <p:pic>
        <p:nvPicPr>
          <p:cNvPr id="11" name="gaugan360-1920x1080-3mbps-thumbnail">
            <a:hlinkClick r:id="" action="ppaction://media"/>
            <a:extLst>
              <a:ext uri="{FF2B5EF4-FFF2-40B4-BE49-F238E27FC236}">
                <a16:creationId xmlns:a16="http://schemas.microsoft.com/office/drawing/2014/main" id="{8548EC15-8FC8-CCD9-0A07-693E3A24BA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914" y="1927243"/>
            <a:ext cx="2920720" cy="1642905"/>
          </a:xfrm>
          <a:prstGeom prst="rect">
            <a:avLst/>
          </a:prstGeom>
        </p:spPr>
      </p:pic>
      <p:pic>
        <p:nvPicPr>
          <p:cNvPr id="14" name="Picture 13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D9C18000-AAB7-9DE8-2809-618DA81B93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00" y="2878667"/>
            <a:ext cx="3273700" cy="183327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A6B08DA-C882-D37A-E64A-BB858DB4CFB3}"/>
              </a:ext>
            </a:extLst>
          </p:cNvPr>
          <p:cNvSpPr txBox="1"/>
          <p:nvPr/>
        </p:nvSpPr>
        <p:spPr>
          <a:xfrm>
            <a:off x="4324429" y="4743604"/>
            <a:ext cx="34030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2022 – </a:t>
            </a:r>
            <a:r>
              <a:rPr lang="en-US" sz="1400" dirty="0" err="1"/>
              <a:t>OpenAI</a:t>
            </a:r>
            <a:r>
              <a:rPr lang="en-US" sz="1400" dirty="0"/>
              <a:t> Playground - </a:t>
            </a:r>
            <a:r>
              <a:rPr lang="en-US" sz="1400" dirty="0">
                <a:hlinkClick r:id="rId9"/>
              </a:rPr>
              <a:t>https://www.vice.com/en/article/m7g5yq/students-are-using-ai-to-write-their-papers-because-of-course-they-are</a:t>
            </a:r>
            <a:r>
              <a:rPr lang="en-US" sz="1400" dirty="0"/>
              <a:t>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B7F63A1-327B-6A4C-7358-873C5C2B8D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77082" y="2804718"/>
            <a:ext cx="3077004" cy="353426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10A6C5A-7939-712D-BEF2-6E9448F5484A}"/>
              </a:ext>
            </a:extLst>
          </p:cNvPr>
          <p:cNvSpPr txBox="1"/>
          <p:nvPr/>
        </p:nvSpPr>
        <p:spPr>
          <a:xfrm>
            <a:off x="8084587" y="2177797"/>
            <a:ext cx="30770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2023 – LessonPlans.ai </a:t>
            </a:r>
            <a:r>
              <a:rPr lang="en-US" sz="1400" dirty="0">
                <a:hlinkClick r:id="rId11"/>
              </a:rPr>
              <a:t>https://www.lessonplans.ai/</a:t>
            </a:r>
            <a:r>
              <a:rPr lang="en-US" sz="1400" dirty="0"/>
              <a:t> 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5F150ECD-F329-F242-A16B-B4C5E7105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04B4B-B96C-4542-B04B-47804E414BEF}" type="datetime1">
              <a:rPr lang="en-CA" smtClean="0"/>
              <a:t>2023-02-10</a:t>
            </a:fld>
            <a:endParaRPr lang="en-US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C23BD86B-BEAD-D047-52A1-63C039EC6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Downes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86E03C92-EE44-C3C0-8666-856A6C634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D09D-1D95-410B-B0A2-C10A0FDCA4F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67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547E8-EEE1-FA07-F04A-1E2EC02F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Artificial Intelligence…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7BA1F9-5892-C129-0A39-31238A7C24E8}"/>
              </a:ext>
            </a:extLst>
          </p:cNvPr>
          <p:cNvSpPr/>
          <p:nvPr/>
        </p:nvSpPr>
        <p:spPr>
          <a:xfrm>
            <a:off x="4954136" y="2398306"/>
            <a:ext cx="1628633" cy="977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C5AE33-1823-B7CE-F0BB-EC52B50EACE9}"/>
              </a:ext>
            </a:extLst>
          </p:cNvPr>
          <p:cNvSpPr/>
          <p:nvPr/>
        </p:nvSpPr>
        <p:spPr>
          <a:xfrm>
            <a:off x="5086065" y="1578591"/>
            <a:ext cx="6819897" cy="217909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B613E5-ACA5-CC90-7A57-C5B63806F693}"/>
              </a:ext>
            </a:extLst>
          </p:cNvPr>
          <p:cNvSpPr txBox="1"/>
          <p:nvPr/>
        </p:nvSpPr>
        <p:spPr>
          <a:xfrm>
            <a:off x="5299881" y="1678654"/>
            <a:ext cx="6096000" cy="2010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Models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Algorithms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Application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D568F1C0-EB73-5A1A-C3C6-BFAADD1ED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668" y="4766750"/>
            <a:ext cx="3971499" cy="166582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54124C-9556-6ECE-311E-823285575F5D}"/>
              </a:ext>
            </a:extLst>
          </p:cNvPr>
          <p:cNvCxnSpPr>
            <a:cxnSpLocks/>
          </p:cNvCxnSpPr>
          <p:nvPr/>
        </p:nvCxnSpPr>
        <p:spPr>
          <a:xfrm>
            <a:off x="8243248" y="3857747"/>
            <a:ext cx="639169" cy="782492"/>
          </a:xfrm>
          <a:prstGeom prst="straightConnector1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A55B1DF-0DF6-CBBB-74FB-710A1FB54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010" y="2260979"/>
            <a:ext cx="2201840" cy="1547661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2ABE0DB-0DA2-1451-083F-E933BC25B499}"/>
              </a:ext>
            </a:extLst>
          </p:cNvPr>
          <p:cNvCxnSpPr>
            <a:cxnSpLocks/>
          </p:cNvCxnSpPr>
          <p:nvPr/>
        </p:nvCxnSpPr>
        <p:spPr>
          <a:xfrm flipV="1">
            <a:off x="3121925" y="2901244"/>
            <a:ext cx="1832211" cy="587152"/>
          </a:xfrm>
          <a:prstGeom prst="straightConnector1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8968C56-54D9-EAB5-60F4-8CC6D4B95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354" y="3869926"/>
            <a:ext cx="1727885" cy="1168776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37E76DD-6CFD-593D-AD01-A0F6A98755D8}"/>
              </a:ext>
            </a:extLst>
          </p:cNvPr>
          <p:cNvCxnSpPr>
            <a:cxnSpLocks/>
          </p:cNvCxnSpPr>
          <p:nvPr/>
        </p:nvCxnSpPr>
        <p:spPr>
          <a:xfrm flipV="1">
            <a:off x="3121925" y="3239911"/>
            <a:ext cx="1832211" cy="1359385"/>
          </a:xfrm>
          <a:prstGeom prst="straightConnector1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BA2627F-FA71-D1F8-FEEF-E10DC57BADCE}"/>
              </a:ext>
            </a:extLst>
          </p:cNvPr>
          <p:cNvSpPr txBox="1"/>
          <p:nvPr/>
        </p:nvSpPr>
        <p:spPr>
          <a:xfrm>
            <a:off x="990868" y="5672729"/>
            <a:ext cx="34002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How AI Works </a:t>
            </a:r>
            <a:r>
              <a:rPr lang="en-US" sz="1600" dirty="0">
                <a:hlinkClick r:id="rId5"/>
              </a:rPr>
              <a:t>https://ethics.mooc.ca/cgi-bin/page.cgi?presentation=59</a:t>
            </a:r>
            <a:r>
              <a:rPr lang="en-US" sz="1600" dirty="0"/>
              <a:t>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17101B1-77D9-B076-279C-AB12D46AB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2ED07-824C-4A0E-B3E7-5C8A2DDD35CA}" type="datetime1">
              <a:rPr lang="en-CA" smtClean="0"/>
              <a:t>2023-02-10</a:t>
            </a:fld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265E7B7F-AEEB-3CBD-0528-BDA47E66B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Downes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BDEC8BD-C19B-3227-598F-69944A0BF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D09D-1D95-410B-B0A2-C10A0FDCA4F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389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D9D432B-8F20-FF3B-885C-F576BE75E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57" y="890232"/>
            <a:ext cx="9586128" cy="566635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758620E-93E7-978B-7ACF-6B300FB12465}"/>
              </a:ext>
            </a:extLst>
          </p:cNvPr>
          <p:cNvSpPr/>
          <p:nvPr/>
        </p:nvSpPr>
        <p:spPr>
          <a:xfrm>
            <a:off x="2602523" y="934497"/>
            <a:ext cx="5717512" cy="874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4547E8-EEE1-FA07-F04A-1E2EC02F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GOFAI and Neural Networks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615780B-E321-06F0-9DED-B7791938F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656" y="6330525"/>
            <a:ext cx="2799676" cy="5274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7B002C6-824A-3C4C-A109-A9BE11B1DABF}"/>
              </a:ext>
            </a:extLst>
          </p:cNvPr>
          <p:cNvSpPr txBox="1"/>
          <p:nvPr/>
        </p:nvSpPr>
        <p:spPr>
          <a:xfrm>
            <a:off x="4751719" y="6399517"/>
            <a:ext cx="64131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Image: </a:t>
            </a:r>
            <a:r>
              <a:rPr lang="en-US" sz="1400" dirty="0">
                <a:hlinkClick r:id="rId4"/>
              </a:rPr>
              <a:t>https://changelog.com/news/microsofts-new-ai-for-beginners-course-qM9j</a:t>
            </a:r>
            <a:r>
              <a:rPr lang="en-US" sz="1400" dirty="0"/>
              <a:t> </a:t>
            </a:r>
          </a:p>
        </p:txBody>
      </p: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4928D57E-F2E7-DE70-7273-76E2F55B0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B78DF-2061-4FC2-9D90-2A90A6FBF57C}" type="datetime1">
              <a:rPr lang="en-CA" smtClean="0"/>
              <a:t>2023-02-10</a:t>
            </a:fld>
            <a:endParaRPr lang="en-US"/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802301BA-F1E4-FF45-26FF-DF13556A4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Downes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504C2236-6D0F-E0F3-FA5C-EC80AD719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D09D-1D95-410B-B0A2-C10A0FDCA4F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818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471F4-1D69-559C-7620-7BC63BFC4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Pattern Recognition</a:t>
            </a:r>
            <a:endParaRPr lang="en-US" dirty="0"/>
          </a:p>
        </p:txBody>
      </p:sp>
      <p:pic>
        <p:nvPicPr>
          <p:cNvPr id="4" name="Online Media 3" title="Sesame Street: Get Set to Learn! - Cookie Monster Pattern Recognition">
            <a:hlinkClick r:id="" action="ppaction://media"/>
            <a:extLst>
              <a:ext uri="{FF2B5EF4-FFF2-40B4-BE49-F238E27FC236}">
                <a16:creationId xmlns:a16="http://schemas.microsoft.com/office/drawing/2014/main" id="{4B1DC143-4BBB-CC59-A1AF-6B4312118A7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95638" y="1825625"/>
            <a:ext cx="5802312" cy="4351338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2EC272-C710-8563-83FB-A8E592A27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981F5-ACEB-4F36-8CC1-00D72361130E}" type="datetime1">
              <a:rPr lang="en-CA" smtClean="0"/>
              <a:t>2023-02-10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05CEF0-08FA-FB83-B67D-C6B7E43B0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Downes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EB0AE7-C61E-D1CF-B0EF-8E294F8ED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D09D-1D95-410B-B0A2-C10A0FDCA4F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20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547E8-EEE1-FA07-F04A-1E2EC02F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Prediction Game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F04AD-5257-DE45-0F4E-3B31F4C48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34078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Mary had a little _________ .</a:t>
            </a:r>
          </a:p>
          <a:p>
            <a:pPr marL="0" indent="0">
              <a:buNone/>
            </a:pP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There’s no place like _________ .</a:t>
            </a:r>
          </a:p>
          <a:p>
            <a:pPr marL="0" indent="0">
              <a:buNone/>
            </a:pP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Oh say can you _______ .</a:t>
            </a:r>
          </a:p>
          <a:p>
            <a:pPr marL="0" indent="0">
              <a:buNone/>
            </a:pPr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Luke, I am your ________ .</a:t>
            </a:r>
          </a:p>
          <a:p>
            <a:pPr marL="0" indent="0">
              <a:buNone/>
            </a:pPr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Trust ________ 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013A43-6813-FA3F-862C-F96028A934BA}"/>
              </a:ext>
            </a:extLst>
          </p:cNvPr>
          <p:cNvSpPr txBox="1"/>
          <p:nvPr/>
        </p:nvSpPr>
        <p:spPr>
          <a:xfrm>
            <a:off x="838200" y="6123543"/>
            <a:ext cx="60943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hlinkClick r:id="rId2"/>
              </a:rPr>
              <a:t>https://www.downes.ca/presentation/233</a:t>
            </a:r>
            <a:r>
              <a:rPr lang="en-US" sz="1600" dirty="0"/>
              <a:t>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6A471F0-6588-C06B-DAE6-A94D6C7CD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7D772-3E28-41E4-A18E-EC95ACF3DC69}" type="datetime1">
              <a:rPr lang="en-CA" smtClean="0"/>
              <a:t>2023-02-10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648C43C-453A-4A6E-5FD6-79999AEF4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Downes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D8EB019-4CB7-361F-7D06-4FF7A936B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D09D-1D95-410B-B0A2-C10A0FDCA4F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12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547E8-EEE1-FA07-F04A-1E2EC02F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Prediction Game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48463B-A968-BB2E-BE63-58815CECD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177" y="2006919"/>
            <a:ext cx="9907945" cy="23584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91EF24-DBA2-8EAE-5A2B-61D958578B64}"/>
              </a:ext>
            </a:extLst>
          </p:cNvPr>
          <p:cNvSpPr txBox="1"/>
          <p:nvPr/>
        </p:nvSpPr>
        <p:spPr>
          <a:xfrm>
            <a:off x="838200" y="4681606"/>
            <a:ext cx="6094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http://rr-lm-game.herokuapp.com/</a:t>
            </a:r>
            <a:r>
              <a:rPr lang="en-US" dirty="0"/>
              <a:t> 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BDA62392-2DB6-4F0E-7314-5A2612927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A2B87-3250-4893-94A3-516D02C8C507}" type="datetime1">
              <a:rPr lang="en-CA" smtClean="0"/>
              <a:t>2023-02-10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C4C4AA3-C344-D64B-9704-5F305FCE7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Downes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2542477-193B-0EC1-1041-A94C424EC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D09D-1D95-410B-B0A2-C10A0FDCA4F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0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CB84F6D-1EFC-1CDD-C32C-9E3750361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234" y="1608881"/>
            <a:ext cx="8950766" cy="50348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4547E8-EEE1-FA07-F04A-1E2EC02F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Questions…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D3C88-8269-212D-D7BB-5CDEFCF02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15506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model that we’re going to select?</a:t>
            </a:r>
            <a:endParaRPr lang="en-US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4B6FF8-1050-C3E0-EB4A-BEC081832A15}"/>
              </a:ext>
            </a:extLst>
          </p:cNvPr>
          <p:cNvSpPr txBox="1"/>
          <p:nvPr/>
        </p:nvSpPr>
        <p:spPr>
          <a:xfrm>
            <a:off x="2860234" y="6470847"/>
            <a:ext cx="96040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https://towardsai.net/p/machine-learning/main-types-of-neural-networks-and-its-applications-tutorial-734480d7ec8e</a:t>
            </a:r>
            <a:r>
              <a:rPr lang="en-US" sz="1400" dirty="0"/>
              <a:t> 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D89554A-4C2D-DEEC-B3AE-7BF877E93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4C83F-A9F1-49A1-86E4-4C0D403DA045}" type="datetime1">
              <a:rPr lang="en-CA" smtClean="0"/>
              <a:t>2023-02-10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C589B52-A1FF-78F1-E335-71399634B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Downes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41A38DF-61F9-F5C0-85C4-F7E1C8B76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D09D-1D95-410B-B0A2-C10A0FDCA4F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13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547E8-EEE1-FA07-F04A-1E2EC02F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Questions…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B0F6E-DE85-2FB9-34C1-8893895F5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15506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do we explain how a model produced the result that it did?</a:t>
            </a:r>
            <a:endParaRPr lang="en-US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31C5BF-7877-B74A-23C7-E4CB7556FAE9}"/>
              </a:ext>
            </a:extLst>
          </p:cNvPr>
          <p:cNvSpPr txBox="1"/>
          <p:nvPr/>
        </p:nvSpPr>
        <p:spPr>
          <a:xfrm>
            <a:off x="946231" y="6050290"/>
            <a:ext cx="6094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Exploring AI Interpretability Methods - </a:t>
            </a:r>
            <a:r>
              <a:rPr lang="en-US" sz="1400" dirty="0">
                <a:hlinkClick r:id="rId2"/>
              </a:rPr>
              <a:t>https://www.infoq.com/articles/deep-learning-models-ai-interpretability-methods/</a:t>
            </a:r>
            <a:r>
              <a:rPr lang="en-US" sz="1400" dirty="0"/>
              <a:t>   </a:t>
            </a:r>
          </a:p>
        </p:txBody>
      </p:sp>
      <p:pic>
        <p:nvPicPr>
          <p:cNvPr id="7" name="Picture 6" descr="Chart, timeline, scatter chart&#10;&#10;Description automatically generated">
            <a:extLst>
              <a:ext uri="{FF2B5EF4-FFF2-40B4-BE49-F238E27FC236}">
                <a16:creationId xmlns:a16="http://schemas.microsoft.com/office/drawing/2014/main" id="{7C801786-3881-3F4E-3B6E-0BE48D1A8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125" y="2026476"/>
            <a:ext cx="6036109" cy="281174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C9DB94-37C9-476D-A501-B28E04EFD7C5}"/>
              </a:ext>
            </a:extLst>
          </p:cNvPr>
          <p:cNvSpPr txBox="1"/>
          <p:nvPr/>
        </p:nvSpPr>
        <p:spPr>
          <a:xfrm>
            <a:off x="4456164" y="4943173"/>
            <a:ext cx="60940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Image: </a:t>
            </a:r>
            <a:r>
              <a:rPr lang="en-US" sz="1200" dirty="0">
                <a:hlinkClick r:id="rId4"/>
              </a:rPr>
              <a:t>https://towardsai.net/p/programming/decision-trees-explained-with-a-practical-example-fe47872d3b53</a:t>
            </a:r>
            <a:r>
              <a:rPr lang="en-US" sz="1200" dirty="0"/>
              <a:t> 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D726B6B3-A161-EE42-21F8-1BE1C69CE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902C8-D36D-4105-A405-BA10F5D0AEA1}" type="datetime1">
              <a:rPr lang="en-CA" smtClean="0"/>
              <a:t>2023-02-10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80A89096-853D-8736-4E85-6752629DE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Downes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491A6C4-0805-8301-7172-1E15E8E79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D09D-1D95-410B-B0A2-C10A0FDCA4F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028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547E8-EEE1-FA07-F04A-1E2EC02F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Questions…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B0F6E-DE85-2FB9-34C1-8893895F5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15506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you appeal an AI decision? Who is accountable?</a:t>
            </a:r>
            <a:endParaRPr lang="en-US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32F72D-D4E3-2367-1532-672E8AB3CED4}"/>
              </a:ext>
            </a:extLst>
          </p:cNvPr>
          <p:cNvSpPr txBox="1"/>
          <p:nvPr/>
        </p:nvSpPr>
        <p:spPr>
          <a:xfrm>
            <a:off x="838200" y="5788680"/>
            <a:ext cx="83067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2022 - US Court of Appeals Affirms That AI Cannot Be An Inventor Under US Patent Law - </a:t>
            </a:r>
            <a:r>
              <a:rPr lang="en-US" sz="1400" dirty="0">
                <a:hlinkClick r:id="rId2"/>
              </a:rPr>
              <a:t>https://www.dww.com/articles/us-court-of-appeals-affirms-ai-cannot-be-an-inventor-under-us-patent-law</a:t>
            </a:r>
            <a:r>
              <a:rPr lang="en-US" sz="140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8847DD-200C-0E6B-167F-20F0EA4CA2F4}"/>
              </a:ext>
            </a:extLst>
          </p:cNvPr>
          <p:cNvSpPr txBox="1"/>
          <p:nvPr/>
        </p:nvSpPr>
        <p:spPr>
          <a:xfrm>
            <a:off x="838200" y="5159988"/>
            <a:ext cx="71039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2023 – Nature – </a:t>
            </a:r>
            <a:r>
              <a:rPr lang="en-US" sz="1400" dirty="0" err="1"/>
              <a:t>chatGPT</a:t>
            </a:r>
            <a:r>
              <a:rPr lang="en-US" sz="1400" dirty="0"/>
              <a:t> listed as author on research papers - </a:t>
            </a:r>
            <a:r>
              <a:rPr lang="en-US" sz="1400" dirty="0">
                <a:hlinkClick r:id="rId3"/>
              </a:rPr>
              <a:t>https://www.nature.com/articles/d41586-023-00107-z</a:t>
            </a:r>
            <a:r>
              <a:rPr lang="en-US" sz="140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191454-9A10-E123-3A5F-C0DDD5CFCFFB}"/>
              </a:ext>
            </a:extLst>
          </p:cNvPr>
          <p:cNvSpPr txBox="1"/>
          <p:nvPr/>
        </p:nvSpPr>
        <p:spPr>
          <a:xfrm>
            <a:off x="838200" y="4852211"/>
            <a:ext cx="60940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2019 – AI and Agency - </a:t>
            </a:r>
            <a:r>
              <a:rPr lang="en-US" sz="1400" dirty="0">
                <a:hlinkClick r:id="rId4"/>
              </a:rPr>
              <a:t>https://escholarship.org/uc/item/8q15786s</a:t>
            </a:r>
            <a:r>
              <a:rPr lang="en-US" sz="1400" dirty="0"/>
              <a:t> </a:t>
            </a:r>
          </a:p>
        </p:txBody>
      </p:sp>
      <p:pic>
        <p:nvPicPr>
          <p:cNvPr id="14" name="Picture 13" descr="Diagram&#10;&#10;Description automatically generated with low confidence">
            <a:extLst>
              <a:ext uri="{FF2B5EF4-FFF2-40B4-BE49-F238E27FC236}">
                <a16:creationId xmlns:a16="http://schemas.microsoft.com/office/drawing/2014/main" id="{E719EF60-51B0-D2D2-2951-6EF4F4BB09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180" y="1898361"/>
            <a:ext cx="6819900" cy="2438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B91257-F730-2424-70DC-E9BBF2C5FC02}"/>
              </a:ext>
            </a:extLst>
          </p:cNvPr>
          <p:cNvSpPr txBox="1"/>
          <p:nvPr/>
        </p:nvSpPr>
        <p:spPr>
          <a:xfrm>
            <a:off x="8889837" y="4159713"/>
            <a:ext cx="271715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Image: </a:t>
            </a:r>
            <a:r>
              <a:rPr lang="en-US" sz="1400" dirty="0">
                <a:hlinkClick r:id="rId6"/>
              </a:rPr>
              <a:t>https://www.microsoft.com/en-us/research/publication/beyond-accuracy-the-role-of-mental-models-in-human-ai-team-performance/</a:t>
            </a:r>
            <a:r>
              <a:rPr lang="en-US" sz="1400" dirty="0"/>
              <a:t> 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7AFA1F58-3BB0-CDB8-E672-6C227A68D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CF946-928A-4C3B-B00E-159892A6529F}" type="datetime1">
              <a:rPr lang="en-CA" smtClean="0"/>
              <a:t>2023-02-10</a:t>
            </a:fld>
            <a:endParaRPr lang="en-US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34B52332-AFEA-36DA-6E31-6044B8FE9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Downes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50FE081-DCAA-E01F-3CFD-E83B06857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D09D-1D95-410B-B0A2-C10A0FDCA4F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86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547E8-EEE1-FA07-F04A-1E2EC02F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Crossroads</a:t>
            </a:r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89D635ED-93C3-F3E8-E224-FA7A2AD54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0280" y="1825625"/>
            <a:ext cx="6663519" cy="4351338"/>
          </a:xfrm>
        </p:spPr>
        <p:txBody>
          <a:bodyPr>
            <a:normAutofit/>
          </a:bodyPr>
          <a:lstStyle/>
          <a:p>
            <a:r>
              <a:rPr lang="en-CA" sz="4000" dirty="0">
                <a:solidFill>
                  <a:schemeClr val="accent6">
                    <a:lumMod val="75000"/>
                  </a:schemeClr>
                </a:solidFill>
              </a:rPr>
              <a:t>Technology</a:t>
            </a:r>
          </a:p>
          <a:p>
            <a:r>
              <a:rPr lang="en-CA" sz="4000" dirty="0">
                <a:solidFill>
                  <a:schemeClr val="accent6">
                    <a:lumMod val="75000"/>
                  </a:schemeClr>
                </a:solidFill>
              </a:rPr>
              <a:t>Institutions</a:t>
            </a:r>
          </a:p>
          <a:p>
            <a:r>
              <a:rPr lang="en-CA" sz="4000" dirty="0">
                <a:solidFill>
                  <a:schemeClr val="accent6">
                    <a:lumMod val="75000"/>
                  </a:schemeClr>
                </a:solidFill>
              </a:rPr>
              <a:t>Values</a:t>
            </a:r>
          </a:p>
          <a:p>
            <a:pPr lvl="1"/>
            <a:r>
              <a:rPr lang="en-CA" sz="3600" dirty="0">
                <a:solidFill>
                  <a:schemeClr val="accent6">
                    <a:lumMod val="75000"/>
                  </a:schemeClr>
                </a:solidFill>
              </a:rPr>
              <a:t>Inclusion</a:t>
            </a:r>
          </a:p>
          <a:p>
            <a:pPr lvl="1"/>
            <a:r>
              <a:rPr lang="en-CA" sz="3600" dirty="0">
                <a:solidFill>
                  <a:schemeClr val="accent6">
                    <a:lumMod val="75000"/>
                  </a:schemeClr>
                </a:solidFill>
              </a:rPr>
              <a:t>Sustainability</a:t>
            </a:r>
          </a:p>
          <a:p>
            <a:pPr lvl="1"/>
            <a:r>
              <a:rPr lang="en-CA" sz="3600" dirty="0">
                <a:solidFill>
                  <a:schemeClr val="accent6">
                    <a:lumMod val="75000"/>
                  </a:schemeClr>
                </a:solidFill>
              </a:rPr>
              <a:t>Ethics</a:t>
            </a:r>
          </a:p>
        </p:txBody>
      </p:sp>
      <p:pic>
        <p:nvPicPr>
          <p:cNvPr id="12" name="Picture 11" descr="A picture containing text, sky, outdoor, sign&#10;&#10;Description automatically generated">
            <a:extLst>
              <a:ext uri="{FF2B5EF4-FFF2-40B4-BE49-F238E27FC236}">
                <a16:creationId xmlns:a16="http://schemas.microsoft.com/office/drawing/2014/main" id="{4BE398C3-A722-5701-9865-4377FB4B9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121" y="1997374"/>
            <a:ext cx="2900893" cy="43513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98C6819-B87A-2B47-6EC6-0AB1191122E0}"/>
              </a:ext>
            </a:extLst>
          </p:cNvPr>
          <p:cNvSpPr txBox="1"/>
          <p:nvPr/>
        </p:nvSpPr>
        <p:spPr>
          <a:xfrm>
            <a:off x="4690280" y="6023074"/>
            <a:ext cx="60940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Image: </a:t>
            </a:r>
            <a:r>
              <a:rPr lang="en-US" sz="1400" dirty="0">
                <a:hlinkClick r:id="rId3"/>
              </a:rPr>
              <a:t>https://www.atlasobscura.com/places/clarksdale-crossroads</a:t>
            </a:r>
            <a:r>
              <a:rPr lang="en-US" sz="1400" dirty="0"/>
              <a:t> 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2D394C98-538B-E133-A3E5-3D76896CE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C442-0CF8-4E50-BEFF-C2B0D04B9464}" type="datetime1">
              <a:rPr lang="en-CA" smtClean="0"/>
              <a:t>2023-02-10</a:t>
            </a:fld>
            <a:endParaRPr lang="en-US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E0CD935B-4021-24C6-9F22-2D35AB7BC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Downes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70A2C5BD-B48B-BD14-AF0D-86D1632C6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D09D-1D95-410B-B0A2-C10A0FDCA4F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B517D-D1B7-9D96-0E49-68FE93CBC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Challenge…</a:t>
            </a:r>
            <a:endParaRPr lang="en-US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F816B32-B13A-2C34-BD29-4F374708F121}"/>
              </a:ext>
            </a:extLst>
          </p:cNvPr>
          <p:cNvSpPr txBox="1">
            <a:spLocks/>
          </p:cNvSpPr>
          <p:nvPr/>
        </p:nvSpPr>
        <p:spPr>
          <a:xfrm>
            <a:off x="4690280" y="1825625"/>
            <a:ext cx="666351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4000" dirty="0">
                <a:solidFill>
                  <a:schemeClr val="accent2">
                    <a:lumMod val="50000"/>
                  </a:schemeClr>
                </a:solidFill>
              </a:rPr>
              <a:t>Before this year</a:t>
            </a:r>
            <a:r>
              <a:rPr lang="en-CA" sz="4000" dirty="0">
                <a:solidFill>
                  <a:schemeClr val="accent6">
                    <a:lumMod val="75000"/>
                  </a:schemeClr>
                </a:solidFill>
              </a:rPr>
              <a:t>: descriptive, diagnostic, predictive, prescriptive</a:t>
            </a:r>
          </a:p>
          <a:p>
            <a:r>
              <a:rPr lang="en-CA" sz="4000" dirty="0">
                <a:solidFill>
                  <a:schemeClr val="accent2">
                    <a:lumMod val="50000"/>
                  </a:schemeClr>
                </a:solidFill>
              </a:rPr>
              <a:t>After this year</a:t>
            </a:r>
            <a:r>
              <a:rPr lang="en-CA" sz="4000" dirty="0">
                <a:solidFill>
                  <a:schemeClr val="accent6">
                    <a:lumMod val="75000"/>
                  </a:schemeClr>
                </a:solidFill>
              </a:rPr>
              <a:t>: generative</a:t>
            </a:r>
          </a:p>
          <a:p>
            <a:r>
              <a:rPr lang="en-CA" sz="4000" dirty="0">
                <a:solidFill>
                  <a:schemeClr val="accent2">
                    <a:lumMod val="50000"/>
                  </a:schemeClr>
                </a:solidFill>
              </a:rPr>
              <a:t>Future</a:t>
            </a:r>
            <a:r>
              <a:rPr lang="en-CA" sz="4000" dirty="0">
                <a:solidFill>
                  <a:schemeClr val="accent6">
                    <a:lumMod val="75000"/>
                  </a:schemeClr>
                </a:solidFill>
              </a:rPr>
              <a:t>: deontic analytics</a:t>
            </a:r>
          </a:p>
          <a:p>
            <a:pPr lvl="1"/>
            <a:endParaRPr lang="en-CA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B4DCD7-FB1A-3CFB-5A1E-A534A04BADBF}"/>
              </a:ext>
            </a:extLst>
          </p:cNvPr>
          <p:cNvSpPr/>
          <p:nvPr/>
        </p:nvSpPr>
        <p:spPr>
          <a:xfrm>
            <a:off x="4503761" y="3566615"/>
            <a:ext cx="6159690" cy="14421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94026C-262E-1D5C-82F6-E78439B238FF}"/>
              </a:ext>
            </a:extLst>
          </p:cNvPr>
          <p:cNvSpPr txBox="1"/>
          <p:nvPr/>
        </p:nvSpPr>
        <p:spPr>
          <a:xfrm>
            <a:off x="696036" y="5292546"/>
            <a:ext cx="3207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chemeClr val="bg2">
                    <a:lumMod val="50000"/>
                  </a:schemeClr>
                </a:solidFill>
              </a:rPr>
              <a:t>The domain of education?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732144E-43C9-66A8-D248-1F83ADA49F87}"/>
              </a:ext>
            </a:extLst>
          </p:cNvPr>
          <p:cNvCxnSpPr>
            <a:cxnSpLocks/>
          </p:cNvCxnSpPr>
          <p:nvPr/>
        </p:nvCxnSpPr>
        <p:spPr>
          <a:xfrm flipH="1">
            <a:off x="3607558" y="5165678"/>
            <a:ext cx="2019868" cy="561832"/>
          </a:xfrm>
          <a:prstGeom prst="straightConnector1">
            <a:avLst/>
          </a:prstGeom>
          <a:ln w="762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E5208A6-84D7-5A98-E2B6-369323BEA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010" y="2260979"/>
            <a:ext cx="2201840" cy="154766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141FF31-D528-0BF1-48B3-7D9C1364DBFA}"/>
              </a:ext>
            </a:extLst>
          </p:cNvPr>
          <p:cNvCxnSpPr>
            <a:cxnSpLocks/>
          </p:cNvCxnSpPr>
          <p:nvPr/>
        </p:nvCxnSpPr>
        <p:spPr>
          <a:xfrm>
            <a:off x="3121925" y="3488396"/>
            <a:ext cx="1322696" cy="574088"/>
          </a:xfrm>
          <a:prstGeom prst="straightConnector1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D73CE156-3D83-E47B-9C9E-54BA6BFED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54" y="3869926"/>
            <a:ext cx="1727885" cy="116877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D5116DD-D575-E057-C892-D1BC957F2A7E}"/>
              </a:ext>
            </a:extLst>
          </p:cNvPr>
          <p:cNvCxnSpPr>
            <a:cxnSpLocks/>
          </p:cNvCxnSpPr>
          <p:nvPr/>
        </p:nvCxnSpPr>
        <p:spPr>
          <a:xfrm flipV="1">
            <a:off x="3121925" y="4265639"/>
            <a:ext cx="1288577" cy="333657"/>
          </a:xfrm>
          <a:prstGeom prst="straightConnector1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2BFCFF47-CF68-AE07-E6DB-9BEC70B133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583" y="5085199"/>
            <a:ext cx="2019868" cy="847222"/>
          </a:xfrm>
          <a:prstGeom prst="rect">
            <a:avLst/>
          </a:prstGeom>
        </p:spPr>
      </p:pic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50CD3888-116F-8C5E-437C-517FCD29B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9C1F5-068F-4A35-83DC-424DA4599A27}" type="datetime1">
              <a:rPr lang="en-CA" smtClean="0"/>
              <a:t>2023-02-10</a:t>
            </a:fld>
            <a:endParaRPr lang="en-US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9B5C4FE1-A2BB-D72B-8BFA-1E9D27BD9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Downes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E54A82CD-DFCC-EE1B-EB9E-D57C0CC7E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D09D-1D95-410B-B0A2-C10A0FDCA4F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5596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547E8-EEE1-FA07-F04A-1E2EC02F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Values</a:t>
            </a:r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A75D93D8-8E81-AD2D-6AD7-67521AA60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07428"/>
            <a:ext cx="4085230" cy="1813778"/>
          </a:xfrm>
        </p:spPr>
        <p:txBody>
          <a:bodyPr>
            <a:normAutofit/>
          </a:bodyPr>
          <a:lstStyle/>
          <a:p>
            <a:pPr lvl="1"/>
            <a:r>
              <a:rPr lang="en-CA" sz="3600" dirty="0">
                <a:solidFill>
                  <a:schemeClr val="accent6">
                    <a:lumMod val="75000"/>
                  </a:schemeClr>
                </a:solidFill>
              </a:rPr>
              <a:t>Inclusion</a:t>
            </a:r>
          </a:p>
          <a:p>
            <a:pPr lvl="1"/>
            <a:r>
              <a:rPr lang="en-CA" sz="3600" dirty="0">
                <a:solidFill>
                  <a:schemeClr val="accent6">
                    <a:lumMod val="75000"/>
                  </a:schemeClr>
                </a:solidFill>
              </a:rPr>
              <a:t>Sustainability</a:t>
            </a:r>
          </a:p>
          <a:p>
            <a:pPr lvl="1"/>
            <a:r>
              <a:rPr lang="en-CA" sz="3600" dirty="0">
                <a:solidFill>
                  <a:schemeClr val="accent6">
                    <a:lumMod val="75000"/>
                  </a:schemeClr>
                </a:solidFill>
              </a:rPr>
              <a:t>Ethics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6FE817-F52A-8A50-4AC1-BA3950097284}"/>
              </a:ext>
            </a:extLst>
          </p:cNvPr>
          <p:cNvSpPr txBox="1">
            <a:spLocks/>
          </p:cNvSpPr>
          <p:nvPr/>
        </p:nvSpPr>
        <p:spPr>
          <a:xfrm>
            <a:off x="6150591" y="2151797"/>
            <a:ext cx="5609230" cy="4025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A" sz="4000" dirty="0">
                <a:solidFill>
                  <a:schemeClr val="accent6">
                    <a:lumMod val="75000"/>
                  </a:schemeClr>
                </a:solidFill>
              </a:rPr>
              <a:t>Other Themes?</a:t>
            </a:r>
          </a:p>
          <a:p>
            <a:pPr lvl="1"/>
            <a:r>
              <a:rPr lang="en-CA" sz="3600" dirty="0">
                <a:solidFill>
                  <a:schemeClr val="accent6">
                    <a:lumMod val="75000"/>
                  </a:schemeClr>
                </a:solidFill>
              </a:rPr>
              <a:t>Autonomy and Agency</a:t>
            </a:r>
          </a:p>
          <a:p>
            <a:pPr lvl="1"/>
            <a:r>
              <a:rPr lang="en-CA" sz="3600" dirty="0">
                <a:solidFill>
                  <a:schemeClr val="accent6">
                    <a:lumMod val="75000"/>
                  </a:schemeClr>
                </a:solidFill>
              </a:rPr>
              <a:t>Integrity and Honesty</a:t>
            </a:r>
          </a:p>
          <a:p>
            <a:pPr lvl="1"/>
            <a:r>
              <a:rPr lang="en-CA" sz="3600" dirty="0">
                <a:solidFill>
                  <a:schemeClr val="accent6">
                    <a:lumMod val="75000"/>
                  </a:schemeClr>
                </a:solidFill>
              </a:rPr>
              <a:t>Openness</a:t>
            </a:r>
          </a:p>
          <a:p>
            <a:pPr lvl="1"/>
            <a:r>
              <a:rPr lang="en-CA" sz="3600" dirty="0">
                <a:solidFill>
                  <a:schemeClr val="accent6">
                    <a:lumMod val="75000"/>
                  </a:schemeClr>
                </a:solidFill>
              </a:rPr>
              <a:t>Care and Respect</a:t>
            </a:r>
          </a:p>
          <a:p>
            <a:pPr lvl="1"/>
            <a:r>
              <a:rPr lang="en-CA" sz="3600" dirty="0">
                <a:solidFill>
                  <a:schemeClr val="accent6">
                    <a:lumMod val="75000"/>
                  </a:schemeClr>
                </a:solidFill>
              </a:rPr>
              <a:t>Value and Benefit</a:t>
            </a:r>
          </a:p>
          <a:p>
            <a:pPr marL="914400" lvl="2" indent="0">
              <a:buNone/>
            </a:pPr>
            <a:r>
              <a:rPr lang="en-CA" sz="3200" dirty="0" err="1">
                <a:solidFill>
                  <a:schemeClr val="accent6">
                    <a:lumMod val="75000"/>
                  </a:schemeClr>
                </a:solidFill>
              </a:rPr>
              <a:t>etc</a:t>
            </a:r>
            <a:endParaRPr lang="en-CA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7A5050F-B33A-5288-A31B-EAFC0DCC0005}"/>
              </a:ext>
            </a:extLst>
          </p:cNvPr>
          <p:cNvCxnSpPr>
            <a:cxnSpLocks/>
          </p:cNvCxnSpPr>
          <p:nvPr/>
        </p:nvCxnSpPr>
        <p:spPr>
          <a:xfrm>
            <a:off x="4622042" y="2486711"/>
            <a:ext cx="1387522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F3C3BE38-A02A-8349-1308-9A9AD9ECB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066" y="3737946"/>
            <a:ext cx="4506410" cy="22645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FDF415-3E6C-6AFC-C91C-025B84BB7B8D}"/>
              </a:ext>
            </a:extLst>
          </p:cNvPr>
          <p:cNvSpPr txBox="1"/>
          <p:nvPr/>
        </p:nvSpPr>
        <p:spPr>
          <a:xfrm>
            <a:off x="1380282" y="6135636"/>
            <a:ext cx="6094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Image: </a:t>
            </a:r>
            <a:r>
              <a:rPr lang="en-US" sz="1400" dirty="0">
                <a:hlinkClick r:id="rId3"/>
              </a:rPr>
              <a:t>https://haiilo.com/blog/the-importance-of-company-values/</a:t>
            </a:r>
            <a:endParaRPr lang="en-US" sz="1400" dirty="0"/>
          </a:p>
          <a:p>
            <a:r>
              <a:rPr lang="en-US" sz="1400" dirty="0"/>
              <a:t>See also: </a:t>
            </a:r>
            <a:r>
              <a:rPr lang="en-US" sz="1400" dirty="0">
                <a:hlinkClick r:id="rId4"/>
              </a:rPr>
              <a:t>https://ethics.mooc.ca/cgi-bin/page.cgi?module=8</a:t>
            </a:r>
            <a:r>
              <a:rPr lang="en-US" sz="1400" dirty="0"/>
              <a:t> 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3290C8DD-A224-D81C-C382-DAE849B06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050D8-CAA7-431C-8487-6CF306CF89B9}" type="datetime1">
              <a:rPr lang="en-CA" smtClean="0"/>
              <a:t>2023-02-10</a:t>
            </a:fld>
            <a:endParaRPr lang="en-US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DAD34C2D-6D10-0D65-3AD2-9EE7F43F4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Downes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97CBAFA6-ED54-52D1-0377-16352047B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D09D-1D95-410B-B0A2-C10A0FDCA4F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361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547E8-EEE1-FA07-F04A-1E2EC02F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AI Values Chain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F61B7D-4767-5649-D60C-88D273BB6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649" y="2946345"/>
            <a:ext cx="2911667" cy="132556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E195FC8F-B795-09DA-F27E-62F4FE2BED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611" y="2946345"/>
            <a:ext cx="3160283" cy="13255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D084371-84A2-CAFB-28D7-E0CB2E64EE5C}"/>
              </a:ext>
            </a:extLst>
          </p:cNvPr>
          <p:cNvSpPr/>
          <p:nvPr/>
        </p:nvSpPr>
        <p:spPr>
          <a:xfrm>
            <a:off x="4416121" y="2592729"/>
            <a:ext cx="1938380" cy="60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C8C6BD-8A17-BE7A-58BF-FAB4CCF47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2646" y="2616741"/>
            <a:ext cx="1727885" cy="11687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52315F-2FE6-8C94-9CF6-A7403D52D6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1948" y="3809529"/>
            <a:ext cx="2484469" cy="17463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E3D7EC5-2577-7DD2-0950-4306843F49F8}"/>
              </a:ext>
            </a:extLst>
          </p:cNvPr>
          <p:cNvSpPr txBox="1"/>
          <p:nvPr/>
        </p:nvSpPr>
        <p:spPr>
          <a:xfrm>
            <a:off x="1080649" y="2013995"/>
            <a:ext cx="1905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rgbClr val="0070C0"/>
                </a:solidFill>
              </a:rPr>
              <a:t>Objects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87A6CE-C4A5-420B-1CE0-1F0CB1887679}"/>
              </a:ext>
            </a:extLst>
          </p:cNvPr>
          <p:cNvSpPr txBox="1"/>
          <p:nvPr/>
        </p:nvSpPr>
        <p:spPr>
          <a:xfrm>
            <a:off x="4432501" y="1714700"/>
            <a:ext cx="1905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rgbClr val="0070C0"/>
                </a:solidFill>
              </a:rPr>
              <a:t>Data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623E64-DEE9-1D4E-A2A0-EFBD09D03B06}"/>
              </a:ext>
            </a:extLst>
          </p:cNvPr>
          <p:cNvSpPr txBox="1"/>
          <p:nvPr/>
        </p:nvSpPr>
        <p:spPr>
          <a:xfrm>
            <a:off x="7696441" y="2068643"/>
            <a:ext cx="2671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rgbClr val="0070C0"/>
                </a:solidFill>
              </a:rPr>
              <a:t>Application</a:t>
            </a:r>
            <a:endParaRPr lang="en-US" sz="4000" dirty="0">
              <a:solidFill>
                <a:srgbClr val="0070C0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15F1881-1580-BF8D-6267-E8271710E62E}"/>
              </a:ext>
            </a:extLst>
          </p:cNvPr>
          <p:cNvCxnSpPr>
            <a:cxnSpLocks/>
          </p:cNvCxnSpPr>
          <p:nvPr/>
        </p:nvCxnSpPr>
        <p:spPr>
          <a:xfrm flipV="1">
            <a:off x="4138841" y="3609125"/>
            <a:ext cx="440185" cy="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AD1AD2B-8CE2-F2B5-E75F-166550791585}"/>
              </a:ext>
            </a:extLst>
          </p:cNvPr>
          <p:cNvCxnSpPr>
            <a:cxnSpLocks/>
          </p:cNvCxnSpPr>
          <p:nvPr/>
        </p:nvCxnSpPr>
        <p:spPr>
          <a:xfrm flipV="1">
            <a:off x="6575632" y="3609125"/>
            <a:ext cx="440185" cy="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3CF95B0-36C0-361E-0C83-50EEFC2C0EEC}"/>
              </a:ext>
            </a:extLst>
          </p:cNvPr>
          <p:cNvSpPr txBox="1"/>
          <p:nvPr/>
        </p:nvSpPr>
        <p:spPr>
          <a:xfrm>
            <a:off x="1186750" y="4411883"/>
            <a:ext cx="1905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i="1" dirty="0">
                <a:solidFill>
                  <a:schemeClr val="accent4">
                    <a:lumMod val="75000"/>
                  </a:schemeClr>
                </a:solidFill>
                <a:latin typeface="Abadi Extra Light" panose="020B0204020104020204" pitchFamily="34" charset="0"/>
              </a:rPr>
              <a:t>Metaverse</a:t>
            </a:r>
            <a:endParaRPr lang="en-US" sz="3200" i="1" dirty="0">
              <a:solidFill>
                <a:schemeClr val="accent4">
                  <a:lumMod val="75000"/>
                </a:schemeClr>
              </a:solidFill>
              <a:latin typeface="Abadi Extra Light" panose="020B0204020104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5EE141-8DB2-DA05-4C32-3B87C7E9BAB7}"/>
              </a:ext>
            </a:extLst>
          </p:cNvPr>
          <p:cNvSpPr txBox="1"/>
          <p:nvPr/>
        </p:nvSpPr>
        <p:spPr>
          <a:xfrm>
            <a:off x="5035324" y="5579860"/>
            <a:ext cx="1905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i="1" dirty="0">
                <a:solidFill>
                  <a:schemeClr val="accent4">
                    <a:lumMod val="75000"/>
                  </a:schemeClr>
                </a:solidFill>
                <a:latin typeface="Abadi Extra Light" panose="020B0204020104020204" pitchFamily="34" charset="0"/>
              </a:rPr>
              <a:t>Blockchain</a:t>
            </a:r>
            <a:endParaRPr lang="en-US" sz="3200" i="1" dirty="0">
              <a:solidFill>
                <a:schemeClr val="accent4">
                  <a:lumMod val="75000"/>
                </a:schemeClr>
              </a:solidFill>
              <a:latin typeface="Abadi Extra Light" panose="020B0204020104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DD45874-ADDE-5DD0-D9FB-1BBF2ECBABD8}"/>
              </a:ext>
            </a:extLst>
          </p:cNvPr>
          <p:cNvSpPr txBox="1"/>
          <p:nvPr/>
        </p:nvSpPr>
        <p:spPr>
          <a:xfrm>
            <a:off x="8214512" y="4441724"/>
            <a:ext cx="1905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i="1" dirty="0">
                <a:solidFill>
                  <a:schemeClr val="accent4">
                    <a:lumMod val="75000"/>
                  </a:schemeClr>
                </a:solidFill>
                <a:latin typeface="Abadi Extra Light" panose="020B0204020104020204" pitchFamily="34" charset="0"/>
              </a:rPr>
              <a:t>AI</a:t>
            </a:r>
            <a:endParaRPr lang="en-US" sz="3200" i="1" dirty="0">
              <a:solidFill>
                <a:schemeClr val="accent4">
                  <a:lumMod val="75000"/>
                </a:schemeClr>
              </a:solidFill>
              <a:latin typeface="Abadi Extra Light" panose="020B0204020104020204" pitchFamily="34" charset="0"/>
            </a:endParaRPr>
          </a:p>
        </p:txBody>
      </p:sp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BE2F764C-3028-96BA-A081-DEEDA789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CD7D-96FE-4CCD-BCA3-F6335F6FE850}" type="datetime1">
              <a:rPr lang="en-CA" smtClean="0"/>
              <a:t>2023-02-10</a:t>
            </a:fld>
            <a:endParaRPr lang="en-US"/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B50C4D18-29A0-A201-36AF-F90330CB7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Downes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27E0A3CE-7D8A-D09C-68B9-5F5EE5F51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D09D-1D95-410B-B0A2-C10A0FDCA4F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918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547E8-EEE1-FA07-F04A-1E2EC02F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Metaverse</a:t>
            </a:r>
            <a:endParaRPr lang="en-US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D54C9542-C416-4A53-EF9D-DCA2C45D8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0281" y="1825625"/>
            <a:ext cx="4599296" cy="2336942"/>
          </a:xfrm>
        </p:spPr>
        <p:txBody>
          <a:bodyPr>
            <a:normAutofit/>
          </a:bodyPr>
          <a:lstStyle/>
          <a:p>
            <a:r>
              <a:rPr lang="en-CA" sz="4000" dirty="0">
                <a:solidFill>
                  <a:schemeClr val="accent6">
                    <a:lumMod val="75000"/>
                  </a:schemeClr>
                </a:solidFill>
              </a:rPr>
              <a:t>Virtual Reality</a:t>
            </a:r>
          </a:p>
          <a:p>
            <a:r>
              <a:rPr lang="en-CA" sz="4000" dirty="0">
                <a:solidFill>
                  <a:schemeClr val="accent6">
                    <a:lumMod val="75000"/>
                  </a:schemeClr>
                </a:solidFill>
              </a:rPr>
              <a:t>Augmented Reality</a:t>
            </a:r>
          </a:p>
          <a:p>
            <a:r>
              <a:rPr lang="en-CA" sz="4000" dirty="0">
                <a:solidFill>
                  <a:schemeClr val="accent6">
                    <a:lumMod val="75000"/>
                  </a:schemeClr>
                </a:solidFill>
              </a:rPr>
              <a:t>Mixed Reality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46F772-2869-6BAB-6D55-34D6EB75C0AB}"/>
              </a:ext>
            </a:extLst>
          </p:cNvPr>
          <p:cNvSpPr/>
          <p:nvPr/>
        </p:nvSpPr>
        <p:spPr>
          <a:xfrm>
            <a:off x="4417325" y="1783307"/>
            <a:ext cx="4922293" cy="217909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52F2A9-696B-84FE-18C3-2365B4383880}"/>
              </a:ext>
            </a:extLst>
          </p:cNvPr>
          <p:cNvSpPr txBox="1"/>
          <p:nvPr/>
        </p:nvSpPr>
        <p:spPr>
          <a:xfrm>
            <a:off x="1146412" y="4004718"/>
            <a:ext cx="2028967" cy="1200329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CA" sz="3600" dirty="0"/>
              <a:t>eXtended Reality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706EEB6-4D9A-C9A4-BF46-B6979F4645D3}"/>
              </a:ext>
            </a:extLst>
          </p:cNvPr>
          <p:cNvCxnSpPr>
            <a:stCxn id="4" idx="1"/>
          </p:cNvCxnSpPr>
          <p:nvPr/>
        </p:nvCxnSpPr>
        <p:spPr>
          <a:xfrm flipH="1">
            <a:off x="3175379" y="2872854"/>
            <a:ext cx="1241946" cy="1089546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864BC12-5BD4-3307-4698-4101DC12B29C}"/>
              </a:ext>
            </a:extLst>
          </p:cNvPr>
          <p:cNvSpPr txBox="1"/>
          <p:nvPr/>
        </p:nvSpPr>
        <p:spPr>
          <a:xfrm>
            <a:off x="5586484" y="5040573"/>
            <a:ext cx="4249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chemeClr val="accent5">
                    <a:lumMod val="75000"/>
                  </a:schemeClr>
                </a:solidFill>
              </a:rPr>
              <a:t>Persistent Objects</a:t>
            </a: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6E2EAD05-2D59-01BF-37CA-D5190C2EAD46}"/>
              </a:ext>
            </a:extLst>
          </p:cNvPr>
          <p:cNvSpPr/>
          <p:nvPr/>
        </p:nvSpPr>
        <p:spPr>
          <a:xfrm>
            <a:off x="5154304" y="4904096"/>
            <a:ext cx="4135272" cy="1078173"/>
          </a:xfrm>
          <a:prstGeom prst="teardrop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011640A-3E33-A659-A465-2109968F5803}"/>
              </a:ext>
            </a:extLst>
          </p:cNvPr>
          <p:cNvCxnSpPr>
            <a:cxnSpLocks/>
            <a:endCxn id="8" idx="4"/>
          </p:cNvCxnSpPr>
          <p:nvPr/>
        </p:nvCxnSpPr>
        <p:spPr>
          <a:xfrm>
            <a:off x="3235657" y="4552618"/>
            <a:ext cx="1918647" cy="890565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823C345-6642-0DAF-205E-019490E8B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38CAB-DA47-4524-9C67-773B02386923}" type="datetime1">
              <a:rPr lang="en-CA" smtClean="0"/>
              <a:t>2023-02-10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0E85A186-3928-F6B2-3F4C-2D4B4F30B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Downes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A9D2354-8274-9B40-A1BE-3F13A0DC4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D09D-1D95-410B-B0A2-C10A0FDCA4F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644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547E8-EEE1-FA07-F04A-1E2EC02F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Metaverse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8D11C8-CC07-1F51-2024-959693D46CE2}"/>
              </a:ext>
            </a:extLst>
          </p:cNvPr>
          <p:cNvSpPr txBox="1"/>
          <p:nvPr/>
        </p:nvSpPr>
        <p:spPr>
          <a:xfrm>
            <a:off x="1715070" y="3248168"/>
            <a:ext cx="4249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chemeClr val="accent5">
                    <a:lumMod val="75000"/>
                  </a:schemeClr>
                </a:solidFill>
              </a:rPr>
              <a:t>Persistent Objects</a:t>
            </a:r>
          </a:p>
        </p:txBody>
      </p:sp>
      <p:sp>
        <p:nvSpPr>
          <p:cNvPr id="4" name="Teardrop 3">
            <a:extLst>
              <a:ext uri="{FF2B5EF4-FFF2-40B4-BE49-F238E27FC236}">
                <a16:creationId xmlns:a16="http://schemas.microsoft.com/office/drawing/2014/main" id="{940B74C5-4DF1-D715-D972-9174615BDC0A}"/>
              </a:ext>
            </a:extLst>
          </p:cNvPr>
          <p:cNvSpPr/>
          <p:nvPr/>
        </p:nvSpPr>
        <p:spPr>
          <a:xfrm>
            <a:off x="1282890" y="3111691"/>
            <a:ext cx="4135272" cy="1078173"/>
          </a:xfrm>
          <a:prstGeom prst="teardrop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C5735C6-25AD-71F0-24FF-4B45E5F58685}"/>
              </a:ext>
            </a:extLst>
          </p:cNvPr>
          <p:cNvCxnSpPr/>
          <p:nvPr/>
        </p:nvCxnSpPr>
        <p:spPr>
          <a:xfrm flipV="1">
            <a:off x="5550090" y="2119952"/>
            <a:ext cx="2138149" cy="1309048"/>
          </a:xfrm>
          <a:prstGeom prst="straightConnector1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EA244B3-B12F-A4A9-A21F-06622A982B4A}"/>
              </a:ext>
            </a:extLst>
          </p:cNvPr>
          <p:cNvCxnSpPr>
            <a:cxnSpLocks/>
          </p:cNvCxnSpPr>
          <p:nvPr/>
        </p:nvCxnSpPr>
        <p:spPr>
          <a:xfrm flipV="1">
            <a:off x="5608092" y="3586717"/>
            <a:ext cx="2022143" cy="15923"/>
          </a:xfrm>
          <a:prstGeom prst="straightConnector1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3C752FC-B0F5-C7A1-F6F2-0835A85AAA54}"/>
              </a:ext>
            </a:extLst>
          </p:cNvPr>
          <p:cNvCxnSpPr>
            <a:cxnSpLocks/>
          </p:cNvCxnSpPr>
          <p:nvPr/>
        </p:nvCxnSpPr>
        <p:spPr>
          <a:xfrm>
            <a:off x="5550090" y="3760357"/>
            <a:ext cx="2080145" cy="1353004"/>
          </a:xfrm>
          <a:prstGeom prst="straightConnector1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A8CD566-11E9-F7E9-D744-EB1CB10B652C}"/>
              </a:ext>
            </a:extLst>
          </p:cNvPr>
          <p:cNvSpPr txBox="1"/>
          <p:nvPr/>
        </p:nvSpPr>
        <p:spPr>
          <a:xfrm>
            <a:off x="7915701" y="1701421"/>
            <a:ext cx="2588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2">
                    <a:lumMod val="75000"/>
                  </a:schemeClr>
                </a:solidFill>
              </a:rPr>
              <a:t>People</a:t>
            </a:r>
            <a:endParaRPr lang="en-CA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F295D2-94CC-B98B-1485-6FD319CD8FB9}"/>
              </a:ext>
            </a:extLst>
          </p:cNvPr>
          <p:cNvSpPr txBox="1"/>
          <p:nvPr/>
        </p:nvSpPr>
        <p:spPr>
          <a:xfrm>
            <a:off x="7915701" y="3191639"/>
            <a:ext cx="2588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2">
                    <a:lumMod val="75000"/>
                  </a:schemeClr>
                </a:solidFill>
              </a:rPr>
              <a:t>Objects</a:t>
            </a:r>
            <a:endParaRPr lang="en-CA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77D4BF-CAD0-B380-FECA-40CF1B902A8A}"/>
              </a:ext>
            </a:extLst>
          </p:cNvPr>
          <p:cNvSpPr txBox="1"/>
          <p:nvPr/>
        </p:nvSpPr>
        <p:spPr>
          <a:xfrm>
            <a:off x="7870209" y="4759418"/>
            <a:ext cx="2588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2">
                    <a:lumMod val="75000"/>
                  </a:schemeClr>
                </a:solidFill>
              </a:rPr>
              <a:t>Tokens</a:t>
            </a:r>
            <a:endParaRPr lang="en-CA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EB6D27FE-AF88-5BFE-898B-034459F24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A5E1-A714-41A5-A4B5-EF0535992AD6}" type="datetime1">
              <a:rPr lang="en-CA" smtClean="0"/>
              <a:t>2023-02-10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75469252-55B3-2BB0-4386-5F385AD45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Downes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BD43565-E9FA-A673-1D9B-C04F6C878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D09D-1D95-410B-B0A2-C10A0FDCA4F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1996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547E8-EEE1-FA07-F04A-1E2EC02F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Metaverse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49EE19-43BA-8FFB-861C-3B77CB71FBD0}"/>
              </a:ext>
            </a:extLst>
          </p:cNvPr>
          <p:cNvSpPr txBox="1"/>
          <p:nvPr/>
        </p:nvSpPr>
        <p:spPr>
          <a:xfrm>
            <a:off x="1715070" y="3248168"/>
            <a:ext cx="4249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chemeClr val="accent5">
                    <a:lumMod val="75000"/>
                  </a:schemeClr>
                </a:solidFill>
              </a:rPr>
              <a:t>Persistent Objects</a:t>
            </a:r>
          </a:p>
        </p:txBody>
      </p:sp>
      <p:sp>
        <p:nvSpPr>
          <p:cNvPr id="4" name="Teardrop 3">
            <a:extLst>
              <a:ext uri="{FF2B5EF4-FFF2-40B4-BE49-F238E27FC236}">
                <a16:creationId xmlns:a16="http://schemas.microsoft.com/office/drawing/2014/main" id="{92419582-B523-A7B5-D4E2-D23909646A37}"/>
              </a:ext>
            </a:extLst>
          </p:cNvPr>
          <p:cNvSpPr/>
          <p:nvPr/>
        </p:nvSpPr>
        <p:spPr>
          <a:xfrm>
            <a:off x="1282890" y="3111691"/>
            <a:ext cx="4135272" cy="1078173"/>
          </a:xfrm>
          <a:prstGeom prst="teardrop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1712EE4-D7C0-B19A-1B00-2D22F05EFA02}"/>
              </a:ext>
            </a:extLst>
          </p:cNvPr>
          <p:cNvCxnSpPr/>
          <p:nvPr/>
        </p:nvCxnSpPr>
        <p:spPr>
          <a:xfrm flipV="1">
            <a:off x="5550090" y="2119952"/>
            <a:ext cx="2138149" cy="1309048"/>
          </a:xfrm>
          <a:prstGeom prst="straightConnector1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55DCE9B-3A55-6262-C8A0-D4FBCA6974C3}"/>
              </a:ext>
            </a:extLst>
          </p:cNvPr>
          <p:cNvCxnSpPr>
            <a:cxnSpLocks/>
          </p:cNvCxnSpPr>
          <p:nvPr/>
        </p:nvCxnSpPr>
        <p:spPr>
          <a:xfrm flipV="1">
            <a:off x="5608092" y="3586717"/>
            <a:ext cx="2022143" cy="15923"/>
          </a:xfrm>
          <a:prstGeom prst="straightConnector1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40BF488-46B1-973A-A33C-EFFB2A48E6D8}"/>
              </a:ext>
            </a:extLst>
          </p:cNvPr>
          <p:cNvCxnSpPr>
            <a:cxnSpLocks/>
          </p:cNvCxnSpPr>
          <p:nvPr/>
        </p:nvCxnSpPr>
        <p:spPr>
          <a:xfrm>
            <a:off x="5550090" y="3760357"/>
            <a:ext cx="2080145" cy="1353004"/>
          </a:xfrm>
          <a:prstGeom prst="straightConnector1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6DD5AD6-B3B9-2529-F847-85660D45A3A8}"/>
              </a:ext>
            </a:extLst>
          </p:cNvPr>
          <p:cNvSpPr txBox="1"/>
          <p:nvPr/>
        </p:nvSpPr>
        <p:spPr>
          <a:xfrm>
            <a:off x="7915701" y="1701421"/>
            <a:ext cx="2588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2">
                    <a:lumMod val="75000"/>
                  </a:schemeClr>
                </a:solidFill>
              </a:rPr>
              <a:t>People</a:t>
            </a:r>
            <a:endParaRPr lang="en-CA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23B92C-7E05-07C4-C1F3-46013327EE38}"/>
              </a:ext>
            </a:extLst>
          </p:cNvPr>
          <p:cNvSpPr txBox="1"/>
          <p:nvPr/>
        </p:nvSpPr>
        <p:spPr>
          <a:xfrm>
            <a:off x="7915701" y="3191639"/>
            <a:ext cx="2588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2">
                    <a:lumMod val="75000"/>
                  </a:schemeClr>
                </a:solidFill>
              </a:rPr>
              <a:t>Objects</a:t>
            </a:r>
            <a:endParaRPr lang="en-CA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200CCE-102B-2B32-003A-38B9D35DDD6D}"/>
              </a:ext>
            </a:extLst>
          </p:cNvPr>
          <p:cNvSpPr txBox="1"/>
          <p:nvPr/>
        </p:nvSpPr>
        <p:spPr>
          <a:xfrm>
            <a:off x="7870209" y="4759418"/>
            <a:ext cx="2588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2">
                    <a:lumMod val="75000"/>
                  </a:schemeClr>
                </a:solidFill>
              </a:rPr>
              <a:t>Tokens</a:t>
            </a:r>
            <a:endParaRPr lang="en-CA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298693-200B-8A84-28F9-3ED58726C109}"/>
              </a:ext>
            </a:extLst>
          </p:cNvPr>
          <p:cNvSpPr txBox="1"/>
          <p:nvPr/>
        </p:nvSpPr>
        <p:spPr>
          <a:xfrm>
            <a:off x="2613545" y="4967664"/>
            <a:ext cx="3095769" cy="95410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>
                    <a:lumMod val="65000"/>
                  </a:schemeClr>
                </a:solidFill>
              </a:rPr>
              <a:t>Validity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>
                    <a:lumMod val="65000"/>
                  </a:schemeClr>
                </a:solidFill>
              </a:rPr>
              <a:t>Integrity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44E0541-C1CD-08BD-38A1-4250FB6F144C}"/>
              </a:ext>
            </a:extLst>
          </p:cNvPr>
          <p:cNvCxnSpPr>
            <a:cxnSpLocks/>
            <a:endCxn id="11" idx="3"/>
          </p:cNvCxnSpPr>
          <p:nvPr/>
        </p:nvCxnSpPr>
        <p:spPr>
          <a:xfrm flipH="1">
            <a:off x="5709314" y="5145206"/>
            <a:ext cx="1920921" cy="299512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5E15ADA5-B253-C92C-21D4-8B378DF3E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E1E79-984E-4B8B-8293-53391A80D649}" type="datetime1">
              <a:rPr lang="en-CA" smtClean="0"/>
              <a:t>2023-02-10</a:t>
            </a:fld>
            <a:endParaRPr lang="en-US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051FAAB9-D691-3F1D-7BB8-351843367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Downes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849B554-E741-259A-E1C2-98305EE2E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D09D-1D95-410B-B0A2-C10A0FDCA4F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99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547E8-EEE1-FA07-F04A-1E2EC02F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Metaverse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202423-2707-4DFD-C503-6502AC3691A7}"/>
              </a:ext>
            </a:extLst>
          </p:cNvPr>
          <p:cNvSpPr txBox="1"/>
          <p:nvPr/>
        </p:nvSpPr>
        <p:spPr>
          <a:xfrm>
            <a:off x="1715070" y="3248168"/>
            <a:ext cx="4249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chemeClr val="accent5">
                    <a:lumMod val="75000"/>
                  </a:schemeClr>
                </a:solidFill>
              </a:rPr>
              <a:t>Persistent Objects</a:t>
            </a:r>
          </a:p>
        </p:txBody>
      </p:sp>
      <p:sp>
        <p:nvSpPr>
          <p:cNvPr id="4" name="Teardrop 3">
            <a:extLst>
              <a:ext uri="{FF2B5EF4-FFF2-40B4-BE49-F238E27FC236}">
                <a16:creationId xmlns:a16="http://schemas.microsoft.com/office/drawing/2014/main" id="{72A0DC83-DF45-F13A-B792-274E9BA58EBF}"/>
              </a:ext>
            </a:extLst>
          </p:cNvPr>
          <p:cNvSpPr/>
          <p:nvPr/>
        </p:nvSpPr>
        <p:spPr>
          <a:xfrm>
            <a:off x="1282890" y="3111691"/>
            <a:ext cx="4135272" cy="1078173"/>
          </a:xfrm>
          <a:prstGeom prst="teardrop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41C63AC-4FE4-C650-DC3D-49D5480CFC03}"/>
              </a:ext>
            </a:extLst>
          </p:cNvPr>
          <p:cNvCxnSpPr/>
          <p:nvPr/>
        </p:nvCxnSpPr>
        <p:spPr>
          <a:xfrm flipV="1">
            <a:off x="5550090" y="2119952"/>
            <a:ext cx="2138149" cy="1309048"/>
          </a:xfrm>
          <a:prstGeom prst="straightConnector1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DEA6087-977A-93AE-1AE5-C66F47852F4E}"/>
              </a:ext>
            </a:extLst>
          </p:cNvPr>
          <p:cNvCxnSpPr>
            <a:cxnSpLocks/>
          </p:cNvCxnSpPr>
          <p:nvPr/>
        </p:nvCxnSpPr>
        <p:spPr>
          <a:xfrm flipV="1">
            <a:off x="5608092" y="3586717"/>
            <a:ext cx="2022143" cy="15923"/>
          </a:xfrm>
          <a:prstGeom prst="straightConnector1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80D0A88-A21C-940D-8C87-0FD210DC9DED}"/>
              </a:ext>
            </a:extLst>
          </p:cNvPr>
          <p:cNvCxnSpPr>
            <a:cxnSpLocks/>
          </p:cNvCxnSpPr>
          <p:nvPr/>
        </p:nvCxnSpPr>
        <p:spPr>
          <a:xfrm>
            <a:off x="5550090" y="3760357"/>
            <a:ext cx="2080145" cy="1353004"/>
          </a:xfrm>
          <a:prstGeom prst="straightConnector1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7EE4DBE-76BB-FA11-5A9D-99BC2CCBF346}"/>
              </a:ext>
            </a:extLst>
          </p:cNvPr>
          <p:cNvSpPr txBox="1"/>
          <p:nvPr/>
        </p:nvSpPr>
        <p:spPr>
          <a:xfrm>
            <a:off x="7915701" y="1701421"/>
            <a:ext cx="2588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2">
                    <a:lumMod val="75000"/>
                  </a:schemeClr>
                </a:solidFill>
              </a:rPr>
              <a:t>People</a:t>
            </a:r>
            <a:endParaRPr lang="en-CA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0C770D-C489-C3C5-BE66-B07E1F8D56D7}"/>
              </a:ext>
            </a:extLst>
          </p:cNvPr>
          <p:cNvSpPr txBox="1"/>
          <p:nvPr/>
        </p:nvSpPr>
        <p:spPr>
          <a:xfrm>
            <a:off x="7915701" y="3191639"/>
            <a:ext cx="2588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2">
                    <a:lumMod val="75000"/>
                  </a:schemeClr>
                </a:solidFill>
              </a:rPr>
              <a:t>Objects</a:t>
            </a:r>
            <a:endParaRPr lang="en-CA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4FA522-2872-7BDB-DE2D-2E016C0C90B7}"/>
              </a:ext>
            </a:extLst>
          </p:cNvPr>
          <p:cNvSpPr txBox="1"/>
          <p:nvPr/>
        </p:nvSpPr>
        <p:spPr>
          <a:xfrm>
            <a:off x="7870209" y="4759418"/>
            <a:ext cx="2588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2">
                    <a:lumMod val="75000"/>
                  </a:schemeClr>
                </a:solidFill>
              </a:rPr>
              <a:t>Tokens</a:t>
            </a:r>
            <a:endParaRPr lang="en-CA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8666AD-0A18-DB1A-A009-8EB6F2DFB853}"/>
              </a:ext>
            </a:extLst>
          </p:cNvPr>
          <p:cNvSpPr txBox="1"/>
          <p:nvPr/>
        </p:nvSpPr>
        <p:spPr>
          <a:xfrm>
            <a:off x="2613545" y="4676993"/>
            <a:ext cx="3095769" cy="181588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>
                    <a:lumMod val="65000"/>
                  </a:schemeClr>
                </a:solidFill>
              </a:rPr>
              <a:t>Consent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>
                    <a:lumMod val="65000"/>
                  </a:schemeClr>
                </a:solidFill>
              </a:rPr>
              <a:t>Universality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>
                    <a:lumMod val="65000"/>
                  </a:schemeClr>
                </a:solidFill>
              </a:rPr>
              <a:t>Autonomy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>
                    <a:lumMod val="65000"/>
                  </a:schemeClr>
                </a:solidFill>
              </a:rPr>
              <a:t>Ownership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757EA5B-40C9-93ED-9205-4B9BCBF02D8C}"/>
              </a:ext>
            </a:extLst>
          </p:cNvPr>
          <p:cNvCxnSpPr>
            <a:cxnSpLocks/>
          </p:cNvCxnSpPr>
          <p:nvPr/>
        </p:nvCxnSpPr>
        <p:spPr>
          <a:xfrm flipH="1">
            <a:off x="5092888" y="2329218"/>
            <a:ext cx="2663590" cy="2301321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Date Placeholder 27">
            <a:extLst>
              <a:ext uri="{FF2B5EF4-FFF2-40B4-BE49-F238E27FC236}">
                <a16:creationId xmlns:a16="http://schemas.microsoft.com/office/drawing/2014/main" id="{45FA1251-37ED-AACC-E13F-C25A5013B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ED2E1-808A-47D7-854F-3AC3C9154022}" type="datetime1">
              <a:rPr lang="en-CA" smtClean="0"/>
              <a:t>2023-02-10</a:t>
            </a:fld>
            <a:endParaRPr lang="en-US"/>
          </a:p>
        </p:txBody>
      </p: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369F65CC-D8C3-BEFF-1695-4D1C05147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Downes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045C9507-7581-CFB8-45F2-1CE77E154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D09D-1D95-410B-B0A2-C10A0FDCA4F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014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547E8-EEE1-FA07-F04A-1E2EC02F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Metaverse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517C17-D74D-03EC-32E0-C6B50C5CA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426" y="2089955"/>
            <a:ext cx="3043709" cy="138567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E80A65-74B7-AE9B-3D50-257A1E5002D0}"/>
              </a:ext>
            </a:extLst>
          </p:cNvPr>
          <p:cNvSpPr txBox="1"/>
          <p:nvPr/>
        </p:nvSpPr>
        <p:spPr>
          <a:xfrm>
            <a:off x="1815152" y="3444392"/>
            <a:ext cx="1701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How?</a:t>
            </a:r>
            <a:endParaRPr lang="en-CA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5EF28BD0-749A-5D98-DF43-EDC250DE0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8078" y="1665634"/>
            <a:ext cx="6305266" cy="2336942"/>
          </a:xfrm>
        </p:spPr>
        <p:txBody>
          <a:bodyPr>
            <a:normAutofit/>
          </a:bodyPr>
          <a:lstStyle/>
          <a:p>
            <a:r>
              <a:rPr lang="en-CA" sz="4000" dirty="0">
                <a:solidFill>
                  <a:schemeClr val="accent6">
                    <a:lumMod val="75000"/>
                  </a:schemeClr>
                </a:solidFill>
              </a:rPr>
              <a:t>Content Addressing (Blocks)</a:t>
            </a:r>
          </a:p>
          <a:p>
            <a:r>
              <a:rPr lang="en-CA" sz="4000" dirty="0">
                <a:solidFill>
                  <a:schemeClr val="accent6">
                    <a:lumMod val="75000"/>
                  </a:schemeClr>
                </a:solidFill>
              </a:rPr>
              <a:t>Merkle Graphs (Chains)</a:t>
            </a:r>
          </a:p>
          <a:p>
            <a:r>
              <a:rPr lang="en-CA" sz="4000" dirty="0">
                <a:solidFill>
                  <a:schemeClr val="accent6">
                    <a:lumMod val="75000"/>
                  </a:schemeClr>
                </a:solidFill>
              </a:rPr>
              <a:t>Consensus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18980E2-7D80-59E2-ADF7-E41E893ADF0E}"/>
              </a:ext>
            </a:extLst>
          </p:cNvPr>
          <p:cNvSpPr/>
          <p:nvPr/>
        </p:nvSpPr>
        <p:spPr>
          <a:xfrm>
            <a:off x="5086065" y="1578591"/>
            <a:ext cx="6819897" cy="217909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3EA6D6E-C162-6DD9-9BE0-0B1010AB70BF}"/>
              </a:ext>
            </a:extLst>
          </p:cNvPr>
          <p:cNvCxnSpPr>
            <a:stCxn id="8" idx="3"/>
            <a:endCxn id="15" idx="1"/>
          </p:cNvCxnSpPr>
          <p:nvPr/>
        </p:nvCxnSpPr>
        <p:spPr>
          <a:xfrm flipV="1">
            <a:off x="3993135" y="2668138"/>
            <a:ext cx="1092930" cy="114655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07AF633D-D659-C4CA-D6A5-33C0F278FD00}"/>
              </a:ext>
            </a:extLst>
          </p:cNvPr>
          <p:cNvSpPr txBox="1">
            <a:spLocks/>
          </p:cNvSpPr>
          <p:nvPr/>
        </p:nvSpPr>
        <p:spPr>
          <a:xfrm>
            <a:off x="7164729" y="4089619"/>
            <a:ext cx="356355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/>
              <a:t>Blockchain</a:t>
            </a:r>
            <a:endParaRPr lang="en-US" dirty="0"/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2ED41803-ED52-68A9-0D50-D1DF4A66C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20C8-7ED6-4DF1-BD30-C741242307DC}" type="datetime1">
              <a:rPr lang="en-CA" smtClean="0"/>
              <a:t>2023-02-10</a:t>
            </a:fld>
            <a:endParaRPr lang="en-US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90F19FAC-EBA2-AEB0-9771-92E788ACC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Downes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6E27CAF2-7E29-71B4-906D-059FE2689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D09D-1D95-410B-B0A2-C10A0FDCA4F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1921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547E8-EEE1-FA07-F04A-1E2EC02F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Blockchain</a:t>
            </a:r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99F67F4F-6DF7-CF57-2E58-EAA0D7EDD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1779" y="1092058"/>
            <a:ext cx="6305266" cy="2336942"/>
          </a:xfrm>
        </p:spPr>
        <p:txBody>
          <a:bodyPr>
            <a:normAutofit/>
          </a:bodyPr>
          <a:lstStyle/>
          <a:p>
            <a:r>
              <a:rPr lang="en-CA" sz="4000" dirty="0">
                <a:solidFill>
                  <a:schemeClr val="accent6">
                    <a:lumMod val="75000"/>
                  </a:schemeClr>
                </a:solidFill>
              </a:rPr>
              <a:t>Content Addressing (Blocks)</a:t>
            </a:r>
          </a:p>
          <a:p>
            <a:r>
              <a:rPr lang="en-CA" sz="4000" dirty="0">
                <a:solidFill>
                  <a:schemeClr val="accent6">
                    <a:lumMod val="75000"/>
                  </a:schemeClr>
                </a:solidFill>
              </a:rPr>
              <a:t>Merkle Graphs (Chains)</a:t>
            </a:r>
          </a:p>
          <a:p>
            <a:r>
              <a:rPr lang="en-CA" sz="4000" dirty="0">
                <a:solidFill>
                  <a:schemeClr val="accent6">
                    <a:lumMod val="75000"/>
                  </a:schemeClr>
                </a:solidFill>
              </a:rPr>
              <a:t>Consensus </a:t>
            </a: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234DC50C-B96E-C5E8-9B45-05709AB94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161" y="3396739"/>
            <a:ext cx="6567412" cy="47562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DBAB4BF-9D29-0F48-34B6-5AFF23D0D78C}"/>
              </a:ext>
            </a:extLst>
          </p:cNvPr>
          <p:cNvSpPr/>
          <p:nvPr/>
        </p:nvSpPr>
        <p:spPr>
          <a:xfrm>
            <a:off x="764605" y="5517875"/>
            <a:ext cx="7938448" cy="1507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EEB361-7CD3-2042-CB49-66579FE7A4CB}"/>
              </a:ext>
            </a:extLst>
          </p:cNvPr>
          <p:cNvSpPr/>
          <p:nvPr/>
        </p:nvSpPr>
        <p:spPr>
          <a:xfrm>
            <a:off x="5185343" y="1014114"/>
            <a:ext cx="6428095" cy="77337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95B66D6-6B18-7A86-0D1A-AC1FA3D5555C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3929749" y="1400801"/>
            <a:ext cx="1255594" cy="2283724"/>
          </a:xfrm>
          <a:prstGeom prst="straightConnector1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rc 11">
            <a:extLst>
              <a:ext uri="{FF2B5EF4-FFF2-40B4-BE49-F238E27FC236}">
                <a16:creationId xmlns:a16="http://schemas.microsoft.com/office/drawing/2014/main" id="{A183BBC6-7A14-1DF5-978D-5C175FAEA524}"/>
              </a:ext>
            </a:extLst>
          </p:cNvPr>
          <p:cNvSpPr/>
          <p:nvPr/>
        </p:nvSpPr>
        <p:spPr>
          <a:xfrm rot="9775500">
            <a:off x="1931957" y="3868605"/>
            <a:ext cx="7288120" cy="1656255"/>
          </a:xfrm>
          <a:prstGeom prst="arc">
            <a:avLst>
              <a:gd name="adj1" fmla="val 16200000"/>
              <a:gd name="adj2" fmla="val 132433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A1C7CFD-9C62-C6B1-50BA-7DA2C8F57A19}"/>
              </a:ext>
            </a:extLst>
          </p:cNvPr>
          <p:cNvCxnSpPr>
            <a:stCxn id="12" idx="2"/>
          </p:cNvCxnSpPr>
          <p:nvPr/>
        </p:nvCxnSpPr>
        <p:spPr>
          <a:xfrm flipV="1">
            <a:off x="2100968" y="5426890"/>
            <a:ext cx="45473" cy="19239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F35E8C6-EBF6-CC2E-219E-F58FBFBF6385}"/>
              </a:ext>
            </a:extLst>
          </p:cNvPr>
          <p:cNvSpPr txBox="1"/>
          <p:nvPr/>
        </p:nvSpPr>
        <p:spPr>
          <a:xfrm>
            <a:off x="5656405" y="5448356"/>
            <a:ext cx="3052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Address</a:t>
            </a:r>
            <a:endParaRPr lang="en-CA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55D98D-D711-CE07-13E2-77A5CC689359}"/>
              </a:ext>
            </a:extLst>
          </p:cNvPr>
          <p:cNvSpPr txBox="1"/>
          <p:nvPr/>
        </p:nvSpPr>
        <p:spPr>
          <a:xfrm>
            <a:off x="438195" y="1640911"/>
            <a:ext cx="3095769" cy="95410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>
                    <a:lumMod val="65000"/>
                  </a:schemeClr>
                </a:solidFill>
              </a:rPr>
              <a:t>Provenance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>
                    <a:lumMod val="65000"/>
                  </a:schemeClr>
                </a:solidFill>
              </a:rPr>
              <a:t>Ownership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695B48A-4DB9-5B8A-ED3F-194581DCEA0A}"/>
              </a:ext>
            </a:extLst>
          </p:cNvPr>
          <p:cNvCxnSpPr>
            <a:cxnSpLocks/>
          </p:cNvCxnSpPr>
          <p:nvPr/>
        </p:nvCxnSpPr>
        <p:spPr>
          <a:xfrm>
            <a:off x="1929127" y="2595018"/>
            <a:ext cx="135428" cy="833982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604B036-7143-A64A-447F-48084523BFDC}"/>
              </a:ext>
            </a:extLst>
          </p:cNvPr>
          <p:cNvSpPr txBox="1"/>
          <p:nvPr/>
        </p:nvSpPr>
        <p:spPr>
          <a:xfrm>
            <a:off x="9461641" y="3999586"/>
            <a:ext cx="2151797" cy="95410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>
                    <a:lumMod val="65000"/>
                  </a:schemeClr>
                </a:solidFill>
              </a:rPr>
              <a:t>Openness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>
                    <a:lumMod val="65000"/>
                  </a:schemeClr>
                </a:solidFill>
              </a:rPr>
              <a:t>Access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3A45C01-4A4F-3713-BC5B-9C7BAEB6994C}"/>
              </a:ext>
            </a:extLst>
          </p:cNvPr>
          <p:cNvCxnSpPr>
            <a:cxnSpLocks/>
          </p:cNvCxnSpPr>
          <p:nvPr/>
        </p:nvCxnSpPr>
        <p:spPr>
          <a:xfrm flipH="1" flipV="1">
            <a:off x="7943375" y="4207690"/>
            <a:ext cx="1450552" cy="268949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Date Placeholder 26">
            <a:extLst>
              <a:ext uri="{FF2B5EF4-FFF2-40B4-BE49-F238E27FC236}">
                <a16:creationId xmlns:a16="http://schemas.microsoft.com/office/drawing/2014/main" id="{96F84CB8-90F2-0E21-19BF-82002FB8B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01AB-A1C4-45BD-94E4-C95EF71709C8}" type="datetime1">
              <a:rPr lang="en-CA" smtClean="0"/>
              <a:t>2023-02-10</a:t>
            </a:fld>
            <a:endParaRPr lang="en-US"/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AFCA5C1E-5113-FD4F-D503-4E0A9F8FF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Downes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688B2621-44D9-5769-D604-89B9656C6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D09D-1D95-410B-B0A2-C10A0FDCA4F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2036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547E8-EEE1-FA07-F04A-1E2EC02F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Blockchain</a:t>
            </a:r>
            <a:endParaRPr lang="en-US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84683B4F-7CDE-CA24-0EA1-516B87EF5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23236" y="2559844"/>
            <a:ext cx="13447648" cy="417893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ECDE5A8-AD13-D4EF-DC62-FCF423558FD2}"/>
              </a:ext>
            </a:extLst>
          </p:cNvPr>
          <p:cNvSpPr/>
          <p:nvPr/>
        </p:nvSpPr>
        <p:spPr>
          <a:xfrm>
            <a:off x="-3307307" y="4002576"/>
            <a:ext cx="3307307" cy="28554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A8001-42CA-37EB-A1BD-E8AB9C608F63}"/>
              </a:ext>
            </a:extLst>
          </p:cNvPr>
          <p:cNvSpPr/>
          <p:nvPr/>
        </p:nvSpPr>
        <p:spPr>
          <a:xfrm>
            <a:off x="1862056" y="1847721"/>
            <a:ext cx="3307307" cy="1424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C9601C-4189-FCD9-8890-4C0D60B37633}"/>
              </a:ext>
            </a:extLst>
          </p:cNvPr>
          <p:cNvSpPr/>
          <p:nvPr/>
        </p:nvSpPr>
        <p:spPr>
          <a:xfrm>
            <a:off x="7740932" y="3432766"/>
            <a:ext cx="3307307" cy="3080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97CE6D-D436-2519-200C-5B5095547EDB}"/>
              </a:ext>
            </a:extLst>
          </p:cNvPr>
          <p:cNvSpPr/>
          <p:nvPr/>
        </p:nvSpPr>
        <p:spPr>
          <a:xfrm>
            <a:off x="5204490" y="1709915"/>
            <a:ext cx="5981307" cy="8020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2405C7C-EC90-CA73-8E87-41C0960DCB5B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3796496" y="2110953"/>
            <a:ext cx="1407994" cy="1095234"/>
          </a:xfrm>
          <a:prstGeom prst="straightConnector1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C061662-4E3D-C0F0-561F-B72C38D48655}"/>
              </a:ext>
            </a:extLst>
          </p:cNvPr>
          <p:cNvSpPr txBox="1"/>
          <p:nvPr/>
        </p:nvSpPr>
        <p:spPr>
          <a:xfrm>
            <a:off x="8195144" y="3770856"/>
            <a:ext cx="3095769" cy="181588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>
                    <a:lumMod val="65000"/>
                  </a:schemeClr>
                </a:solidFill>
              </a:rPr>
              <a:t>Findable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>
                    <a:lumMod val="65000"/>
                  </a:schemeClr>
                </a:solidFill>
              </a:rPr>
              <a:t>Accessible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>
                    <a:lumMod val="65000"/>
                  </a:schemeClr>
                </a:solidFill>
              </a:rPr>
              <a:t>Interoperable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>
                    <a:lumMod val="65000"/>
                  </a:schemeClr>
                </a:solidFill>
              </a:rPr>
              <a:t>Reusable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3B144E0-29D8-CBD0-84AF-4770EE469D74}"/>
              </a:ext>
            </a:extLst>
          </p:cNvPr>
          <p:cNvCxnSpPr>
            <a:cxnSpLocks/>
          </p:cNvCxnSpPr>
          <p:nvPr/>
        </p:nvCxnSpPr>
        <p:spPr>
          <a:xfrm flipH="1">
            <a:off x="7193547" y="4659433"/>
            <a:ext cx="965528" cy="19364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51F0E72E-77BB-4658-A1B5-EC9A7F474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1779" y="1092058"/>
            <a:ext cx="6305266" cy="2336942"/>
          </a:xfrm>
        </p:spPr>
        <p:txBody>
          <a:bodyPr>
            <a:normAutofit/>
          </a:bodyPr>
          <a:lstStyle/>
          <a:p>
            <a:r>
              <a:rPr lang="en-CA" sz="4000" dirty="0">
                <a:solidFill>
                  <a:schemeClr val="accent6">
                    <a:lumMod val="75000"/>
                  </a:schemeClr>
                </a:solidFill>
              </a:rPr>
              <a:t>Content Addressing (Blocks)</a:t>
            </a:r>
          </a:p>
          <a:p>
            <a:r>
              <a:rPr lang="en-CA" sz="4000" dirty="0">
                <a:solidFill>
                  <a:schemeClr val="accent6">
                    <a:lumMod val="75000"/>
                  </a:schemeClr>
                </a:solidFill>
              </a:rPr>
              <a:t>Merkle Graphs (Chains)</a:t>
            </a:r>
          </a:p>
          <a:p>
            <a:r>
              <a:rPr lang="en-CA" sz="4000" dirty="0">
                <a:solidFill>
                  <a:schemeClr val="accent6">
                    <a:lumMod val="75000"/>
                  </a:schemeClr>
                </a:solidFill>
              </a:rPr>
              <a:t>Consensus </a:t>
            </a:r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85E868F1-8E13-6A90-E023-25C5361A7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77AB9-0CEA-44D4-A5DE-B29B378188F3}" type="datetime1">
              <a:rPr lang="en-CA" smtClean="0"/>
              <a:t>2023-02-10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22F5C798-908B-415B-6582-EB657B055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Downes</a:t>
            </a:r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4F335AAA-0B17-0D06-9F59-645D1F8F5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D09D-1D95-410B-B0A2-C10A0FDCA4F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20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F310DF-DE1A-232C-CB52-E6BBA5558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559" y="2241273"/>
            <a:ext cx="5829805" cy="40084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4547E8-EEE1-FA07-F04A-1E2EC02F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Blockchain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CDE5A8-AD13-D4EF-DC62-FCF423558FD2}"/>
              </a:ext>
            </a:extLst>
          </p:cNvPr>
          <p:cNvSpPr/>
          <p:nvPr/>
        </p:nvSpPr>
        <p:spPr>
          <a:xfrm>
            <a:off x="-3307307" y="4002576"/>
            <a:ext cx="3307307" cy="28554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A8001-42CA-37EB-A1BD-E8AB9C608F63}"/>
              </a:ext>
            </a:extLst>
          </p:cNvPr>
          <p:cNvSpPr/>
          <p:nvPr/>
        </p:nvSpPr>
        <p:spPr>
          <a:xfrm>
            <a:off x="1818792" y="1690688"/>
            <a:ext cx="3307307" cy="1424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C9601C-4189-FCD9-8890-4C0D60B37633}"/>
              </a:ext>
            </a:extLst>
          </p:cNvPr>
          <p:cNvSpPr/>
          <p:nvPr/>
        </p:nvSpPr>
        <p:spPr>
          <a:xfrm>
            <a:off x="7740932" y="3432766"/>
            <a:ext cx="3307307" cy="3080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51F0E72E-77BB-4658-A1B5-EC9A7F474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4928" y="1095824"/>
            <a:ext cx="6305266" cy="233694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CA" sz="4000" dirty="0">
                <a:solidFill>
                  <a:schemeClr val="accent6">
                    <a:lumMod val="75000"/>
                  </a:schemeClr>
                </a:solidFill>
              </a:rPr>
              <a:t>Content Addressing (Blocks)</a:t>
            </a:r>
          </a:p>
          <a:p>
            <a:r>
              <a:rPr lang="en-CA" sz="4000" dirty="0">
                <a:solidFill>
                  <a:schemeClr val="accent6">
                    <a:lumMod val="75000"/>
                  </a:schemeClr>
                </a:solidFill>
              </a:rPr>
              <a:t>Merkle Graphs (Chains)</a:t>
            </a:r>
          </a:p>
          <a:p>
            <a:r>
              <a:rPr lang="en-CA" sz="4000" dirty="0">
                <a:solidFill>
                  <a:schemeClr val="accent6">
                    <a:lumMod val="75000"/>
                  </a:schemeClr>
                </a:solidFill>
              </a:rPr>
              <a:t>Consensus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97CE6D-D436-2519-200C-5B5095547EDB}"/>
              </a:ext>
            </a:extLst>
          </p:cNvPr>
          <p:cNvSpPr/>
          <p:nvPr/>
        </p:nvSpPr>
        <p:spPr>
          <a:xfrm>
            <a:off x="5372493" y="2404857"/>
            <a:ext cx="5981307" cy="8020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F4242C-3AD0-6600-4C78-2EACB4A0E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7475" y="5827838"/>
            <a:ext cx="1522658" cy="577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402947-8C89-9E67-4C28-EE47051F2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327" y="2179579"/>
            <a:ext cx="1162373" cy="11333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80CEA04-C041-6003-9779-7D98B55BB981}"/>
              </a:ext>
            </a:extLst>
          </p:cNvPr>
          <p:cNvSpPr/>
          <p:nvPr/>
        </p:nvSpPr>
        <p:spPr>
          <a:xfrm>
            <a:off x="4910873" y="2241273"/>
            <a:ext cx="413982" cy="977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71B690D-8E6A-D8FD-FFA9-8C0026AF8DE2}"/>
              </a:ext>
            </a:extLst>
          </p:cNvPr>
          <p:cNvCxnSpPr>
            <a:cxnSpLocks/>
          </p:cNvCxnSpPr>
          <p:nvPr/>
        </p:nvCxnSpPr>
        <p:spPr>
          <a:xfrm flipH="1">
            <a:off x="4628820" y="3118430"/>
            <a:ext cx="645994" cy="318447"/>
          </a:xfrm>
          <a:prstGeom prst="straightConnector1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927FF28-CA98-94C5-164F-D1861738B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46" y="2147443"/>
            <a:ext cx="1480804" cy="5615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F0102E-F30C-1486-0409-22DF5120C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88" y="4414967"/>
            <a:ext cx="1522658" cy="5774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1C429CA-DBDD-4C4E-BE0C-4E69EC1E4856}"/>
              </a:ext>
            </a:extLst>
          </p:cNvPr>
          <p:cNvSpPr txBox="1"/>
          <p:nvPr/>
        </p:nvSpPr>
        <p:spPr>
          <a:xfrm>
            <a:off x="9372453" y="3312893"/>
            <a:ext cx="2042616" cy="52322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bg1">
                    <a:lumMod val="65000"/>
                  </a:schemeClr>
                </a:solidFill>
              </a:rPr>
              <a:t>Environment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41217B-8041-6A4E-344B-DC6D94CB5BD6}"/>
              </a:ext>
            </a:extLst>
          </p:cNvPr>
          <p:cNvSpPr txBox="1"/>
          <p:nvPr/>
        </p:nvSpPr>
        <p:spPr>
          <a:xfrm>
            <a:off x="8918632" y="6023701"/>
            <a:ext cx="1741261" cy="52322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bg1">
                    <a:lumMod val="65000"/>
                  </a:schemeClr>
                </a:solidFill>
              </a:rPr>
              <a:t>Inclusion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B787E3B-3F93-65D0-A596-8B8FE0BADA25}"/>
              </a:ext>
            </a:extLst>
          </p:cNvPr>
          <p:cNvCxnSpPr>
            <a:cxnSpLocks/>
          </p:cNvCxnSpPr>
          <p:nvPr/>
        </p:nvCxnSpPr>
        <p:spPr>
          <a:xfrm flipH="1">
            <a:off x="10086687" y="3851080"/>
            <a:ext cx="185097" cy="401312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830DF7A-2F06-2E6D-9E19-16AAAC8C2F95}"/>
              </a:ext>
            </a:extLst>
          </p:cNvPr>
          <p:cNvCxnSpPr>
            <a:cxnSpLocks/>
          </p:cNvCxnSpPr>
          <p:nvPr/>
        </p:nvCxnSpPr>
        <p:spPr>
          <a:xfrm flipH="1" flipV="1">
            <a:off x="9599917" y="5557202"/>
            <a:ext cx="168714" cy="431224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17">
            <a:extLst>
              <a:ext uri="{FF2B5EF4-FFF2-40B4-BE49-F238E27FC236}">
                <a16:creationId xmlns:a16="http://schemas.microsoft.com/office/drawing/2014/main" id="{3275818C-7B76-8C67-8FA5-BA8F569B3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24821" y="6223049"/>
            <a:ext cx="2743200" cy="365125"/>
          </a:xfrm>
        </p:spPr>
        <p:txBody>
          <a:bodyPr/>
          <a:lstStyle/>
          <a:p>
            <a:fld id="{90DDCED9-EBF3-4AD7-B091-96E124D8DCF5}" type="slidenum">
              <a:rPr lang="en-CA" smtClean="0"/>
              <a:t>29</a:t>
            </a:fld>
            <a:endParaRPr lang="en-CA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DE1C0C-1C65-C166-50EB-F46DA3F23B9A}"/>
              </a:ext>
            </a:extLst>
          </p:cNvPr>
          <p:cNvSpPr txBox="1"/>
          <p:nvPr/>
        </p:nvSpPr>
        <p:spPr>
          <a:xfrm>
            <a:off x="7785746" y="4245506"/>
            <a:ext cx="4324061" cy="1383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Proof of Work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2800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Proof of Stake</a:t>
            </a:r>
            <a:endParaRPr kumimoji="0" lang="en-CA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2800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Proof of Authority</a:t>
            </a:r>
            <a:endParaRPr kumimoji="0" lang="en-CA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6B9E2B1-E2D0-D8BE-726A-14D089C0B684}"/>
              </a:ext>
            </a:extLst>
          </p:cNvPr>
          <p:cNvCxnSpPr>
            <a:cxnSpLocks/>
          </p:cNvCxnSpPr>
          <p:nvPr/>
        </p:nvCxnSpPr>
        <p:spPr>
          <a:xfrm>
            <a:off x="5117864" y="4407922"/>
            <a:ext cx="3115559" cy="287517"/>
          </a:xfrm>
          <a:prstGeom prst="straightConnector1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029AA985-F735-1938-B363-63AAF486B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E0D13-DD3F-49F0-84FE-C3FDCC42CBE5}" type="datetime1">
              <a:rPr lang="en-CA" smtClean="0"/>
              <a:t>2023-02-10</a:t>
            </a:fld>
            <a:endParaRPr lang="en-US"/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5C4F0566-A713-D831-8A8B-C4AFE13AA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Downes</a:t>
            </a:r>
          </a:p>
        </p:txBody>
      </p:sp>
    </p:spTree>
    <p:extLst>
      <p:ext uri="{BB962C8B-B14F-4D97-AF65-F5344CB8AC3E}">
        <p14:creationId xmlns:p14="http://schemas.microsoft.com/office/powerpoint/2010/main" val="622934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E0002-3E7A-7D50-5B27-7B6E1DD75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Challenge…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D327F-03C7-FA08-A5EC-2A5865F67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5013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 we do when everything we do, and everything we teach people to do, can be done by artificial intelligence? </a:t>
            </a:r>
            <a:endParaRPr lang="en-US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E81D78-5AC9-74EE-8F08-FD1F087A1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8334" y="1825625"/>
            <a:ext cx="4249088" cy="39802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25516E-C7D6-B433-FFA2-3D650BCA90BC}"/>
              </a:ext>
            </a:extLst>
          </p:cNvPr>
          <p:cNvSpPr txBox="1"/>
          <p:nvPr/>
        </p:nvSpPr>
        <p:spPr>
          <a:xfrm>
            <a:off x="7184570" y="5946130"/>
            <a:ext cx="37480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Image: </a:t>
            </a:r>
            <a:r>
              <a:rPr lang="en-US" sz="1200" dirty="0">
                <a:hlinkClick r:id="rId3"/>
              </a:rPr>
              <a:t>https://hbr.org/2018/07/collaborative-intelligence-humans-and-ai-are-joining-forces</a:t>
            </a:r>
            <a:r>
              <a:rPr lang="en-US" sz="1200" dirty="0"/>
              <a:t> 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FA49D24-5E12-742F-4B4C-701B671A0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2B60-C990-4201-9719-9198457DA080}" type="datetime1">
              <a:rPr lang="en-CA" smtClean="0"/>
              <a:t>2023-02-10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FA9A3E9-BE9D-D8B4-80B0-286C083E2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Downes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E0ED960-C811-DEB8-7E19-6B2C8C458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D09D-1D95-410B-B0A2-C10A0FDCA4F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4371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B2FB9-E1C0-1D53-6F22-9FE0F6BEC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Trusted versus Untrusted Data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8C3C6F-87D2-6A0B-6626-C5F7C8843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928" y="1889020"/>
            <a:ext cx="5829805" cy="40084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2F9136-8ED8-8EE6-9866-F3E3BE266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843" y="5291681"/>
            <a:ext cx="1522658" cy="577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0C1440-FB24-49B4-AA3D-61377928E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9695" y="1827326"/>
            <a:ext cx="1162373" cy="11333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6F04C4C-F032-B33D-7389-9B689D041EE8}"/>
              </a:ext>
            </a:extLst>
          </p:cNvPr>
          <p:cNvSpPr/>
          <p:nvPr/>
        </p:nvSpPr>
        <p:spPr>
          <a:xfrm>
            <a:off x="5141240" y="1889020"/>
            <a:ext cx="1628633" cy="977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FD0588-75AA-0272-52BE-31B75ADE8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714" y="1795190"/>
            <a:ext cx="1480804" cy="561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BDDAAD-A29F-53F8-39AF-3AB1BC3A7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056" y="4062714"/>
            <a:ext cx="1522658" cy="577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1184A0-D106-FA04-2AA2-EE6AA41A42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7643" y="1831287"/>
            <a:ext cx="4023318" cy="22587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4FA33B-4235-C8DD-65A2-9B8A38031F7C}"/>
              </a:ext>
            </a:extLst>
          </p:cNvPr>
          <p:cNvSpPr txBox="1"/>
          <p:nvPr/>
        </p:nvSpPr>
        <p:spPr>
          <a:xfrm>
            <a:off x="8220501" y="4655314"/>
            <a:ext cx="3971499" cy="95410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bg1">
                    <a:lumMod val="65000"/>
                  </a:schemeClr>
                </a:solidFill>
              </a:rPr>
              <a:t>Data bias, representation, consent and inclusivity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5325458-2771-1D70-D1A8-6144AE4CDEEA}"/>
              </a:ext>
            </a:extLst>
          </p:cNvPr>
          <p:cNvCxnSpPr>
            <a:cxnSpLocks/>
          </p:cNvCxnSpPr>
          <p:nvPr/>
        </p:nvCxnSpPr>
        <p:spPr>
          <a:xfrm flipV="1">
            <a:off x="10099928" y="4089992"/>
            <a:ext cx="0" cy="550148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8C6CEFF1-34EA-99C1-2B83-5F5CE295F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AC172-F730-4D6C-8D78-F491E5D44269}" type="datetime1">
              <a:rPr lang="en-CA" smtClean="0"/>
              <a:t>2023-02-10</a:t>
            </a:fld>
            <a:endParaRPr lang="en-US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C1AB6003-038F-AE26-A3B2-4A108652D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Downes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2E37CA5C-7734-A0E9-DEA0-3FAF03D86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D09D-1D95-410B-B0A2-C10A0FDCA4F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2935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547E8-EEE1-FA07-F04A-1E2EC02F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Values</a:t>
            </a:r>
            <a:endParaRPr lang="en-US" dirty="0"/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FA17840B-250B-32A8-71EB-F69C1A7D826B}"/>
              </a:ext>
            </a:extLst>
          </p:cNvPr>
          <p:cNvCxnSpPr>
            <a:cxnSpLocks/>
          </p:cNvCxnSpPr>
          <p:nvPr/>
        </p:nvCxnSpPr>
        <p:spPr>
          <a:xfrm>
            <a:off x="3301152" y="2044016"/>
            <a:ext cx="2902131" cy="117259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93150925-AD60-E506-1632-862BC5003E54}"/>
              </a:ext>
            </a:extLst>
          </p:cNvPr>
          <p:cNvCxnSpPr>
            <a:cxnSpLocks/>
          </p:cNvCxnSpPr>
          <p:nvPr/>
        </p:nvCxnSpPr>
        <p:spPr>
          <a:xfrm>
            <a:off x="4785742" y="3227841"/>
            <a:ext cx="2828276" cy="129885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20194541-E481-5B21-90BD-775D80048AA5}"/>
              </a:ext>
            </a:extLst>
          </p:cNvPr>
          <p:cNvCxnSpPr>
            <a:cxnSpLocks/>
          </p:cNvCxnSpPr>
          <p:nvPr/>
        </p:nvCxnSpPr>
        <p:spPr>
          <a:xfrm>
            <a:off x="6199880" y="4534045"/>
            <a:ext cx="2814320" cy="1146904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63C4609-AB04-A2CC-1317-4678300B5E4E}"/>
              </a:ext>
            </a:extLst>
          </p:cNvPr>
          <p:cNvSpPr txBox="1"/>
          <p:nvPr/>
        </p:nvSpPr>
        <p:spPr>
          <a:xfrm>
            <a:off x="2679161" y="2218920"/>
            <a:ext cx="1944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6">
                    <a:lumMod val="75000"/>
                  </a:schemeClr>
                </a:solidFill>
              </a:rPr>
              <a:t>Regulation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944E4B-514E-EB4B-C309-E17DD799426E}"/>
              </a:ext>
            </a:extLst>
          </p:cNvPr>
          <p:cNvSpPr txBox="1"/>
          <p:nvPr/>
        </p:nvSpPr>
        <p:spPr>
          <a:xfrm>
            <a:off x="4384589" y="3318466"/>
            <a:ext cx="1944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6">
                    <a:lumMod val="75000"/>
                  </a:schemeClr>
                </a:solidFill>
              </a:rPr>
              <a:t>Practices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A04E23-999F-E178-FCEC-D036A13600A1}"/>
              </a:ext>
            </a:extLst>
          </p:cNvPr>
          <p:cNvSpPr txBox="1"/>
          <p:nvPr/>
        </p:nvSpPr>
        <p:spPr>
          <a:xfrm>
            <a:off x="6111789" y="4617316"/>
            <a:ext cx="1465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6">
                    <a:lumMod val="75000"/>
                  </a:schemeClr>
                </a:solidFill>
              </a:rPr>
              <a:t>Culture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AEEB7619-3D77-45B4-DA1A-BE95CDA41860}"/>
              </a:ext>
            </a:extLst>
          </p:cNvPr>
          <p:cNvSpPr/>
          <p:nvPr/>
        </p:nvSpPr>
        <p:spPr>
          <a:xfrm rot="7625773">
            <a:off x="7409003" y="663769"/>
            <a:ext cx="1001619" cy="4982514"/>
          </a:xfrm>
          <a:prstGeom prst="upArrow">
            <a:avLst>
              <a:gd name="adj1" fmla="val 50000"/>
              <a:gd name="adj2" fmla="val 4463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94CFFA-2112-3D02-4E32-9E34C98596CF}"/>
              </a:ext>
            </a:extLst>
          </p:cNvPr>
          <p:cNvSpPr txBox="1"/>
          <p:nvPr/>
        </p:nvSpPr>
        <p:spPr>
          <a:xfrm>
            <a:off x="699303" y="4381549"/>
            <a:ext cx="34631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1"/>
                </a:solidFill>
              </a:rPr>
              <a:t>More formal</a:t>
            </a:r>
          </a:p>
          <a:p>
            <a:r>
              <a:rPr lang="en-CA" sz="2800" dirty="0">
                <a:solidFill>
                  <a:schemeClr val="accent1"/>
                </a:solidFill>
              </a:rPr>
              <a:t>More institutional</a:t>
            </a:r>
          </a:p>
          <a:p>
            <a:r>
              <a:rPr lang="en-CA" sz="2800" dirty="0">
                <a:solidFill>
                  <a:schemeClr val="accent1"/>
                </a:solidFill>
              </a:rPr>
              <a:t>Focused on wrongs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9EFA22-7EC4-7492-9562-8EE59D9732BE}"/>
              </a:ext>
            </a:extLst>
          </p:cNvPr>
          <p:cNvSpPr txBox="1"/>
          <p:nvPr/>
        </p:nvSpPr>
        <p:spPr>
          <a:xfrm>
            <a:off x="7815054" y="1985393"/>
            <a:ext cx="36426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800" dirty="0">
                <a:solidFill>
                  <a:schemeClr val="accent1"/>
                </a:solidFill>
              </a:rPr>
              <a:t>Focused on the good</a:t>
            </a:r>
          </a:p>
          <a:p>
            <a:pPr algn="r"/>
            <a:r>
              <a:rPr lang="en-CA" sz="2800" dirty="0">
                <a:solidFill>
                  <a:schemeClr val="accent1"/>
                </a:solidFill>
              </a:rPr>
              <a:t>More personal</a:t>
            </a:r>
          </a:p>
          <a:p>
            <a:pPr algn="r"/>
            <a:r>
              <a:rPr lang="en-CA" sz="2800" dirty="0">
                <a:solidFill>
                  <a:schemeClr val="accent1"/>
                </a:solidFill>
              </a:rPr>
              <a:t>Less formal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166F51-6C23-DE6D-FE85-9BD1C8E3749E}"/>
              </a:ext>
            </a:extLst>
          </p:cNvPr>
          <p:cNvSpPr txBox="1"/>
          <p:nvPr/>
        </p:nvSpPr>
        <p:spPr>
          <a:xfrm>
            <a:off x="2998926" y="1417624"/>
            <a:ext cx="863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accent2">
                    <a:lumMod val="75000"/>
                  </a:schemeClr>
                </a:solidFill>
              </a:rPr>
              <a:t>Fear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0AD5DA-6FF1-0E11-3DC4-DBF00F286AA2}"/>
              </a:ext>
            </a:extLst>
          </p:cNvPr>
          <p:cNvSpPr txBox="1"/>
          <p:nvPr/>
        </p:nvSpPr>
        <p:spPr>
          <a:xfrm>
            <a:off x="8626644" y="5229931"/>
            <a:ext cx="863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accent6">
                    <a:lumMod val="50000"/>
                  </a:schemeClr>
                </a:solidFill>
              </a:rPr>
              <a:t>Joy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1" name="Picture 20" descr="A picture containing night, night sky&#10;&#10;Description automatically generated">
            <a:extLst>
              <a:ext uri="{FF2B5EF4-FFF2-40B4-BE49-F238E27FC236}">
                <a16:creationId xmlns:a16="http://schemas.microsoft.com/office/drawing/2014/main" id="{CCBB79BD-AA7F-5098-A1A8-7F54F8154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358" y="1487917"/>
            <a:ext cx="228747" cy="228747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008C1E7-A0EB-4271-DAF2-CA146B5DF2EA}"/>
              </a:ext>
            </a:extLst>
          </p:cNvPr>
          <p:cNvCxnSpPr>
            <a:stCxn id="21" idx="2"/>
          </p:cNvCxnSpPr>
          <p:nvPr/>
        </p:nvCxnSpPr>
        <p:spPr>
          <a:xfrm flipH="1">
            <a:off x="3738731" y="1716664"/>
            <a:ext cx="1" cy="1828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069EDAF-EFA0-B90D-D8F4-71247D030F7E}"/>
              </a:ext>
            </a:extLst>
          </p:cNvPr>
          <p:cNvCxnSpPr/>
          <p:nvPr/>
        </p:nvCxnSpPr>
        <p:spPr>
          <a:xfrm flipH="1">
            <a:off x="3651617" y="1899547"/>
            <a:ext cx="87114" cy="1332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61180CE-9D01-C00F-5BDD-2F5DD8CB6CD7}"/>
              </a:ext>
            </a:extLst>
          </p:cNvPr>
          <p:cNvCxnSpPr/>
          <p:nvPr/>
        </p:nvCxnSpPr>
        <p:spPr>
          <a:xfrm>
            <a:off x="3738731" y="1899547"/>
            <a:ext cx="114374" cy="1444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A9C367F-0EB6-CBB7-0450-5A8C43042C52}"/>
              </a:ext>
            </a:extLst>
          </p:cNvPr>
          <p:cNvCxnSpPr>
            <a:cxnSpLocks/>
          </p:cNvCxnSpPr>
          <p:nvPr/>
        </p:nvCxnSpPr>
        <p:spPr>
          <a:xfrm flipH="1" flipV="1">
            <a:off x="3624358" y="1724643"/>
            <a:ext cx="114374" cy="730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3441BC0-B421-A769-D080-5813DBAB5483}"/>
              </a:ext>
            </a:extLst>
          </p:cNvPr>
          <p:cNvCxnSpPr>
            <a:cxnSpLocks/>
          </p:cNvCxnSpPr>
          <p:nvPr/>
        </p:nvCxnSpPr>
        <p:spPr>
          <a:xfrm flipH="1">
            <a:off x="3746985" y="1717233"/>
            <a:ext cx="76346" cy="79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6B3E039F-49F2-CA6D-08EE-EB47621FC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44329" y="5229931"/>
            <a:ext cx="469113" cy="469113"/>
          </a:xfrm>
          <a:prstGeom prst="rect">
            <a:avLst/>
          </a:prstGeom>
        </p:spPr>
      </p:pic>
      <p:sp>
        <p:nvSpPr>
          <p:cNvPr id="32" name="Date Placeholder 31">
            <a:extLst>
              <a:ext uri="{FF2B5EF4-FFF2-40B4-BE49-F238E27FC236}">
                <a16:creationId xmlns:a16="http://schemas.microsoft.com/office/drawing/2014/main" id="{180BB732-94E8-D766-B601-7EF0B0A55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7C4A8-087A-4ECC-AACC-77B071F24C0A}" type="datetime1">
              <a:rPr lang="en-CA" smtClean="0"/>
              <a:t>2023-02-10</a:t>
            </a:fld>
            <a:endParaRPr lang="en-US"/>
          </a:p>
        </p:txBody>
      </p:sp>
      <p:sp>
        <p:nvSpPr>
          <p:cNvPr id="33" name="Footer Placeholder 32">
            <a:extLst>
              <a:ext uri="{FF2B5EF4-FFF2-40B4-BE49-F238E27FC236}">
                <a16:creationId xmlns:a16="http://schemas.microsoft.com/office/drawing/2014/main" id="{00B57B2C-CCBC-AFA1-F27E-ECBB5C822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Downes</a:t>
            </a: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AE5E491D-925F-A319-A4B2-83655864C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D09D-1D95-410B-B0A2-C10A0FDCA4F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140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B8D5C-A035-1DB5-D9C7-52969107C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Institutions…</a:t>
            </a:r>
            <a:endParaRPr lang="en-US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F1215FEB-D25C-7F34-E216-D9ED9C1EF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31" y="4493795"/>
            <a:ext cx="2301399" cy="965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0D4627-1BEC-87CF-951D-85C96EA8D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736" y="2864893"/>
            <a:ext cx="2211794" cy="1554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8019CC-A433-D3B6-4D8C-75DE49062F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074" y="2178225"/>
            <a:ext cx="2120351" cy="96530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6DA9229-87D1-3330-49AD-E1B4957DBE05}"/>
              </a:ext>
            </a:extLst>
          </p:cNvPr>
          <p:cNvCxnSpPr>
            <a:cxnSpLocks/>
          </p:cNvCxnSpPr>
          <p:nvPr/>
        </p:nvCxnSpPr>
        <p:spPr>
          <a:xfrm>
            <a:off x="3680347" y="3488141"/>
            <a:ext cx="1928883" cy="0"/>
          </a:xfrm>
          <a:prstGeom prst="straightConnector1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13">
            <a:extLst>
              <a:ext uri="{FF2B5EF4-FFF2-40B4-BE49-F238E27FC236}">
                <a16:creationId xmlns:a16="http://schemas.microsoft.com/office/drawing/2014/main" id="{51A0B14B-E1C2-2E97-0DDE-0FDEFADCB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4776" y="2593075"/>
            <a:ext cx="6455391" cy="2069910"/>
          </a:xfrm>
        </p:spPr>
        <p:txBody>
          <a:bodyPr/>
          <a:lstStyle/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Teaching and Learning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and Development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Innovation and Growth</a:t>
            </a:r>
          </a:p>
          <a:p>
            <a:endParaRPr lang="en-CA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321DD43-68A4-013D-CB08-625FF3E0C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2F026-5245-4BFD-8209-52BB4D20CD46}" type="datetime1">
              <a:rPr lang="en-CA" smtClean="0"/>
              <a:t>2023-02-10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675F368B-3817-C959-BA93-43E10C197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Downes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732B151-FD58-B94E-6215-DA50FAE13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D09D-1D95-410B-B0A2-C10A0FDCA4F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0830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B8D5C-A035-1DB5-D9C7-52969107C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Institutions…</a:t>
            </a:r>
            <a:endParaRPr lang="en-US" dirty="0"/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7AD53723-78D0-2DC7-15B7-6C56C4331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31" y="4493795"/>
            <a:ext cx="2301399" cy="9653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1694ED-1541-D464-CAEC-3101DEF8D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736" y="2864893"/>
            <a:ext cx="2211794" cy="15546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335BE3-3BAA-FC5E-8BFF-BCF331A34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074" y="2178225"/>
            <a:ext cx="2120351" cy="96530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64E04B7-C589-C424-67D7-4FD404894A66}"/>
              </a:ext>
            </a:extLst>
          </p:cNvPr>
          <p:cNvCxnSpPr>
            <a:cxnSpLocks/>
          </p:cNvCxnSpPr>
          <p:nvPr/>
        </p:nvCxnSpPr>
        <p:spPr>
          <a:xfrm>
            <a:off x="3680347" y="3488141"/>
            <a:ext cx="1928883" cy="0"/>
          </a:xfrm>
          <a:prstGeom prst="straightConnector1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13">
            <a:extLst>
              <a:ext uri="{FF2B5EF4-FFF2-40B4-BE49-F238E27FC236}">
                <a16:creationId xmlns:a16="http://schemas.microsoft.com/office/drawing/2014/main" id="{48F254CF-EA2E-450E-A50B-81483A22D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4776" y="2593075"/>
            <a:ext cx="6455391" cy="2069910"/>
          </a:xfrm>
        </p:spPr>
        <p:txBody>
          <a:bodyPr/>
          <a:lstStyle/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Teaching and Learning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and Development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Innovation and Growth</a:t>
            </a:r>
          </a:p>
          <a:p>
            <a:endParaRPr lang="en-C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C65B46-157E-B7C5-4B69-8B2EDF535A36}"/>
              </a:ext>
            </a:extLst>
          </p:cNvPr>
          <p:cNvSpPr txBox="1"/>
          <p:nvPr/>
        </p:nvSpPr>
        <p:spPr>
          <a:xfrm>
            <a:off x="4879960" y="5234544"/>
            <a:ext cx="3693145" cy="52322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bg1">
                    <a:lumMod val="65000"/>
                  </a:schemeClr>
                </a:solidFill>
              </a:rPr>
              <a:t>Our roles are changing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224D2C8-C97C-4C35-4E0B-3E3481616883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6726533" y="4383314"/>
            <a:ext cx="341924" cy="851230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BA562C77-CFB4-F880-555C-685A1968A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AAE12-5657-44BA-9471-614D22E8C5A2}" type="datetime1">
              <a:rPr lang="en-CA" smtClean="0"/>
              <a:t>2023-02-10</a:t>
            </a:fld>
            <a:endParaRPr lang="en-US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FE187E2E-7113-1653-D90A-53E935836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Downes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06608C31-38AC-87CD-47D5-D475D5B7D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D09D-1D95-410B-B0A2-C10A0FDCA4F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720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B8D5C-A035-1DB5-D9C7-52969107C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Institutions…</a:t>
            </a:r>
            <a:endParaRPr lang="en-US" dirty="0"/>
          </a:p>
        </p:txBody>
      </p:sp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59D84881-6C67-9040-7CD2-FEC756B49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31" y="4493795"/>
            <a:ext cx="2301399" cy="96530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77431C6-DB2A-F3A5-E24C-16859DED3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736" y="2864893"/>
            <a:ext cx="2211794" cy="15546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66038C4-FFE4-FB41-D041-1FE56865B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074" y="2178225"/>
            <a:ext cx="2120351" cy="96530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AEAF860-E42E-7762-806F-82AEE9691A6B}"/>
              </a:ext>
            </a:extLst>
          </p:cNvPr>
          <p:cNvCxnSpPr>
            <a:cxnSpLocks/>
          </p:cNvCxnSpPr>
          <p:nvPr/>
        </p:nvCxnSpPr>
        <p:spPr>
          <a:xfrm>
            <a:off x="3516573" y="2693158"/>
            <a:ext cx="2265528" cy="95535"/>
          </a:xfrm>
          <a:prstGeom prst="straightConnector1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13">
            <a:extLst>
              <a:ext uri="{FF2B5EF4-FFF2-40B4-BE49-F238E27FC236}">
                <a16:creationId xmlns:a16="http://schemas.microsoft.com/office/drawing/2014/main" id="{14B9DEB7-D02A-B8DE-7B9C-B71748060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4651" y="2515738"/>
            <a:ext cx="6455391" cy="2069910"/>
          </a:xfrm>
        </p:spPr>
        <p:txBody>
          <a:bodyPr>
            <a:normAutofit lnSpcReduction="10000"/>
          </a:bodyPr>
          <a:lstStyle/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CA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Persistent Objects</a:t>
            </a:r>
          </a:p>
          <a:p>
            <a:pPr lvl="2">
              <a:defRPr/>
            </a:pPr>
            <a:r>
              <a:rPr lang="en-CA" sz="3200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Distributed ID (DID)</a:t>
            </a:r>
          </a:p>
          <a:p>
            <a:pPr lvl="2">
              <a:defRPr/>
            </a:pP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 Educational Resources</a:t>
            </a:r>
          </a:p>
          <a:p>
            <a:pPr lvl="2">
              <a:defRPr/>
            </a:pP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Badges and Credentials</a:t>
            </a:r>
          </a:p>
          <a:p>
            <a:endParaRPr lang="en-CA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46A6178-4827-9395-D1E7-F9CA8C21841A}"/>
              </a:ext>
            </a:extLst>
          </p:cNvPr>
          <p:cNvCxnSpPr>
            <a:cxnSpLocks/>
          </p:cNvCxnSpPr>
          <p:nvPr/>
        </p:nvCxnSpPr>
        <p:spPr>
          <a:xfrm flipH="1">
            <a:off x="5692253" y="3480315"/>
            <a:ext cx="698871" cy="1857440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C70ABF2-5555-F6C5-3B19-FC14FDABBB57}"/>
              </a:ext>
            </a:extLst>
          </p:cNvPr>
          <p:cNvSpPr txBox="1"/>
          <p:nvPr/>
        </p:nvSpPr>
        <p:spPr>
          <a:xfrm>
            <a:off x="4430016" y="5325298"/>
            <a:ext cx="7133031" cy="95410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>
                    <a:lumMod val="65000"/>
                  </a:schemeClr>
                </a:solidFill>
              </a:rPr>
              <a:t>Ensuring individual agency and autonomy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>
                    <a:lumMod val="65000"/>
                  </a:schemeClr>
                </a:solidFill>
              </a:rPr>
              <a:t>Ensuing diversity, equity and inclusion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77FCFE8-BA67-A911-1353-76BDFD199C2E}"/>
              </a:ext>
            </a:extLst>
          </p:cNvPr>
          <p:cNvSpPr/>
          <p:nvPr/>
        </p:nvSpPr>
        <p:spPr>
          <a:xfrm>
            <a:off x="6391124" y="2941562"/>
            <a:ext cx="3817257" cy="53875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Date Placeholder 27">
            <a:extLst>
              <a:ext uri="{FF2B5EF4-FFF2-40B4-BE49-F238E27FC236}">
                <a16:creationId xmlns:a16="http://schemas.microsoft.com/office/drawing/2014/main" id="{24585452-5C61-4534-6123-0B4DFA8BB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4EF34-2CB8-45E8-97AE-E20FFCF0F718}" type="datetime1">
              <a:rPr lang="en-CA" smtClean="0"/>
              <a:t>2023-02-10</a:t>
            </a:fld>
            <a:endParaRPr lang="en-US"/>
          </a:p>
        </p:txBody>
      </p: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826A5F07-7653-9D52-08CA-B6C171E28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Downes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C6CC2455-FF83-3FD4-4364-FB32B5339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D09D-1D95-410B-B0A2-C10A0FDCA4F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000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B8D5C-A035-1DB5-D9C7-52969107C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Institutions…</a:t>
            </a:r>
            <a:endParaRPr lang="en-US" dirty="0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F8C9EB31-9A60-6DF5-CE53-7F87799B6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31" y="4493795"/>
            <a:ext cx="2301399" cy="9653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3139BC-E22F-EC17-B122-D6364C1C3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736" y="2864893"/>
            <a:ext cx="2211794" cy="15546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804DA5-2431-1FB3-432C-827E38188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074" y="2178225"/>
            <a:ext cx="2120351" cy="96530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8FD5B00-55DB-31CF-5EB4-9830D6CA5DC8}"/>
              </a:ext>
            </a:extLst>
          </p:cNvPr>
          <p:cNvCxnSpPr>
            <a:cxnSpLocks/>
          </p:cNvCxnSpPr>
          <p:nvPr/>
        </p:nvCxnSpPr>
        <p:spPr>
          <a:xfrm>
            <a:off x="3516573" y="2693158"/>
            <a:ext cx="2265528" cy="95535"/>
          </a:xfrm>
          <a:prstGeom prst="straightConnector1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13">
            <a:extLst>
              <a:ext uri="{FF2B5EF4-FFF2-40B4-BE49-F238E27FC236}">
                <a16:creationId xmlns:a16="http://schemas.microsoft.com/office/drawing/2014/main" id="{3DA61EA5-FA0C-7298-7CC8-F2902A44A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4651" y="2515738"/>
            <a:ext cx="6455391" cy="2069910"/>
          </a:xfrm>
        </p:spPr>
        <p:txBody>
          <a:bodyPr>
            <a:normAutofit lnSpcReduction="10000"/>
          </a:bodyPr>
          <a:lstStyle/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CA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Persistent Objects</a:t>
            </a:r>
          </a:p>
          <a:p>
            <a:pPr lvl="2">
              <a:defRPr/>
            </a:pPr>
            <a:r>
              <a:rPr lang="en-CA" sz="3200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Distributed ID (DID)</a:t>
            </a:r>
          </a:p>
          <a:p>
            <a:pPr lvl="2">
              <a:defRPr/>
            </a:pP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 Educational Resources</a:t>
            </a:r>
          </a:p>
          <a:p>
            <a:pPr lvl="2">
              <a:defRPr/>
            </a:pP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Badges and Credentials</a:t>
            </a:r>
          </a:p>
          <a:p>
            <a:endParaRPr lang="en-CA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4525766-EE1B-EC2E-2FA8-55BF708D8383}"/>
              </a:ext>
            </a:extLst>
          </p:cNvPr>
          <p:cNvCxnSpPr>
            <a:cxnSpLocks/>
          </p:cNvCxnSpPr>
          <p:nvPr/>
        </p:nvCxnSpPr>
        <p:spPr>
          <a:xfrm flipH="1">
            <a:off x="5484651" y="3698376"/>
            <a:ext cx="906473" cy="1712322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C0D2E97-DDA8-21BF-A68C-E898F4C807A8}"/>
              </a:ext>
            </a:extLst>
          </p:cNvPr>
          <p:cNvSpPr txBox="1"/>
          <p:nvPr/>
        </p:nvSpPr>
        <p:spPr>
          <a:xfrm>
            <a:off x="4430016" y="5325298"/>
            <a:ext cx="7133031" cy="95410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>
                    <a:lumMod val="65000"/>
                  </a:schemeClr>
                </a:solidFill>
              </a:rPr>
              <a:t>Accessible and usable learning resources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>
                    <a:lumMod val="65000"/>
                  </a:schemeClr>
                </a:solidFill>
              </a:rPr>
              <a:t>Support for informal and lifelong learning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D8F95E-2BF3-A5F7-1485-B271FDDC8105}"/>
              </a:ext>
            </a:extLst>
          </p:cNvPr>
          <p:cNvSpPr/>
          <p:nvPr/>
        </p:nvSpPr>
        <p:spPr>
          <a:xfrm>
            <a:off x="6391124" y="3429000"/>
            <a:ext cx="5171923" cy="53875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856DDA7A-93E9-4CDA-625F-188F564EB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5ACCE-133E-421D-8262-E4AF425952B4}" type="datetime1">
              <a:rPr lang="en-CA" smtClean="0"/>
              <a:t>2023-02-10</a:t>
            </a:fld>
            <a:endParaRPr lang="en-US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74268AA0-6709-D7E3-EEB1-B52C5B1FB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Downes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BCAE94BC-0334-C5BC-B885-FCD4EF625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D09D-1D95-410B-B0A2-C10A0FDCA4F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5080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B8D5C-A035-1DB5-D9C7-52969107C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Institutions…</a:t>
            </a:r>
            <a:endParaRPr lang="en-US" dirty="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78ADF26-1ADD-2C8B-F689-DBFB0F9F1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31" y="4493795"/>
            <a:ext cx="2301399" cy="9653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1C1977-FFE8-3FEB-318F-992E3E6B4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736" y="2864893"/>
            <a:ext cx="2211794" cy="15546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3E3B4A-B1E2-D1D1-6B7A-871081AD5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074" y="2178225"/>
            <a:ext cx="2120351" cy="96530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87F4F71-5BBE-83F9-327B-6D753DCCFA62}"/>
              </a:ext>
            </a:extLst>
          </p:cNvPr>
          <p:cNvCxnSpPr>
            <a:cxnSpLocks/>
          </p:cNvCxnSpPr>
          <p:nvPr/>
        </p:nvCxnSpPr>
        <p:spPr>
          <a:xfrm>
            <a:off x="3516573" y="2693158"/>
            <a:ext cx="2265528" cy="95535"/>
          </a:xfrm>
          <a:prstGeom prst="straightConnector1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13">
            <a:extLst>
              <a:ext uri="{FF2B5EF4-FFF2-40B4-BE49-F238E27FC236}">
                <a16:creationId xmlns:a16="http://schemas.microsoft.com/office/drawing/2014/main" id="{BF9169A2-D229-50BC-9CB6-AC0CC4EBC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4651" y="2515738"/>
            <a:ext cx="6455391" cy="2069910"/>
          </a:xfrm>
        </p:spPr>
        <p:txBody>
          <a:bodyPr>
            <a:normAutofit lnSpcReduction="10000"/>
          </a:bodyPr>
          <a:lstStyle/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CA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Persistent Objects</a:t>
            </a:r>
          </a:p>
          <a:p>
            <a:pPr lvl="2">
              <a:defRPr/>
            </a:pPr>
            <a:r>
              <a:rPr lang="en-CA" sz="3200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Distributed ID (DID)</a:t>
            </a:r>
          </a:p>
          <a:p>
            <a:pPr lvl="2">
              <a:defRPr/>
            </a:pP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 Educational Resources</a:t>
            </a:r>
          </a:p>
          <a:p>
            <a:pPr lvl="2">
              <a:defRPr/>
            </a:pP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Badges and Credentials</a:t>
            </a:r>
          </a:p>
          <a:p>
            <a:endParaRPr lang="en-CA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2AD4928-81FE-F493-3DFE-4005EB9FC481}"/>
              </a:ext>
            </a:extLst>
          </p:cNvPr>
          <p:cNvCxnSpPr>
            <a:cxnSpLocks/>
          </p:cNvCxnSpPr>
          <p:nvPr/>
        </p:nvCxnSpPr>
        <p:spPr>
          <a:xfrm flipH="1">
            <a:off x="5692253" y="4155924"/>
            <a:ext cx="645652" cy="1181831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06A98F9-C601-7343-46EB-53824ED8D1CA}"/>
              </a:ext>
            </a:extLst>
          </p:cNvPr>
          <p:cNvSpPr txBox="1"/>
          <p:nvPr/>
        </p:nvSpPr>
        <p:spPr>
          <a:xfrm>
            <a:off x="4430016" y="5325298"/>
            <a:ext cx="7133031" cy="95410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>
                    <a:lumMod val="65000"/>
                  </a:schemeClr>
                </a:solidFill>
              </a:rPr>
              <a:t>Bridging the link to employability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>
                    <a:lumMod val="65000"/>
                  </a:schemeClr>
                </a:solidFill>
              </a:rPr>
              <a:t>Facilitating knowledge recognition networks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BF008C-1ADC-2672-571C-5AA3FAE33C9A}"/>
              </a:ext>
            </a:extLst>
          </p:cNvPr>
          <p:cNvSpPr/>
          <p:nvPr/>
        </p:nvSpPr>
        <p:spPr>
          <a:xfrm>
            <a:off x="6386286" y="3880798"/>
            <a:ext cx="4286552" cy="53875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F88A4EFC-FA11-21B1-C4B7-EDFF5B481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4A532-8257-4D20-9244-A129A38C93E2}" type="datetime1">
              <a:rPr lang="en-CA" smtClean="0"/>
              <a:t>2023-02-10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E70A919-9DF5-C74C-D0CE-C3E3E2D76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Downes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56A117F-1A59-43AC-ACCC-46002A588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D09D-1D95-410B-B0A2-C10A0FDCA4F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7236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B8D5C-A035-1DB5-D9C7-52969107C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Institutions…</a:t>
            </a:r>
            <a:endParaRPr lang="en-US" dirty="0"/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AB48C448-5397-E084-6A53-7CD108DFE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31" y="4493795"/>
            <a:ext cx="2301399" cy="9653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51B2A7-7CD4-DE22-02AD-E8DCF8971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736" y="2864893"/>
            <a:ext cx="2211794" cy="15546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79D48D-7039-D57D-9277-D0B8FCCC91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074" y="2178225"/>
            <a:ext cx="2120351" cy="96530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1AFEA14-33F8-088E-9898-8E13E9DC90B4}"/>
              </a:ext>
            </a:extLst>
          </p:cNvPr>
          <p:cNvCxnSpPr>
            <a:cxnSpLocks/>
          </p:cNvCxnSpPr>
          <p:nvPr/>
        </p:nvCxnSpPr>
        <p:spPr>
          <a:xfrm flipV="1">
            <a:off x="3274327" y="2829636"/>
            <a:ext cx="2576013" cy="941261"/>
          </a:xfrm>
          <a:prstGeom prst="straightConnector1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13">
            <a:extLst>
              <a:ext uri="{FF2B5EF4-FFF2-40B4-BE49-F238E27FC236}">
                <a16:creationId xmlns:a16="http://schemas.microsoft.com/office/drawing/2014/main" id="{DE70CE48-EF35-1B57-A55C-BA087906E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4651" y="2515738"/>
            <a:ext cx="6455391" cy="2069910"/>
          </a:xfrm>
        </p:spPr>
        <p:txBody>
          <a:bodyPr>
            <a:normAutofit lnSpcReduction="10000"/>
          </a:bodyPr>
          <a:lstStyle/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CA" sz="3600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Consensus</a:t>
            </a:r>
            <a:endParaRPr kumimoji="0" lang="en-CA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2">
              <a:defRPr/>
            </a:pPr>
            <a:r>
              <a:rPr lang="en-CA" sz="3200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Peer Networks</a:t>
            </a:r>
          </a:p>
          <a:p>
            <a:pPr lvl="2">
              <a:defRPr/>
            </a:pP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Fediverse (Mastodon)</a:t>
            </a:r>
          </a:p>
          <a:p>
            <a:pPr lvl="2">
              <a:defRPr/>
            </a:pP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 Community</a:t>
            </a:r>
          </a:p>
          <a:p>
            <a:endParaRPr lang="en-CA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E015B6-595B-59FC-45EB-82C8815F0393}"/>
              </a:ext>
            </a:extLst>
          </p:cNvPr>
          <p:cNvSpPr txBox="1"/>
          <p:nvPr/>
        </p:nvSpPr>
        <p:spPr>
          <a:xfrm>
            <a:off x="4371959" y="5146289"/>
            <a:ext cx="7655546" cy="138499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>
                    <a:lumMod val="65000"/>
                  </a:schemeClr>
                </a:solidFill>
              </a:rPr>
              <a:t>Building and facilitating mechanisms for people to support their own learning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>
                    <a:lumMod val="65000"/>
                  </a:schemeClr>
                </a:solidFill>
              </a:rPr>
              <a:t>For example, Personal Learning Environments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0C97B65-9D10-2019-2162-2D9F6DEDA216}"/>
              </a:ext>
            </a:extLst>
          </p:cNvPr>
          <p:cNvCxnSpPr>
            <a:cxnSpLocks/>
          </p:cNvCxnSpPr>
          <p:nvPr/>
        </p:nvCxnSpPr>
        <p:spPr>
          <a:xfrm flipH="1">
            <a:off x="5675086" y="3717788"/>
            <a:ext cx="570895" cy="1384995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EE1BAB49-5A20-9DBC-3B83-E38FB087F715}"/>
              </a:ext>
            </a:extLst>
          </p:cNvPr>
          <p:cNvSpPr/>
          <p:nvPr/>
        </p:nvSpPr>
        <p:spPr>
          <a:xfrm>
            <a:off x="6304038" y="2999619"/>
            <a:ext cx="4417181" cy="149417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163F86FD-66F7-811B-944B-F72E36729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08E09-577C-4305-A292-1AD55C92AF91}" type="datetime1">
              <a:rPr lang="en-CA" smtClean="0"/>
              <a:t>2023-02-10</a:t>
            </a:fld>
            <a:endParaRPr lang="en-US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F0F90A4E-4D40-4878-2AFE-D39A2220C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Downes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DDD09D34-16BD-9A5E-01FC-A239A885F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D09D-1D95-410B-B0A2-C10A0FDCA4F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687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B8D5C-A035-1DB5-D9C7-52969107C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Innovation and Growth</a:t>
            </a:r>
            <a:endParaRPr lang="en-US" dirty="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C0F4591-BB63-3925-F0BC-5D0CB95CA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31" y="4493795"/>
            <a:ext cx="2301399" cy="9653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9301A7-CAD0-3865-A864-5C1270728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736" y="2864893"/>
            <a:ext cx="2211794" cy="15546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1F8227-AA49-13BB-30C9-637EA0ECF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074" y="2178225"/>
            <a:ext cx="2120351" cy="96530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0B2383F-4A66-C023-8438-8A55CB184099}"/>
              </a:ext>
            </a:extLst>
          </p:cNvPr>
          <p:cNvCxnSpPr>
            <a:cxnSpLocks/>
          </p:cNvCxnSpPr>
          <p:nvPr/>
        </p:nvCxnSpPr>
        <p:spPr>
          <a:xfrm flipV="1">
            <a:off x="3598460" y="2829636"/>
            <a:ext cx="2251880" cy="1664159"/>
          </a:xfrm>
          <a:prstGeom prst="straightConnector1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13">
            <a:extLst>
              <a:ext uri="{FF2B5EF4-FFF2-40B4-BE49-F238E27FC236}">
                <a16:creationId xmlns:a16="http://schemas.microsoft.com/office/drawing/2014/main" id="{89FCA4D5-1439-70B0-C72C-8A5E5C473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4651" y="2515738"/>
            <a:ext cx="6455391" cy="2069910"/>
          </a:xfrm>
        </p:spPr>
        <p:txBody>
          <a:bodyPr>
            <a:normAutofit lnSpcReduction="10000"/>
          </a:bodyPr>
          <a:lstStyle/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CA" sz="3600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Artificial Intelligence</a:t>
            </a:r>
            <a:endParaRPr kumimoji="0" lang="en-CA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2">
              <a:defRPr/>
            </a:pPr>
            <a:r>
              <a:rPr lang="en-CA" sz="3200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Resource Creation</a:t>
            </a:r>
          </a:p>
          <a:p>
            <a:pPr lvl="2">
              <a:defRPr/>
            </a:pP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Coaching and Tutoring</a:t>
            </a:r>
          </a:p>
          <a:p>
            <a:pPr lvl="2">
              <a:defRPr/>
            </a:pP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Automated Assessment</a:t>
            </a:r>
          </a:p>
          <a:p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1B2433-056B-94CE-987F-483954C33CBE}"/>
              </a:ext>
            </a:extLst>
          </p:cNvPr>
          <p:cNvSpPr txBox="1"/>
          <p:nvPr/>
        </p:nvSpPr>
        <p:spPr>
          <a:xfrm>
            <a:off x="4241329" y="4852610"/>
            <a:ext cx="6397641" cy="181588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>
                    <a:lumMod val="65000"/>
                  </a:schemeClr>
                </a:solidFill>
              </a:rPr>
              <a:t>Build quality trusted data networks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>
                    <a:lumMod val="65000"/>
                  </a:schemeClr>
                </a:solidFill>
              </a:rPr>
              <a:t>Assess and validate AI models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>
                    <a:lumMod val="65000"/>
                  </a:schemeClr>
                </a:solidFill>
              </a:rPr>
              <a:t>Automated resource development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>
                    <a:lumMod val="65000"/>
                  </a:schemeClr>
                </a:solidFill>
              </a:rPr>
              <a:t>Support public access to the technology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E4C6521-DBD7-4593-6856-1DAB8B73EF7D}"/>
              </a:ext>
            </a:extLst>
          </p:cNvPr>
          <p:cNvCxnSpPr>
            <a:cxnSpLocks/>
          </p:cNvCxnSpPr>
          <p:nvPr/>
        </p:nvCxnSpPr>
        <p:spPr>
          <a:xfrm flipH="1">
            <a:off x="7339390" y="4339772"/>
            <a:ext cx="192684" cy="512838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043EEFB-AD9B-66BA-5932-4E079E096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Stephen Downes</a:t>
            </a:r>
            <a:endParaRPr lang="en-CA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388B39A-4F1F-56A7-AAF4-F02771A7B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0DDCED9-EBF3-4AD7-B091-96E124D8DCF5}" type="slidenum">
              <a:rPr lang="en-CA" smtClean="0"/>
              <a:t>38</a:t>
            </a:fld>
            <a:endParaRPr lang="en-CA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4B678A9B-7DCF-D6B0-7470-E17BB0BC2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82FED-4216-4778-A995-BA075B3E3226}" type="datetime1">
              <a:rPr lang="en-CA" smtClean="0"/>
              <a:t>2023-02-10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5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B8D5C-A035-1DB5-D9C7-52969107C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Institutions…</a:t>
            </a:r>
            <a:endParaRPr lang="en-US" dirty="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FE2B855-A1A7-DD69-ACEB-AE9F23263A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31" y="4493795"/>
            <a:ext cx="2301399" cy="9653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86A4D5-941C-366D-B097-C3ADE0F20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736" y="2864893"/>
            <a:ext cx="2211794" cy="15546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EEF285-B273-7E85-7B1D-A6AD1874F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074" y="2178225"/>
            <a:ext cx="2120351" cy="96530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D388F75-DF34-17D6-A85B-145BD3B59485}"/>
              </a:ext>
            </a:extLst>
          </p:cNvPr>
          <p:cNvCxnSpPr>
            <a:cxnSpLocks/>
          </p:cNvCxnSpPr>
          <p:nvPr/>
        </p:nvCxnSpPr>
        <p:spPr>
          <a:xfrm flipV="1">
            <a:off x="3238087" y="2864893"/>
            <a:ext cx="2612253" cy="929185"/>
          </a:xfrm>
          <a:prstGeom prst="straightConnector1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13">
            <a:extLst>
              <a:ext uri="{FF2B5EF4-FFF2-40B4-BE49-F238E27FC236}">
                <a16:creationId xmlns:a16="http://schemas.microsoft.com/office/drawing/2014/main" id="{EE1EB3E8-2BA7-AEDB-3308-F73D3BA7B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4651" y="2515738"/>
            <a:ext cx="6455391" cy="206991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CA" sz="3600" dirty="0">
                <a:solidFill>
                  <a:schemeClr val="accent6">
                    <a:lumMod val="75000"/>
                  </a:schemeClr>
                </a:solidFill>
              </a:rPr>
              <a:t>Consensus</a:t>
            </a:r>
          </a:p>
          <a:p>
            <a:pPr lvl="2">
              <a:defRPr/>
            </a:pPr>
            <a:r>
              <a:rPr lang="en-CA" sz="3200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Innovation Networks</a:t>
            </a:r>
          </a:p>
          <a:p>
            <a:pPr lvl="2">
              <a:defRPr/>
            </a:pPr>
            <a:r>
              <a:rPr lang="en-CA" sz="3200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Needs Assessment</a:t>
            </a:r>
          </a:p>
          <a:p>
            <a:pPr lvl="2">
              <a:defRPr/>
            </a:pPr>
            <a:endParaRPr lang="en-CA" sz="3200" dirty="0">
              <a:solidFill>
                <a:srgbClr val="70AD47">
                  <a:lumMod val="75000"/>
                </a:srgbClr>
              </a:solidFill>
              <a:latin typeface="Calibri" panose="020F0502020204030204"/>
            </a:endParaRPr>
          </a:p>
          <a:p>
            <a:pPr lvl="2">
              <a:defRPr/>
            </a:pPr>
            <a:endParaRPr lang="en-CA" sz="3200" dirty="0">
              <a:solidFill>
                <a:srgbClr val="70AD47">
                  <a:lumMod val="75000"/>
                </a:srgbClr>
              </a:solidFill>
              <a:latin typeface="Calibri" panose="020F0502020204030204"/>
            </a:endParaRPr>
          </a:p>
          <a:p>
            <a:pPr lvl="2">
              <a:defRPr/>
            </a:pPr>
            <a:endParaRPr lang="en-CA" sz="3200" dirty="0">
              <a:solidFill>
                <a:srgbClr val="70AD47">
                  <a:lumMod val="75000"/>
                </a:srgbClr>
              </a:solidFill>
              <a:latin typeface="Calibri" panose="020F0502020204030204"/>
            </a:endParaRPr>
          </a:p>
          <a:p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C1F038-F7C9-612D-44F7-673DE7BE9DD3}"/>
              </a:ext>
            </a:extLst>
          </p:cNvPr>
          <p:cNvSpPr txBox="1"/>
          <p:nvPr/>
        </p:nvSpPr>
        <p:spPr>
          <a:xfrm>
            <a:off x="4661288" y="4694668"/>
            <a:ext cx="6770598" cy="138499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>
                    <a:lumMod val="65000"/>
                  </a:schemeClr>
                </a:solidFill>
              </a:rPr>
              <a:t>Redefinition from </a:t>
            </a:r>
            <a:r>
              <a:rPr lang="en-CA" sz="2800" i="1" dirty="0">
                <a:solidFill>
                  <a:schemeClr val="bg1">
                    <a:lumMod val="65000"/>
                  </a:schemeClr>
                </a:solidFill>
              </a:rPr>
              <a:t>how</a:t>
            </a:r>
            <a:r>
              <a:rPr lang="en-CA" sz="2800" dirty="0">
                <a:solidFill>
                  <a:schemeClr val="bg1">
                    <a:lumMod val="65000"/>
                  </a:schemeClr>
                </a:solidFill>
              </a:rPr>
              <a:t> to innovate to </a:t>
            </a:r>
            <a:r>
              <a:rPr lang="en-CA" sz="2800" i="1" dirty="0">
                <a:solidFill>
                  <a:schemeClr val="bg1">
                    <a:lumMod val="65000"/>
                  </a:schemeClr>
                </a:solidFill>
              </a:rPr>
              <a:t>what we want</a:t>
            </a:r>
            <a:r>
              <a:rPr lang="en-CA" sz="2800" dirty="0">
                <a:solidFill>
                  <a:schemeClr val="bg1">
                    <a:lumMod val="65000"/>
                  </a:schemeClr>
                </a:solidFill>
              </a:rPr>
              <a:t> from innovation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>
                    <a:lumMod val="65000"/>
                  </a:schemeClr>
                </a:solidFill>
              </a:rPr>
              <a:t>Key role for access and inclusion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B6C84B4-3DFC-5E7C-1098-AB1908BF6D6F}"/>
              </a:ext>
            </a:extLst>
          </p:cNvPr>
          <p:cNvCxnSpPr>
            <a:cxnSpLocks/>
          </p:cNvCxnSpPr>
          <p:nvPr/>
        </p:nvCxnSpPr>
        <p:spPr>
          <a:xfrm flipH="1">
            <a:off x="5576094" y="3607685"/>
            <a:ext cx="681097" cy="977963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13851ECA-9204-B481-A2A3-1F83D00E4746}"/>
              </a:ext>
            </a:extLst>
          </p:cNvPr>
          <p:cNvSpPr/>
          <p:nvPr/>
        </p:nvSpPr>
        <p:spPr>
          <a:xfrm>
            <a:off x="6431997" y="3052504"/>
            <a:ext cx="4267200" cy="97796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26FEA89F-8FAB-59BC-4B45-35AF7A5BC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6B357-5C24-45A3-BACA-59C43F6E4655}" type="datetime1">
              <a:rPr lang="en-CA" smtClean="0"/>
              <a:t>2023-02-10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1D8ECBF-6A2A-D980-26B9-645BCC506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Downes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1770C84-65F0-1E1F-FE15-25116E006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D09D-1D95-410B-B0A2-C10A0FDCA4F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87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E0002-3E7A-7D50-5B27-7B6E1DD75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Response (</a:t>
            </a:r>
            <a:r>
              <a:rPr lang="en-CA" dirty="0" err="1"/>
              <a:t>tl:dr</a:t>
            </a:r>
            <a:r>
              <a:rPr lang="en-CA" dirty="0"/>
              <a:t>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D327F-03C7-FA08-A5EC-2A5865F67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5977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is not what we do for our students. It is What we help students to do for themselves.</a:t>
            </a:r>
            <a:endParaRPr lang="en-US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E81D78-5AC9-74EE-8F08-FD1F087A1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8334" y="1825625"/>
            <a:ext cx="4249088" cy="39802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25516E-C7D6-B433-FFA2-3D650BCA90BC}"/>
              </a:ext>
            </a:extLst>
          </p:cNvPr>
          <p:cNvSpPr txBox="1"/>
          <p:nvPr/>
        </p:nvSpPr>
        <p:spPr>
          <a:xfrm>
            <a:off x="7184570" y="5946130"/>
            <a:ext cx="37480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Image: </a:t>
            </a:r>
            <a:r>
              <a:rPr lang="en-US" sz="1200" dirty="0">
                <a:hlinkClick r:id="rId3"/>
              </a:rPr>
              <a:t>https://hbr.org/2018/07/collaborative-intelligence-humans-and-ai-are-joining-forces</a:t>
            </a:r>
            <a:r>
              <a:rPr lang="en-US" sz="1200" dirty="0"/>
              <a:t>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4387928-DEA5-9911-FAB8-FDF5BAA2F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780A0-F43C-43BA-8E38-EDEF712D0070}" type="datetime1">
              <a:rPr lang="en-CA" smtClean="0"/>
              <a:t>2023-02-10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E6FBA72-85CA-F111-5ADF-0441B9616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Downes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E25D057-216D-9AC5-B7FD-268907AD6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D09D-1D95-410B-B0A2-C10A0FDCA4F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629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B8D5C-A035-1DB5-D9C7-52969107C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Concluding Remarks</a:t>
            </a:r>
            <a:endParaRPr lang="en-US" dirty="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FE2B855-A1A7-DD69-ACEB-AE9F23263A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31" y="4493795"/>
            <a:ext cx="2301399" cy="9653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86A4D5-941C-366D-B097-C3ADE0F20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736" y="2864893"/>
            <a:ext cx="2211794" cy="15546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EEF285-B273-7E85-7B1D-A6AD1874F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074" y="2178225"/>
            <a:ext cx="2120351" cy="96530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B792D228-A6E7-04FB-DFD5-E8838D58B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4651" y="2515738"/>
            <a:ext cx="3049749" cy="627796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CA" sz="3600" dirty="0">
                <a:solidFill>
                  <a:schemeClr val="accent6">
                    <a:lumMod val="75000"/>
                  </a:schemeClr>
                </a:solidFill>
              </a:rPr>
              <a:t>This is us</a:t>
            </a:r>
            <a:endParaRPr lang="en-CA" sz="3200" dirty="0">
              <a:solidFill>
                <a:srgbClr val="70AD47">
                  <a:lumMod val="75000"/>
                </a:srgbClr>
              </a:solidFill>
              <a:latin typeface="Calibri" panose="020F0502020204030204"/>
            </a:endParaRPr>
          </a:p>
          <a:p>
            <a:pPr lvl="2">
              <a:defRPr/>
            </a:pPr>
            <a:endParaRPr lang="en-CA" sz="3200" dirty="0">
              <a:solidFill>
                <a:srgbClr val="70AD47">
                  <a:lumMod val="75000"/>
                </a:srgbClr>
              </a:solidFill>
              <a:latin typeface="Calibri" panose="020F0502020204030204"/>
            </a:endParaRPr>
          </a:p>
          <a:p>
            <a:pPr lvl="2">
              <a:defRPr/>
            </a:pPr>
            <a:endParaRPr lang="en-CA" sz="3200" dirty="0">
              <a:solidFill>
                <a:srgbClr val="70AD47">
                  <a:lumMod val="75000"/>
                </a:srgbClr>
              </a:solidFill>
              <a:latin typeface="Calibri" panose="020F0502020204030204"/>
            </a:endParaRPr>
          </a:p>
          <a:p>
            <a:pPr lvl="2">
              <a:defRPr/>
            </a:pPr>
            <a:endParaRPr lang="en-CA" sz="3200" dirty="0">
              <a:solidFill>
                <a:srgbClr val="70AD47">
                  <a:lumMod val="75000"/>
                </a:srgbClr>
              </a:solidFill>
              <a:latin typeface="Calibri" panose="020F0502020204030204"/>
            </a:endParaRPr>
          </a:p>
          <a:p>
            <a:endParaRPr lang="en-CA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A7E033D-39DD-7E99-3B18-912CA040D7D0}"/>
              </a:ext>
            </a:extLst>
          </p:cNvPr>
          <p:cNvCxnSpPr>
            <a:cxnSpLocks/>
          </p:cNvCxnSpPr>
          <p:nvPr/>
        </p:nvCxnSpPr>
        <p:spPr>
          <a:xfrm flipH="1">
            <a:off x="4064000" y="2820610"/>
            <a:ext cx="1693333" cy="0"/>
          </a:xfrm>
          <a:prstGeom prst="straightConnector1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611D53B-86C3-934D-674C-D0FD47CC18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651" y="3278789"/>
            <a:ext cx="4033500" cy="268637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C9B8818-9E5E-8637-F1B0-DDF2F9712F14}"/>
              </a:ext>
            </a:extLst>
          </p:cNvPr>
          <p:cNvSpPr txBox="1"/>
          <p:nvPr/>
        </p:nvSpPr>
        <p:spPr>
          <a:xfrm>
            <a:off x="5396696" y="6100736"/>
            <a:ext cx="51709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Image: </a:t>
            </a:r>
            <a:r>
              <a:rPr lang="en-US" sz="1400" dirty="0">
                <a:hlinkClick r:id="rId6"/>
              </a:rPr>
              <a:t>https://www.radiotimes.com/tv/drama/this-is-us-season-5-how-to-watch/</a:t>
            </a:r>
            <a:r>
              <a:rPr lang="en-US" sz="1400" dirty="0"/>
              <a:t> </a:t>
            </a:r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4B9FE256-B0D5-D2A4-1234-01A360561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FFE53-00A7-47B2-9254-7D178B0B6CC2}" type="datetime1">
              <a:rPr lang="en-CA" smtClean="0"/>
              <a:t>2023-02-10</a:t>
            </a:fld>
            <a:endParaRPr lang="en-US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7FF7F40D-5006-311D-55F9-AEBF1BB60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Downes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BCD947B9-46F9-C50E-CAF3-A2C16D3FA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D09D-1D95-410B-B0A2-C10A0FDCA4F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358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B8D5C-A035-1DB5-D9C7-52969107C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Concluding Remarks</a:t>
            </a:r>
            <a:endParaRPr lang="en-US" dirty="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FE2B855-A1A7-DD69-ACEB-AE9F23263A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31" y="4493795"/>
            <a:ext cx="2301399" cy="9653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86A4D5-941C-366D-B097-C3ADE0F20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736" y="2864893"/>
            <a:ext cx="2211794" cy="15546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EEF285-B273-7E85-7B1D-A6AD1874F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074" y="2178225"/>
            <a:ext cx="2120351" cy="96530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5495464E-57AB-D920-318B-5AB220441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4651" y="2515737"/>
            <a:ext cx="5231730" cy="190381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CA" sz="3600" dirty="0">
                <a:solidFill>
                  <a:schemeClr val="accent6">
                    <a:lumMod val="75000"/>
                  </a:schemeClr>
                </a:solidFill>
              </a:rPr>
              <a:t>Everything this does depends on what we do</a:t>
            </a:r>
            <a:endParaRPr lang="en-CA" sz="3200" dirty="0">
              <a:solidFill>
                <a:srgbClr val="70AD47">
                  <a:lumMod val="75000"/>
                </a:srgbClr>
              </a:solidFill>
              <a:latin typeface="Calibri" panose="020F0502020204030204"/>
            </a:endParaRPr>
          </a:p>
          <a:p>
            <a:pPr lvl="2">
              <a:defRPr/>
            </a:pPr>
            <a:endParaRPr lang="en-CA" sz="3200" dirty="0">
              <a:solidFill>
                <a:srgbClr val="70AD47">
                  <a:lumMod val="75000"/>
                </a:srgbClr>
              </a:solidFill>
              <a:latin typeface="Calibri" panose="020F0502020204030204"/>
            </a:endParaRPr>
          </a:p>
          <a:p>
            <a:pPr lvl="2">
              <a:defRPr/>
            </a:pPr>
            <a:endParaRPr lang="en-CA" sz="3200" dirty="0">
              <a:solidFill>
                <a:srgbClr val="70AD47">
                  <a:lumMod val="75000"/>
                </a:srgbClr>
              </a:solidFill>
              <a:latin typeface="Calibri" panose="020F0502020204030204"/>
            </a:endParaRPr>
          </a:p>
          <a:p>
            <a:pPr lvl="2">
              <a:defRPr/>
            </a:pPr>
            <a:endParaRPr lang="en-CA" sz="3200" dirty="0">
              <a:solidFill>
                <a:srgbClr val="70AD47">
                  <a:lumMod val="75000"/>
                </a:srgbClr>
              </a:solidFill>
              <a:latin typeface="Calibri" panose="020F0502020204030204"/>
            </a:endParaRPr>
          </a:p>
          <a:p>
            <a:endParaRPr lang="en-CA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276FCC2-DCB6-242D-EE02-5555FDD04092}"/>
              </a:ext>
            </a:extLst>
          </p:cNvPr>
          <p:cNvCxnSpPr>
            <a:cxnSpLocks/>
          </p:cNvCxnSpPr>
          <p:nvPr/>
        </p:nvCxnSpPr>
        <p:spPr>
          <a:xfrm flipH="1">
            <a:off x="4064000" y="2820610"/>
            <a:ext cx="1693333" cy="0"/>
          </a:xfrm>
          <a:prstGeom prst="straightConnector1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F5A74F1-1912-757C-2B90-848B0E0771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086" y="3593665"/>
            <a:ext cx="2657354" cy="26573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4AAA61-E31E-6A08-DACD-05B90B3531DB}"/>
              </a:ext>
            </a:extLst>
          </p:cNvPr>
          <p:cNvSpPr txBox="1"/>
          <p:nvPr/>
        </p:nvSpPr>
        <p:spPr>
          <a:xfrm>
            <a:off x="8796758" y="5244597"/>
            <a:ext cx="29602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Image: </a:t>
            </a:r>
            <a:r>
              <a:rPr lang="en-US" sz="1400" dirty="0">
                <a:hlinkClick r:id="rId6"/>
              </a:rPr>
              <a:t>https://www.pinterest.ca/pin/everything-depends-on-how-we-see-things--137641332331769408/</a:t>
            </a:r>
            <a:r>
              <a:rPr lang="en-US" sz="1400" dirty="0"/>
              <a:t> 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32578028-C489-8A41-6CE8-C190D3EBA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6BDE-6C57-4CCB-A82E-3946EF25B7CC}" type="datetime1">
              <a:rPr lang="en-CA" smtClean="0"/>
              <a:t>2023-02-10</a:t>
            </a:fld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32BF5973-FC24-6FAB-4C18-A2E500EDA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Downes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87E9DE85-8FA1-6B03-BAF4-E26419A77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D09D-1D95-410B-B0A2-C10A0FDCA4F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938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B8D5C-A035-1DB5-D9C7-52969107C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Concluding Remarks</a:t>
            </a:r>
            <a:endParaRPr lang="en-US" dirty="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FE2B855-A1A7-DD69-ACEB-AE9F23263A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31" y="4493795"/>
            <a:ext cx="2301399" cy="9653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86A4D5-941C-366D-B097-C3ADE0F20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736" y="2864893"/>
            <a:ext cx="2211794" cy="15546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EEF285-B273-7E85-7B1D-A6AD1874F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074" y="2178225"/>
            <a:ext cx="2120351" cy="96530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Content Placeholder 13">
            <a:extLst>
              <a:ext uri="{FF2B5EF4-FFF2-40B4-BE49-F238E27FC236}">
                <a16:creationId xmlns:a16="http://schemas.microsoft.com/office/drawing/2014/main" id="{3E62564A-45DA-78F1-C8E8-DA691C703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4651" y="2515737"/>
            <a:ext cx="5231730" cy="361896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CA" sz="3600" dirty="0">
                <a:solidFill>
                  <a:schemeClr val="accent6">
                    <a:lumMod val="75000"/>
                  </a:schemeClr>
                </a:solidFill>
              </a:rPr>
              <a:t>If we want a more inclusive, sustainable and ethical society, we must make inclusive, sustainable and ethical decisions</a:t>
            </a:r>
          </a:p>
          <a:p>
            <a:pPr lvl="2">
              <a:defRPr/>
            </a:pPr>
            <a:endParaRPr lang="en-CA" sz="3200" dirty="0">
              <a:solidFill>
                <a:srgbClr val="70AD47">
                  <a:lumMod val="75000"/>
                </a:srgbClr>
              </a:solidFill>
              <a:latin typeface="Calibri" panose="020F0502020204030204"/>
            </a:endParaRPr>
          </a:p>
          <a:p>
            <a:pPr lvl="2">
              <a:defRPr/>
            </a:pPr>
            <a:endParaRPr lang="en-CA" sz="3200" dirty="0">
              <a:solidFill>
                <a:srgbClr val="70AD47">
                  <a:lumMod val="75000"/>
                </a:srgbClr>
              </a:solidFill>
              <a:latin typeface="Calibri" panose="020F0502020204030204"/>
            </a:endParaRPr>
          </a:p>
          <a:p>
            <a:pPr lvl="2">
              <a:defRPr/>
            </a:pPr>
            <a:endParaRPr lang="en-CA" sz="3200" dirty="0">
              <a:solidFill>
                <a:srgbClr val="70AD47">
                  <a:lumMod val="75000"/>
                </a:srgbClr>
              </a:solidFill>
              <a:latin typeface="Calibri" panose="020F0502020204030204"/>
            </a:endParaRPr>
          </a:p>
          <a:p>
            <a:endParaRPr lang="en-CA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66360B4-D0F4-2AF7-DAB0-E98E68B9AC07}"/>
              </a:ext>
            </a:extLst>
          </p:cNvPr>
          <p:cNvCxnSpPr>
            <a:cxnSpLocks/>
          </p:cNvCxnSpPr>
          <p:nvPr/>
        </p:nvCxnSpPr>
        <p:spPr>
          <a:xfrm flipH="1">
            <a:off x="4064000" y="2820610"/>
            <a:ext cx="1693333" cy="0"/>
          </a:xfrm>
          <a:prstGeom prst="straightConnector1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4229946-1708-247F-401B-885071660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8A612-44F4-44C9-A0AF-287539BADA1F}" type="datetime1">
              <a:rPr lang="en-CA" smtClean="0"/>
              <a:t>2023-02-10</a:t>
            </a:fld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E3BF96E4-9B54-9E51-F728-0321F95B9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Downes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B9E190E5-4F3A-02A8-BFF6-55D7AE3A0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D09D-1D95-410B-B0A2-C10A0FDCA4F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7646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B8D5C-A035-1DB5-D9C7-52969107C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Concluding Remarks</a:t>
            </a:r>
            <a:endParaRPr lang="en-US" dirty="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FE2B855-A1A7-DD69-ACEB-AE9F23263A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31" y="4493795"/>
            <a:ext cx="2301399" cy="9653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86A4D5-941C-366D-B097-C3ADE0F20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736" y="2864893"/>
            <a:ext cx="2211794" cy="15546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EEF285-B273-7E85-7B1D-A6AD1874F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074" y="2178225"/>
            <a:ext cx="2120351" cy="96530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12D91DCE-188A-EA86-9C2B-1E35589C2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4651" y="2515737"/>
            <a:ext cx="5231730" cy="361896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CA" sz="3600" dirty="0">
                <a:solidFill>
                  <a:schemeClr val="accent6">
                    <a:lumMod val="75000"/>
                  </a:schemeClr>
                </a:solidFill>
              </a:rPr>
              <a:t>All of us</a:t>
            </a:r>
          </a:p>
          <a:p>
            <a:pPr marL="457200" lvl="1" indent="0">
              <a:buNone/>
            </a:pPr>
            <a:endParaRPr lang="en-CA" sz="3600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It is not what we do for our students. It is What we help students to do for themselves.</a:t>
            </a:r>
            <a:endParaRPr lang="en-CA" sz="3600" dirty="0">
              <a:solidFill>
                <a:schemeClr val="accent6">
                  <a:lumMod val="75000"/>
                </a:schemeClr>
              </a:solidFill>
            </a:endParaRPr>
          </a:p>
          <a:p>
            <a:pPr lvl="2">
              <a:defRPr/>
            </a:pPr>
            <a:endParaRPr lang="en-CA" sz="3200" dirty="0">
              <a:solidFill>
                <a:srgbClr val="70AD47">
                  <a:lumMod val="75000"/>
                </a:srgbClr>
              </a:solidFill>
              <a:latin typeface="Calibri" panose="020F0502020204030204"/>
            </a:endParaRPr>
          </a:p>
          <a:p>
            <a:pPr lvl="2">
              <a:defRPr/>
            </a:pPr>
            <a:endParaRPr lang="en-CA" sz="3200" dirty="0">
              <a:solidFill>
                <a:srgbClr val="70AD47">
                  <a:lumMod val="75000"/>
                </a:srgbClr>
              </a:solidFill>
              <a:latin typeface="Calibri" panose="020F0502020204030204"/>
            </a:endParaRPr>
          </a:p>
          <a:p>
            <a:pPr lvl="2">
              <a:defRPr/>
            </a:pPr>
            <a:endParaRPr lang="en-CA" sz="3200" dirty="0">
              <a:solidFill>
                <a:srgbClr val="70AD47">
                  <a:lumMod val="75000"/>
                </a:srgbClr>
              </a:solidFill>
              <a:latin typeface="Calibri" panose="020F0502020204030204"/>
            </a:endParaRPr>
          </a:p>
          <a:p>
            <a:endParaRPr lang="en-CA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1B48502-1A77-B2F2-41A3-C7857A083F37}"/>
              </a:ext>
            </a:extLst>
          </p:cNvPr>
          <p:cNvCxnSpPr>
            <a:cxnSpLocks/>
          </p:cNvCxnSpPr>
          <p:nvPr/>
        </p:nvCxnSpPr>
        <p:spPr>
          <a:xfrm flipH="1">
            <a:off x="4064000" y="2820610"/>
            <a:ext cx="1693333" cy="0"/>
          </a:xfrm>
          <a:prstGeom prst="straightConnector1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6384968-C1C7-F810-0196-55BFD7421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35A53-F36C-4885-AF61-191B6B95F4E1}" type="datetime1">
              <a:rPr lang="en-CA" smtClean="0"/>
              <a:t>2023-02-10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33244C8-D702-61C8-4D01-1F56002BB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Downes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8D9E7A6-503B-BF76-D6F6-6868ED2FA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D09D-1D95-410B-B0A2-C10A0FDCA4F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7726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67C5A1D-6AB6-B550-D459-BB56539D3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1059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0D55AA-8A78-B1FB-F0CE-B8BA91B16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5400" dirty="0">
                <a:solidFill>
                  <a:schemeClr val="accent2">
                    <a:lumMod val="50000"/>
                  </a:schemeClr>
                </a:solidFill>
              </a:rPr>
              <a:t>Stephen Downes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0014D8-FA19-34FF-3DAF-35864C167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https://www.downes.ca</a:t>
            </a:r>
          </a:p>
          <a:p>
            <a:pPr marL="0" indent="0">
              <a:buNone/>
            </a:pPr>
            <a:r>
              <a:rPr lang="en-CA" dirty="0"/>
              <a:t>stephen@downes.ca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61C020D-060C-35DB-77A8-F9840F22A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EBB7B-5602-403A-A3F7-153B7BC14359}" type="datetime1">
              <a:rPr lang="en-CA" smtClean="0"/>
              <a:t>2023-02-10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15BF079-9EBF-F8B6-841A-70A4CD246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Downes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F7CAB7-91F1-C0D0-2FA7-667221B01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D09D-1D95-410B-B0A2-C10A0FDCA4F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82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547E8-EEE1-FA07-F04A-1E2EC02F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Artificial Intelligence…</a:t>
            </a:r>
            <a:endParaRPr lang="en-US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0E5B2CE7-ECD0-176D-A1DD-C317E3B385C5}"/>
              </a:ext>
            </a:extLst>
          </p:cNvPr>
          <p:cNvSpPr txBox="1">
            <a:spLocks/>
          </p:cNvSpPr>
          <p:nvPr/>
        </p:nvSpPr>
        <p:spPr>
          <a:xfrm>
            <a:off x="4690280" y="1825625"/>
            <a:ext cx="746532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4000" dirty="0">
                <a:solidFill>
                  <a:schemeClr val="accent2">
                    <a:lumMod val="50000"/>
                  </a:schemeClr>
                </a:solidFill>
              </a:rPr>
              <a:t>Generative Analytics</a:t>
            </a:r>
          </a:p>
          <a:p>
            <a:pPr lvl="1"/>
            <a:r>
              <a:rPr lang="en-CA" sz="2800" i="1" dirty="0"/>
              <a:t>Generative</a:t>
            </a:r>
            <a:r>
              <a:rPr lang="en-CA" sz="2800" dirty="0"/>
              <a:t> Pre-trained Transformer 3</a:t>
            </a:r>
            <a:r>
              <a:rPr lang="en-CA" sz="2800" dirty="0">
                <a:solidFill>
                  <a:schemeClr val="accent2">
                    <a:lumMod val="50000"/>
                  </a:schemeClr>
                </a:solidFill>
              </a:rPr>
              <a:t>      (GPT-3 and </a:t>
            </a:r>
            <a:r>
              <a:rPr lang="en-CA" sz="2800" dirty="0" err="1">
                <a:solidFill>
                  <a:schemeClr val="accent2">
                    <a:lumMod val="50000"/>
                  </a:schemeClr>
                </a:solidFill>
              </a:rPr>
              <a:t>chatGPT</a:t>
            </a:r>
            <a:r>
              <a:rPr lang="en-CA" sz="2800" dirty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  <a:p>
            <a:pPr lvl="1"/>
            <a:r>
              <a:rPr lang="en-CA" sz="2800" i="1" dirty="0"/>
              <a:t>Generative Adversarial Network </a:t>
            </a:r>
            <a:r>
              <a:rPr lang="en-CA" sz="2800" dirty="0">
                <a:solidFill>
                  <a:schemeClr val="accent2">
                    <a:lumMod val="50000"/>
                  </a:schemeClr>
                </a:solidFill>
              </a:rPr>
              <a:t>(GAN)</a:t>
            </a:r>
          </a:p>
          <a:p>
            <a:pPr lvl="1"/>
            <a:r>
              <a:rPr lang="en-CA" sz="2800" i="1" dirty="0"/>
              <a:t>Contrastive Language-Image Pre-training </a:t>
            </a:r>
            <a:r>
              <a:rPr lang="en-CA" sz="2800" dirty="0">
                <a:solidFill>
                  <a:schemeClr val="accent2">
                    <a:lumMod val="50000"/>
                  </a:schemeClr>
                </a:solidFill>
              </a:rPr>
              <a:t>(CLIP) e.g. DALL-E 2</a:t>
            </a:r>
          </a:p>
          <a:p>
            <a:pPr lvl="1"/>
            <a:endParaRPr lang="en-CA" sz="36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endParaRPr lang="en-CA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A87E40-6309-7B80-9D69-50488E2D7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69" y="2441784"/>
            <a:ext cx="1794979" cy="15217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BEA744-28E8-A099-20C6-CB877C7A6333}"/>
              </a:ext>
            </a:extLst>
          </p:cNvPr>
          <p:cNvSpPr txBox="1"/>
          <p:nvPr/>
        </p:nvSpPr>
        <p:spPr>
          <a:xfrm>
            <a:off x="2254748" y="3202675"/>
            <a:ext cx="1096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AI</a:t>
            </a:r>
            <a:endParaRPr lang="en-C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DCFC9E-682F-8EF6-1A86-9D80B73E808C}"/>
              </a:ext>
            </a:extLst>
          </p:cNvPr>
          <p:cNvSpPr/>
          <p:nvPr/>
        </p:nvSpPr>
        <p:spPr>
          <a:xfrm>
            <a:off x="309349" y="2292824"/>
            <a:ext cx="2779594" cy="183789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30711-BA9D-F2E9-9BC9-12032AF3824F}"/>
              </a:ext>
            </a:extLst>
          </p:cNvPr>
          <p:cNvSpPr txBox="1"/>
          <p:nvPr/>
        </p:nvSpPr>
        <p:spPr>
          <a:xfrm>
            <a:off x="1217518" y="5776316"/>
            <a:ext cx="9416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Images            Music             Software             Text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C0C9BF0-A200-D3C5-0B79-CB620D655521}"/>
              </a:ext>
            </a:extLst>
          </p:cNvPr>
          <p:cNvCxnSpPr>
            <a:cxnSpLocks/>
          </p:cNvCxnSpPr>
          <p:nvPr/>
        </p:nvCxnSpPr>
        <p:spPr>
          <a:xfrm flipH="1">
            <a:off x="2047164" y="4188681"/>
            <a:ext cx="1072139" cy="1587635"/>
          </a:xfrm>
          <a:prstGeom prst="straightConnector1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E3CE6E7-635F-4829-DD58-7542B5BB9966}"/>
              </a:ext>
            </a:extLst>
          </p:cNvPr>
          <p:cNvCxnSpPr>
            <a:cxnSpLocks/>
          </p:cNvCxnSpPr>
          <p:nvPr/>
        </p:nvCxnSpPr>
        <p:spPr>
          <a:xfrm>
            <a:off x="3065900" y="4180764"/>
            <a:ext cx="1010231" cy="1595552"/>
          </a:xfrm>
          <a:prstGeom prst="straightConnector1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D7358B8-6FE9-029E-5243-516785373E9F}"/>
              </a:ext>
            </a:extLst>
          </p:cNvPr>
          <p:cNvCxnSpPr>
            <a:cxnSpLocks/>
          </p:cNvCxnSpPr>
          <p:nvPr/>
        </p:nvCxnSpPr>
        <p:spPr>
          <a:xfrm>
            <a:off x="3088943" y="4201263"/>
            <a:ext cx="3179929" cy="1462133"/>
          </a:xfrm>
          <a:prstGeom prst="straightConnector1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8D9616E-D1E3-0F7D-4D6D-95C456E1C4EF}"/>
              </a:ext>
            </a:extLst>
          </p:cNvPr>
          <p:cNvCxnSpPr>
            <a:cxnSpLocks/>
          </p:cNvCxnSpPr>
          <p:nvPr/>
        </p:nvCxnSpPr>
        <p:spPr>
          <a:xfrm>
            <a:off x="3111986" y="4201263"/>
            <a:ext cx="5185853" cy="1618422"/>
          </a:xfrm>
          <a:prstGeom prst="straightConnector1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B80C082-B290-5A06-33BF-3F55A8C61646}"/>
              </a:ext>
            </a:extLst>
          </p:cNvPr>
          <p:cNvSpPr txBox="1"/>
          <p:nvPr/>
        </p:nvSpPr>
        <p:spPr>
          <a:xfrm>
            <a:off x="8982195" y="4598760"/>
            <a:ext cx="27372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Research and Education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7B4F6FE-7410-9DD3-6810-EF05E2462311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3111986" y="4180764"/>
            <a:ext cx="5870209" cy="956605"/>
          </a:xfrm>
          <a:prstGeom prst="straightConnector1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5CDB050E-65DB-8EF6-A0D3-0FBD92813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342F7-9F4B-412B-960A-94B4AE2757CD}" type="datetime1">
              <a:rPr lang="en-CA" smtClean="0"/>
              <a:t>2023-02-10</a:t>
            </a:fld>
            <a:endParaRPr lang="en-US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F4CB8FE9-B238-1FD2-D7A4-C62E18EBA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Downes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2DEB775-65D7-87DF-C893-684520DD1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D09D-1D95-410B-B0A2-C10A0FDCA4F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342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547E8-EEE1-FA07-F04A-1E2EC02F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Artificial Intelligence… Images</a:t>
            </a:r>
            <a:endParaRPr lang="en-US" dirty="0"/>
          </a:p>
        </p:txBody>
      </p:sp>
      <p:pic>
        <p:nvPicPr>
          <p:cNvPr id="5" name="Picture 4" descr="A picture containing colorful, decorated, several&#10;&#10;Description automatically generated">
            <a:extLst>
              <a:ext uri="{FF2B5EF4-FFF2-40B4-BE49-F238E27FC236}">
                <a16:creationId xmlns:a16="http://schemas.microsoft.com/office/drawing/2014/main" id="{1475DA8C-2329-3685-BFB3-52DEA3434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688" y="4219000"/>
            <a:ext cx="2497563" cy="19780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6FF7A7-B916-FDDC-C021-C51B2C259FDC}"/>
              </a:ext>
            </a:extLst>
          </p:cNvPr>
          <p:cNvSpPr txBox="1"/>
          <p:nvPr/>
        </p:nvSpPr>
        <p:spPr>
          <a:xfrm>
            <a:off x="7506118" y="6197050"/>
            <a:ext cx="39188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2015 - Google Deep Dream - </a:t>
            </a:r>
            <a:r>
              <a:rPr lang="en-US" sz="1400" dirty="0">
                <a:hlinkClick r:id="rId3"/>
              </a:rPr>
              <a:t>https://deepdreamgenerator.com/</a:t>
            </a:r>
            <a:r>
              <a:rPr lang="en-US" sz="1400" dirty="0"/>
              <a:t> </a:t>
            </a:r>
          </a:p>
        </p:txBody>
      </p:sp>
      <p:pic>
        <p:nvPicPr>
          <p:cNvPr id="9" name="Picture 8" descr="A person wearing sunglasses&#10;&#10;Description automatically generated with medium confidence">
            <a:extLst>
              <a:ext uri="{FF2B5EF4-FFF2-40B4-BE49-F238E27FC236}">
                <a16:creationId xmlns:a16="http://schemas.microsoft.com/office/drawing/2014/main" id="{A08D6B68-9026-A746-406A-4E8BDBD74C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44" y="1908060"/>
            <a:ext cx="2162783" cy="21627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255D18-E404-0F22-D149-AC5B3315E018}"/>
              </a:ext>
            </a:extLst>
          </p:cNvPr>
          <p:cNvSpPr txBox="1"/>
          <p:nvPr/>
        </p:nvSpPr>
        <p:spPr>
          <a:xfrm>
            <a:off x="3222412" y="1858849"/>
            <a:ext cx="18259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2019 – This Person Doesn’t Exist – GAN - </a:t>
            </a:r>
            <a:r>
              <a:rPr lang="en-US" sz="1400" dirty="0">
                <a:hlinkClick r:id="rId5"/>
              </a:rPr>
              <a:t>https://thispersondoesnotexist.com/</a:t>
            </a:r>
            <a:r>
              <a:rPr lang="en-US" sz="1400" dirty="0"/>
              <a:t> </a:t>
            </a:r>
          </a:p>
        </p:txBody>
      </p:sp>
      <p:pic>
        <p:nvPicPr>
          <p:cNvPr id="13" name="Picture 12" descr="A collage of pictures of a person and a dog&#10;&#10;Description automatically generated with low confidence">
            <a:extLst>
              <a:ext uri="{FF2B5EF4-FFF2-40B4-BE49-F238E27FC236}">
                <a16:creationId xmlns:a16="http://schemas.microsoft.com/office/drawing/2014/main" id="{5A15D010-8E7A-437B-D39D-AA441F7F8E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871" y="1905016"/>
            <a:ext cx="3354260" cy="22347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69A2525-F155-43F7-A402-9B9162232703}"/>
              </a:ext>
            </a:extLst>
          </p:cNvPr>
          <p:cNvSpPr txBox="1"/>
          <p:nvPr/>
        </p:nvSpPr>
        <p:spPr>
          <a:xfrm>
            <a:off x="8789131" y="1858849"/>
            <a:ext cx="29140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2022 – Dall-e </a:t>
            </a:r>
            <a:r>
              <a:rPr lang="en-US" sz="1400" dirty="0">
                <a:hlinkClick r:id="rId7"/>
              </a:rPr>
              <a:t>https://openai.com/dall-e-2/</a:t>
            </a:r>
            <a:r>
              <a:rPr lang="en-US" sz="1400" dirty="0"/>
              <a:t> </a:t>
            </a:r>
          </a:p>
        </p:txBody>
      </p:sp>
      <p:pic>
        <p:nvPicPr>
          <p:cNvPr id="18" name="Picture 17" descr="A group of people sitting in a room&#10;&#10;Description automatically generated with medium confidence">
            <a:extLst>
              <a:ext uri="{FF2B5EF4-FFF2-40B4-BE49-F238E27FC236}">
                <a16:creationId xmlns:a16="http://schemas.microsoft.com/office/drawing/2014/main" id="{A90E10E9-EC61-A08E-AC2B-633C9CDFA2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070" y="4320628"/>
            <a:ext cx="3799820" cy="213803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C48D8AC-02C5-CC7F-3349-EAB89FAB5E44}"/>
              </a:ext>
            </a:extLst>
          </p:cNvPr>
          <p:cNvSpPr txBox="1"/>
          <p:nvPr/>
        </p:nvSpPr>
        <p:spPr>
          <a:xfrm>
            <a:off x="575357" y="5073665"/>
            <a:ext cx="216278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2020 – GPT-3 </a:t>
            </a:r>
            <a:r>
              <a:rPr lang="en-US" sz="1400" dirty="0">
                <a:hlinkClick r:id="rId9"/>
              </a:rPr>
              <a:t>https://www.technologyreview.com/2020/09/25/1008921/ai-allen-institute-generates-images-from-captions/</a:t>
            </a:r>
            <a:r>
              <a:rPr lang="en-US" sz="1400" dirty="0"/>
              <a:t> </a:t>
            </a:r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47BFB416-205F-7647-8BC0-DC97CAB4E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C05E7-0F7C-47D6-A1DD-825CAF3FDEA8}" type="datetime1">
              <a:rPr lang="en-CA" smtClean="0"/>
              <a:t>2023-02-10</a:t>
            </a:fld>
            <a:endParaRPr lang="en-US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6A30D831-517F-0244-FC24-C481F0F67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Downes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5AB00D8F-4AD5-C7E7-1229-8474717BA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D09D-1D95-410B-B0A2-C10A0FDCA4F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876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547E8-EEE1-FA07-F04A-1E2EC02F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Artificial Intelligence… Music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B23D22-09A0-A8FF-D8F7-C86236D37753}"/>
              </a:ext>
            </a:extLst>
          </p:cNvPr>
          <p:cNvSpPr txBox="1"/>
          <p:nvPr/>
        </p:nvSpPr>
        <p:spPr>
          <a:xfrm>
            <a:off x="838200" y="5569545"/>
            <a:ext cx="26803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2020 – </a:t>
            </a:r>
            <a:r>
              <a:rPr lang="en-US" sz="1400" dirty="0" err="1"/>
              <a:t>OpenAI</a:t>
            </a:r>
            <a:r>
              <a:rPr lang="en-US" sz="1400" dirty="0"/>
              <a:t> Jukebox </a:t>
            </a:r>
            <a:r>
              <a:rPr lang="en-US" sz="1400" dirty="0">
                <a:hlinkClick r:id="rId2"/>
              </a:rPr>
              <a:t>https://openai.com/blog/jukebox/</a:t>
            </a:r>
            <a:r>
              <a:rPr lang="en-US" sz="1400" dirty="0"/>
              <a:t> 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41CA3545-F689-FD43-061E-B644A1DA93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" y="1610301"/>
            <a:ext cx="2861446" cy="38033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177FD4-8C11-A3B0-0E48-A05D006B4946}"/>
              </a:ext>
            </a:extLst>
          </p:cNvPr>
          <p:cNvSpPr txBox="1"/>
          <p:nvPr/>
        </p:nvSpPr>
        <p:spPr>
          <a:xfrm>
            <a:off x="838200" y="6492875"/>
            <a:ext cx="60943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https://soundcloud.com/openai_audio/jukebox-86115728</a:t>
            </a:r>
            <a:r>
              <a:rPr lang="en-US" sz="1200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A166B5-7E82-D9D6-4A4F-A7266467F120}"/>
              </a:ext>
            </a:extLst>
          </p:cNvPr>
          <p:cNvSpPr txBox="1"/>
          <p:nvPr/>
        </p:nvSpPr>
        <p:spPr>
          <a:xfrm>
            <a:off x="8179358" y="3661920"/>
            <a:ext cx="34055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2022 – </a:t>
            </a:r>
            <a:r>
              <a:rPr lang="en-US" sz="1400" dirty="0" err="1"/>
              <a:t>Soundraw</a:t>
            </a:r>
            <a:r>
              <a:rPr lang="en-US" sz="1400" dirty="0"/>
              <a:t> - </a:t>
            </a:r>
            <a:r>
              <a:rPr lang="en-US" sz="1400" dirty="0">
                <a:hlinkClick r:id="rId5"/>
              </a:rPr>
              <a:t>https://soundraw.io/</a:t>
            </a:r>
            <a:r>
              <a:rPr lang="en-US" sz="1400" dirty="0"/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A00ACD1-FA2A-593B-0EA5-F13872BF86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2696" y="1609607"/>
            <a:ext cx="5600281" cy="20205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8BCBE1-0ED0-D1F5-0C77-BEA21892C52E}"/>
              </a:ext>
            </a:extLst>
          </p:cNvPr>
          <p:cNvSpPr txBox="1"/>
          <p:nvPr/>
        </p:nvSpPr>
        <p:spPr>
          <a:xfrm>
            <a:off x="8804031" y="4830881"/>
            <a:ext cx="237894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2018 - Brian Eno – Reflection - </a:t>
            </a:r>
            <a:r>
              <a:rPr lang="en-US" sz="1400" dirty="0">
                <a:hlinkClick r:id="rId7"/>
              </a:rPr>
              <a:t>https://www.youtube.com/watch?v=fSofXKGpenQ&amp;t=5s</a:t>
            </a:r>
            <a:r>
              <a:rPr lang="en-US" sz="1400" dirty="0"/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91FBF22-CCB3-247A-1FBC-F40FCA2699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2390" y="4205320"/>
            <a:ext cx="4091014" cy="2086146"/>
          </a:xfrm>
          <a:prstGeom prst="rect">
            <a:avLst/>
          </a:prstGeom>
        </p:spPr>
      </p:pic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9807E54E-04C7-A2FA-D5B0-490DD3F97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919C0-C298-46CB-AD90-5576A5373E31}" type="datetime1">
              <a:rPr lang="en-CA" smtClean="0"/>
              <a:t>2023-02-10</a:t>
            </a:fld>
            <a:endParaRPr lang="en-US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24918DE8-488B-8C0D-29E6-8ADE79F6A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Downes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C3A305F9-13D2-5A2A-484E-9CF9AC160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D09D-1D95-410B-B0A2-C10A0FDCA4FC}" type="slidenum">
              <a:rPr lang="en-US" smtClean="0"/>
              <a:t>7</a:t>
            </a:fld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F4C60B-C76A-8EC2-B418-FDE35D9923D0}"/>
              </a:ext>
            </a:extLst>
          </p:cNvPr>
          <p:cNvSpPr txBox="1"/>
          <p:nvPr/>
        </p:nvSpPr>
        <p:spPr>
          <a:xfrm>
            <a:off x="860938" y="6115481"/>
            <a:ext cx="60940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9"/>
              </a:rPr>
              <a:t>https://www.youtube.com/watch?v=JSlGuYQMTyQ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6552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2E7241E-256E-A199-58F9-AC65E249F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941" y="4405313"/>
            <a:ext cx="3086531" cy="1848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4547E8-EEE1-FA07-F04A-1E2EC02F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Artificial Intelligence… Software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A12E31-6F61-EF78-9CCF-D3B251DD1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198" y="1690688"/>
            <a:ext cx="3953185" cy="23889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40CA59-F2BE-093D-568D-B0C05B968C72}"/>
              </a:ext>
            </a:extLst>
          </p:cNvPr>
          <p:cNvSpPr txBox="1"/>
          <p:nvPr/>
        </p:nvSpPr>
        <p:spPr>
          <a:xfrm>
            <a:off x="838200" y="4163036"/>
            <a:ext cx="34038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2021 – GitHub Co-pilot - </a:t>
            </a:r>
            <a:r>
              <a:rPr lang="en-US" sz="1400" dirty="0">
                <a:hlinkClick r:id="rId4"/>
              </a:rPr>
              <a:t>https://github.com/features/copilot</a:t>
            </a:r>
            <a:r>
              <a:rPr lang="en-US" sz="1400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746C9C-B14B-97A2-08B2-B7111CD9194C}"/>
              </a:ext>
            </a:extLst>
          </p:cNvPr>
          <p:cNvSpPr txBox="1"/>
          <p:nvPr/>
        </p:nvSpPr>
        <p:spPr>
          <a:xfrm>
            <a:off x="7465923" y="5557967"/>
            <a:ext cx="284117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2023 – Durable - </a:t>
            </a:r>
            <a:r>
              <a:rPr lang="en-US" sz="1400" dirty="0">
                <a:hlinkClick r:id="rId5"/>
              </a:rPr>
              <a:t>https://durable.co/ai-website-builder</a:t>
            </a:r>
            <a:r>
              <a:rPr lang="en-US" sz="1400" dirty="0"/>
              <a:t> 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B561EDB-F0AC-5D52-ADE3-D48FF756ED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80643" y="2190540"/>
            <a:ext cx="3240593" cy="32405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5A4AB54-A59A-D9CC-EDD9-537085B4C1E0}"/>
              </a:ext>
            </a:extLst>
          </p:cNvPr>
          <p:cNvSpPr txBox="1"/>
          <p:nvPr/>
        </p:nvSpPr>
        <p:spPr>
          <a:xfrm>
            <a:off x="838200" y="5276649"/>
            <a:ext cx="230693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2016 – </a:t>
            </a:r>
            <a:r>
              <a:rPr lang="en-US" sz="1400" dirty="0" err="1"/>
              <a:t>Wix</a:t>
            </a:r>
            <a:r>
              <a:rPr lang="en-US" sz="1400" dirty="0"/>
              <a:t> ADI - </a:t>
            </a:r>
            <a:r>
              <a:rPr lang="en-US" sz="1400" dirty="0">
                <a:hlinkClick r:id="rId8"/>
              </a:rPr>
              <a:t>https://www.tooltester.com/en/wix-adi-review/</a:t>
            </a:r>
            <a:r>
              <a:rPr lang="en-US" sz="1400" dirty="0"/>
              <a:t> </a:t>
            </a:r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213CC6CE-8639-2888-71E5-90B0AA511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9E755-FC12-4122-814B-0DBBED84746D}" type="datetime1">
              <a:rPr lang="en-CA" smtClean="0"/>
              <a:t>2023-02-10</a:t>
            </a:fld>
            <a:endParaRPr lang="en-US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B0EDCF70-5B92-859E-9512-FE48BB42C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Downes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7638CA89-080F-88B7-AEB4-8F1935866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D09D-1D95-410B-B0A2-C10A0FDCA4F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80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547E8-EEE1-FA07-F04A-1E2EC02F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Artificial Intelligence… Text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6E9C53-20B9-6736-B6D0-B228230247D3}"/>
              </a:ext>
            </a:extLst>
          </p:cNvPr>
          <p:cNvSpPr txBox="1"/>
          <p:nvPr/>
        </p:nvSpPr>
        <p:spPr>
          <a:xfrm>
            <a:off x="838200" y="5509903"/>
            <a:ext cx="337373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2016 – Associated Press - </a:t>
            </a:r>
            <a:r>
              <a:rPr lang="en-US" sz="1400" dirty="0">
                <a:hlinkClick r:id="rId2"/>
              </a:rPr>
              <a:t>https://www.digitaltrends.com/cool-tech/ap-uses-ai-for-sports-writing/</a:t>
            </a:r>
            <a:r>
              <a:rPr lang="en-US" sz="1400" dirty="0"/>
              <a:t> </a:t>
            </a:r>
          </a:p>
        </p:txBody>
      </p:sp>
      <p:pic>
        <p:nvPicPr>
          <p:cNvPr id="8" name="Picture 7" descr="A baseball player throwing a baseball&#10;&#10;Description automatically generated">
            <a:extLst>
              <a:ext uri="{FF2B5EF4-FFF2-40B4-BE49-F238E27FC236}">
                <a16:creationId xmlns:a16="http://schemas.microsoft.com/office/drawing/2014/main" id="{771EC406-295A-5F7D-6FB9-0A2612436B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3550930"/>
            <a:ext cx="2936991" cy="19589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256481-180F-1FAE-63BF-D8F9CA302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34" y="1866184"/>
            <a:ext cx="3650953" cy="264222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8E2300A-E601-800F-75B7-B10F59AE6F17}"/>
              </a:ext>
            </a:extLst>
          </p:cNvPr>
          <p:cNvSpPr txBox="1"/>
          <p:nvPr/>
        </p:nvSpPr>
        <p:spPr>
          <a:xfrm>
            <a:off x="4101455" y="4680523"/>
            <a:ext cx="3048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2022 – Jasper - </a:t>
            </a:r>
            <a:r>
              <a:rPr lang="en-US" sz="1400" dirty="0">
                <a:hlinkClick r:id="rId5"/>
              </a:rPr>
              <a:t>https://www.jasper.ai</a:t>
            </a:r>
            <a:r>
              <a:rPr lang="en-US" sz="1400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93A08F-637F-94A6-C5A4-40073362620A}"/>
              </a:ext>
            </a:extLst>
          </p:cNvPr>
          <p:cNvSpPr txBox="1"/>
          <p:nvPr/>
        </p:nvSpPr>
        <p:spPr>
          <a:xfrm>
            <a:off x="5183277" y="5460562"/>
            <a:ext cx="60943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2019 – Grammarly - </a:t>
            </a:r>
            <a:r>
              <a:rPr lang="en-US" sz="1400" dirty="0">
                <a:hlinkClick r:id="rId6"/>
              </a:rPr>
              <a:t>https://www.grammarly.com/blog/how-grammarly-uses-ai/</a:t>
            </a:r>
            <a:r>
              <a:rPr lang="en-US" sz="1400" dirty="0"/>
              <a:t> </a:t>
            </a:r>
          </a:p>
        </p:txBody>
      </p:sp>
      <p:pic>
        <p:nvPicPr>
          <p:cNvPr id="20" name="Picture 1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5B3CB17-9885-0AC4-FD90-19565A19AB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281" y="3662056"/>
            <a:ext cx="3048000" cy="160421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68DE649-C524-F49D-B080-551C052AA126}"/>
              </a:ext>
            </a:extLst>
          </p:cNvPr>
          <p:cNvSpPr txBox="1"/>
          <p:nvPr/>
        </p:nvSpPr>
        <p:spPr>
          <a:xfrm>
            <a:off x="8013281" y="2876117"/>
            <a:ext cx="27284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2022 – </a:t>
            </a:r>
            <a:r>
              <a:rPr lang="en-US" sz="1400" dirty="0" err="1"/>
              <a:t>chatGPT</a:t>
            </a:r>
            <a:r>
              <a:rPr lang="en-US" sz="1400" dirty="0"/>
              <a:t> - </a:t>
            </a:r>
            <a:r>
              <a:rPr lang="en-US" sz="1400" dirty="0">
                <a:hlinkClick r:id="rId8"/>
              </a:rPr>
              <a:t>https://openai.com/blog/chatgpt/</a:t>
            </a:r>
            <a:r>
              <a:rPr lang="en-US" sz="1400" dirty="0"/>
              <a:t>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CD00FA1-7047-8644-5BBD-4172788267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84343" y="907922"/>
            <a:ext cx="3048000" cy="1871048"/>
          </a:xfrm>
          <a:prstGeom prst="rect">
            <a:avLst/>
          </a:prstGeom>
        </p:spPr>
      </p:pic>
      <p:sp>
        <p:nvSpPr>
          <p:cNvPr id="27" name="Date Placeholder 26">
            <a:extLst>
              <a:ext uri="{FF2B5EF4-FFF2-40B4-BE49-F238E27FC236}">
                <a16:creationId xmlns:a16="http://schemas.microsoft.com/office/drawing/2014/main" id="{BCACF96C-92B2-39CE-5DB1-2D235F202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F119D-D40E-4778-9B85-C4856A7BA6DE}" type="datetime1">
              <a:rPr lang="en-CA" smtClean="0"/>
              <a:t>2023-02-10</a:t>
            </a:fld>
            <a:endParaRPr lang="en-US"/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A4A6BEF1-CADA-B039-170A-CB88B8165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Downes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20CF60B6-3853-E6CD-3CE4-1D2464E6B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D09D-1D95-410B-B0A2-C10A0FDCA4F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829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1365</TotalTime>
  <Words>1461</Words>
  <Application>Microsoft Office PowerPoint</Application>
  <PresentationFormat>Widescreen</PresentationFormat>
  <Paragraphs>386</Paragraphs>
  <Slides>44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Abadi Extra Light</vt:lpstr>
      <vt:lpstr>Arial</vt:lpstr>
      <vt:lpstr>Calibri</vt:lpstr>
      <vt:lpstr>Calibri Light</vt:lpstr>
      <vt:lpstr>Office Theme</vt:lpstr>
      <vt:lpstr>Navigating the AI Revolution  Education at the Crossroads: Technologies, Values, and the Role of the Institution</vt:lpstr>
      <vt:lpstr>The Challenge…</vt:lpstr>
      <vt:lpstr>The Challenge…</vt:lpstr>
      <vt:lpstr>The Response (tl:dr)</vt:lpstr>
      <vt:lpstr>Artificial Intelligence…</vt:lpstr>
      <vt:lpstr>Artificial Intelligence… Images</vt:lpstr>
      <vt:lpstr>Artificial Intelligence… Music</vt:lpstr>
      <vt:lpstr>Artificial Intelligence… Software</vt:lpstr>
      <vt:lpstr>Artificial Intelligence… Text</vt:lpstr>
      <vt:lpstr>Artificial Intelligence… Research and Education</vt:lpstr>
      <vt:lpstr>Artificial Intelligence…</vt:lpstr>
      <vt:lpstr>GOFAI and Neural Networks</vt:lpstr>
      <vt:lpstr>Pattern Recognition</vt:lpstr>
      <vt:lpstr>The Prediction Game</vt:lpstr>
      <vt:lpstr>The Prediction Game</vt:lpstr>
      <vt:lpstr>Questions…</vt:lpstr>
      <vt:lpstr>Questions…</vt:lpstr>
      <vt:lpstr>Questions…</vt:lpstr>
      <vt:lpstr>The Crossroads</vt:lpstr>
      <vt:lpstr>Values</vt:lpstr>
      <vt:lpstr>The AI Values Chain</vt:lpstr>
      <vt:lpstr>The Metaverse</vt:lpstr>
      <vt:lpstr>The Metaverse</vt:lpstr>
      <vt:lpstr>The Metaverse</vt:lpstr>
      <vt:lpstr>The Metaverse</vt:lpstr>
      <vt:lpstr>The Metaverse</vt:lpstr>
      <vt:lpstr>Blockchain</vt:lpstr>
      <vt:lpstr>Blockchain</vt:lpstr>
      <vt:lpstr>Blockchain</vt:lpstr>
      <vt:lpstr>Trusted versus Untrusted Data</vt:lpstr>
      <vt:lpstr>Values</vt:lpstr>
      <vt:lpstr>Institutions…</vt:lpstr>
      <vt:lpstr>Institutions…</vt:lpstr>
      <vt:lpstr>Institutions…</vt:lpstr>
      <vt:lpstr>Institutions…</vt:lpstr>
      <vt:lpstr>Institutions…</vt:lpstr>
      <vt:lpstr>Institutions…</vt:lpstr>
      <vt:lpstr>Innovation and Growth</vt:lpstr>
      <vt:lpstr>Institutions…</vt:lpstr>
      <vt:lpstr>Concluding Remarks</vt:lpstr>
      <vt:lpstr>Concluding Remarks</vt:lpstr>
      <vt:lpstr>Concluding Remarks</vt:lpstr>
      <vt:lpstr>Concluding Remarks</vt:lpstr>
      <vt:lpstr>Stephen Downes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Navigating the AI Revolution  Education at the Crossroads: Technologies, Values, and the Role of the Institution</dc:title>
  <dc:creator>Stephen Downes</dc:creator>
  <cp:lastModifiedBy>Stephen Downes</cp:lastModifiedBy>
  <cp:revision>3</cp:revision>
  <dcterms:created xsi:type="dcterms:W3CDTF">2023-02-10T17:09:34Z</dcterms:created>
  <dcterms:modified xsi:type="dcterms:W3CDTF">2023-02-11T15:55:18Z</dcterms:modified>
</cp:coreProperties>
</file>