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62" r:id="rId4"/>
    <p:sldId id="263" r:id="rId5"/>
    <p:sldId id="264" r:id="rId6"/>
    <p:sldId id="286" r:id="rId7"/>
    <p:sldId id="287" r:id="rId8"/>
    <p:sldId id="317" r:id="rId9"/>
    <p:sldId id="266" r:id="rId10"/>
    <p:sldId id="288" r:id="rId11"/>
    <p:sldId id="267" r:id="rId12"/>
    <p:sldId id="289" r:id="rId13"/>
    <p:sldId id="290" r:id="rId14"/>
    <p:sldId id="268" r:id="rId15"/>
    <p:sldId id="269" r:id="rId16"/>
    <p:sldId id="291" r:id="rId17"/>
    <p:sldId id="270" r:id="rId18"/>
    <p:sldId id="271" r:id="rId19"/>
    <p:sldId id="292" r:id="rId20"/>
    <p:sldId id="274" r:id="rId21"/>
    <p:sldId id="293" r:id="rId22"/>
    <p:sldId id="273" r:id="rId23"/>
    <p:sldId id="294" r:id="rId24"/>
    <p:sldId id="275" r:id="rId25"/>
    <p:sldId id="295" r:id="rId26"/>
    <p:sldId id="265" r:id="rId27"/>
    <p:sldId id="276" r:id="rId28"/>
    <p:sldId id="296" r:id="rId29"/>
    <p:sldId id="261" r:id="rId30"/>
    <p:sldId id="297" r:id="rId31"/>
    <p:sldId id="277" r:id="rId32"/>
    <p:sldId id="298" r:id="rId33"/>
    <p:sldId id="299" r:id="rId34"/>
    <p:sldId id="300" r:id="rId35"/>
    <p:sldId id="278" r:id="rId36"/>
    <p:sldId id="301" r:id="rId37"/>
    <p:sldId id="279" r:id="rId38"/>
    <p:sldId id="302" r:id="rId39"/>
    <p:sldId id="280" r:id="rId40"/>
    <p:sldId id="303" r:id="rId41"/>
    <p:sldId id="281" r:id="rId42"/>
    <p:sldId id="304" r:id="rId43"/>
    <p:sldId id="305" r:id="rId44"/>
    <p:sldId id="282" r:id="rId45"/>
    <p:sldId id="306" r:id="rId46"/>
    <p:sldId id="307" r:id="rId47"/>
    <p:sldId id="283" r:id="rId48"/>
    <p:sldId id="308" r:id="rId49"/>
    <p:sldId id="309" r:id="rId50"/>
    <p:sldId id="310" r:id="rId51"/>
    <p:sldId id="284" r:id="rId52"/>
    <p:sldId id="311" r:id="rId53"/>
    <p:sldId id="285" r:id="rId54"/>
    <p:sldId id="312" r:id="rId55"/>
    <p:sldId id="313" r:id="rId56"/>
    <p:sldId id="314" r:id="rId57"/>
    <p:sldId id="315" r:id="rId58"/>
    <p:sldId id="316" r:id="rId59"/>
    <p:sldId id="318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980" autoAdjust="0"/>
  </p:normalViewPr>
  <p:slideViewPr>
    <p:cSldViewPr snapToGrid="0">
      <p:cViewPr varScale="1">
        <p:scale>
          <a:sx n="90" d="100"/>
          <a:sy n="90" d="100"/>
        </p:scale>
        <p:origin x="696" y="-24"/>
      </p:cViewPr>
      <p:guideLst/>
    </p:cSldViewPr>
  </p:slideViewPr>
  <p:outlineViewPr>
    <p:cViewPr>
      <p:scale>
        <a:sx n="33" d="100"/>
        <a:sy n="33" d="100"/>
      </p:scale>
      <p:origin x="0" y="-102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8C948-AE6C-4F63-85CF-F17A411377D4}" type="datetimeFigureOut">
              <a:rPr lang="en-CA" smtClean="0"/>
              <a:t>2023-02-10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261B5-74C0-4866-8545-E669F7F729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21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George Siemens feels very similar to what I want to say this week in Lleida. It requires truly coming to grips with Artificial Intelligence. "AI presents humanity with a unique challenge that we have not faced before: an agent with intelligence that rivals our own in a growing range of domains," he says. "The accrual of inefficiencies – doing the things afforded by previous philosophies and technologies – is confronting education. </a:t>
            </a:r>
            <a:r>
              <a:rPr lang="en-US" i="1" dirty="0"/>
              <a:t>How</a:t>
            </a:r>
            <a:r>
              <a:rPr lang="en-US" dirty="0"/>
              <a:t> should we teach when AI is better at many cognitive tasks than we are? </a:t>
            </a:r>
            <a:r>
              <a:rPr lang="en-US" i="1" dirty="0"/>
              <a:t>What</a:t>
            </a:r>
            <a:r>
              <a:rPr lang="en-US" dirty="0"/>
              <a:t> should we teach when we can find and access the world's information from our phone?"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261B5-74C0-4866-8545-E669F7F72946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96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AI </a:t>
            </a:r>
            <a:r>
              <a:rPr lang="en-CA"/>
              <a:t>authored lesson plans - https://www.aare.edu.au/blog/?p=15151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261B5-74C0-4866-8545-E669F7F72946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965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261B5-74C0-4866-8545-E669F7F72946}" type="slidenum">
              <a:rPr lang="en-CA" smtClean="0"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188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EF955-EA44-D805-5EAE-3731CD0B5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CC4D4-748B-E86E-ADCF-614C89DC5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C211F-0421-898D-0444-53C42DC6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02FF-5CF9-41EF-85A6-91610F66627A}" type="datetime1">
              <a:rPr lang="en-CA" smtClean="0"/>
              <a:t>2023-02-10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348D8-6AC3-EF28-875C-73BAD7EE4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4D53B-A5E1-6F76-4C37-90F69E32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50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4786C-DBF4-A247-FBF9-A4D1819E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357D9-5E1C-81EB-D908-EF8476BB2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7C83B-F25F-5B19-1786-5FB3808E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B34B6-2AE1-41B0-9764-251F8D147BA2}" type="datetime1">
              <a:rPr lang="en-CA" smtClean="0"/>
              <a:t>2023-02-10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862C3-19BC-CA28-5393-3A2476DA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9E4A3-FB38-A364-23B0-C975C27BD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557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F2EA3-2D07-CBDF-37E1-BBD342495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066CD7-E468-D8E0-9C6C-1FD939DA9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D26E1-338A-7199-111E-2829F65A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77BD5-F12C-4A35-A4EA-FEEDB59ADDC4}" type="datetime1">
              <a:rPr lang="en-CA" smtClean="0"/>
              <a:t>2023-02-10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06EA1-5DBE-78AB-DFCB-A6995863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1AF54-B7B5-13AC-2190-9DF38275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12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41E1-6426-EDE7-98D3-0C5DF27E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6490-6F08-BAEF-19DE-C26D4B58D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DEB30-29A7-367E-1FA4-C50A8BAD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3DCC-F2DC-465F-AD8A-E473616DD20A}" type="datetime1">
              <a:rPr lang="en-CA" smtClean="0"/>
              <a:t>2023-02-10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44633-6F9A-1E26-7558-D39D77DE2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96727-174F-5C34-1A53-350B20AEE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02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1E84-5624-7AC2-9F69-15425BEE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BDE48-52B8-1D25-FFF1-53CE38F95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C110C-3444-D540-92A8-302C049C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AC70-6F19-43D8-B464-D7C71E0692E2}" type="datetime1">
              <a:rPr lang="en-CA" smtClean="0"/>
              <a:t>2023-02-10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4F1B-5A0D-FD56-4042-708E41A23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D270E-AE4F-1A4B-60AD-A6AC39A3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759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8A761-D7AA-17E7-0FBE-6E9A9C1C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DA58D-4150-2297-389D-9FBBDC89A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1A354-349F-B0ED-DB11-8D7DD00D2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76C9B-A787-D7D9-7212-514093503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F9E9-8052-4E46-9CFB-45C9FA0F386B}" type="datetime1">
              <a:rPr lang="en-CA" smtClean="0"/>
              <a:t>2023-02-10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D6AEC-65D7-7109-5727-452E4CB4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6BD84-B156-52C5-8743-1E2E1A97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947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AFFA-9AB6-BCF7-71B9-3CC73E05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1BCA9-1F87-90C9-529F-2CDF17215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E4ED0-0EAE-0A87-44B0-EF58988FC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F9B82-D0BD-3414-16E8-00E690C41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749EA-6339-A2F7-6827-D54870AF0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F3D58E-96E1-474A-8963-A8E536B6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5627-5A3C-4AC0-852F-6D7B3E3E1A47}" type="datetime1">
              <a:rPr lang="en-CA" smtClean="0"/>
              <a:t>2023-02-10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F1414-96BA-E5F3-033B-5794D732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C0337-D48B-9B2D-87AE-7854F06CE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301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B68E9-DB8A-718C-1D3D-2A6CFBB0B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10779-52E4-6EA9-244B-25256580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EFDF5-EB58-44EE-8D4C-4E605405D52E}" type="datetime1">
              <a:rPr lang="en-CA" smtClean="0"/>
              <a:t>2023-02-10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6064DB-D0F4-0D65-448B-8C43C3A8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40DA8-D9FB-171F-68A6-CEED47C8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93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AF35D-EC80-1702-855D-2A6DB2ED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BE77-9F17-4093-9BC0-FD0D32324B1D}" type="datetime1">
              <a:rPr lang="en-CA" smtClean="0"/>
              <a:t>2023-02-10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99F6D-CB32-6BEC-0861-96E797BE7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2CC76-6122-3B86-8FDF-D200368B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360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7E2E-37BA-2331-5D8D-AE74E992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CDA8E-52B5-4D15-1390-A3465A98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63832-9DCB-A791-6EA6-3F80D6173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2F1B4-E8A6-405D-89A1-8B1416A5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59759-FE94-42D5-B357-85D0A3F91079}" type="datetime1">
              <a:rPr lang="en-CA" smtClean="0"/>
              <a:t>2023-02-10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04AB1E-27DB-437B-FE62-8982A77E9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C992F-E6BD-B456-FA90-629B9B80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531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C894-BEC1-EBA6-9DB0-FF03E4A7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87700-A522-4B88-9B86-A3C5C7308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28FDE-B8E8-04F0-236F-49B255509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83588-5A96-FFEB-A8D2-9844C46A7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A4DB-E131-46E8-AB22-20C3FB144A59}" type="datetime1">
              <a:rPr lang="en-CA" smtClean="0"/>
              <a:t>2023-02-10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0E0B1-FA90-0802-D8DC-DDF46545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2DBFC-E9FC-6EDC-3B8B-CB1F6103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27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391359-908A-DF04-E909-44A90E875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DE253-A9A2-611E-86F3-5FDC93EB7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1782C-8989-E9A7-FBB3-5EBB63FD1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B9C3D-DCAC-48BA-ADB8-74D35CCD8848}" type="datetime1">
              <a:rPr lang="en-CA" smtClean="0"/>
              <a:t>2023-02-10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BC95C-04E7-FC9E-30AE-F11E3EC17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6DF73-8436-F370-DFAE-6DE31AA9A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DCED9-EBF3-4AD7-B091-96E124D8DC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773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E30A4E-1D93-3020-6F31-5C79BAC75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896" y="0"/>
            <a:ext cx="12254896" cy="8122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FAE667-267D-8701-4FD8-F3015A5C7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4239" y="101315"/>
            <a:ext cx="12316239" cy="1756304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accent2">
                    <a:lumMod val="50000"/>
                  </a:schemeClr>
                </a:solidFill>
              </a:rPr>
              <a:t>Universities at the Crossroads:</a:t>
            </a:r>
            <a:br>
              <a:rPr lang="en-CA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CA" sz="4900" dirty="0">
                <a:solidFill>
                  <a:schemeClr val="accent2">
                    <a:lumMod val="50000"/>
                  </a:schemeClr>
                </a:solidFill>
              </a:rPr>
              <a:t>Technologies, values and the role of the institution</a:t>
            </a:r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279B-C838-3EC5-3018-0CFCA9A4C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082" y="5620657"/>
            <a:ext cx="7490765" cy="1237343"/>
          </a:xfrm>
        </p:spPr>
        <p:txBody>
          <a:bodyPr/>
          <a:lstStyle/>
          <a:p>
            <a:pPr algn="l"/>
            <a:r>
              <a:rPr lang="en-CA" dirty="0"/>
              <a:t>Stephen Downes</a:t>
            </a:r>
          </a:p>
          <a:p>
            <a:pPr algn="l"/>
            <a:r>
              <a:rPr lang="en-CA" dirty="0"/>
              <a:t>December 2,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112E2-F51A-A636-7010-312AE01D6097}"/>
              </a:ext>
            </a:extLst>
          </p:cNvPr>
          <p:cNvSpPr txBox="1"/>
          <p:nvPr/>
        </p:nvSpPr>
        <p:spPr>
          <a:xfrm>
            <a:off x="6064552" y="5620657"/>
            <a:ext cx="5738086" cy="88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CA" sz="2400" dirty="0"/>
              <a:t>Catalan Pedagogical Society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CA" sz="2400" dirty="0"/>
              <a:t>Lleida, Catalonia (Spain) December 2, 2022</a:t>
            </a:r>
          </a:p>
        </p:txBody>
      </p:sp>
    </p:spTree>
    <p:extLst>
      <p:ext uri="{BB962C8B-B14F-4D97-AF65-F5344CB8AC3E}">
        <p14:creationId xmlns:p14="http://schemas.microsoft.com/office/powerpoint/2010/main" val="174782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The Metaverse</a:t>
            </a:r>
            <a:endParaRPr lang="en-CA" sz="5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06507-763F-3EB3-93A0-FD31F3BFC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281" y="1825625"/>
            <a:ext cx="4599296" cy="2336942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Virtual Reality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Augmented Reality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Mixed Reality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D7501B-3628-D011-20B8-CEAF775C457A}"/>
              </a:ext>
            </a:extLst>
          </p:cNvPr>
          <p:cNvSpPr/>
          <p:nvPr/>
        </p:nvSpPr>
        <p:spPr>
          <a:xfrm>
            <a:off x="4417325" y="1783307"/>
            <a:ext cx="4922293" cy="2179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18A1F-8CE6-F9E5-3AAD-CD0E8F9DA999}"/>
              </a:ext>
            </a:extLst>
          </p:cNvPr>
          <p:cNvSpPr txBox="1"/>
          <p:nvPr/>
        </p:nvSpPr>
        <p:spPr>
          <a:xfrm>
            <a:off x="1146412" y="4004718"/>
            <a:ext cx="2028967" cy="12003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3600" dirty="0"/>
              <a:t>eXtended Reality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D7590B-FFF3-F31A-B919-CA04E9781E16}"/>
              </a:ext>
            </a:extLst>
          </p:cNvPr>
          <p:cNvCxnSpPr>
            <a:stCxn id="5" idx="1"/>
          </p:cNvCxnSpPr>
          <p:nvPr/>
        </p:nvCxnSpPr>
        <p:spPr>
          <a:xfrm flipH="1">
            <a:off x="3175379" y="2872854"/>
            <a:ext cx="1241946" cy="1089546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9FCB393-446E-15A0-BC83-8CE55D273498}"/>
              </a:ext>
            </a:extLst>
          </p:cNvPr>
          <p:cNvSpPr txBox="1"/>
          <p:nvPr/>
        </p:nvSpPr>
        <p:spPr>
          <a:xfrm>
            <a:off x="5586484" y="5040573"/>
            <a:ext cx="424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accent5">
                    <a:lumMod val="75000"/>
                  </a:schemeClr>
                </a:solidFill>
              </a:rPr>
              <a:t>Persistent Objects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2A51C681-8809-D7EB-D144-0FB5D1C31010}"/>
              </a:ext>
            </a:extLst>
          </p:cNvPr>
          <p:cNvSpPr/>
          <p:nvPr/>
        </p:nvSpPr>
        <p:spPr>
          <a:xfrm>
            <a:off x="5154304" y="4904096"/>
            <a:ext cx="4135272" cy="1078173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4FEE883-CF5B-E376-5CDC-816BC67EE52A}"/>
              </a:ext>
            </a:extLst>
          </p:cNvPr>
          <p:cNvCxnSpPr>
            <a:cxnSpLocks/>
            <a:endCxn id="11" idx="4"/>
          </p:cNvCxnSpPr>
          <p:nvPr/>
        </p:nvCxnSpPr>
        <p:spPr>
          <a:xfrm>
            <a:off x="3235657" y="4552618"/>
            <a:ext cx="1918647" cy="89056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03807-B99B-7F49-0ECE-419AC70D0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D4AD6-8A0C-7D65-49C1-00B45FA4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61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The Metaverse</a:t>
            </a:r>
            <a:endParaRPr lang="en-CA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CB393-446E-15A0-BC83-8CE55D273498}"/>
              </a:ext>
            </a:extLst>
          </p:cNvPr>
          <p:cNvSpPr txBox="1"/>
          <p:nvPr/>
        </p:nvSpPr>
        <p:spPr>
          <a:xfrm>
            <a:off x="1715070" y="3248168"/>
            <a:ext cx="424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accent5">
                    <a:lumMod val="75000"/>
                  </a:schemeClr>
                </a:solidFill>
              </a:rPr>
              <a:t>Persistent Objects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2A51C681-8809-D7EB-D144-0FB5D1C31010}"/>
              </a:ext>
            </a:extLst>
          </p:cNvPr>
          <p:cNvSpPr/>
          <p:nvPr/>
        </p:nvSpPr>
        <p:spPr>
          <a:xfrm>
            <a:off x="1282890" y="3111691"/>
            <a:ext cx="4135272" cy="1078173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4DB4D42-EEEE-46DE-7B2C-135ED0BFD68D}"/>
              </a:ext>
            </a:extLst>
          </p:cNvPr>
          <p:cNvCxnSpPr/>
          <p:nvPr/>
        </p:nvCxnSpPr>
        <p:spPr>
          <a:xfrm flipV="1">
            <a:off x="5550090" y="2119952"/>
            <a:ext cx="2138149" cy="1309048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861D02-780B-0910-9E72-99451C967F4E}"/>
              </a:ext>
            </a:extLst>
          </p:cNvPr>
          <p:cNvCxnSpPr>
            <a:cxnSpLocks/>
          </p:cNvCxnSpPr>
          <p:nvPr/>
        </p:nvCxnSpPr>
        <p:spPr>
          <a:xfrm flipV="1">
            <a:off x="5608092" y="3586717"/>
            <a:ext cx="2022143" cy="1592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E50DB9-2A44-7B9D-65A3-78DE526E8BD1}"/>
              </a:ext>
            </a:extLst>
          </p:cNvPr>
          <p:cNvCxnSpPr>
            <a:cxnSpLocks/>
          </p:cNvCxnSpPr>
          <p:nvPr/>
        </p:nvCxnSpPr>
        <p:spPr>
          <a:xfrm>
            <a:off x="5550090" y="3760357"/>
            <a:ext cx="2080145" cy="1353004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907A7C6-AD32-0E96-A0E7-7259898A37FB}"/>
              </a:ext>
            </a:extLst>
          </p:cNvPr>
          <p:cNvSpPr txBox="1"/>
          <p:nvPr/>
        </p:nvSpPr>
        <p:spPr>
          <a:xfrm>
            <a:off x="7915701" y="1701421"/>
            <a:ext cx="258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2">
                    <a:lumMod val="75000"/>
                  </a:schemeClr>
                </a:solidFill>
              </a:rPr>
              <a:t>People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C47552-D979-6A2B-FF08-EF71A8F9D9AE}"/>
              </a:ext>
            </a:extLst>
          </p:cNvPr>
          <p:cNvSpPr txBox="1"/>
          <p:nvPr/>
        </p:nvSpPr>
        <p:spPr>
          <a:xfrm>
            <a:off x="7915701" y="3191639"/>
            <a:ext cx="258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2">
                    <a:lumMod val="75000"/>
                  </a:schemeClr>
                </a:solidFill>
              </a:rPr>
              <a:t>Objects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0DB708-9A5A-D576-BF6B-6938A522D2FC}"/>
              </a:ext>
            </a:extLst>
          </p:cNvPr>
          <p:cNvSpPr txBox="1"/>
          <p:nvPr/>
        </p:nvSpPr>
        <p:spPr>
          <a:xfrm>
            <a:off x="7870209" y="4759418"/>
            <a:ext cx="258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2">
                    <a:lumMod val="75000"/>
                  </a:schemeClr>
                </a:solidFill>
              </a:rPr>
              <a:t>Tokens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577EA5C5-091C-B07A-7EA1-0F70B19C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29A07CD1-93C9-02B9-B49F-2A7D56AD5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466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The Metaverse</a:t>
            </a:r>
            <a:endParaRPr lang="en-CA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CB393-446E-15A0-BC83-8CE55D273498}"/>
              </a:ext>
            </a:extLst>
          </p:cNvPr>
          <p:cNvSpPr txBox="1"/>
          <p:nvPr/>
        </p:nvSpPr>
        <p:spPr>
          <a:xfrm>
            <a:off x="1715070" y="3248168"/>
            <a:ext cx="424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accent5">
                    <a:lumMod val="75000"/>
                  </a:schemeClr>
                </a:solidFill>
              </a:rPr>
              <a:t>Persistent Objects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2A51C681-8809-D7EB-D144-0FB5D1C31010}"/>
              </a:ext>
            </a:extLst>
          </p:cNvPr>
          <p:cNvSpPr/>
          <p:nvPr/>
        </p:nvSpPr>
        <p:spPr>
          <a:xfrm>
            <a:off x="1282890" y="3111691"/>
            <a:ext cx="4135272" cy="1078173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4DB4D42-EEEE-46DE-7B2C-135ED0BFD68D}"/>
              </a:ext>
            </a:extLst>
          </p:cNvPr>
          <p:cNvCxnSpPr/>
          <p:nvPr/>
        </p:nvCxnSpPr>
        <p:spPr>
          <a:xfrm flipV="1">
            <a:off x="5550090" y="2119952"/>
            <a:ext cx="2138149" cy="1309048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861D02-780B-0910-9E72-99451C967F4E}"/>
              </a:ext>
            </a:extLst>
          </p:cNvPr>
          <p:cNvCxnSpPr>
            <a:cxnSpLocks/>
          </p:cNvCxnSpPr>
          <p:nvPr/>
        </p:nvCxnSpPr>
        <p:spPr>
          <a:xfrm flipV="1">
            <a:off x="5608092" y="3586717"/>
            <a:ext cx="2022143" cy="1592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E50DB9-2A44-7B9D-65A3-78DE526E8BD1}"/>
              </a:ext>
            </a:extLst>
          </p:cNvPr>
          <p:cNvCxnSpPr>
            <a:cxnSpLocks/>
          </p:cNvCxnSpPr>
          <p:nvPr/>
        </p:nvCxnSpPr>
        <p:spPr>
          <a:xfrm>
            <a:off x="5550090" y="3760357"/>
            <a:ext cx="2080145" cy="1353004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907A7C6-AD32-0E96-A0E7-7259898A37FB}"/>
              </a:ext>
            </a:extLst>
          </p:cNvPr>
          <p:cNvSpPr txBox="1"/>
          <p:nvPr/>
        </p:nvSpPr>
        <p:spPr>
          <a:xfrm>
            <a:off x="7915701" y="1701421"/>
            <a:ext cx="258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2">
                    <a:lumMod val="75000"/>
                  </a:schemeClr>
                </a:solidFill>
              </a:rPr>
              <a:t>People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C47552-D979-6A2B-FF08-EF71A8F9D9AE}"/>
              </a:ext>
            </a:extLst>
          </p:cNvPr>
          <p:cNvSpPr txBox="1"/>
          <p:nvPr/>
        </p:nvSpPr>
        <p:spPr>
          <a:xfrm>
            <a:off x="7915701" y="3191639"/>
            <a:ext cx="258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2">
                    <a:lumMod val="75000"/>
                  </a:schemeClr>
                </a:solidFill>
              </a:rPr>
              <a:t>Objects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0DB708-9A5A-D576-BF6B-6938A522D2FC}"/>
              </a:ext>
            </a:extLst>
          </p:cNvPr>
          <p:cNvSpPr txBox="1"/>
          <p:nvPr/>
        </p:nvSpPr>
        <p:spPr>
          <a:xfrm>
            <a:off x="7870209" y="4759418"/>
            <a:ext cx="258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2">
                    <a:lumMod val="75000"/>
                  </a:schemeClr>
                </a:solidFill>
              </a:rPr>
              <a:t>Tokens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75519A-2497-5D74-65FE-79307D48CCCD}"/>
              </a:ext>
            </a:extLst>
          </p:cNvPr>
          <p:cNvSpPr txBox="1"/>
          <p:nvPr/>
        </p:nvSpPr>
        <p:spPr>
          <a:xfrm>
            <a:off x="2613545" y="4676993"/>
            <a:ext cx="3095769" cy="18158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Consent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Universality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Autonomy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Ownership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F0C172-CD36-0657-BD1C-EF7708E7A861}"/>
              </a:ext>
            </a:extLst>
          </p:cNvPr>
          <p:cNvCxnSpPr>
            <a:cxnSpLocks/>
          </p:cNvCxnSpPr>
          <p:nvPr/>
        </p:nvCxnSpPr>
        <p:spPr>
          <a:xfrm flipH="1">
            <a:off x="5092888" y="2329218"/>
            <a:ext cx="2663590" cy="2301321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98C55C0-2BDD-5B6C-D7A4-F95A11883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F8D19D0-3CDC-66A3-3051-28D5110B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581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The Metaverse</a:t>
            </a:r>
            <a:endParaRPr lang="en-CA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CB393-446E-15A0-BC83-8CE55D273498}"/>
              </a:ext>
            </a:extLst>
          </p:cNvPr>
          <p:cNvSpPr txBox="1"/>
          <p:nvPr/>
        </p:nvSpPr>
        <p:spPr>
          <a:xfrm>
            <a:off x="1715070" y="3248168"/>
            <a:ext cx="424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accent5">
                    <a:lumMod val="75000"/>
                  </a:schemeClr>
                </a:solidFill>
              </a:rPr>
              <a:t>Persistent Objects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2A51C681-8809-D7EB-D144-0FB5D1C31010}"/>
              </a:ext>
            </a:extLst>
          </p:cNvPr>
          <p:cNvSpPr/>
          <p:nvPr/>
        </p:nvSpPr>
        <p:spPr>
          <a:xfrm>
            <a:off x="1282890" y="3111691"/>
            <a:ext cx="4135272" cy="1078173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4DB4D42-EEEE-46DE-7B2C-135ED0BFD68D}"/>
              </a:ext>
            </a:extLst>
          </p:cNvPr>
          <p:cNvCxnSpPr/>
          <p:nvPr/>
        </p:nvCxnSpPr>
        <p:spPr>
          <a:xfrm flipV="1">
            <a:off x="5550090" y="2119952"/>
            <a:ext cx="2138149" cy="1309048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861D02-780B-0910-9E72-99451C967F4E}"/>
              </a:ext>
            </a:extLst>
          </p:cNvPr>
          <p:cNvCxnSpPr>
            <a:cxnSpLocks/>
          </p:cNvCxnSpPr>
          <p:nvPr/>
        </p:nvCxnSpPr>
        <p:spPr>
          <a:xfrm flipV="1">
            <a:off x="5608092" y="3586717"/>
            <a:ext cx="2022143" cy="1592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E50DB9-2A44-7B9D-65A3-78DE526E8BD1}"/>
              </a:ext>
            </a:extLst>
          </p:cNvPr>
          <p:cNvCxnSpPr>
            <a:cxnSpLocks/>
          </p:cNvCxnSpPr>
          <p:nvPr/>
        </p:nvCxnSpPr>
        <p:spPr>
          <a:xfrm>
            <a:off x="5550090" y="3760357"/>
            <a:ext cx="2080145" cy="1353004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907A7C6-AD32-0E96-A0E7-7259898A37FB}"/>
              </a:ext>
            </a:extLst>
          </p:cNvPr>
          <p:cNvSpPr txBox="1"/>
          <p:nvPr/>
        </p:nvSpPr>
        <p:spPr>
          <a:xfrm>
            <a:off x="7915701" y="1701421"/>
            <a:ext cx="258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2">
                    <a:lumMod val="75000"/>
                  </a:schemeClr>
                </a:solidFill>
              </a:rPr>
              <a:t>People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C47552-D979-6A2B-FF08-EF71A8F9D9AE}"/>
              </a:ext>
            </a:extLst>
          </p:cNvPr>
          <p:cNvSpPr txBox="1"/>
          <p:nvPr/>
        </p:nvSpPr>
        <p:spPr>
          <a:xfrm>
            <a:off x="7915701" y="3191639"/>
            <a:ext cx="258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2">
                    <a:lumMod val="75000"/>
                  </a:schemeClr>
                </a:solidFill>
              </a:rPr>
              <a:t>Objects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0DB708-9A5A-D576-BF6B-6938A522D2FC}"/>
              </a:ext>
            </a:extLst>
          </p:cNvPr>
          <p:cNvSpPr txBox="1"/>
          <p:nvPr/>
        </p:nvSpPr>
        <p:spPr>
          <a:xfrm>
            <a:off x="7870209" y="4759418"/>
            <a:ext cx="258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>
                <a:solidFill>
                  <a:schemeClr val="accent2">
                    <a:lumMod val="75000"/>
                  </a:schemeClr>
                </a:solidFill>
              </a:rPr>
              <a:t>Tokens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75519A-2497-5D74-65FE-79307D48CCCD}"/>
              </a:ext>
            </a:extLst>
          </p:cNvPr>
          <p:cNvSpPr txBox="1"/>
          <p:nvPr/>
        </p:nvSpPr>
        <p:spPr>
          <a:xfrm>
            <a:off x="2613545" y="4967664"/>
            <a:ext cx="3095769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Validity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Integrity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F0C172-CD36-0657-BD1C-EF7708E7A861}"/>
              </a:ext>
            </a:extLst>
          </p:cNvPr>
          <p:cNvCxnSpPr>
            <a:cxnSpLocks/>
            <a:endCxn id="3" idx="3"/>
          </p:cNvCxnSpPr>
          <p:nvPr/>
        </p:nvCxnSpPr>
        <p:spPr>
          <a:xfrm flipH="1">
            <a:off x="5709314" y="5145206"/>
            <a:ext cx="1920921" cy="299512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DE97D0A-8AB5-9E33-1728-53412308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7AC5AED-4CBB-8D92-583C-9E43EFF2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181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Blockchain</a:t>
            </a:r>
            <a:endParaRPr lang="en-CA" sz="5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D72C21-4B6F-1B65-5D25-30D8B3FD7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26" y="2089955"/>
            <a:ext cx="3043709" cy="13856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ACB897-84F8-95B2-4D88-725D400A2144}"/>
              </a:ext>
            </a:extLst>
          </p:cNvPr>
          <p:cNvSpPr txBox="1"/>
          <p:nvPr/>
        </p:nvSpPr>
        <p:spPr>
          <a:xfrm>
            <a:off x="1815152" y="3444392"/>
            <a:ext cx="1701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How?</a:t>
            </a:r>
            <a:endParaRPr lang="en-CA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6444853-5D28-CB22-34AD-1C33D6A1D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078" y="1665634"/>
            <a:ext cx="6305266" cy="2336942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Content Addressing (Blocks)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Merkle Graphs (Chains)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Consensus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D12E27-6928-F4B8-8920-8C0F7E11F405}"/>
              </a:ext>
            </a:extLst>
          </p:cNvPr>
          <p:cNvSpPr/>
          <p:nvPr/>
        </p:nvSpPr>
        <p:spPr>
          <a:xfrm>
            <a:off x="5086065" y="1578591"/>
            <a:ext cx="6819897" cy="2179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EA7F45-E78A-8B5A-9A2D-9904D2BDFD73}"/>
              </a:ext>
            </a:extLst>
          </p:cNvPr>
          <p:cNvCxnSpPr>
            <a:stCxn id="9" idx="3"/>
            <a:endCxn id="17" idx="1"/>
          </p:cNvCxnSpPr>
          <p:nvPr/>
        </p:nvCxnSpPr>
        <p:spPr>
          <a:xfrm flipV="1">
            <a:off x="3993135" y="2668138"/>
            <a:ext cx="1092930" cy="11465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07A7AB15-FA3B-5AF6-10E3-09C79661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C45260E-B620-53E9-95A3-2EB53423D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82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Blockchain</a:t>
            </a:r>
            <a:endParaRPr lang="en-CA" sz="5400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6444853-5D28-CB22-34AD-1C33D6A1D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078" y="1665634"/>
            <a:ext cx="6305266" cy="2336942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Content Addressing (Blocks)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Merkle Graphs (Chains)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Consensus 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134E843-08DB-803D-3AD2-68D2BF8E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60" y="3970315"/>
            <a:ext cx="6567412" cy="47562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4767C2-07D8-20A0-E435-194434BFF6B1}"/>
              </a:ext>
            </a:extLst>
          </p:cNvPr>
          <p:cNvSpPr/>
          <p:nvPr/>
        </p:nvSpPr>
        <p:spPr>
          <a:xfrm>
            <a:off x="810904" y="6091451"/>
            <a:ext cx="7938448" cy="964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BD844A-09E0-293F-1C64-3CE21DAA929B}"/>
              </a:ext>
            </a:extLst>
          </p:cNvPr>
          <p:cNvSpPr/>
          <p:nvPr/>
        </p:nvSpPr>
        <p:spPr>
          <a:xfrm>
            <a:off x="5231642" y="1587690"/>
            <a:ext cx="6428095" cy="7733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2A8733-4E17-C1CB-8EC3-1DCBC526975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976048" y="1974377"/>
            <a:ext cx="1255594" cy="2283724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92BFF82B-C0A3-8D3B-DA5B-AFCE939BEC0E}"/>
              </a:ext>
            </a:extLst>
          </p:cNvPr>
          <p:cNvSpPr/>
          <p:nvPr/>
        </p:nvSpPr>
        <p:spPr>
          <a:xfrm rot="9775500">
            <a:off x="1978256" y="4442181"/>
            <a:ext cx="7288120" cy="1656255"/>
          </a:xfrm>
          <a:prstGeom prst="arc">
            <a:avLst>
              <a:gd name="adj1" fmla="val 16200000"/>
              <a:gd name="adj2" fmla="val 132433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12014F7-CF0F-C855-C541-6F28D42C8637}"/>
              </a:ext>
            </a:extLst>
          </p:cNvPr>
          <p:cNvCxnSpPr>
            <a:stCxn id="18" idx="2"/>
          </p:cNvCxnSpPr>
          <p:nvPr/>
        </p:nvCxnSpPr>
        <p:spPr>
          <a:xfrm flipV="1">
            <a:off x="2147267" y="6000466"/>
            <a:ext cx="45473" cy="19239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09C4512-F384-FD86-5FE9-555F6307AEF5}"/>
              </a:ext>
            </a:extLst>
          </p:cNvPr>
          <p:cNvSpPr txBox="1"/>
          <p:nvPr/>
        </p:nvSpPr>
        <p:spPr>
          <a:xfrm>
            <a:off x="5231642" y="6209732"/>
            <a:ext cx="305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Address</a:t>
            </a:r>
            <a:endParaRPr lang="en-CA" b="1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8B44558-50AE-71EF-822C-37C2F99B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0D4D073-7468-8C91-3508-0370109F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585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Blockchain</a:t>
            </a:r>
            <a:endParaRPr lang="en-CA" sz="5400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6444853-5D28-CB22-34AD-1C33D6A1D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078" y="1665634"/>
            <a:ext cx="6305266" cy="2336942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Content Addressing (Blocks)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Merkle Graphs (Chains)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Consensus 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134E843-08DB-803D-3AD2-68D2BF8E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60" y="3970315"/>
            <a:ext cx="6567412" cy="47562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4767C2-07D8-20A0-E435-194434BFF6B1}"/>
              </a:ext>
            </a:extLst>
          </p:cNvPr>
          <p:cNvSpPr/>
          <p:nvPr/>
        </p:nvSpPr>
        <p:spPr>
          <a:xfrm>
            <a:off x="810904" y="6091451"/>
            <a:ext cx="7938448" cy="964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BD844A-09E0-293F-1C64-3CE21DAA929B}"/>
              </a:ext>
            </a:extLst>
          </p:cNvPr>
          <p:cNvSpPr/>
          <p:nvPr/>
        </p:nvSpPr>
        <p:spPr>
          <a:xfrm>
            <a:off x="5231642" y="1587690"/>
            <a:ext cx="6428095" cy="7733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2A8733-4E17-C1CB-8EC3-1DCBC526975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976048" y="1974377"/>
            <a:ext cx="1255594" cy="2283724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92BFF82B-C0A3-8D3B-DA5B-AFCE939BEC0E}"/>
              </a:ext>
            </a:extLst>
          </p:cNvPr>
          <p:cNvSpPr/>
          <p:nvPr/>
        </p:nvSpPr>
        <p:spPr>
          <a:xfrm rot="9775500">
            <a:off x="1978256" y="4442181"/>
            <a:ext cx="7288120" cy="1656255"/>
          </a:xfrm>
          <a:prstGeom prst="arc">
            <a:avLst>
              <a:gd name="adj1" fmla="val 16200000"/>
              <a:gd name="adj2" fmla="val 132433"/>
            </a:avLst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12014F7-CF0F-C855-C541-6F28D42C8637}"/>
              </a:ext>
            </a:extLst>
          </p:cNvPr>
          <p:cNvCxnSpPr>
            <a:stCxn id="18" idx="2"/>
          </p:cNvCxnSpPr>
          <p:nvPr/>
        </p:nvCxnSpPr>
        <p:spPr>
          <a:xfrm flipV="1">
            <a:off x="2147267" y="6000466"/>
            <a:ext cx="45473" cy="19239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09C4512-F384-FD86-5FE9-555F6307AEF5}"/>
              </a:ext>
            </a:extLst>
          </p:cNvPr>
          <p:cNvSpPr txBox="1"/>
          <p:nvPr/>
        </p:nvSpPr>
        <p:spPr>
          <a:xfrm>
            <a:off x="5702704" y="6021932"/>
            <a:ext cx="305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Address</a:t>
            </a:r>
            <a:endParaRPr lang="en-CA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021FE-B8BF-E476-F131-C98CB5BEDEB1}"/>
              </a:ext>
            </a:extLst>
          </p:cNvPr>
          <p:cNvSpPr txBox="1"/>
          <p:nvPr/>
        </p:nvSpPr>
        <p:spPr>
          <a:xfrm>
            <a:off x="484494" y="2214487"/>
            <a:ext cx="3095769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Provenance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Ownership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E28C59-80D3-2DF1-8F20-F56352927EA2}"/>
              </a:ext>
            </a:extLst>
          </p:cNvPr>
          <p:cNvCxnSpPr>
            <a:cxnSpLocks/>
          </p:cNvCxnSpPr>
          <p:nvPr/>
        </p:nvCxnSpPr>
        <p:spPr>
          <a:xfrm>
            <a:off x="1975426" y="3168594"/>
            <a:ext cx="135428" cy="833982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79E4509-DF9D-DBCD-2314-FB1AEED13E58}"/>
              </a:ext>
            </a:extLst>
          </p:cNvPr>
          <p:cNvSpPr txBox="1"/>
          <p:nvPr/>
        </p:nvSpPr>
        <p:spPr>
          <a:xfrm>
            <a:off x="9507940" y="4573162"/>
            <a:ext cx="2151797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Openness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Access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295701-9813-4CB8-BB8F-79D953611835}"/>
              </a:ext>
            </a:extLst>
          </p:cNvPr>
          <p:cNvCxnSpPr>
            <a:cxnSpLocks/>
          </p:cNvCxnSpPr>
          <p:nvPr/>
        </p:nvCxnSpPr>
        <p:spPr>
          <a:xfrm flipH="1" flipV="1">
            <a:off x="7989674" y="4781266"/>
            <a:ext cx="1450552" cy="268949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D6B25F4-D01C-EB14-B748-474D96F4B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88A97DF-6DD5-DE44-D8E4-D1087153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529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5390018-E492-55A2-5EA6-B83F05E80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2239" y="3143839"/>
            <a:ext cx="13447648" cy="4178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Blockchain</a:t>
            </a:r>
            <a:endParaRPr lang="en-CA" sz="5400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6444853-5D28-CB22-34AD-1C33D6A1D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078" y="1665634"/>
            <a:ext cx="6305266" cy="2336942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Content Addressing (Blocks)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Merkle Graphs (Chains)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Consensus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BA9CFD-E471-4426-233F-1B75BFD7C0C8}"/>
              </a:ext>
            </a:extLst>
          </p:cNvPr>
          <p:cNvSpPr/>
          <p:nvPr/>
        </p:nvSpPr>
        <p:spPr>
          <a:xfrm>
            <a:off x="-3307307" y="4002576"/>
            <a:ext cx="3307307" cy="2855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6E530F-E8FC-3DB6-0C69-C8CBE354336E}"/>
              </a:ext>
            </a:extLst>
          </p:cNvPr>
          <p:cNvSpPr/>
          <p:nvPr/>
        </p:nvSpPr>
        <p:spPr>
          <a:xfrm>
            <a:off x="1781033" y="2380268"/>
            <a:ext cx="3307307" cy="1424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2DD0D0-B149-1F6D-63B3-B274978611A0}"/>
              </a:ext>
            </a:extLst>
          </p:cNvPr>
          <p:cNvSpPr/>
          <p:nvPr/>
        </p:nvSpPr>
        <p:spPr>
          <a:xfrm>
            <a:off x="7659909" y="3687451"/>
            <a:ext cx="3307307" cy="3080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793144-82D7-5206-9C94-96BB64EE1B1B}"/>
              </a:ext>
            </a:extLst>
          </p:cNvPr>
          <p:cNvSpPr/>
          <p:nvPr/>
        </p:nvSpPr>
        <p:spPr>
          <a:xfrm>
            <a:off x="5123468" y="2242782"/>
            <a:ext cx="5981307" cy="802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214B3C-58BB-1146-658F-C0C8B501D1B9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671740" y="2643820"/>
            <a:ext cx="1451728" cy="1160694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C5419E3-B846-C147-0F8A-2C47C8BC227C}"/>
              </a:ext>
            </a:extLst>
          </p:cNvPr>
          <p:cNvSpPr txBox="1"/>
          <p:nvPr/>
        </p:nvSpPr>
        <p:spPr>
          <a:xfrm>
            <a:off x="8114121" y="4025541"/>
            <a:ext cx="3095769" cy="18158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Findable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Accessible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Interoperable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Reusable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CA4E40-4E51-5631-477F-BDBB1DE59843}"/>
              </a:ext>
            </a:extLst>
          </p:cNvPr>
          <p:cNvCxnSpPr>
            <a:cxnSpLocks/>
          </p:cNvCxnSpPr>
          <p:nvPr/>
        </p:nvCxnSpPr>
        <p:spPr>
          <a:xfrm flipH="1">
            <a:off x="7112524" y="4914118"/>
            <a:ext cx="965528" cy="19364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D2A11B66-0DCB-38E8-8527-276FC4F6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D7B0A9A-D84F-3D64-F29A-BD6182C8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419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3BFC2BC-AC61-82CE-E3F0-49CDA16A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739" y="5984871"/>
            <a:ext cx="1522658" cy="577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54A01-EC61-40BF-6D5C-5F5AFD5EE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23" y="2398306"/>
            <a:ext cx="5829805" cy="4008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Blockchain</a:t>
            </a:r>
            <a:endParaRPr lang="en-CA" sz="5400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6444853-5D28-CB22-34AD-1C33D6A1D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078" y="1665634"/>
            <a:ext cx="6305266" cy="233694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Content Addressing (Blocks)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Merkle Graphs (Chains)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Consensus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B95B9B-D0F9-3505-7AC7-96C79280F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591" y="2336612"/>
            <a:ext cx="1162373" cy="11333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511DE7-B683-92CB-4CF4-6EA7791894A3}"/>
              </a:ext>
            </a:extLst>
          </p:cNvPr>
          <p:cNvSpPr/>
          <p:nvPr/>
        </p:nvSpPr>
        <p:spPr>
          <a:xfrm>
            <a:off x="4954137" y="2398306"/>
            <a:ext cx="413982" cy="97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EACECE-9EBD-50BC-01A2-DE76AADBDB41}"/>
              </a:ext>
            </a:extLst>
          </p:cNvPr>
          <p:cNvSpPr/>
          <p:nvPr/>
        </p:nvSpPr>
        <p:spPr>
          <a:xfrm>
            <a:off x="5318078" y="3025254"/>
            <a:ext cx="4026089" cy="6596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2E2BDC-EC62-8572-15FA-FC3A8CD2CE2E}"/>
              </a:ext>
            </a:extLst>
          </p:cNvPr>
          <p:cNvCxnSpPr>
            <a:cxnSpLocks/>
          </p:cNvCxnSpPr>
          <p:nvPr/>
        </p:nvCxnSpPr>
        <p:spPr>
          <a:xfrm flipH="1">
            <a:off x="4672084" y="3275463"/>
            <a:ext cx="645994" cy="318447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D67FDBF3-EF16-69FC-8D6C-F96402789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610" y="2304476"/>
            <a:ext cx="1480804" cy="5615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DF7B9C-0C0A-B9C5-4172-07997541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2" y="4572000"/>
            <a:ext cx="1522658" cy="577426"/>
          </a:xfrm>
          <a:prstGeom prst="rect">
            <a:avLst/>
          </a:prstGeom>
        </p:spPr>
      </p:pic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65C606EC-7258-1E82-A154-39A16ABB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8B13087-6B1A-4CE8-F615-F7A3DD693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2519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3BFC2BC-AC61-82CE-E3F0-49CDA16A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739" y="5984871"/>
            <a:ext cx="1522658" cy="577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54A01-EC61-40BF-6D5C-5F5AFD5EE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23" y="2398306"/>
            <a:ext cx="5829805" cy="4008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Blockchain</a:t>
            </a:r>
            <a:endParaRPr lang="en-CA" sz="5400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6444853-5D28-CB22-34AD-1C33D6A1D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078" y="1665634"/>
            <a:ext cx="6305266" cy="233694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Content Addressing (Blocks)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Merkle Graphs (Chains)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Consensus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B95B9B-D0F9-3505-7AC7-96C79280F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591" y="2336612"/>
            <a:ext cx="1162373" cy="11333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511DE7-B683-92CB-4CF4-6EA7791894A3}"/>
              </a:ext>
            </a:extLst>
          </p:cNvPr>
          <p:cNvSpPr/>
          <p:nvPr/>
        </p:nvSpPr>
        <p:spPr>
          <a:xfrm>
            <a:off x="4954137" y="2398306"/>
            <a:ext cx="413982" cy="97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EACECE-9EBD-50BC-01A2-DE76AADBDB41}"/>
              </a:ext>
            </a:extLst>
          </p:cNvPr>
          <p:cNvSpPr/>
          <p:nvPr/>
        </p:nvSpPr>
        <p:spPr>
          <a:xfrm>
            <a:off x="5318078" y="3025254"/>
            <a:ext cx="4026089" cy="6596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2E2BDC-EC62-8572-15FA-FC3A8CD2CE2E}"/>
              </a:ext>
            </a:extLst>
          </p:cNvPr>
          <p:cNvCxnSpPr>
            <a:cxnSpLocks/>
          </p:cNvCxnSpPr>
          <p:nvPr/>
        </p:nvCxnSpPr>
        <p:spPr>
          <a:xfrm flipH="1">
            <a:off x="4672084" y="3275463"/>
            <a:ext cx="645994" cy="318447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D67FDBF3-EF16-69FC-8D6C-F96402789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610" y="2304476"/>
            <a:ext cx="1480804" cy="5615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DF7B9C-0C0A-B9C5-4172-07997541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2" y="4572000"/>
            <a:ext cx="1522658" cy="57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D87C61-BCDE-6533-8F36-B8141FC699B4}"/>
              </a:ext>
            </a:extLst>
          </p:cNvPr>
          <p:cNvSpPr txBox="1"/>
          <p:nvPr/>
        </p:nvSpPr>
        <p:spPr>
          <a:xfrm>
            <a:off x="8203408" y="4238259"/>
            <a:ext cx="3670144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Data Federation Issues &amp; Principles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F84113E-DE20-70DC-3596-95B24386B691}"/>
              </a:ext>
            </a:extLst>
          </p:cNvPr>
          <p:cNvCxnSpPr>
            <a:cxnSpLocks/>
          </p:cNvCxnSpPr>
          <p:nvPr/>
        </p:nvCxnSpPr>
        <p:spPr>
          <a:xfrm flipH="1">
            <a:off x="6432645" y="4768541"/>
            <a:ext cx="1699998" cy="92172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18DAF-0549-318C-C400-D2385517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6800D-EAFC-5940-E456-44B2B026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2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The Crossroads</a:t>
            </a:r>
            <a:endParaRPr lang="en-CA" sz="5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06507-763F-3EB3-93A0-FD31F3BFC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280" y="1825625"/>
            <a:ext cx="6663519" cy="4351338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Technology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Institutions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Values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D86B94-0599-A7FD-990E-0E5083A9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52D04C-A55E-585D-8507-05E23435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2</a:t>
            </a:fld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D9BDC-DF31-69E6-CF74-3C7ACB70DEDF}"/>
              </a:ext>
            </a:extLst>
          </p:cNvPr>
          <p:cNvSpPr txBox="1"/>
          <p:nvPr/>
        </p:nvSpPr>
        <p:spPr>
          <a:xfrm>
            <a:off x="838199" y="4048026"/>
            <a:ext cx="103486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My objectives are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offer clear and understandable descriptions of three current technologies (metaverse, blockchain, artificial intelligence)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discuss how they will impact the traditional role and function of universities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describe the application of the conference themes to these technologies with respect to these roles</a:t>
            </a:r>
          </a:p>
        </p:txBody>
      </p:sp>
    </p:spTree>
    <p:extLst>
      <p:ext uri="{BB962C8B-B14F-4D97-AF65-F5344CB8AC3E}">
        <p14:creationId xmlns:p14="http://schemas.microsoft.com/office/powerpoint/2010/main" val="2264282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3BFC2BC-AC61-82CE-E3F0-49CDA16A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793" y="5778924"/>
            <a:ext cx="1522658" cy="577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54A01-EC61-40BF-6D5C-5F5AFD5EE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23" y="2398306"/>
            <a:ext cx="5829805" cy="4008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Blockchain</a:t>
            </a:r>
            <a:endParaRPr lang="en-CA" sz="5400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6444853-5D28-CB22-34AD-1C33D6A1D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078" y="1665634"/>
            <a:ext cx="6305266" cy="233694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Content Addressing (Blocks)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Merkle Graphs (Chains)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Consensus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11DE7-B683-92CB-4CF4-6EA7791894A3}"/>
              </a:ext>
            </a:extLst>
          </p:cNvPr>
          <p:cNvSpPr/>
          <p:nvPr/>
        </p:nvSpPr>
        <p:spPr>
          <a:xfrm>
            <a:off x="4954137" y="2398306"/>
            <a:ext cx="413982" cy="97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EACECE-9EBD-50BC-01A2-DE76AADBDB41}"/>
              </a:ext>
            </a:extLst>
          </p:cNvPr>
          <p:cNvSpPr/>
          <p:nvPr/>
        </p:nvSpPr>
        <p:spPr>
          <a:xfrm>
            <a:off x="5318078" y="3025254"/>
            <a:ext cx="4026089" cy="6596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2E2BDC-EC62-8572-15FA-FC3A8CD2CE2E}"/>
              </a:ext>
            </a:extLst>
          </p:cNvPr>
          <p:cNvCxnSpPr>
            <a:cxnSpLocks/>
          </p:cNvCxnSpPr>
          <p:nvPr/>
        </p:nvCxnSpPr>
        <p:spPr>
          <a:xfrm flipH="1">
            <a:off x="4672084" y="3275463"/>
            <a:ext cx="645994" cy="318447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D67FDBF3-EF16-69FC-8D6C-F96402789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610" y="2304476"/>
            <a:ext cx="1480804" cy="5615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DF7B9C-0C0A-B9C5-4172-07997541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2" y="4572000"/>
            <a:ext cx="1522658" cy="577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7B3F16-3926-EE1B-FDF8-B7D308C870B3}"/>
              </a:ext>
            </a:extLst>
          </p:cNvPr>
          <p:cNvSpPr txBox="1"/>
          <p:nvPr/>
        </p:nvSpPr>
        <p:spPr>
          <a:xfrm>
            <a:off x="8033397" y="4352531"/>
            <a:ext cx="4324061" cy="1383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Proof of Work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Proof of Stake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Proof of Authority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4A4FFF-6EE2-36D3-EC88-BA4EE3B56086}"/>
              </a:ext>
            </a:extLst>
          </p:cNvPr>
          <p:cNvCxnSpPr>
            <a:cxnSpLocks/>
          </p:cNvCxnSpPr>
          <p:nvPr/>
        </p:nvCxnSpPr>
        <p:spPr>
          <a:xfrm>
            <a:off x="5264870" y="4501299"/>
            <a:ext cx="3115559" cy="287517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AC6A4-E232-8EE4-A2F2-70AC6C5C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9EB87-9D51-976D-79CD-2B68CC11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4160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3BFC2BC-AC61-82CE-E3F0-49CDA16A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742" y="5769938"/>
            <a:ext cx="1522658" cy="577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54A01-EC61-40BF-6D5C-5F5AFD5EE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23" y="2398306"/>
            <a:ext cx="5829805" cy="4008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Blockchain</a:t>
            </a:r>
            <a:endParaRPr lang="en-CA" sz="5400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C6444853-5D28-CB22-34AD-1C33D6A1D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078" y="1665634"/>
            <a:ext cx="6305266" cy="233694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Content Addressing (Blocks)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Merkle Graphs (Chains)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Consensus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11DE7-B683-92CB-4CF4-6EA7791894A3}"/>
              </a:ext>
            </a:extLst>
          </p:cNvPr>
          <p:cNvSpPr/>
          <p:nvPr/>
        </p:nvSpPr>
        <p:spPr>
          <a:xfrm>
            <a:off x="4954137" y="2398306"/>
            <a:ext cx="413982" cy="97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EACECE-9EBD-50BC-01A2-DE76AADBDB41}"/>
              </a:ext>
            </a:extLst>
          </p:cNvPr>
          <p:cNvSpPr/>
          <p:nvPr/>
        </p:nvSpPr>
        <p:spPr>
          <a:xfrm>
            <a:off x="5318078" y="3025254"/>
            <a:ext cx="4026089" cy="6596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2E2BDC-EC62-8572-15FA-FC3A8CD2CE2E}"/>
              </a:ext>
            </a:extLst>
          </p:cNvPr>
          <p:cNvCxnSpPr>
            <a:cxnSpLocks/>
          </p:cNvCxnSpPr>
          <p:nvPr/>
        </p:nvCxnSpPr>
        <p:spPr>
          <a:xfrm flipH="1">
            <a:off x="4672084" y="3275463"/>
            <a:ext cx="645994" cy="318447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D67FDBF3-EF16-69FC-8D6C-F96402789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610" y="2304476"/>
            <a:ext cx="1480804" cy="5615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DF7B9C-0C0A-B9C5-4172-07997541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2" y="4572000"/>
            <a:ext cx="1522658" cy="5774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7B3F16-3926-EE1B-FDF8-B7D308C870B3}"/>
              </a:ext>
            </a:extLst>
          </p:cNvPr>
          <p:cNvSpPr txBox="1"/>
          <p:nvPr/>
        </p:nvSpPr>
        <p:spPr>
          <a:xfrm>
            <a:off x="8033397" y="4352531"/>
            <a:ext cx="4324061" cy="1383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Proof of Work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Proof of Stake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Proof of Authority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4A4FFF-6EE2-36D3-EC88-BA4EE3B56086}"/>
              </a:ext>
            </a:extLst>
          </p:cNvPr>
          <p:cNvCxnSpPr>
            <a:cxnSpLocks/>
          </p:cNvCxnSpPr>
          <p:nvPr/>
        </p:nvCxnSpPr>
        <p:spPr>
          <a:xfrm>
            <a:off x="5264870" y="4501299"/>
            <a:ext cx="3115559" cy="287517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CC99EE4-7397-DBEA-86E8-F25C30CAAD83}"/>
              </a:ext>
            </a:extLst>
          </p:cNvPr>
          <p:cNvSpPr txBox="1"/>
          <p:nvPr/>
        </p:nvSpPr>
        <p:spPr>
          <a:xfrm>
            <a:off x="9858232" y="3446194"/>
            <a:ext cx="2042616" cy="5232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Environment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5789E1-223C-A8DF-AADA-FE203EB3297D}"/>
              </a:ext>
            </a:extLst>
          </p:cNvPr>
          <p:cNvSpPr txBox="1"/>
          <p:nvPr/>
        </p:nvSpPr>
        <p:spPr>
          <a:xfrm>
            <a:off x="9404411" y="6157002"/>
            <a:ext cx="1741261" cy="5232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Inclusion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2EE356-9046-20A9-8B87-ED9DE6CF1257}"/>
              </a:ext>
            </a:extLst>
          </p:cNvPr>
          <p:cNvCxnSpPr>
            <a:cxnSpLocks/>
          </p:cNvCxnSpPr>
          <p:nvPr/>
        </p:nvCxnSpPr>
        <p:spPr>
          <a:xfrm flipH="1">
            <a:off x="10572466" y="3984381"/>
            <a:ext cx="185097" cy="401312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734BD6-AF62-4EC6-0F0B-A9A5BB3C9E5C}"/>
              </a:ext>
            </a:extLst>
          </p:cNvPr>
          <p:cNvCxnSpPr>
            <a:cxnSpLocks/>
          </p:cNvCxnSpPr>
          <p:nvPr/>
        </p:nvCxnSpPr>
        <p:spPr>
          <a:xfrm flipH="1" flipV="1">
            <a:off x="10085696" y="5690503"/>
            <a:ext cx="168714" cy="431224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CF39331B-A482-F826-B51F-63B51331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CB115A4-4FD5-F6DA-BCB9-BD2A6BED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0709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3BFC2BC-AC61-82CE-E3F0-49CDA16A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953" y="5778924"/>
            <a:ext cx="1522658" cy="577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54A01-EC61-40BF-6D5C-5F5AFD5EE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23" y="2398306"/>
            <a:ext cx="5829805" cy="4008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Trusted Data</a:t>
            </a:r>
            <a:endParaRPr lang="en-CA" sz="5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B95B9B-D0F9-3505-7AC7-96C79280F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591" y="2336612"/>
            <a:ext cx="1162373" cy="11333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511DE7-B683-92CB-4CF4-6EA7791894A3}"/>
              </a:ext>
            </a:extLst>
          </p:cNvPr>
          <p:cNvSpPr/>
          <p:nvPr/>
        </p:nvSpPr>
        <p:spPr>
          <a:xfrm>
            <a:off x="4954136" y="2398306"/>
            <a:ext cx="1628633" cy="97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7FDBF3-EF16-69FC-8D6C-F96402789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610" y="2304476"/>
            <a:ext cx="1480804" cy="5615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DF7B9C-0C0A-B9C5-4172-07997541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2" y="4572000"/>
            <a:ext cx="1522658" cy="57742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9A9EE9-5B43-80BD-AEAC-5D275591FD23}"/>
              </a:ext>
            </a:extLst>
          </p:cNvPr>
          <p:cNvSpPr txBox="1">
            <a:spLocks/>
          </p:cNvSpPr>
          <p:nvPr/>
        </p:nvSpPr>
        <p:spPr>
          <a:xfrm>
            <a:off x="6722629" y="654002"/>
            <a:ext cx="4971228" cy="1877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Untrusted Data</a:t>
            </a:r>
            <a:endParaRPr lang="en-CA" sz="5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7312F6-3CA9-E55E-8026-44C61891627A}"/>
              </a:ext>
            </a:extLst>
          </p:cNvPr>
          <p:cNvSpPr txBox="1">
            <a:spLocks/>
          </p:cNvSpPr>
          <p:nvPr/>
        </p:nvSpPr>
        <p:spPr>
          <a:xfrm>
            <a:off x="5250700" y="520649"/>
            <a:ext cx="831377" cy="1877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vs</a:t>
            </a:r>
            <a:endParaRPr lang="en-CA" sz="5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8D7170-24AF-FB6D-9FEA-ECC1B3324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539" y="2340573"/>
            <a:ext cx="4023318" cy="2258705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2BE8F46-3EF3-1BEF-1922-FF76D411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0E257B6-53B3-1A6B-E360-020F5114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1089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3BFC2BC-AC61-82CE-E3F0-49CDA16A8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739" y="5800967"/>
            <a:ext cx="1522658" cy="577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E54A01-EC61-40BF-6D5C-5F5AFD5EE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24" y="2398306"/>
            <a:ext cx="5829805" cy="4008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Trusted Data</a:t>
            </a:r>
            <a:endParaRPr lang="en-CA" sz="5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B95B9B-D0F9-3505-7AC7-96C79280F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591" y="2336612"/>
            <a:ext cx="1162373" cy="11333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511DE7-B683-92CB-4CF4-6EA7791894A3}"/>
              </a:ext>
            </a:extLst>
          </p:cNvPr>
          <p:cNvSpPr/>
          <p:nvPr/>
        </p:nvSpPr>
        <p:spPr>
          <a:xfrm>
            <a:off x="4954136" y="2398306"/>
            <a:ext cx="1628633" cy="97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7FDBF3-EF16-69FC-8D6C-F96402789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610" y="2304476"/>
            <a:ext cx="1480804" cy="5615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4DF7B9C-0C0A-B9C5-4172-07997541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52" y="4572000"/>
            <a:ext cx="1522658" cy="57742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9A9EE9-5B43-80BD-AEAC-5D275591FD23}"/>
              </a:ext>
            </a:extLst>
          </p:cNvPr>
          <p:cNvSpPr txBox="1">
            <a:spLocks/>
          </p:cNvSpPr>
          <p:nvPr/>
        </p:nvSpPr>
        <p:spPr>
          <a:xfrm>
            <a:off x="6722629" y="654002"/>
            <a:ext cx="4971228" cy="1877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Untrusted Data</a:t>
            </a:r>
            <a:endParaRPr lang="en-CA" sz="54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7312F6-3CA9-E55E-8026-44C61891627A}"/>
              </a:ext>
            </a:extLst>
          </p:cNvPr>
          <p:cNvSpPr txBox="1">
            <a:spLocks/>
          </p:cNvSpPr>
          <p:nvPr/>
        </p:nvSpPr>
        <p:spPr>
          <a:xfrm>
            <a:off x="5250700" y="520649"/>
            <a:ext cx="831377" cy="1877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vs</a:t>
            </a:r>
            <a:endParaRPr lang="en-CA" sz="5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88D7170-24AF-FB6D-9FEA-ECC1B3324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0539" y="2340573"/>
            <a:ext cx="4023318" cy="22587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C1FECA-B4CA-A4AC-6386-40F0EC79DCDA}"/>
              </a:ext>
            </a:extLst>
          </p:cNvPr>
          <p:cNvSpPr txBox="1"/>
          <p:nvPr/>
        </p:nvSpPr>
        <p:spPr>
          <a:xfrm>
            <a:off x="8033397" y="5164600"/>
            <a:ext cx="3971499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Data bias, representation, consent and inclusivity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67FE861-B264-787E-AC14-CDE933BA93B8}"/>
              </a:ext>
            </a:extLst>
          </p:cNvPr>
          <p:cNvCxnSpPr>
            <a:cxnSpLocks/>
          </p:cNvCxnSpPr>
          <p:nvPr/>
        </p:nvCxnSpPr>
        <p:spPr>
          <a:xfrm flipV="1">
            <a:off x="9912824" y="4599278"/>
            <a:ext cx="0" cy="550148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B1F97A2-CCAC-14C5-16B4-F7783776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68E785-5E09-FCB7-5C3F-AB2E0CC1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1893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Artificial Intelligence</a:t>
            </a:r>
            <a:endParaRPr lang="en-CA" sz="5400" dirty="0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B1498BDF-882F-0D67-221A-EBBAC74C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B4695F1B-9251-2F3D-7E28-F3928EF5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765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8FB4D808-CF8F-4CBE-AD0A-C5D60D722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22" y="2531710"/>
            <a:ext cx="3488358" cy="2451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Artificial Intelligence</a:t>
            </a:r>
            <a:endParaRPr lang="en-CA" sz="5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11DE7-B683-92CB-4CF4-6EA7791894A3}"/>
              </a:ext>
            </a:extLst>
          </p:cNvPr>
          <p:cNvSpPr/>
          <p:nvPr/>
        </p:nvSpPr>
        <p:spPr>
          <a:xfrm>
            <a:off x="4954136" y="2398306"/>
            <a:ext cx="1628633" cy="97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5D67CC-CB89-E93B-2F96-A52282D7B7B9}"/>
              </a:ext>
            </a:extLst>
          </p:cNvPr>
          <p:cNvSpPr/>
          <p:nvPr/>
        </p:nvSpPr>
        <p:spPr>
          <a:xfrm>
            <a:off x="5086065" y="1578591"/>
            <a:ext cx="6819897" cy="2179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35A28-1F6B-04EA-F888-6F02922B8461}"/>
              </a:ext>
            </a:extLst>
          </p:cNvPr>
          <p:cNvSpPr txBox="1"/>
          <p:nvPr/>
        </p:nvSpPr>
        <p:spPr>
          <a:xfrm>
            <a:off x="5299881" y="1678654"/>
            <a:ext cx="6096000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Models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140DDC-FD7B-A898-B04B-174D9B1D0B7B}"/>
              </a:ext>
            </a:extLst>
          </p:cNvPr>
          <p:cNvCxnSpPr>
            <a:cxnSpLocks/>
          </p:cNvCxnSpPr>
          <p:nvPr/>
        </p:nvCxnSpPr>
        <p:spPr>
          <a:xfrm flipV="1">
            <a:off x="2966114" y="2894650"/>
            <a:ext cx="1974375" cy="863034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5B1F3648-E66A-8A4C-20A7-C426E629F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68" y="4766750"/>
            <a:ext cx="3971499" cy="1665823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DB2AFB3-96F4-C99A-BBA5-25A4E42CB3EC}"/>
              </a:ext>
            </a:extLst>
          </p:cNvPr>
          <p:cNvCxnSpPr>
            <a:cxnSpLocks/>
          </p:cNvCxnSpPr>
          <p:nvPr/>
        </p:nvCxnSpPr>
        <p:spPr>
          <a:xfrm>
            <a:off x="8243248" y="3857747"/>
            <a:ext cx="639169" cy="782492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AFC5091-0C65-6693-FD49-0D108BB5F0D9}"/>
              </a:ext>
            </a:extLst>
          </p:cNvPr>
          <p:cNvSpPr txBox="1"/>
          <p:nvPr/>
        </p:nvSpPr>
        <p:spPr>
          <a:xfrm>
            <a:off x="860947" y="5272586"/>
            <a:ext cx="4205232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Model Selection</a:t>
            </a:r>
          </a:p>
          <a:p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Explainability</a:t>
            </a:r>
          </a:p>
          <a:p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Appeal and Accountability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678E10-1908-A392-E4BD-4CC46D05F6F6}"/>
              </a:ext>
            </a:extLst>
          </p:cNvPr>
          <p:cNvCxnSpPr>
            <a:cxnSpLocks/>
            <a:stCxn id="3" idx="3"/>
            <a:endCxn id="28" idx="1"/>
          </p:cNvCxnSpPr>
          <p:nvPr/>
        </p:nvCxnSpPr>
        <p:spPr>
          <a:xfrm flipV="1">
            <a:off x="5066179" y="5599662"/>
            <a:ext cx="1830489" cy="365422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2074B-3112-CBAD-382A-F5DC95D7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E67BB6-F34B-D477-9DE1-4E6686F75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698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Artificial Intelligence</a:t>
            </a:r>
            <a:endParaRPr lang="en-CA" sz="5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06507-763F-3EB3-93A0-FD31F3BFC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280" y="1825625"/>
            <a:ext cx="6663519" cy="4351338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2">
                    <a:lumMod val="50000"/>
                  </a:schemeClr>
                </a:solidFill>
              </a:rPr>
              <a:t>Before this year</a:t>
            </a:r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: descriptive, diagnostic, predictive, prescriptive</a:t>
            </a:r>
          </a:p>
          <a:p>
            <a:r>
              <a:rPr lang="en-CA" sz="4000" dirty="0">
                <a:solidFill>
                  <a:schemeClr val="accent2">
                    <a:lumMod val="50000"/>
                  </a:schemeClr>
                </a:solidFill>
              </a:rPr>
              <a:t>After this year</a:t>
            </a:r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: generative</a:t>
            </a:r>
          </a:p>
          <a:p>
            <a:r>
              <a:rPr lang="en-CA" sz="4000" dirty="0">
                <a:solidFill>
                  <a:schemeClr val="accent2">
                    <a:lumMod val="50000"/>
                  </a:schemeClr>
                </a:solidFill>
              </a:rPr>
              <a:t>Future</a:t>
            </a:r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: deontic analytics</a:t>
            </a:r>
          </a:p>
          <a:p>
            <a:pPr lvl="1"/>
            <a:endParaRPr lang="en-CA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6AE266-47B0-0BF3-AA21-36547D8574DF}"/>
              </a:ext>
            </a:extLst>
          </p:cNvPr>
          <p:cNvSpPr/>
          <p:nvPr/>
        </p:nvSpPr>
        <p:spPr>
          <a:xfrm>
            <a:off x="4503761" y="3566615"/>
            <a:ext cx="6159690" cy="14421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D8F4EF-B282-43FF-2A34-FC22F3FAD508}"/>
              </a:ext>
            </a:extLst>
          </p:cNvPr>
          <p:cNvSpPr txBox="1"/>
          <p:nvPr/>
        </p:nvSpPr>
        <p:spPr>
          <a:xfrm>
            <a:off x="696036" y="5292546"/>
            <a:ext cx="320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2">
                    <a:lumMod val="50000"/>
                  </a:schemeClr>
                </a:solidFill>
              </a:rPr>
              <a:t>The domain of universities?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83BFD5-F97F-089B-DEB8-864E437103D5}"/>
              </a:ext>
            </a:extLst>
          </p:cNvPr>
          <p:cNvCxnSpPr>
            <a:cxnSpLocks/>
          </p:cNvCxnSpPr>
          <p:nvPr/>
        </p:nvCxnSpPr>
        <p:spPr>
          <a:xfrm flipH="1">
            <a:off x="3607558" y="5165678"/>
            <a:ext cx="2019868" cy="561832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97E5572-26C8-1787-BACE-F92D7CF34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10" y="2260979"/>
            <a:ext cx="2201840" cy="154766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E7D4DF-ADFF-0AD0-BF58-78E0A4B9191A}"/>
              </a:ext>
            </a:extLst>
          </p:cNvPr>
          <p:cNvCxnSpPr>
            <a:cxnSpLocks/>
          </p:cNvCxnSpPr>
          <p:nvPr/>
        </p:nvCxnSpPr>
        <p:spPr>
          <a:xfrm>
            <a:off x="3121925" y="3488396"/>
            <a:ext cx="1322696" cy="574088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A178E98-2463-B7D7-EABB-9E2F424B7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54" y="3869926"/>
            <a:ext cx="1727885" cy="1168776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6354E5-3BB4-AF6E-FB86-41231560417A}"/>
              </a:ext>
            </a:extLst>
          </p:cNvPr>
          <p:cNvCxnSpPr>
            <a:cxnSpLocks/>
          </p:cNvCxnSpPr>
          <p:nvPr/>
        </p:nvCxnSpPr>
        <p:spPr>
          <a:xfrm flipV="1">
            <a:off x="3121925" y="4265639"/>
            <a:ext cx="1288577" cy="333657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DF197653-B183-C911-AD03-8A0DFB440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83" y="5085199"/>
            <a:ext cx="2019868" cy="847222"/>
          </a:xfrm>
          <a:prstGeom prst="rect">
            <a:avLst/>
          </a:prstGeom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7F92C81-216E-2EAE-63A3-8E8821D2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8448FE7-B11E-2AA2-F068-BC88B436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5758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Artificial Intelligence</a:t>
            </a:r>
            <a:endParaRPr lang="en-CA" sz="5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06507-763F-3EB3-93A0-FD31F3BFC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280" y="1825625"/>
            <a:ext cx="7465326" cy="4351338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2">
                    <a:lumMod val="50000"/>
                  </a:schemeClr>
                </a:solidFill>
              </a:rPr>
              <a:t>Generative Analytics</a:t>
            </a:r>
          </a:p>
          <a:p>
            <a:pPr lvl="1"/>
            <a:r>
              <a:rPr lang="en-CA" sz="2800" i="1" dirty="0"/>
              <a:t>Generative</a:t>
            </a:r>
            <a:r>
              <a:rPr lang="en-CA" sz="2800" dirty="0"/>
              <a:t> Pre-trained Transformer 3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</a:rPr>
              <a:t> (GPT-3)</a:t>
            </a:r>
          </a:p>
          <a:p>
            <a:pPr lvl="1"/>
            <a:r>
              <a:rPr lang="en-CA" sz="2800" i="1" dirty="0"/>
              <a:t>Generative Adversarial Network 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</a:rPr>
              <a:t>(GAN)</a:t>
            </a:r>
          </a:p>
          <a:p>
            <a:pPr lvl="1"/>
            <a:r>
              <a:rPr lang="en-CA" sz="2800" i="1" dirty="0"/>
              <a:t>Contrastive Language-Image Pre-training </a:t>
            </a:r>
            <a:r>
              <a:rPr lang="en-CA" sz="2800" dirty="0">
                <a:solidFill>
                  <a:schemeClr val="accent2">
                    <a:lumMod val="50000"/>
                  </a:schemeClr>
                </a:solidFill>
              </a:rPr>
              <a:t>(CLIP) e.g. DALL-E 2</a:t>
            </a:r>
          </a:p>
          <a:p>
            <a:pPr lvl="1"/>
            <a:endParaRPr lang="en-CA" sz="36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CA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59B8EC-3006-14FC-EA14-14B21EB64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69" y="2441784"/>
            <a:ext cx="1794979" cy="15217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7AF0F5-EF31-D134-EAD5-48EB47B62B59}"/>
              </a:ext>
            </a:extLst>
          </p:cNvPr>
          <p:cNvSpPr txBox="1"/>
          <p:nvPr/>
        </p:nvSpPr>
        <p:spPr>
          <a:xfrm>
            <a:off x="2254748" y="3202675"/>
            <a:ext cx="1096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AI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13DC24-37EE-4804-0BEB-9EE12A000FF1}"/>
              </a:ext>
            </a:extLst>
          </p:cNvPr>
          <p:cNvSpPr/>
          <p:nvPr/>
        </p:nvSpPr>
        <p:spPr>
          <a:xfrm>
            <a:off x="309349" y="2292824"/>
            <a:ext cx="2779594" cy="1837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3F4B-C116-A941-6137-1CFBFEAA957D}"/>
              </a:ext>
            </a:extLst>
          </p:cNvPr>
          <p:cNvSpPr txBox="1"/>
          <p:nvPr/>
        </p:nvSpPr>
        <p:spPr>
          <a:xfrm>
            <a:off x="1217518" y="5776316"/>
            <a:ext cx="941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Images            Music             Software             Text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A23D80-9983-7EA1-1E53-87981B273817}"/>
              </a:ext>
            </a:extLst>
          </p:cNvPr>
          <p:cNvCxnSpPr>
            <a:cxnSpLocks/>
          </p:cNvCxnSpPr>
          <p:nvPr/>
        </p:nvCxnSpPr>
        <p:spPr>
          <a:xfrm flipH="1">
            <a:off x="2047164" y="4188681"/>
            <a:ext cx="1072139" cy="1587635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842031-AE03-F2DC-E97B-24B03E87EC40}"/>
              </a:ext>
            </a:extLst>
          </p:cNvPr>
          <p:cNvCxnSpPr>
            <a:cxnSpLocks/>
          </p:cNvCxnSpPr>
          <p:nvPr/>
        </p:nvCxnSpPr>
        <p:spPr>
          <a:xfrm>
            <a:off x="3065900" y="4180764"/>
            <a:ext cx="1010231" cy="1595552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3CD99B5-4E9E-8EF0-139D-3271E848A05E}"/>
              </a:ext>
            </a:extLst>
          </p:cNvPr>
          <p:cNvCxnSpPr>
            <a:cxnSpLocks/>
          </p:cNvCxnSpPr>
          <p:nvPr/>
        </p:nvCxnSpPr>
        <p:spPr>
          <a:xfrm>
            <a:off x="3088943" y="4201263"/>
            <a:ext cx="3179929" cy="146213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A0D05D-BAFD-DEF1-3E11-9CE2DD2B4B0E}"/>
              </a:ext>
            </a:extLst>
          </p:cNvPr>
          <p:cNvCxnSpPr>
            <a:cxnSpLocks/>
          </p:cNvCxnSpPr>
          <p:nvPr/>
        </p:nvCxnSpPr>
        <p:spPr>
          <a:xfrm>
            <a:off x="3111986" y="4201263"/>
            <a:ext cx="5185853" cy="1618422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F2C6992-234E-D5D3-D93E-142BE0B72915}"/>
              </a:ext>
            </a:extLst>
          </p:cNvPr>
          <p:cNvSpPr txBox="1"/>
          <p:nvPr/>
        </p:nvSpPr>
        <p:spPr>
          <a:xfrm>
            <a:off x="8962030" y="4834263"/>
            <a:ext cx="2154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Research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95EFDFA-3FDE-1654-7332-FF6CA993704C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3119303" y="4157894"/>
            <a:ext cx="5842727" cy="968757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E83355B6-08C2-82A2-2EA0-D7AF89CE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8D816E71-B555-F08D-BE12-D48D6C2D9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9565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Artificial Intelligence</a:t>
            </a:r>
            <a:endParaRPr lang="en-CA" sz="5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59B8EC-3006-14FC-EA14-14B21EB64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69" y="2441784"/>
            <a:ext cx="1794979" cy="15217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7AF0F5-EF31-D134-EAD5-48EB47B62B59}"/>
              </a:ext>
            </a:extLst>
          </p:cNvPr>
          <p:cNvSpPr txBox="1"/>
          <p:nvPr/>
        </p:nvSpPr>
        <p:spPr>
          <a:xfrm>
            <a:off x="2254748" y="3202675"/>
            <a:ext cx="1096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AI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13DC24-37EE-4804-0BEB-9EE12A000FF1}"/>
              </a:ext>
            </a:extLst>
          </p:cNvPr>
          <p:cNvSpPr/>
          <p:nvPr/>
        </p:nvSpPr>
        <p:spPr>
          <a:xfrm>
            <a:off x="309349" y="2292824"/>
            <a:ext cx="2779594" cy="1837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A3F4B-C116-A941-6137-1CFBFEAA957D}"/>
              </a:ext>
            </a:extLst>
          </p:cNvPr>
          <p:cNvSpPr txBox="1"/>
          <p:nvPr/>
        </p:nvSpPr>
        <p:spPr>
          <a:xfrm>
            <a:off x="1217518" y="5776316"/>
            <a:ext cx="941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Images            Music             Software             Text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A23D80-9983-7EA1-1E53-87981B273817}"/>
              </a:ext>
            </a:extLst>
          </p:cNvPr>
          <p:cNvCxnSpPr>
            <a:cxnSpLocks/>
          </p:cNvCxnSpPr>
          <p:nvPr/>
        </p:nvCxnSpPr>
        <p:spPr>
          <a:xfrm flipH="1">
            <a:off x="2047164" y="4188681"/>
            <a:ext cx="1072139" cy="1587635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842031-AE03-F2DC-E97B-24B03E87EC40}"/>
              </a:ext>
            </a:extLst>
          </p:cNvPr>
          <p:cNvCxnSpPr>
            <a:cxnSpLocks/>
          </p:cNvCxnSpPr>
          <p:nvPr/>
        </p:nvCxnSpPr>
        <p:spPr>
          <a:xfrm>
            <a:off x="3065900" y="4180764"/>
            <a:ext cx="1010231" cy="1595552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3CD99B5-4E9E-8EF0-139D-3271E848A05E}"/>
              </a:ext>
            </a:extLst>
          </p:cNvPr>
          <p:cNvCxnSpPr>
            <a:cxnSpLocks/>
          </p:cNvCxnSpPr>
          <p:nvPr/>
        </p:nvCxnSpPr>
        <p:spPr>
          <a:xfrm>
            <a:off x="3088943" y="4201263"/>
            <a:ext cx="3179929" cy="146213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A0D05D-BAFD-DEF1-3E11-9CE2DD2B4B0E}"/>
              </a:ext>
            </a:extLst>
          </p:cNvPr>
          <p:cNvCxnSpPr>
            <a:cxnSpLocks/>
          </p:cNvCxnSpPr>
          <p:nvPr/>
        </p:nvCxnSpPr>
        <p:spPr>
          <a:xfrm>
            <a:off x="3111986" y="4201263"/>
            <a:ext cx="5185853" cy="1618422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F2C6992-234E-D5D3-D93E-142BE0B72915}"/>
              </a:ext>
            </a:extLst>
          </p:cNvPr>
          <p:cNvSpPr txBox="1"/>
          <p:nvPr/>
        </p:nvSpPr>
        <p:spPr>
          <a:xfrm>
            <a:off x="8962030" y="4834263"/>
            <a:ext cx="2154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Research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95EFDFA-3FDE-1654-7332-FF6CA993704C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3119303" y="4157894"/>
            <a:ext cx="5842727" cy="968757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C52BF2C-EEBB-956F-648F-82D019930C71}"/>
              </a:ext>
            </a:extLst>
          </p:cNvPr>
          <p:cNvCxnSpPr>
            <a:cxnSpLocks/>
          </p:cNvCxnSpPr>
          <p:nvPr/>
        </p:nvCxnSpPr>
        <p:spPr>
          <a:xfrm flipH="1">
            <a:off x="6136943" y="3484520"/>
            <a:ext cx="807493" cy="103239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486082-AF60-4DB4-346F-667267323283}"/>
              </a:ext>
            </a:extLst>
          </p:cNvPr>
          <p:cNvSpPr txBox="1"/>
          <p:nvPr/>
        </p:nvSpPr>
        <p:spPr>
          <a:xfrm>
            <a:off x="5150893" y="1648139"/>
            <a:ext cx="5780964" cy="18158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What do we do when everything we do, and everything we teach people to do, can be done using artificial intelligence?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6BF405D-2155-8330-D062-4A39B451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7136C58-6F10-9418-C6F3-79F68F42A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8982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Institutions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>
            <a:off x="3680347" y="3488141"/>
            <a:ext cx="1928883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776" y="2593075"/>
            <a:ext cx="6455391" cy="2069910"/>
          </a:xfrm>
        </p:spPr>
        <p:txBody>
          <a:bodyPr/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 and Learning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and Development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 and Growth</a:t>
            </a:r>
          </a:p>
          <a:p>
            <a:endParaRPr lang="en-CA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3A52D21-7519-03D4-43FB-FB0BB631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5E5D6F1-713F-CF53-8370-28BAEAFF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3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The Crossroads</a:t>
            </a:r>
            <a:endParaRPr lang="en-CA" sz="5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06507-763F-3EB3-93A0-FD31F3BFC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280" y="1825625"/>
            <a:ext cx="6663519" cy="4351338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Technology</a:t>
            </a:r>
          </a:p>
          <a:p>
            <a:pPr lvl="1"/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The Metaverse</a:t>
            </a:r>
          </a:p>
          <a:p>
            <a:pPr lvl="1"/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Blockchain and Crypto</a:t>
            </a:r>
          </a:p>
          <a:p>
            <a:pPr lvl="1"/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Artificial Intelligence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Institutions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Values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26359-159C-6CB2-A1E2-BEE87042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346D5-0051-4FED-B9B3-6405E469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228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Institutions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>
            <a:off x="3680347" y="3488141"/>
            <a:ext cx="1928883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776" y="2593075"/>
            <a:ext cx="6455391" cy="2069910"/>
          </a:xfrm>
        </p:spPr>
        <p:txBody>
          <a:bodyPr/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 and Learning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and Development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 and Growth</a:t>
            </a: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61E03-BB3C-EE2C-67C2-4E2049342EB7}"/>
              </a:ext>
            </a:extLst>
          </p:cNvPr>
          <p:cNvSpPr txBox="1"/>
          <p:nvPr/>
        </p:nvSpPr>
        <p:spPr>
          <a:xfrm>
            <a:off x="4879960" y="5234544"/>
            <a:ext cx="3693145" cy="5232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Our roles are changing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201C553-7454-3AFD-CA40-07094A214A3D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6726533" y="4383314"/>
            <a:ext cx="341924" cy="85123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F0423D6-2CD0-5B93-604B-A05E92B7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7428933-6507-12C9-3C69-9DB781C6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3120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Teaching and Learning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>
            <a:off x="3516573" y="2693158"/>
            <a:ext cx="2265528" cy="95535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 lnSpcReduction="10000"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Persistent Objects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Distributed ID (DID)</a:t>
            </a:r>
          </a:p>
          <a:p>
            <a:pPr lvl="2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Educational Resources</a:t>
            </a:r>
          </a:p>
          <a:p>
            <a:pPr lvl="2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Badges and Credentials</a:t>
            </a:r>
          </a:p>
          <a:p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10D61-FB2C-84C8-A578-77D63658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0BDDC5-2589-EA2A-269F-94D12B1A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014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Teaching and Learning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>
            <a:off x="3516573" y="2693158"/>
            <a:ext cx="2265528" cy="95535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 lnSpcReduction="10000"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Persistent Objects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Distributed ID (DID)</a:t>
            </a:r>
          </a:p>
          <a:p>
            <a:pPr lvl="2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Educational Resources</a:t>
            </a:r>
          </a:p>
          <a:p>
            <a:pPr lvl="2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Badges and Credentials</a:t>
            </a:r>
          </a:p>
          <a:p>
            <a:endParaRPr lang="en-CA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880EB47-CCE9-3CFF-CD7E-F44161C5BF51}"/>
              </a:ext>
            </a:extLst>
          </p:cNvPr>
          <p:cNvCxnSpPr>
            <a:cxnSpLocks/>
          </p:cNvCxnSpPr>
          <p:nvPr/>
        </p:nvCxnSpPr>
        <p:spPr>
          <a:xfrm flipH="1">
            <a:off x="5692253" y="3480315"/>
            <a:ext cx="698871" cy="185744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688E8AB-D082-DC04-D559-BE8D4C1880A1}"/>
              </a:ext>
            </a:extLst>
          </p:cNvPr>
          <p:cNvSpPr txBox="1"/>
          <p:nvPr/>
        </p:nvSpPr>
        <p:spPr>
          <a:xfrm>
            <a:off x="4430016" y="5325298"/>
            <a:ext cx="7133031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Ensuring individual agency and autonomy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Ensuing diversity, equity and inclusion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CEA6ED-AC78-ADA9-E2AD-D3D8ECEE6543}"/>
              </a:ext>
            </a:extLst>
          </p:cNvPr>
          <p:cNvSpPr/>
          <p:nvPr/>
        </p:nvSpPr>
        <p:spPr>
          <a:xfrm>
            <a:off x="6391124" y="2941562"/>
            <a:ext cx="3817257" cy="53875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D480BF0-8DF2-6137-168D-4E7888B1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CDAC76B-FF58-FCA2-8F03-B95CBCA7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6033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Teaching and Learning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>
            <a:off x="3516573" y="2693158"/>
            <a:ext cx="2265528" cy="95535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 lnSpcReduction="10000"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Persistent Objects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Distributed ID (DID)</a:t>
            </a:r>
          </a:p>
          <a:p>
            <a:pPr lvl="2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Educational Resources</a:t>
            </a:r>
          </a:p>
          <a:p>
            <a:pPr lvl="2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Badges and Credentials</a:t>
            </a:r>
          </a:p>
          <a:p>
            <a:endParaRPr lang="en-CA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880EB47-CCE9-3CFF-CD7E-F44161C5BF51}"/>
              </a:ext>
            </a:extLst>
          </p:cNvPr>
          <p:cNvCxnSpPr>
            <a:cxnSpLocks/>
          </p:cNvCxnSpPr>
          <p:nvPr/>
        </p:nvCxnSpPr>
        <p:spPr>
          <a:xfrm flipH="1">
            <a:off x="5484651" y="3698376"/>
            <a:ext cx="906473" cy="1712322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688E8AB-D082-DC04-D559-BE8D4C1880A1}"/>
              </a:ext>
            </a:extLst>
          </p:cNvPr>
          <p:cNvSpPr txBox="1"/>
          <p:nvPr/>
        </p:nvSpPr>
        <p:spPr>
          <a:xfrm>
            <a:off x="4430016" y="5325298"/>
            <a:ext cx="7133031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Accessible and usable learning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Support for informal and lifelong learning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CEA6ED-AC78-ADA9-E2AD-D3D8ECEE6543}"/>
              </a:ext>
            </a:extLst>
          </p:cNvPr>
          <p:cNvSpPr/>
          <p:nvPr/>
        </p:nvSpPr>
        <p:spPr>
          <a:xfrm>
            <a:off x="6391124" y="3429000"/>
            <a:ext cx="5171923" cy="53875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7ED1370-5B34-3CDE-2665-38E0F29F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CE51790-B187-539E-65CB-397B5539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966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Teaching and Learning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>
            <a:off x="3516573" y="2693158"/>
            <a:ext cx="2265528" cy="95535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 lnSpcReduction="10000"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Persistent Objects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Distributed ID (DID)</a:t>
            </a:r>
          </a:p>
          <a:p>
            <a:pPr lvl="2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Educational Resources</a:t>
            </a:r>
          </a:p>
          <a:p>
            <a:pPr lvl="2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Badges and Credentials</a:t>
            </a:r>
          </a:p>
          <a:p>
            <a:endParaRPr lang="en-CA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880EB47-CCE9-3CFF-CD7E-F44161C5BF51}"/>
              </a:ext>
            </a:extLst>
          </p:cNvPr>
          <p:cNvCxnSpPr>
            <a:cxnSpLocks/>
          </p:cNvCxnSpPr>
          <p:nvPr/>
        </p:nvCxnSpPr>
        <p:spPr>
          <a:xfrm flipH="1">
            <a:off x="5692253" y="4155924"/>
            <a:ext cx="645652" cy="1181831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688E8AB-D082-DC04-D559-BE8D4C1880A1}"/>
              </a:ext>
            </a:extLst>
          </p:cNvPr>
          <p:cNvSpPr txBox="1"/>
          <p:nvPr/>
        </p:nvSpPr>
        <p:spPr>
          <a:xfrm>
            <a:off x="4430016" y="5325298"/>
            <a:ext cx="7133031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Bridging the link to employability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Facilitating knowledge recognition networks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CEA6ED-AC78-ADA9-E2AD-D3D8ECEE6543}"/>
              </a:ext>
            </a:extLst>
          </p:cNvPr>
          <p:cNvSpPr/>
          <p:nvPr/>
        </p:nvSpPr>
        <p:spPr>
          <a:xfrm>
            <a:off x="6386286" y="3880798"/>
            <a:ext cx="4286552" cy="53875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7D93910-C93A-A57B-BADB-9660A4C5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0CB8E00-256A-4345-B684-284BEB1C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1398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Teaching and Learning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 flipV="1">
            <a:off x="3274327" y="2829636"/>
            <a:ext cx="2576013" cy="94126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 lnSpcReduction="10000"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CA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Consensus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Peer Networks</a:t>
            </a:r>
          </a:p>
          <a:p>
            <a:pPr lvl="2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Fediverse (Mastodon)</a:t>
            </a:r>
          </a:p>
          <a:p>
            <a:pPr lvl="2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Community</a:t>
            </a:r>
          </a:p>
          <a:p>
            <a:endParaRPr lang="en-CA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D3165D2-3123-B1E2-CD6D-B58C85FF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7D1A97E-148B-FC40-09FF-3E0FB826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9925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Teaching and Learning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 flipV="1">
            <a:off x="3274327" y="2829636"/>
            <a:ext cx="2576013" cy="94126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 lnSpcReduction="10000"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CA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Consensus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Peer Networks</a:t>
            </a:r>
          </a:p>
          <a:p>
            <a:pPr lvl="2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Fediverse (Mastodon)</a:t>
            </a:r>
          </a:p>
          <a:p>
            <a:pPr lvl="2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Community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2B55D7-37DE-D3EB-85EF-407BF0E6833B}"/>
              </a:ext>
            </a:extLst>
          </p:cNvPr>
          <p:cNvSpPr txBox="1"/>
          <p:nvPr/>
        </p:nvSpPr>
        <p:spPr>
          <a:xfrm>
            <a:off x="4371959" y="5146289"/>
            <a:ext cx="7655546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Building and facilitating mechanisms for people to support their own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For example, Personal Learning Environments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97E267-53C0-33FC-D7DD-D751A050C649}"/>
              </a:ext>
            </a:extLst>
          </p:cNvPr>
          <p:cNvCxnSpPr>
            <a:cxnSpLocks/>
          </p:cNvCxnSpPr>
          <p:nvPr/>
        </p:nvCxnSpPr>
        <p:spPr>
          <a:xfrm flipH="1">
            <a:off x="5675086" y="3717788"/>
            <a:ext cx="570895" cy="1384995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36D7EC3-32E7-9A8F-AF79-F24F177EBC15}"/>
              </a:ext>
            </a:extLst>
          </p:cNvPr>
          <p:cNvSpPr/>
          <p:nvPr/>
        </p:nvSpPr>
        <p:spPr>
          <a:xfrm>
            <a:off x="6304038" y="2999619"/>
            <a:ext cx="4417181" cy="14941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38AAE-DCFB-1949-6436-04BD1709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E29311E-4FA5-1D1A-AA01-C1C7ED2A1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0896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Teaching and Learning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 flipV="1">
            <a:off x="3598460" y="2829636"/>
            <a:ext cx="2251880" cy="1664159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 lnSpcReduction="10000"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CA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Artificial Intelligence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Resource Creation</a:t>
            </a:r>
          </a:p>
          <a:p>
            <a:pPr lvl="2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Coaching and Tutoring</a:t>
            </a:r>
          </a:p>
          <a:p>
            <a:pPr lvl="2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Automated Assessment</a:t>
            </a:r>
          </a:p>
          <a:p>
            <a:endParaRPr lang="en-CA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6E5D314-B7A1-9A73-262F-69E7EC01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56E3F1-65FF-DA3D-67CA-EEB50592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4654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Teaching and Learning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 flipV="1">
            <a:off x="3598460" y="2829636"/>
            <a:ext cx="2251880" cy="1664159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 lnSpcReduction="10000"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CA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Artificial Intelligence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Resource Creation</a:t>
            </a:r>
          </a:p>
          <a:p>
            <a:pPr lvl="2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Coaching and Tutoring</a:t>
            </a:r>
          </a:p>
          <a:p>
            <a:pPr lvl="2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Automated Assessment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53A3D-C159-E00A-E10B-D93F91B2A7F2}"/>
              </a:ext>
            </a:extLst>
          </p:cNvPr>
          <p:cNvSpPr txBox="1"/>
          <p:nvPr/>
        </p:nvSpPr>
        <p:spPr>
          <a:xfrm>
            <a:off x="4241329" y="4852610"/>
            <a:ext cx="6397641" cy="18158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Build quality trusted data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Assess and validate AI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Automated resource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Support public access to the technology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D69450-E1DC-155E-C1FA-28143D56F9D6}"/>
              </a:ext>
            </a:extLst>
          </p:cNvPr>
          <p:cNvCxnSpPr>
            <a:cxnSpLocks/>
          </p:cNvCxnSpPr>
          <p:nvPr/>
        </p:nvCxnSpPr>
        <p:spPr>
          <a:xfrm flipH="1">
            <a:off x="7339390" y="4339772"/>
            <a:ext cx="192684" cy="512838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CBB8EC5-8C95-0D1F-13FB-674A3170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7780236-1598-9320-B7CA-C6FE043D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2867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Research and Development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>
            <a:off x="3329530" y="2656764"/>
            <a:ext cx="2520810" cy="172872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CA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Persistent Objects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Open Access Publications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Open Data</a:t>
            </a:r>
          </a:p>
          <a:p>
            <a:endParaRPr lang="en-CA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F338A044-D1F3-8CFF-C4DF-9E7FFEFC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8146F2B-34B9-5227-42D3-58103AE9C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40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The Crossroads</a:t>
            </a:r>
            <a:endParaRPr lang="en-CA" sz="5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06507-763F-3EB3-93A0-FD31F3BFC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280" y="1825625"/>
            <a:ext cx="6663519" cy="4351338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Technology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Institutions</a:t>
            </a:r>
          </a:p>
          <a:p>
            <a:pPr lvl="1"/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Teaching and Learning</a:t>
            </a:r>
          </a:p>
          <a:p>
            <a:pPr lvl="1"/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Research and Development</a:t>
            </a:r>
          </a:p>
          <a:p>
            <a:pPr lvl="1"/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Innovation and Growth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Values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651F3-A009-31A2-8E1B-CB43ABC2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E38A1-A4FA-5DE3-C7C7-DFFACA2A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78153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Research and Development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>
            <a:off x="3329530" y="2656764"/>
            <a:ext cx="2520810" cy="172872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CA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Persistent Objects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Open Access Publications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Open Data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C9DA9-5A6D-AD80-E737-7E790DEAC071}"/>
              </a:ext>
            </a:extLst>
          </p:cNvPr>
          <p:cNvSpPr txBox="1"/>
          <p:nvPr/>
        </p:nvSpPr>
        <p:spPr>
          <a:xfrm>
            <a:off x="8297969" y="4585648"/>
            <a:ext cx="3095769" cy="18158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Findable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Accessible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Interoperable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Reusable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5226E-B088-64C2-520B-D101A5850DB3}"/>
              </a:ext>
            </a:extLst>
          </p:cNvPr>
          <p:cNvSpPr txBox="1"/>
          <p:nvPr/>
        </p:nvSpPr>
        <p:spPr>
          <a:xfrm>
            <a:off x="4366698" y="4585648"/>
            <a:ext cx="3458603" cy="18158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The university’s new role: as </a:t>
            </a:r>
            <a:r>
              <a:rPr lang="en-CA" sz="2800" i="1" dirty="0">
                <a:solidFill>
                  <a:schemeClr val="bg1">
                    <a:lumMod val="65000"/>
                  </a:schemeClr>
                </a:solidFill>
              </a:rPr>
              <a:t>stewards</a:t>
            </a: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 rather than creators and owners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063E61-9D76-ABF4-7A93-C20FFD87F6B3}"/>
              </a:ext>
            </a:extLst>
          </p:cNvPr>
          <p:cNvCxnSpPr>
            <a:cxnSpLocks/>
          </p:cNvCxnSpPr>
          <p:nvPr/>
        </p:nvCxnSpPr>
        <p:spPr>
          <a:xfrm flipH="1">
            <a:off x="7189410" y="4114708"/>
            <a:ext cx="210008" cy="47094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AE2808-0F71-1AA9-55BD-D8C99695DCD1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8453585" y="4091248"/>
            <a:ext cx="258762" cy="49440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910AB-D6C8-6FD7-A518-E9D59996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D175464-FDD0-AB1D-950C-26A2921A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84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Research and Development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329530" y="2829636"/>
            <a:ext cx="2520810" cy="812586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CA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Consensus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Research Networks</a:t>
            </a: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702107-D845-CC28-B8B3-87573342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65678-68BF-BD04-54D3-D169726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5665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Research and Development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329530" y="2829636"/>
            <a:ext cx="2520810" cy="812586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CA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Consensus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Research Networks</a:t>
            </a: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74004-F4A9-7317-F745-147B16DBC04F}"/>
              </a:ext>
            </a:extLst>
          </p:cNvPr>
          <p:cNvSpPr txBox="1"/>
          <p:nvPr/>
        </p:nvSpPr>
        <p:spPr>
          <a:xfrm>
            <a:off x="4366698" y="4339601"/>
            <a:ext cx="6987102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We face an immediate and pressing need to redefine how </a:t>
            </a:r>
            <a:r>
              <a:rPr lang="en-CA" sz="2800" i="1" dirty="0">
                <a:solidFill>
                  <a:schemeClr val="bg1">
                    <a:lumMod val="65000"/>
                  </a:schemeClr>
                </a:solidFill>
              </a:rPr>
              <a:t>consensus</a:t>
            </a: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 about facts and truth are determined in society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5B4E85-3835-78C5-8608-0758465AC549}"/>
              </a:ext>
            </a:extLst>
          </p:cNvPr>
          <p:cNvCxnSpPr>
            <a:cxnSpLocks/>
          </p:cNvCxnSpPr>
          <p:nvPr/>
        </p:nvCxnSpPr>
        <p:spPr>
          <a:xfrm flipV="1">
            <a:off x="7421638" y="3565676"/>
            <a:ext cx="338667" cy="740229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B459EF3-11E4-B9EF-23FA-F5B80875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49BAA41-370B-D8D7-4613-4AEB88B9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3767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Research and Development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3329530" y="2829636"/>
            <a:ext cx="2520810" cy="812586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CA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Consensus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Research Networks</a:t>
            </a: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74004-F4A9-7317-F745-147B16DBC04F}"/>
              </a:ext>
            </a:extLst>
          </p:cNvPr>
          <p:cNvSpPr txBox="1"/>
          <p:nvPr/>
        </p:nvSpPr>
        <p:spPr>
          <a:xfrm>
            <a:off x="4366698" y="4339601"/>
            <a:ext cx="6987102" cy="18158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Transparency and open research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Include the public in the research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Ensure the benefits of research are shared by all, not only corporations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5B4E85-3835-78C5-8608-0758465AC549}"/>
              </a:ext>
            </a:extLst>
          </p:cNvPr>
          <p:cNvCxnSpPr>
            <a:cxnSpLocks/>
          </p:cNvCxnSpPr>
          <p:nvPr/>
        </p:nvCxnSpPr>
        <p:spPr>
          <a:xfrm flipV="1">
            <a:off x="7421638" y="3565676"/>
            <a:ext cx="338667" cy="740229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F91FA-47CA-357C-A7F6-922563F6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62024CF-6D1F-8D54-7DE6-E3AF36E4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6948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Research and Development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 flipV="1">
            <a:off x="3575713" y="2829636"/>
            <a:ext cx="2274627" cy="194253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 lnSpcReduction="10000"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CA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Artificial Intelligence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Software Development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Concept Formation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Prediction</a:t>
            </a: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006C5-5E81-B8E3-BD8A-911726690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32142-F161-4310-BA7B-0D81C914A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8525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Research and Development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 flipV="1">
            <a:off x="3575713" y="2829636"/>
            <a:ext cx="2274627" cy="194253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 lnSpcReduction="10000"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CA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Artificial Intelligence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Software Development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Concept Formation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Prediction</a:t>
            </a: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C2510-87C9-1E40-3F99-84C878DB6A16}"/>
              </a:ext>
            </a:extLst>
          </p:cNvPr>
          <p:cNvSpPr txBox="1"/>
          <p:nvPr/>
        </p:nvSpPr>
        <p:spPr>
          <a:xfrm>
            <a:off x="4811803" y="4982050"/>
            <a:ext cx="5396578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Software validation 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Optimization and efficiency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E6FBCD-4D13-A590-8F60-87A78FB1DE5B}"/>
              </a:ext>
            </a:extLst>
          </p:cNvPr>
          <p:cNvSpPr/>
          <p:nvPr/>
        </p:nvSpPr>
        <p:spPr>
          <a:xfrm>
            <a:off x="6391124" y="2946400"/>
            <a:ext cx="4349447" cy="55638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76E981D-07EE-1F8B-91CE-D2605980FA71}"/>
              </a:ext>
            </a:extLst>
          </p:cNvPr>
          <p:cNvCxnSpPr>
            <a:cxnSpLocks/>
          </p:cNvCxnSpPr>
          <p:nvPr/>
        </p:nvCxnSpPr>
        <p:spPr>
          <a:xfrm flipH="1">
            <a:off x="5665410" y="3556000"/>
            <a:ext cx="725714" cy="1374019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1807E9A-8A2C-1E1E-EF3F-4F4C769E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01E32F0-B456-438F-D923-901ED774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53105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Research and Development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 flipV="1">
            <a:off x="3575713" y="2829636"/>
            <a:ext cx="2274627" cy="194253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 lnSpcReduction="10000"/>
          </a:bodyPr>
          <a:lstStyle/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CA" sz="36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Artificial Intelligence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Software Development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Concept Formation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Prediction</a:t>
            </a: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C2510-87C9-1E40-3F99-84C878DB6A16}"/>
              </a:ext>
            </a:extLst>
          </p:cNvPr>
          <p:cNvSpPr txBox="1"/>
          <p:nvPr/>
        </p:nvSpPr>
        <p:spPr>
          <a:xfrm>
            <a:off x="4787613" y="4970852"/>
            <a:ext cx="5396578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Research ethics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What we need </a:t>
            </a:r>
            <a:r>
              <a:rPr lang="en-CA" sz="2800" i="1" dirty="0">
                <a:solidFill>
                  <a:schemeClr val="bg1">
                    <a:lumMod val="65000"/>
                  </a:schemeClr>
                </a:solidFill>
              </a:rPr>
              <a:t>vs</a:t>
            </a: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 what we want </a:t>
            </a:r>
            <a:r>
              <a:rPr lang="en-CA" sz="2800" i="1" dirty="0">
                <a:solidFill>
                  <a:schemeClr val="bg1">
                    <a:lumMod val="65000"/>
                  </a:schemeClr>
                </a:solidFill>
              </a:rPr>
              <a:t>vs</a:t>
            </a: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 what we can 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E6FBCD-4D13-A590-8F60-87A78FB1DE5B}"/>
              </a:ext>
            </a:extLst>
          </p:cNvPr>
          <p:cNvSpPr/>
          <p:nvPr/>
        </p:nvSpPr>
        <p:spPr>
          <a:xfrm>
            <a:off x="6450075" y="3424162"/>
            <a:ext cx="4349447" cy="48018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76E981D-07EE-1F8B-91CE-D2605980FA71}"/>
              </a:ext>
            </a:extLst>
          </p:cNvPr>
          <p:cNvCxnSpPr>
            <a:cxnSpLocks/>
          </p:cNvCxnSpPr>
          <p:nvPr/>
        </p:nvCxnSpPr>
        <p:spPr>
          <a:xfrm flipH="1">
            <a:off x="5665410" y="3702352"/>
            <a:ext cx="730552" cy="1227667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0AF1816-CEF5-6FCF-91A4-4059F31EF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E7F47A3-3208-4D6C-C4D0-05F06D32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8548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Innovation and Growth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>
            <a:off x="3471081" y="2701120"/>
            <a:ext cx="2361062" cy="16377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/>
          </a:bodyPr>
          <a:lstStyle/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Market and Assets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Performance Indicators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Tokens and Recognition</a:t>
            </a: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59AAE-B8DB-28A6-96BB-0841F351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B0D78-582F-8C3B-CA7C-C112C75F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38762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Innovation and Growth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>
            <a:off x="3471081" y="2701120"/>
            <a:ext cx="2361062" cy="16377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/>
          </a:bodyPr>
          <a:lstStyle/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Market and Assets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Performance Indicators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Tokens and Recognition</a:t>
            </a: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10BE7-EDDA-056E-30DA-560DB1AD70F2}"/>
              </a:ext>
            </a:extLst>
          </p:cNvPr>
          <p:cNvSpPr txBox="1"/>
          <p:nvPr/>
        </p:nvSpPr>
        <p:spPr>
          <a:xfrm>
            <a:off x="4700526" y="4808327"/>
            <a:ext cx="6040045" cy="18158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Based on consent and inclusion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Definition of non-monetary assets, e.g., happiness, sustainability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Reflection of these in data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19A30FA-7B9C-F712-1547-FA53E779657E}"/>
              </a:ext>
            </a:extLst>
          </p:cNvPr>
          <p:cNvCxnSpPr>
            <a:cxnSpLocks/>
          </p:cNvCxnSpPr>
          <p:nvPr/>
        </p:nvCxnSpPr>
        <p:spPr>
          <a:xfrm flipH="1">
            <a:off x="5620992" y="2760097"/>
            <a:ext cx="738867" cy="2010933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354A2EA-8937-87A1-74F2-E0F951FBD01D}"/>
              </a:ext>
            </a:extLst>
          </p:cNvPr>
          <p:cNvSpPr/>
          <p:nvPr/>
        </p:nvSpPr>
        <p:spPr>
          <a:xfrm>
            <a:off x="6424990" y="2515738"/>
            <a:ext cx="3604381" cy="48871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182E45E-9D14-E492-553E-6DF7ABF6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CE6601E-AA38-06AE-AFE6-E3A32125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10887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Innovation and Growth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>
            <a:off x="3471081" y="2701120"/>
            <a:ext cx="2361062" cy="16377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/>
          </a:bodyPr>
          <a:lstStyle/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Market and Assets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Performance Indicators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Tokens and Recognition</a:t>
            </a: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10BE7-EDDA-056E-30DA-560DB1AD70F2}"/>
              </a:ext>
            </a:extLst>
          </p:cNvPr>
          <p:cNvSpPr txBox="1"/>
          <p:nvPr/>
        </p:nvSpPr>
        <p:spPr>
          <a:xfrm>
            <a:off x="4700526" y="4808327"/>
            <a:ext cx="6463343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How can we include non-quantitative?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Diverse perspectives, contexts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Monitoring and feeding into data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19A30FA-7B9C-F712-1547-FA53E779657E}"/>
              </a:ext>
            </a:extLst>
          </p:cNvPr>
          <p:cNvCxnSpPr>
            <a:cxnSpLocks/>
          </p:cNvCxnSpPr>
          <p:nvPr/>
        </p:nvCxnSpPr>
        <p:spPr>
          <a:xfrm flipH="1">
            <a:off x="5620992" y="3289905"/>
            <a:ext cx="789484" cy="1481125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354A2EA-8937-87A1-74F2-E0F951FBD01D}"/>
              </a:ext>
            </a:extLst>
          </p:cNvPr>
          <p:cNvSpPr/>
          <p:nvPr/>
        </p:nvSpPr>
        <p:spPr>
          <a:xfrm>
            <a:off x="6449181" y="3018900"/>
            <a:ext cx="4267200" cy="48871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39396FD-462F-CF71-A557-3C8EB3C41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BEB3182-C8D5-601F-D59A-5691D2313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86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The Crossroads</a:t>
            </a:r>
            <a:endParaRPr lang="en-CA" sz="5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06507-763F-3EB3-93A0-FD31F3BFC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280" y="1825625"/>
            <a:ext cx="6663519" cy="4351338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Technology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Institutions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Values</a:t>
            </a:r>
          </a:p>
          <a:p>
            <a:pPr lvl="1"/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Inclusion</a:t>
            </a:r>
          </a:p>
          <a:p>
            <a:pPr lvl="1"/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Sustainability</a:t>
            </a:r>
          </a:p>
          <a:p>
            <a:pPr lvl="1"/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Ethics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735654-1C8E-B136-B8A9-6D175DE9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01883-E226-1B3F-07EB-18C2C4D9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5379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Innovation and Growth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>
            <a:off x="3471081" y="2701120"/>
            <a:ext cx="2361062" cy="16377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/>
          </a:bodyPr>
          <a:lstStyle/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Market and Assets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Performance Indicators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Tokens and Recognition</a:t>
            </a: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10BE7-EDDA-056E-30DA-560DB1AD70F2}"/>
              </a:ext>
            </a:extLst>
          </p:cNvPr>
          <p:cNvSpPr txBox="1"/>
          <p:nvPr/>
        </p:nvSpPr>
        <p:spPr>
          <a:xfrm>
            <a:off x="4651612" y="5197830"/>
            <a:ext cx="6770598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Redefining wealth as a negative indicator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Social good (vs. ‘social credit’)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19A30FA-7B9C-F712-1547-FA53E779657E}"/>
              </a:ext>
            </a:extLst>
          </p:cNvPr>
          <p:cNvCxnSpPr>
            <a:cxnSpLocks/>
          </p:cNvCxnSpPr>
          <p:nvPr/>
        </p:nvCxnSpPr>
        <p:spPr>
          <a:xfrm flipH="1">
            <a:off x="5624756" y="3716705"/>
            <a:ext cx="789484" cy="1481125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354A2EA-8937-87A1-74F2-E0F951FBD01D}"/>
              </a:ext>
            </a:extLst>
          </p:cNvPr>
          <p:cNvSpPr/>
          <p:nvPr/>
        </p:nvSpPr>
        <p:spPr>
          <a:xfrm>
            <a:off x="6431997" y="3541748"/>
            <a:ext cx="4267200" cy="48871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40C40-CCFB-1CA2-D87B-058210DE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930547-C338-B5FA-8E2D-D877BD09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84375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Innovation and Growth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 flipV="1">
            <a:off x="3238087" y="2864893"/>
            <a:ext cx="2612253" cy="929185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Consensus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Innovation Networks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Needs Assessment</a:t>
            </a: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endParaRPr lang="en-CA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960C21B-E88D-31AA-924F-F374BE65E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2C608F1-791E-2B0B-A70E-06C962C55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43165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Innovation and Growth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 flipV="1">
            <a:off x="3238087" y="2864893"/>
            <a:ext cx="2612253" cy="929185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Consensus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Innovation Networks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Needs Assessment</a:t>
            </a: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6DA153-EC98-9465-F3DE-9997194FD72E}"/>
              </a:ext>
            </a:extLst>
          </p:cNvPr>
          <p:cNvSpPr txBox="1"/>
          <p:nvPr/>
        </p:nvSpPr>
        <p:spPr>
          <a:xfrm>
            <a:off x="4661288" y="4694668"/>
            <a:ext cx="6770598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Redefinition from </a:t>
            </a:r>
            <a:r>
              <a:rPr lang="en-CA" sz="2800" i="1" dirty="0">
                <a:solidFill>
                  <a:schemeClr val="bg1">
                    <a:lumMod val="65000"/>
                  </a:schemeClr>
                </a:solidFill>
              </a:rPr>
              <a:t>how</a:t>
            </a: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 to innovate to </a:t>
            </a:r>
            <a:r>
              <a:rPr lang="en-CA" sz="2800" i="1" dirty="0">
                <a:solidFill>
                  <a:schemeClr val="bg1">
                    <a:lumMod val="65000"/>
                  </a:schemeClr>
                </a:solidFill>
              </a:rPr>
              <a:t>what we want</a:t>
            </a: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 from innovation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Key role for access and inclusion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63B0D4-4192-3EB6-A71C-7424A89CB5EB}"/>
              </a:ext>
            </a:extLst>
          </p:cNvPr>
          <p:cNvCxnSpPr>
            <a:cxnSpLocks/>
          </p:cNvCxnSpPr>
          <p:nvPr/>
        </p:nvCxnSpPr>
        <p:spPr>
          <a:xfrm flipH="1">
            <a:off x="5576094" y="3607685"/>
            <a:ext cx="681097" cy="977963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32F67B3-EB21-E866-5677-B46A39B317E1}"/>
              </a:ext>
            </a:extLst>
          </p:cNvPr>
          <p:cNvSpPr/>
          <p:nvPr/>
        </p:nvSpPr>
        <p:spPr>
          <a:xfrm>
            <a:off x="6431997" y="3052504"/>
            <a:ext cx="4267200" cy="9779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48B3787-992C-6F7A-289A-9AF3B0BA4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881CADA-DE53-469F-DC92-3049EE3D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9628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Innovation and Growth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 flipV="1">
            <a:off x="3521122" y="2864893"/>
            <a:ext cx="2329218" cy="197551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Artificial Intelligence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Product Development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Logistics and Distribution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Management and Admin</a:t>
            </a: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61CDC-BB6C-614D-2141-5CF4A93E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4A9FC-298D-AD1C-A35C-5A4331BE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60182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Innovation and Growth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 flipV="1">
            <a:off x="3521122" y="2864893"/>
            <a:ext cx="2329218" cy="197551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Artificial Intelligence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Product Development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Logistics and Distribution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Management and Admin</a:t>
            </a: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6E1396-B4D7-9A37-B24A-F337C971B526}"/>
              </a:ext>
            </a:extLst>
          </p:cNvPr>
          <p:cNvSpPr txBox="1"/>
          <p:nvPr/>
        </p:nvSpPr>
        <p:spPr>
          <a:xfrm>
            <a:off x="4225860" y="4947610"/>
            <a:ext cx="7327512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Redefining ‘productivity’ and share of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Require definition of entire product cycle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Consider impact on communities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40C763-48D3-AF94-68DB-A67D6286F30F}"/>
              </a:ext>
            </a:extLst>
          </p:cNvPr>
          <p:cNvSpPr/>
          <p:nvPr/>
        </p:nvSpPr>
        <p:spPr>
          <a:xfrm>
            <a:off x="6431997" y="3014134"/>
            <a:ext cx="4267200" cy="4499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489149-7FC6-A0D3-7B53-1DC3209F2D47}"/>
              </a:ext>
            </a:extLst>
          </p:cNvPr>
          <p:cNvCxnSpPr>
            <a:cxnSpLocks/>
          </p:cNvCxnSpPr>
          <p:nvPr/>
        </p:nvCxnSpPr>
        <p:spPr>
          <a:xfrm flipH="1">
            <a:off x="5525105" y="3299685"/>
            <a:ext cx="849275" cy="1540721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DA3279F-380E-5F42-63E3-7F4B62CA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41B37C2-FEE7-BAE1-3661-DAF6CD20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34121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Innovation and Growth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56EDCA-1153-93F9-0C24-08CF76AF9890}"/>
              </a:ext>
            </a:extLst>
          </p:cNvPr>
          <p:cNvCxnSpPr>
            <a:cxnSpLocks/>
          </p:cNvCxnSpPr>
          <p:nvPr/>
        </p:nvCxnSpPr>
        <p:spPr>
          <a:xfrm flipV="1">
            <a:off x="3521122" y="2864893"/>
            <a:ext cx="2329218" cy="197551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6455391" cy="206991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Artificial Intelligence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Product Development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Logistics and Distribution</a:t>
            </a:r>
          </a:p>
          <a:p>
            <a:pPr lvl="2">
              <a:defRPr/>
            </a:pPr>
            <a:r>
              <a:rPr lang="en-CA" sz="3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Management and Admin</a:t>
            </a: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6E1396-B4D7-9A37-B24A-F337C971B526}"/>
              </a:ext>
            </a:extLst>
          </p:cNvPr>
          <p:cNvSpPr txBox="1"/>
          <p:nvPr/>
        </p:nvSpPr>
        <p:spPr>
          <a:xfrm>
            <a:off x="4225860" y="4947610"/>
            <a:ext cx="7327512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Management for sustainability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Redefine wages as benefit, not cost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Consider impact on communities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40C763-48D3-AF94-68DB-A67D6286F30F}"/>
              </a:ext>
            </a:extLst>
          </p:cNvPr>
          <p:cNvSpPr/>
          <p:nvPr/>
        </p:nvSpPr>
        <p:spPr>
          <a:xfrm>
            <a:off x="6382116" y="3930953"/>
            <a:ext cx="4629389" cy="44994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489149-7FC6-A0D3-7B53-1DC3209F2D47}"/>
              </a:ext>
            </a:extLst>
          </p:cNvPr>
          <p:cNvCxnSpPr>
            <a:cxnSpLocks/>
          </p:cNvCxnSpPr>
          <p:nvPr/>
        </p:nvCxnSpPr>
        <p:spPr>
          <a:xfrm flipH="1">
            <a:off x="5525105" y="4107543"/>
            <a:ext cx="816557" cy="732863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DF232A7-7BA9-0828-AD91-F57524937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911C446-79D3-D708-7AAE-CD32EFA1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40189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Concluding Remarks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8"/>
            <a:ext cx="3049749" cy="62779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This is us</a:t>
            </a: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endParaRPr lang="en-CA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959085-0EFC-0272-76DF-CCBDCA9AA780}"/>
              </a:ext>
            </a:extLst>
          </p:cNvPr>
          <p:cNvCxnSpPr>
            <a:cxnSpLocks/>
          </p:cNvCxnSpPr>
          <p:nvPr/>
        </p:nvCxnSpPr>
        <p:spPr>
          <a:xfrm flipH="1">
            <a:off x="4064000" y="2820610"/>
            <a:ext cx="1693333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D08FCF3-9C2E-FE4F-B377-04487E08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9E41E1E-48AD-5A35-E832-38F36BC9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197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Concluding Remarks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7"/>
            <a:ext cx="5231730" cy="190381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Everything this does depends on what we do</a:t>
            </a: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endParaRPr lang="en-CA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959085-0EFC-0272-76DF-CCBDCA9AA780}"/>
              </a:ext>
            </a:extLst>
          </p:cNvPr>
          <p:cNvCxnSpPr>
            <a:cxnSpLocks/>
          </p:cNvCxnSpPr>
          <p:nvPr/>
        </p:nvCxnSpPr>
        <p:spPr>
          <a:xfrm flipH="1">
            <a:off x="4064000" y="2820610"/>
            <a:ext cx="1693333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EEA1F-44BE-BCF9-B4F7-88C40FF1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4B811-3B23-E0B3-328E-4CA3DACE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27625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Concluding Remarks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28E9403-7DF1-8AB6-DCCA-875ABCBBA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" y="4493795"/>
            <a:ext cx="2301399" cy="96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6CAFE-ADFB-FA1D-C17A-BBB34C09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36" y="2864893"/>
            <a:ext cx="2211794" cy="1554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D8FF6-36A9-A693-8A90-6CB64748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4" y="2178225"/>
            <a:ext cx="2120351" cy="9653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0C9101-6537-205C-DD21-6282C011B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651" y="2515737"/>
            <a:ext cx="5231730" cy="36189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If we want a more inclusive, sustainable and ethical society, we must make inclusive, sustainable and ethical decisions</a:t>
            </a: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pPr lvl="2">
              <a:defRPr/>
            </a:pPr>
            <a:endParaRPr lang="en-CA" sz="3200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  <a:p>
            <a:endParaRPr lang="en-CA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959085-0EFC-0272-76DF-CCBDCA9AA780}"/>
              </a:ext>
            </a:extLst>
          </p:cNvPr>
          <p:cNvCxnSpPr>
            <a:cxnSpLocks/>
          </p:cNvCxnSpPr>
          <p:nvPr/>
        </p:nvCxnSpPr>
        <p:spPr>
          <a:xfrm flipH="1">
            <a:off x="4064000" y="2820610"/>
            <a:ext cx="1693333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C15A5-428F-0E37-23CC-6C97AB94B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0B8C6-0218-FE37-FA6D-0FE6DE21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91416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7C5A1D-6AB6-B550-D459-BB56539D3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05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0D55AA-8A78-B1FB-F0CE-B8BA91B1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Stephen Downes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014D8-FA19-34FF-3DAF-35864C167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https://www.downes.ca</a:t>
            </a:r>
          </a:p>
          <a:p>
            <a:pPr marL="0" indent="0">
              <a:buNone/>
            </a:pPr>
            <a:r>
              <a:rPr lang="en-CA" dirty="0"/>
              <a:t>stephen@downes.ca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69D73E8-A392-CF70-4B48-D6198723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362E5D1-ADE8-ECAD-01F2-BBD67730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98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Values</a:t>
            </a:r>
            <a:endParaRPr lang="en-CA" sz="5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06507-763F-3EB3-93A0-FD31F3BFC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7428"/>
            <a:ext cx="4085230" cy="1813778"/>
          </a:xfrm>
        </p:spPr>
        <p:txBody>
          <a:bodyPr>
            <a:normAutofit/>
          </a:bodyPr>
          <a:lstStyle/>
          <a:p>
            <a:pPr lvl="1"/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Inclusion</a:t>
            </a:r>
          </a:p>
          <a:p>
            <a:pPr lvl="1"/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Sustainability</a:t>
            </a:r>
          </a:p>
          <a:p>
            <a:pPr lvl="1"/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Ethics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AD99D0C0-EFE1-641E-0520-9857B204685C}"/>
              </a:ext>
            </a:extLst>
          </p:cNvPr>
          <p:cNvSpPr txBox="1">
            <a:spLocks/>
          </p:cNvSpPr>
          <p:nvPr/>
        </p:nvSpPr>
        <p:spPr>
          <a:xfrm>
            <a:off x="6150591" y="2151797"/>
            <a:ext cx="5609230" cy="4025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Other Themes?</a:t>
            </a:r>
          </a:p>
          <a:p>
            <a:pPr lvl="1"/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Autonomy and Agency</a:t>
            </a:r>
          </a:p>
          <a:p>
            <a:pPr lvl="1"/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Integrity and Honesty</a:t>
            </a:r>
          </a:p>
          <a:p>
            <a:pPr lvl="1"/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Openness</a:t>
            </a:r>
          </a:p>
          <a:p>
            <a:pPr lvl="1"/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Care and Respect</a:t>
            </a:r>
          </a:p>
          <a:p>
            <a:pPr lvl="1"/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Value and Benefit</a:t>
            </a:r>
          </a:p>
          <a:p>
            <a:pPr marL="914400" lvl="2" indent="0">
              <a:buNone/>
            </a:pPr>
            <a:r>
              <a:rPr lang="en-CA" sz="3200" dirty="0" err="1">
                <a:solidFill>
                  <a:schemeClr val="accent6">
                    <a:lumMod val="75000"/>
                  </a:schemeClr>
                </a:solidFill>
              </a:rPr>
              <a:t>etc</a:t>
            </a:r>
            <a:endParaRPr lang="en-CA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49B19C9-BC0D-DC5D-C3A7-5987833B7C51}"/>
              </a:ext>
            </a:extLst>
          </p:cNvPr>
          <p:cNvCxnSpPr>
            <a:cxnSpLocks/>
          </p:cNvCxnSpPr>
          <p:nvPr/>
        </p:nvCxnSpPr>
        <p:spPr>
          <a:xfrm>
            <a:off x="4622042" y="2486711"/>
            <a:ext cx="1387522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0D51DC-B58C-DD9F-3F14-429B2E0B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8323C9-AD9D-4976-F821-C6370A7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220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972870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Values and Practices</a:t>
            </a:r>
            <a:endParaRPr lang="en-CA" sz="5400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AEF83B1F-17F5-1486-7199-6FE83B57731B}"/>
              </a:ext>
            </a:extLst>
          </p:cNvPr>
          <p:cNvCxnSpPr>
            <a:cxnSpLocks/>
          </p:cNvCxnSpPr>
          <p:nvPr/>
        </p:nvCxnSpPr>
        <p:spPr>
          <a:xfrm>
            <a:off x="3440049" y="2391256"/>
            <a:ext cx="2902131" cy="117259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C035F25F-39D3-8733-6FB0-4172FC09B861}"/>
              </a:ext>
            </a:extLst>
          </p:cNvPr>
          <p:cNvCxnSpPr>
            <a:cxnSpLocks/>
          </p:cNvCxnSpPr>
          <p:nvPr/>
        </p:nvCxnSpPr>
        <p:spPr>
          <a:xfrm>
            <a:off x="4924639" y="3575081"/>
            <a:ext cx="2828276" cy="129885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ADBDEA7-A7F1-0BCF-C22E-F42B016E4026}"/>
              </a:ext>
            </a:extLst>
          </p:cNvPr>
          <p:cNvCxnSpPr>
            <a:cxnSpLocks/>
          </p:cNvCxnSpPr>
          <p:nvPr/>
        </p:nvCxnSpPr>
        <p:spPr>
          <a:xfrm>
            <a:off x="6338777" y="4881285"/>
            <a:ext cx="2814320" cy="114690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2EFBEB6-B8F4-C118-49B4-9C668A1C90A1}"/>
              </a:ext>
            </a:extLst>
          </p:cNvPr>
          <p:cNvSpPr txBox="1"/>
          <p:nvPr/>
        </p:nvSpPr>
        <p:spPr>
          <a:xfrm>
            <a:off x="2818058" y="2566160"/>
            <a:ext cx="194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6">
                    <a:lumMod val="75000"/>
                  </a:schemeClr>
                </a:solidFill>
              </a:rPr>
              <a:t>Regulation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F897C2-9157-156B-E4C1-6D6F271C5046}"/>
              </a:ext>
            </a:extLst>
          </p:cNvPr>
          <p:cNvSpPr txBox="1"/>
          <p:nvPr/>
        </p:nvSpPr>
        <p:spPr>
          <a:xfrm>
            <a:off x="4523486" y="3665706"/>
            <a:ext cx="194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6">
                    <a:lumMod val="75000"/>
                  </a:schemeClr>
                </a:solidFill>
              </a:rPr>
              <a:t>Practices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CA7C34-A5E3-5094-3BC0-0F8A6A44685A}"/>
              </a:ext>
            </a:extLst>
          </p:cNvPr>
          <p:cNvSpPr txBox="1"/>
          <p:nvPr/>
        </p:nvSpPr>
        <p:spPr>
          <a:xfrm>
            <a:off x="6250686" y="4964556"/>
            <a:ext cx="1465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6">
                    <a:lumMod val="75000"/>
                  </a:schemeClr>
                </a:solidFill>
              </a:rPr>
              <a:t>Culture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5F33F5CE-1C31-99C5-9453-92DF91BAE392}"/>
              </a:ext>
            </a:extLst>
          </p:cNvPr>
          <p:cNvSpPr/>
          <p:nvPr/>
        </p:nvSpPr>
        <p:spPr>
          <a:xfrm rot="7625773">
            <a:off x="7547900" y="1011009"/>
            <a:ext cx="1001619" cy="4982514"/>
          </a:xfrm>
          <a:prstGeom prst="upArrow">
            <a:avLst>
              <a:gd name="adj1" fmla="val 50000"/>
              <a:gd name="adj2" fmla="val 446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AB66D-0864-4833-A62F-029653F78312}"/>
              </a:ext>
            </a:extLst>
          </p:cNvPr>
          <p:cNvSpPr txBox="1"/>
          <p:nvPr/>
        </p:nvSpPr>
        <p:spPr>
          <a:xfrm>
            <a:off x="838200" y="4728789"/>
            <a:ext cx="3463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1"/>
                </a:solidFill>
              </a:rPr>
              <a:t>More formal</a:t>
            </a:r>
          </a:p>
          <a:p>
            <a:r>
              <a:rPr lang="en-CA" sz="2800" dirty="0">
                <a:solidFill>
                  <a:schemeClr val="accent1"/>
                </a:solidFill>
              </a:rPr>
              <a:t>More institutional</a:t>
            </a:r>
          </a:p>
          <a:p>
            <a:r>
              <a:rPr lang="en-CA" sz="2800" dirty="0">
                <a:solidFill>
                  <a:schemeClr val="accent1"/>
                </a:solidFill>
              </a:rPr>
              <a:t>Focused on wrongs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8F42A5-C2B1-98C2-79AD-5988693AE5E8}"/>
              </a:ext>
            </a:extLst>
          </p:cNvPr>
          <p:cNvSpPr txBox="1"/>
          <p:nvPr/>
        </p:nvSpPr>
        <p:spPr>
          <a:xfrm>
            <a:off x="7953951" y="2332633"/>
            <a:ext cx="3642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dirty="0">
                <a:solidFill>
                  <a:schemeClr val="accent1"/>
                </a:solidFill>
              </a:rPr>
              <a:t>Focused on the good</a:t>
            </a:r>
          </a:p>
          <a:p>
            <a:pPr algn="r"/>
            <a:r>
              <a:rPr lang="en-CA" sz="2800" dirty="0">
                <a:solidFill>
                  <a:schemeClr val="accent1"/>
                </a:solidFill>
              </a:rPr>
              <a:t>More personal</a:t>
            </a:r>
          </a:p>
          <a:p>
            <a:pPr algn="r"/>
            <a:r>
              <a:rPr lang="en-CA" sz="2800" dirty="0">
                <a:solidFill>
                  <a:schemeClr val="accent1"/>
                </a:solidFill>
              </a:rPr>
              <a:t>Less formal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81447D-76DC-F542-0165-2839DA43DD39}"/>
              </a:ext>
            </a:extLst>
          </p:cNvPr>
          <p:cNvSpPr txBox="1"/>
          <p:nvPr/>
        </p:nvSpPr>
        <p:spPr>
          <a:xfrm>
            <a:off x="3137823" y="1764864"/>
            <a:ext cx="86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Fear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41B259-2A46-90CA-0404-5D8E476AAA7D}"/>
              </a:ext>
            </a:extLst>
          </p:cNvPr>
          <p:cNvSpPr txBox="1"/>
          <p:nvPr/>
        </p:nvSpPr>
        <p:spPr>
          <a:xfrm>
            <a:off x="8765541" y="5577171"/>
            <a:ext cx="86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6">
                    <a:lumMod val="50000"/>
                  </a:schemeClr>
                </a:solidFill>
              </a:rPr>
              <a:t>Joy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" name="Picture 18" descr="A picture containing night, night sky&#10;&#10;Description automatically generated">
            <a:extLst>
              <a:ext uri="{FF2B5EF4-FFF2-40B4-BE49-F238E27FC236}">
                <a16:creationId xmlns:a16="http://schemas.microsoft.com/office/drawing/2014/main" id="{8CE86332-E31C-101A-E163-4B759BA23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55" y="1835157"/>
            <a:ext cx="228747" cy="22874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93DD37-7E26-6609-4195-F26B468C9E12}"/>
              </a:ext>
            </a:extLst>
          </p:cNvPr>
          <p:cNvCxnSpPr>
            <a:stCxn id="19" idx="2"/>
          </p:cNvCxnSpPr>
          <p:nvPr/>
        </p:nvCxnSpPr>
        <p:spPr>
          <a:xfrm flipH="1">
            <a:off x="3877628" y="2063904"/>
            <a:ext cx="1" cy="182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9B502E-A8B5-F6DC-C4E2-8D7E2C435B88}"/>
              </a:ext>
            </a:extLst>
          </p:cNvPr>
          <p:cNvCxnSpPr/>
          <p:nvPr/>
        </p:nvCxnSpPr>
        <p:spPr>
          <a:xfrm flipH="1">
            <a:off x="3790514" y="2246787"/>
            <a:ext cx="87114" cy="133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29A61C-88E2-ED59-E235-E02E85F07406}"/>
              </a:ext>
            </a:extLst>
          </p:cNvPr>
          <p:cNvCxnSpPr/>
          <p:nvPr/>
        </p:nvCxnSpPr>
        <p:spPr>
          <a:xfrm>
            <a:off x="3877628" y="2246787"/>
            <a:ext cx="114374" cy="144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326FD0-53BF-D274-209F-F102C4FF2ADF}"/>
              </a:ext>
            </a:extLst>
          </p:cNvPr>
          <p:cNvCxnSpPr>
            <a:cxnSpLocks/>
          </p:cNvCxnSpPr>
          <p:nvPr/>
        </p:nvCxnSpPr>
        <p:spPr>
          <a:xfrm flipH="1" flipV="1">
            <a:off x="3763255" y="2071883"/>
            <a:ext cx="114374" cy="73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3687E4-8071-5F4D-155C-11AB174856D6}"/>
              </a:ext>
            </a:extLst>
          </p:cNvPr>
          <p:cNvCxnSpPr>
            <a:cxnSpLocks/>
          </p:cNvCxnSpPr>
          <p:nvPr/>
        </p:nvCxnSpPr>
        <p:spPr>
          <a:xfrm flipH="1">
            <a:off x="3885882" y="2064473"/>
            <a:ext cx="76346" cy="79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0D3E730-C585-1E05-DF8F-D44BE5C8B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3226" y="5577171"/>
            <a:ext cx="469113" cy="469113"/>
          </a:xfrm>
          <a:prstGeom prst="rect">
            <a:avLst/>
          </a:prstGeom>
        </p:spPr>
      </p:pic>
      <p:sp>
        <p:nvSpPr>
          <p:cNvPr id="26" name="Arrow: Up 25">
            <a:extLst>
              <a:ext uri="{FF2B5EF4-FFF2-40B4-BE49-F238E27FC236}">
                <a16:creationId xmlns:a16="http://schemas.microsoft.com/office/drawing/2014/main" id="{3086D805-99C0-DBBC-3BF0-5102E015944C}"/>
              </a:ext>
            </a:extLst>
          </p:cNvPr>
          <p:cNvSpPr/>
          <p:nvPr/>
        </p:nvSpPr>
        <p:spPr>
          <a:xfrm rot="18582123">
            <a:off x="3557292" y="2390028"/>
            <a:ext cx="1001619" cy="4982514"/>
          </a:xfrm>
          <a:prstGeom prst="upArrow">
            <a:avLst>
              <a:gd name="adj1" fmla="val 50000"/>
              <a:gd name="adj2" fmla="val 446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B5C5EDF4-30CB-02C5-43BE-7DA61562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21C3CED5-AAF6-007B-8C5A-20424518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390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Technology</a:t>
            </a:r>
            <a:endParaRPr lang="en-CA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203F55-50D2-D75F-1581-13E0608CD8D7}"/>
              </a:ext>
            </a:extLst>
          </p:cNvPr>
          <p:cNvSpPr txBox="1"/>
          <p:nvPr/>
        </p:nvSpPr>
        <p:spPr>
          <a:xfrm>
            <a:off x="4330095" y="2013040"/>
            <a:ext cx="60960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The Metaverse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Blockchain and Crypto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CA" sz="3600" dirty="0">
                <a:solidFill>
                  <a:schemeClr val="accent6">
                    <a:lumMod val="75000"/>
                  </a:schemeClr>
                </a:solidFill>
              </a:rPr>
              <a:t>Artificial Intelligence</a:t>
            </a:r>
          </a:p>
          <a:p>
            <a:pPr lvl="1"/>
            <a:endParaRPr lang="en-CA" sz="36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CA" sz="3200" dirty="0">
                <a:solidFill>
                  <a:schemeClr val="accent6">
                    <a:lumMod val="75000"/>
                  </a:schemeClr>
                </a:solidFill>
              </a:rPr>
              <a:t>These technologies are </a:t>
            </a:r>
            <a:r>
              <a:rPr lang="en-CA" sz="3200" i="1" dirty="0">
                <a:solidFill>
                  <a:schemeClr val="accent6">
                    <a:lumMod val="75000"/>
                  </a:schemeClr>
                </a:solidFill>
              </a:rPr>
              <a:t>here now</a:t>
            </a:r>
            <a:r>
              <a:rPr lang="en-CA" sz="3200" dirty="0">
                <a:solidFill>
                  <a:schemeClr val="accent6">
                    <a:lumMod val="75000"/>
                  </a:schemeClr>
                </a:solidFill>
              </a:rPr>
              <a:t>. In the future we will face the same decisions with future technologies.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7CAE5E8-F10D-76FA-B118-018FB76E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C34F2EA-33B3-91D6-44E4-39CF18A4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755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63A26-E8CE-ACDB-DF3A-B1408A69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020403" cy="1877657"/>
          </a:xfrm>
        </p:spPr>
        <p:txBody>
          <a:bodyPr>
            <a:normAutofit/>
          </a:bodyPr>
          <a:lstStyle/>
          <a:p>
            <a:r>
              <a:rPr lang="en-CA" sz="5400" dirty="0">
                <a:solidFill>
                  <a:schemeClr val="accent2">
                    <a:lumMod val="50000"/>
                  </a:schemeClr>
                </a:solidFill>
              </a:rPr>
              <a:t>The Metaverse</a:t>
            </a:r>
            <a:endParaRPr lang="en-CA" sz="5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206507-763F-3EB3-93A0-FD31F3BFC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281" y="1825625"/>
            <a:ext cx="4599296" cy="2336942"/>
          </a:xfrm>
        </p:spPr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Virtual Reality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Augmented Reality</a:t>
            </a:r>
          </a:p>
          <a:p>
            <a:r>
              <a:rPr lang="en-CA" sz="4000" dirty="0">
                <a:solidFill>
                  <a:schemeClr val="accent6">
                    <a:lumMod val="75000"/>
                  </a:schemeClr>
                </a:solidFill>
              </a:rPr>
              <a:t>Mixed Reality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D7501B-3628-D011-20B8-CEAF775C457A}"/>
              </a:ext>
            </a:extLst>
          </p:cNvPr>
          <p:cNvSpPr/>
          <p:nvPr/>
        </p:nvSpPr>
        <p:spPr>
          <a:xfrm>
            <a:off x="4417325" y="1783307"/>
            <a:ext cx="4922293" cy="2179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53089C-FCB4-D68D-3894-520A493ABD6E}"/>
              </a:ext>
            </a:extLst>
          </p:cNvPr>
          <p:cNvSpPr txBox="1"/>
          <p:nvPr/>
        </p:nvSpPr>
        <p:spPr>
          <a:xfrm>
            <a:off x="1150959" y="4615219"/>
            <a:ext cx="6487237" cy="15696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bg1">
                    <a:lumMod val="65000"/>
                  </a:schemeClr>
                </a:solidFill>
              </a:rPr>
              <a:t>Accessibility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bg1">
                    <a:lumMod val="65000"/>
                  </a:schemeClr>
                </a:solidFill>
              </a:rPr>
              <a:t>Environmental Sustainability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3200" dirty="0">
                <a:solidFill>
                  <a:schemeClr val="bg1">
                    <a:lumMod val="65000"/>
                  </a:schemeClr>
                </a:solidFill>
              </a:rPr>
              <a:t>Benefits and Outcomes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2511C-B4AD-7F1E-D914-AB03E56B010C}"/>
              </a:ext>
            </a:extLst>
          </p:cNvPr>
          <p:cNvSpPr txBox="1"/>
          <p:nvPr/>
        </p:nvSpPr>
        <p:spPr>
          <a:xfrm>
            <a:off x="1150960" y="3962400"/>
            <a:ext cx="2606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chemeClr val="bg1">
                    <a:lumMod val="65000"/>
                  </a:schemeClr>
                </a:solidFill>
              </a:rPr>
              <a:t>Values</a:t>
            </a:r>
            <a:endParaRPr lang="en-CA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5C6A07-3606-575C-C018-03C2607BCE75}"/>
              </a:ext>
            </a:extLst>
          </p:cNvPr>
          <p:cNvCxnSpPr/>
          <p:nvPr/>
        </p:nvCxnSpPr>
        <p:spPr>
          <a:xfrm flipH="1">
            <a:off x="3116239" y="2957015"/>
            <a:ext cx="1110018" cy="140117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BBBD2FB-20E7-C461-50ED-18FD03F3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Stephen Downes - December 2, 2022</a:t>
            </a:r>
            <a:endParaRPr lang="en-CA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0116AB7-20F6-3992-B78C-E38DFB3DC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CED9-EBF3-4AD7-B091-96E124D8DCF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2650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4479</TotalTime>
  <Words>1709</Words>
  <Application>Microsoft Office PowerPoint</Application>
  <PresentationFormat>Widescreen</PresentationFormat>
  <Paragraphs>497</Paragraphs>
  <Slides>59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Office Theme</vt:lpstr>
      <vt:lpstr>Universities at the Crossroads: Technologies, values and the role of the institution</vt:lpstr>
      <vt:lpstr>The Crossroads</vt:lpstr>
      <vt:lpstr>The Crossroads</vt:lpstr>
      <vt:lpstr>The Crossroads</vt:lpstr>
      <vt:lpstr>The Crossroads</vt:lpstr>
      <vt:lpstr>Values</vt:lpstr>
      <vt:lpstr>Values and Practices</vt:lpstr>
      <vt:lpstr>Technology</vt:lpstr>
      <vt:lpstr>The Metaverse</vt:lpstr>
      <vt:lpstr>The Metaverse</vt:lpstr>
      <vt:lpstr>The Metaverse</vt:lpstr>
      <vt:lpstr>The Metaverse</vt:lpstr>
      <vt:lpstr>The Metaverse</vt:lpstr>
      <vt:lpstr>Blockchain</vt:lpstr>
      <vt:lpstr>Blockchain</vt:lpstr>
      <vt:lpstr>Blockchain</vt:lpstr>
      <vt:lpstr>Blockchain</vt:lpstr>
      <vt:lpstr>Blockchain</vt:lpstr>
      <vt:lpstr>Blockchain</vt:lpstr>
      <vt:lpstr>Blockchain</vt:lpstr>
      <vt:lpstr>Blockchain</vt:lpstr>
      <vt:lpstr>Trusted Data</vt:lpstr>
      <vt:lpstr>Trusted Data</vt:lpstr>
      <vt:lpstr>Artificial Intelligence</vt:lpstr>
      <vt:lpstr>Artificial Intelligence</vt:lpstr>
      <vt:lpstr>Artificial Intelligence</vt:lpstr>
      <vt:lpstr>Artificial Intelligence</vt:lpstr>
      <vt:lpstr>Artificial Intelligence</vt:lpstr>
      <vt:lpstr>Institutions</vt:lpstr>
      <vt:lpstr>Institutions</vt:lpstr>
      <vt:lpstr>Teaching and Learning</vt:lpstr>
      <vt:lpstr>Teaching and Learning</vt:lpstr>
      <vt:lpstr>Teaching and Learning</vt:lpstr>
      <vt:lpstr>Teaching and Learning</vt:lpstr>
      <vt:lpstr>Teaching and Learning</vt:lpstr>
      <vt:lpstr>Teaching and Learning</vt:lpstr>
      <vt:lpstr>Teaching and Learning</vt:lpstr>
      <vt:lpstr>Teaching and Learning</vt:lpstr>
      <vt:lpstr>Research and Development</vt:lpstr>
      <vt:lpstr>Research and Development</vt:lpstr>
      <vt:lpstr>Research and Development</vt:lpstr>
      <vt:lpstr>Research and Development</vt:lpstr>
      <vt:lpstr>Research and Development</vt:lpstr>
      <vt:lpstr>Research and Development</vt:lpstr>
      <vt:lpstr>Research and Development</vt:lpstr>
      <vt:lpstr>Research and Development</vt:lpstr>
      <vt:lpstr>Innovation and Growth</vt:lpstr>
      <vt:lpstr>Innovation and Growth</vt:lpstr>
      <vt:lpstr>Innovation and Growth</vt:lpstr>
      <vt:lpstr>Innovation and Growth</vt:lpstr>
      <vt:lpstr>Innovation and Growth</vt:lpstr>
      <vt:lpstr>Innovation and Growth</vt:lpstr>
      <vt:lpstr>Innovation and Growth</vt:lpstr>
      <vt:lpstr>Innovation and Growth</vt:lpstr>
      <vt:lpstr>Innovation and Growth</vt:lpstr>
      <vt:lpstr>Concluding Remarks</vt:lpstr>
      <vt:lpstr>Concluding Remarks</vt:lpstr>
      <vt:lpstr>Concluding Remarks</vt:lpstr>
      <vt:lpstr>Stephen Downes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Universities at the Crossroads</dc:title>
  <dc:creator>Stephen Downes</dc:creator>
  <cp:lastModifiedBy>Stephen Downes</cp:lastModifiedBy>
  <cp:revision>6</cp:revision>
  <dcterms:created xsi:type="dcterms:W3CDTF">2022-11-30T10:20:20Z</dcterms:created>
  <dcterms:modified xsi:type="dcterms:W3CDTF">2023-02-13T16:14:33Z</dcterms:modified>
</cp:coreProperties>
</file>