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0A2E5-C69E-189A-C710-A7961874D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51BD54-4B0D-603A-F38D-A840780BF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39A95-733C-5115-D218-8D1702A5F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287EB-67BA-0D09-52D1-6413FA9C6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70DF6-1789-D84C-9735-6E1917BD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DC5F0-7D12-441E-CF5A-DD9AFAFB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E4A77-01DF-9AC7-E604-605D3258B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CE85-BDF3-9506-BDED-A0EF161A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39B9D-B1C8-3341-9D59-7C3DD019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31972-09D0-4887-AAA5-08F5BA716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8CF30F-A09D-2A43-3AA4-8CBC85445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D134F-1323-DB86-73FB-B6C5BBA1E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9E3CD-0DE4-7778-9202-AC3E27E3B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13121-45F8-81A3-8140-C742B277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20952-B7AC-CCC2-9F65-5941973CA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1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9B3B-5533-3778-CFD7-70E2F6E3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A6B29-B38E-A8AF-FE1C-6E32350D7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02BD3-3EE6-88D7-29DF-D7CE1BE5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1AAD7-72CA-22B0-ABFD-7D35C85B2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419E-32F6-EC15-E64E-ABCF22D4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9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A1F0-ED40-636A-05D4-F704C9BA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1D7A7-6C56-5339-1BFA-9CFE13C8B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EBD5A-C952-D376-FDAD-73F19AAD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CE927-F375-A9E7-D140-84C289E2E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A2F3D-C893-BBA9-78E4-4317B485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F8C66-B7C8-1172-9ADA-C7667FE5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E3B17-CC7F-2DBB-937D-8040EBAC3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A6A20-1434-3164-37EC-23CC58A4E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B05F2-F519-1A29-C1A8-A1616B28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65FE4-50D3-01C4-12E9-20A59A89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76F6E-C8DE-C319-0A3C-70D3EF83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5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AC027-EE77-81F8-0A84-5E6F74BB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F8AB6-E76E-175F-5785-34874D5AA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6EDEF-518A-6DC8-9EEE-1D7A4D532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FB4231-A18E-9FEA-7366-6F645F0D6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A785A-B3CD-2FC2-0F8D-BBE25C6F8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B7FA6C-F9AF-FE25-7A55-1FC207AB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864A84-F874-16C4-F2B4-85EFDFAA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25F7C2-3AF9-76F4-24B3-F49D1FB5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8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6D8E6-83FA-34A7-9DD9-1E02E322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99868-6F2D-6E8A-EE05-3D5787297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5B857-9FBB-4FC6-715E-B04C405A5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547F60-F970-74DB-FAC9-99CC6116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5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5DF270-2453-CA8D-BDA1-020555AF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B8162F-19D1-91CE-924C-BA9A513B1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F705C-DC69-341D-8D64-0B9BE182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054BC-805A-CC89-EBA8-AB91674E2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7EEF-8A6F-63D2-D95E-B2F430064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9BDD7-F44F-76B0-8C89-6C1A1E141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F6BC0-EA2A-8E99-955A-6D1DC73E3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EB860-B24C-6B9E-87AA-4C43EE15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9789A-C413-B969-6475-DC53ACE9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7E11-F463-B3A6-19BE-809BB5BBD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E6513-E0AC-100D-02D1-8CAAD202C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41271-65E0-288B-3630-CCD97B04D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85D06-9CEE-455E-AA89-86FFA3525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33243-977E-A906-1C92-DE6F7D2AD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C3C7B-7BCA-2CB7-8E9A-DE1A15A0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5ED87E-58F0-1C91-5C2F-D42EB2BDB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9B851-6AB3-2C4D-CA82-84DFF385A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B2466-8604-D747-8835-EDC7E63C9F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5B822-EB1F-E9F4-064A-92AF51966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A5E01-3A74-2AF2-74BA-674516D67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4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orp.kaltura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cratch.mit.edu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badgr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Support Agency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/>
              <a:t>Write, draw, design and create content and services to support learning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Blogging, Websites &amp; Publishing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Drawing, Design and Photos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Multimedia and Recording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Repositories and Library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Coding ands Development </a:t>
            </a:r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ED0A1-53CB-DEC1-3716-6A62A4927D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i="1" dirty="0"/>
              <a:t>Example</a:t>
            </a:r>
            <a:r>
              <a:rPr lang="en-CA" sz="2400" dirty="0"/>
              <a:t>: </a:t>
            </a:r>
            <a:r>
              <a:rPr lang="en-CA" sz="2400" dirty="0">
                <a:hlinkClick r:id="rId2"/>
              </a:rPr>
              <a:t>K</a:t>
            </a:r>
            <a:r>
              <a:rPr lang="en-US" sz="2400" dirty="0" err="1">
                <a:hlinkClick r:id="rId2"/>
              </a:rPr>
              <a:t>altura</a:t>
            </a:r>
            <a:r>
              <a:rPr lang="en-US" sz="2400" dirty="0"/>
              <a:t> provides storage, management and access to video resources. </a:t>
            </a:r>
            <a:endParaRPr lang="en-US" sz="2400" i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88CB00-5E55-A049-534B-58056633867B}"/>
              </a:ext>
            </a:extLst>
          </p:cNvPr>
          <p:cNvSpPr txBox="1"/>
          <p:nvPr/>
        </p:nvSpPr>
        <p:spPr>
          <a:xfrm>
            <a:off x="6172199" y="4775539"/>
            <a:ext cx="5181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Although not specifically designed for educational applications, vendors may measure their use in education and how a video library impacts access to learning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FFB3249-3DFC-DB50-06F6-4E3187064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326" y="2902262"/>
            <a:ext cx="3398316" cy="187327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DC3C94-D4BB-95D6-8D70-6BF7FFF890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96" y="4692399"/>
            <a:ext cx="3820058" cy="180047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CD3B52A-BAAC-F241-D205-CEFCF008FA59}"/>
              </a:ext>
            </a:extLst>
          </p:cNvPr>
          <p:cNvSpPr txBox="1"/>
          <p:nvPr/>
        </p:nvSpPr>
        <p:spPr>
          <a:xfrm>
            <a:off x="1020418" y="61235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Knowledge and resilience</a:t>
            </a:r>
          </a:p>
        </p:txBody>
      </p:sp>
    </p:spTree>
    <p:extLst>
      <p:ext uri="{BB962C8B-B14F-4D97-AF65-F5344CB8AC3E}">
        <p14:creationId xmlns:p14="http://schemas.microsoft.com/office/powerpoint/2010/main" val="111089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Support Interactivity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Tools that facilitate the exchange of content and data across platforms and institutions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Feed Readers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Messaging, Email, Social Media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Collaboration and Sharing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Teams and Classrooms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Labs and Simulations</a:t>
            </a:r>
            <a:endParaRPr lang="en-US" sz="24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FE94B99-74B7-0A68-489C-E821A2445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Example: </a:t>
            </a:r>
            <a:r>
              <a:rPr lang="en-US" sz="2400" dirty="0">
                <a:hlinkClick r:id="rId2"/>
              </a:rPr>
              <a:t>Scratch</a:t>
            </a:r>
            <a:r>
              <a:rPr lang="en-US" sz="2400" dirty="0"/>
              <a:t> is a high-level block-based visual programming language for children 8–16 as an educational tool for programming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32EB3-5347-6198-A7F3-EAD4E137FE02}"/>
              </a:ext>
            </a:extLst>
          </p:cNvPr>
          <p:cNvSpPr txBox="1"/>
          <p:nvPr/>
        </p:nvSpPr>
        <p:spPr>
          <a:xfrm>
            <a:off x="6172198" y="4775539"/>
            <a:ext cx="5334001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Interactivity can be measured by engagement, inclusivity, and efficiency in achieving learning outcomes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1079DCF-A3AE-9F51-5112-A929FD2A77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296" y="3205487"/>
            <a:ext cx="4098443" cy="15495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2FA42B4-97AB-3B00-68DD-29A027982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940405"/>
            <a:ext cx="4476750" cy="157184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9C8AB30-3141-A1E7-6B00-9F491AFFD561}"/>
              </a:ext>
            </a:extLst>
          </p:cNvPr>
          <p:cNvSpPr txBox="1"/>
          <p:nvPr/>
        </p:nvSpPr>
        <p:spPr>
          <a:xfrm>
            <a:off x="838200" y="614291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Character and judgement</a:t>
            </a:r>
          </a:p>
        </p:txBody>
      </p:sp>
    </p:spTree>
    <p:extLst>
      <p:ext uri="{BB962C8B-B14F-4D97-AF65-F5344CB8AC3E}">
        <p14:creationId xmlns:p14="http://schemas.microsoft.com/office/powerpoint/2010/main" val="1040155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Build Community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Organize activities around a share event or theme, bring groups and cohorts together through learning activities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Event Management Tools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Discussion and Conferencing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Engagement Tools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Online Communities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LMSs and MOOCs</a:t>
            </a:r>
            <a:endParaRPr lang="en-US" sz="24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8D2BB14-A501-2779-7309-B72D2D3B85B8}"/>
              </a:ext>
            </a:extLst>
          </p:cNvPr>
          <p:cNvSpPr txBox="1">
            <a:spLocks/>
          </p:cNvSpPr>
          <p:nvPr/>
        </p:nvSpPr>
        <p:spPr>
          <a:xfrm>
            <a:off x="6172198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i="1" dirty="0"/>
              <a:t>Example: </a:t>
            </a:r>
            <a:r>
              <a:rPr lang="en-US" sz="2400" dirty="0">
                <a:hlinkClick r:id="rId2"/>
              </a:rPr>
              <a:t>Badgr</a:t>
            </a:r>
            <a:r>
              <a:rPr lang="en-US" sz="2400" dirty="0"/>
              <a:t> offers technology and platforms for digital credentials awarded for successful learning outcomes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320673-0658-65B1-02AA-395E79328F97}"/>
              </a:ext>
            </a:extLst>
          </p:cNvPr>
          <p:cNvSpPr txBox="1"/>
          <p:nvPr/>
        </p:nvSpPr>
        <p:spPr>
          <a:xfrm>
            <a:off x="6172198" y="4775539"/>
            <a:ext cx="5334001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Can be assessed for use by platforms and institutions, impact on alternative learning paths, and efficiency in helping employment outcomes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ECBFC99-EE21-19FE-9F1F-053AEE783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3159" y="3269635"/>
            <a:ext cx="4029591" cy="150590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52098C-FBCA-436E-4143-79721D68A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736" y="5035371"/>
            <a:ext cx="3967568" cy="149616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18C6122-F671-D7FA-612D-6AD769816CC2}"/>
              </a:ext>
            </a:extLst>
          </p:cNvPr>
          <p:cNvSpPr txBox="1"/>
          <p:nvPr/>
        </p:nvSpPr>
        <p:spPr>
          <a:xfrm>
            <a:off x="935736" y="6123543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Social awareness and responsible citizenship</a:t>
            </a:r>
          </a:p>
        </p:txBody>
      </p:sp>
    </p:spTree>
    <p:extLst>
      <p:ext uri="{BB962C8B-B14F-4D97-AF65-F5344CB8AC3E}">
        <p14:creationId xmlns:p14="http://schemas.microsoft.com/office/powerpoint/2010/main" val="241911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230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Tools that Support Agency</vt:lpstr>
      <vt:lpstr>Tools that Support Interactivity</vt:lpstr>
      <vt:lpstr>Tools that Build Community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that Support Agency</dc:title>
  <dc:creator>Stephen Downes</dc:creator>
  <cp:lastModifiedBy>Stephen Downes</cp:lastModifiedBy>
  <cp:revision>1</cp:revision>
  <dcterms:created xsi:type="dcterms:W3CDTF">2022-09-26T14:40:45Z</dcterms:created>
  <dcterms:modified xsi:type="dcterms:W3CDTF">2022-09-28T17:49:17Z</dcterms:modified>
</cp:coreProperties>
</file>