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0"/>
  </p:notesMasterIdLst>
  <p:sldIdLst>
    <p:sldId id="258" r:id="rId2"/>
    <p:sldId id="257" r:id="rId3"/>
    <p:sldId id="259" r:id="rId4"/>
    <p:sldId id="260" r:id="rId5"/>
    <p:sldId id="262" r:id="rId6"/>
    <p:sldId id="264" r:id="rId7"/>
    <p:sldId id="265" r:id="rId8"/>
    <p:sldId id="261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6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286" r:id="rId29"/>
    <p:sldId id="282" r:id="rId30"/>
    <p:sldId id="288" r:id="rId31"/>
    <p:sldId id="289" r:id="rId32"/>
    <p:sldId id="287" r:id="rId33"/>
    <p:sldId id="263" r:id="rId34"/>
    <p:sldId id="290" r:id="rId35"/>
    <p:sldId id="291" r:id="rId36"/>
    <p:sldId id="292" r:id="rId37"/>
    <p:sldId id="293" r:id="rId38"/>
    <p:sldId id="300" r:id="rId39"/>
    <p:sldId id="294" r:id="rId40"/>
    <p:sldId id="302" r:id="rId41"/>
    <p:sldId id="303" r:id="rId42"/>
    <p:sldId id="304" r:id="rId43"/>
    <p:sldId id="305" r:id="rId44"/>
    <p:sldId id="301" r:id="rId45"/>
    <p:sldId id="295" r:id="rId46"/>
    <p:sldId id="306" r:id="rId47"/>
    <p:sldId id="307" r:id="rId48"/>
    <p:sldId id="309" r:id="rId49"/>
    <p:sldId id="308" r:id="rId50"/>
    <p:sldId id="296" r:id="rId51"/>
    <p:sldId id="310" r:id="rId52"/>
    <p:sldId id="311" r:id="rId53"/>
    <p:sldId id="312" r:id="rId54"/>
    <p:sldId id="313" r:id="rId55"/>
    <p:sldId id="297" r:id="rId56"/>
    <p:sldId id="314" r:id="rId57"/>
    <p:sldId id="299" r:id="rId58"/>
    <p:sldId id="316" r:id="rId59"/>
    <p:sldId id="317" r:id="rId60"/>
    <p:sldId id="298" r:id="rId61"/>
    <p:sldId id="319" r:id="rId62"/>
    <p:sldId id="318" r:id="rId63"/>
    <p:sldId id="320" r:id="rId64"/>
    <p:sldId id="321" r:id="rId65"/>
    <p:sldId id="322" r:id="rId66"/>
    <p:sldId id="323" r:id="rId67"/>
    <p:sldId id="324" r:id="rId68"/>
    <p:sldId id="325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2EBA42"/>
    <a:srgbClr val="000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1" autoAdjust="0"/>
    <p:restoredTop sz="86401" autoAdjust="0"/>
  </p:normalViewPr>
  <p:slideViewPr>
    <p:cSldViewPr snapToGrid="0">
      <p:cViewPr varScale="1">
        <p:scale>
          <a:sx n="68" d="100"/>
          <a:sy n="68" d="100"/>
        </p:scale>
        <p:origin x="78" y="102"/>
      </p:cViewPr>
      <p:guideLst/>
    </p:cSldViewPr>
  </p:slideViewPr>
  <p:outlineViewPr>
    <p:cViewPr>
      <p:scale>
        <a:sx n="33" d="100"/>
        <a:sy n="33" d="100"/>
      </p:scale>
      <p:origin x="0" y="-27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EA1EF-B9BE-42BA-9F13-0185B59D2735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0FD7B-8976-4375-A43D-A091308D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22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https://www.dignari.com/projects/artificial-intelligence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4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https://resources.infosecinstitute.com/topic/11-points-consider-virtualizing-security/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23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Image: https://resources.infosecinstitute.com/topic/11-points-consider-virtualizing-security/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88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https://giswqs.medium.com/a-jupyter-notebook-example-for-interactive-mapping-with-earth-engine-ipyleaflet-and-ipywidgets-f1790a9fae0d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39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https://www.convertigo.com/ </a:t>
            </a:r>
          </a:p>
          <a:p>
            <a:r>
              <a:rPr lang="en-CA" dirty="0"/>
              <a:t>No-code platforms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4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https://algodaily.com/lessons/implementing-graphs-edge-list-adjacency-list-adjacency-matrix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03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https://neo4j.com/blog/import-bitcoin-blockchain-neo4j/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02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https://neo4j.com/blog/import-bitcoin-blockchain-neo4j/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81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https://blog.like.co/en/can-ipfs-the-distributed-web-fight-against-content-censorship-300e55cbf88c/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38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https://jelastic.com/blog/live-migration-of-docker-containers-within-cloud-regions/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98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https://dashnews.org/cryptocurrencies-modern-check-authoritarianism/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98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https://www.behance.net/gallery/131425971/Lets-explore-the-metaverse-together/report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74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https://www.pinterest.ca/pin/blockchain-consensus-protocols--382031980889350490/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1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US" dirty="0"/>
              <a:t>Images: https://www.valispace.com/cases/single-source-of-truth/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40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https://www.gemini.com/cryptopedia/the-dao-hack-makerdao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9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https://ayeshaazeem.ca/social-media-identity-theft/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94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Decentralized identifiers Image: https://academy.affinidi.com/5-reasons-to-use-an-identity-wallet-c289ba2980cf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8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Decentralized identifiers Image: https://academy.affinidi.com/5-reasons-to-use-an-identity-wallet-c289ba2980cf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63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https://www.thetradedesk.com/us/resource-desk/how-identity-graphs-are-built-the-present-and-the-future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https://kylewm.medium.com/indieweb-summit-2016-b9e438fc0087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13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https://giphy.com/explore/hello-teacher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0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https://makeagif.com/gif/business-people-working-together-in-a-light-and-modern-open-plan-office-space-stock-footage-4-n88d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https://www.behance.net/gallery/131425971/Lets-explore-the-metaverse-together/report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159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https://www.type-c.media/digital-learning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9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https://giphy.com/explore/cheating-on-test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60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https://developer.nvidia.com/blog/artificial-intelligence-helps-grade-exams-90-faster/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14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https://docs.unrealengine.com/5.0/en-US/animation-sequences-in-unreal-engine/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383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https://weheartit.com/entry/307411779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520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https://nursing.jnj.com/get-hired-as-a-nurse/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396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274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https://www.illustrationx.com/styles/animation/children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459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https://www.newagencyca.com/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38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https://www.chanceupon.co/blog/30/why-the-great-resignation-may-outlast-the-pandemic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0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Images: </a:t>
            </a:r>
          </a:p>
          <a:p>
            <a:r>
              <a:rPr lang="en-CA" dirty="0"/>
              <a:t>https://www.300feetout.com/stories/5-tips-for-social-media-marketing-post-pandemic/300feetout_zoom-grid/</a:t>
            </a:r>
          </a:p>
          <a:p>
            <a:r>
              <a:rPr lang="en-CA" dirty="0"/>
              <a:t>https://tenor.com/view/cv19-virus-lol-laugh-gif-16748847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0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https://steemit.com/science/@ertwro/trust-and-perception-zero-knowledge-proofs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448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https://gifer.com/en/3WTE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8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https://www.researchgate.net/publication/44643376_Entering_Research_A_Course_That_Creates_Community_and_Structure_for_Beginning_Undergraduate_Researchers_in_the_STEM_Disciplines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22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Courses need to be designed as changing and dynamic environments. The course curriculum becomes the web of data informing this environment, ideally connected to real-world data</a:t>
            </a:r>
          </a:p>
          <a:p>
            <a:r>
              <a:rPr lang="en-US" dirty="0"/>
              <a:t>Image: https://math.utsa.edu/directory/zhuolin-qu/large_network-zhuolin-qu/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42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https://cnu.libguides.com/jgstats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46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https://cnu.libguides.com/jgstats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2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Courses need to be designed as changing and dynamic </a:t>
            </a:r>
          </a:p>
          <a:p>
            <a:r>
              <a:rPr lang="en-US" dirty="0"/>
              <a:t>environments. The course curriculum becomes the web of data </a:t>
            </a:r>
          </a:p>
          <a:p>
            <a:r>
              <a:rPr lang="en-US" dirty="0"/>
              <a:t>informing this environment, ideally connected to real-world data and </a:t>
            </a:r>
          </a:p>
          <a:p>
            <a:r>
              <a:rPr lang="en-US" dirty="0"/>
              <a:t>authentic problems.</a:t>
            </a:r>
          </a:p>
          <a:p>
            <a:endParaRPr lang="en-US" dirty="0"/>
          </a:p>
          <a:p>
            <a:r>
              <a:rPr lang="en-CA" dirty="0"/>
              <a:t>Image: https://towardsdatascience.com/animating-your-data-visualizations-like-a-boss-using-r-f94ae20843e3 </a:t>
            </a:r>
          </a:p>
          <a:p>
            <a:r>
              <a:rPr lang="en-CA" dirty="0"/>
              <a:t>See also: https://animatedtraffic.tumblr.com/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0FD7B-8976-4375-A43D-A091308D11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0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5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9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3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6600"/>
                </a:solidFill>
                <a:latin typeface="Congenial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660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013417" y="570727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Future of Learning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290946" y="817419"/>
            <a:ext cx="349732" cy="33250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3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7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9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5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1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9/21/2022</a:t>
            </a:r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Future of Learning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912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rossref.org/" TargetMode="External"/><Relationship Id="rId4" Type="http://schemas.openxmlformats.org/officeDocument/2006/relationships/hyperlink" Target="https://open.canada.ca/en/open-dat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es.ca/files/docs/FINAL_May_2022_Data_Literacy_Report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oyalsocietypublishing.org/toc/rsta/2016/374/2083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10pines.com/2018/05/21/the-model-behind-git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researchgate.net/publication/342616825_A_Graph_Model_Based_Blockchain_Implementation_for_Increasing_Performance_and_Security_in_Decentralized_Ledger_System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reecodecamp.org/news/deep-learning-neural-networks-explained-in-plain-english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es.ca/post/70094" TargetMode="Externa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3.org/TR/did-core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eweb.org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playlist?list=PLeBQHgzQN9x3Ef-JuV-HQw2on-_RkjTBM" TargetMode="External"/><Relationship Id="rId4" Type="http://schemas.openxmlformats.org/officeDocument/2006/relationships/hyperlink" Target="https://nbold.co/working-in-the-open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es.ca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forest, plant">
            <a:extLst>
              <a:ext uri="{FF2B5EF4-FFF2-40B4-BE49-F238E27FC236}">
                <a16:creationId xmlns:a16="http://schemas.microsoft.com/office/drawing/2014/main" id="{53058470-7D4E-232C-ED47-BCB4F1F77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8082"/>
            <a:ext cx="14669184" cy="888069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C26A59-D799-6B04-5A19-96C7A9494F91}"/>
              </a:ext>
            </a:extLst>
          </p:cNvPr>
          <p:cNvSpPr/>
          <p:nvPr/>
        </p:nvSpPr>
        <p:spPr>
          <a:xfrm>
            <a:off x="1249676" y="213042"/>
            <a:ext cx="4722059" cy="457200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A95D5-00A3-46F3-2416-F7363BDF4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4173415" cy="2387600"/>
          </a:xfrm>
        </p:spPr>
        <p:txBody>
          <a:bodyPr>
            <a:normAutofit fontScale="90000"/>
          </a:bodyPr>
          <a:lstStyle/>
          <a:p>
            <a:r>
              <a:rPr lang="en-US" sz="4000" b="0" cap="none" spc="0" dirty="0">
                <a:solidFill>
                  <a:srgbClr val="2EBA42"/>
                </a:solidFill>
                <a:latin typeface="Congenial Black" panose="020B0604020202020204" pitchFamily="2" charset="0"/>
              </a:rPr>
              <a:t>The Future of Learning Technology: 10 Key Tools and Methods</a:t>
            </a:r>
            <a:endParaRPr lang="en-US" sz="4000" dirty="0">
              <a:solidFill>
                <a:srgbClr val="2EBA4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B7C4A-AD73-755A-D8B8-013539C09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979" y="3712112"/>
            <a:ext cx="3765452" cy="435390"/>
          </a:xfrm>
        </p:spPr>
        <p:txBody>
          <a:bodyPr/>
          <a:lstStyle/>
          <a:p>
            <a:r>
              <a:rPr lang="en-CA" dirty="0">
                <a:solidFill>
                  <a:srgbClr val="33CC33"/>
                </a:solidFill>
              </a:rPr>
              <a:t>Stephen Downes</a:t>
            </a:r>
            <a:endParaRPr lang="en-US" dirty="0">
              <a:solidFill>
                <a:srgbClr val="33CC33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169282-9912-41E3-87A4-5180A3F6F6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63029"/>
              </a:clrFrom>
              <a:clrTo>
                <a:srgbClr val="163029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421685" y="5438552"/>
            <a:ext cx="3820058" cy="14003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083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1. The Web of Data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0" y="1847850"/>
            <a:ext cx="4114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Points to Consider:</a:t>
            </a:r>
          </a:p>
          <a:p>
            <a:r>
              <a:rPr lang="en-US" sz="3200" dirty="0">
                <a:solidFill>
                  <a:srgbClr val="FF0000"/>
                </a:solidFill>
              </a:rPr>
              <a:t>Open Data</a:t>
            </a:r>
          </a:p>
          <a:p>
            <a:r>
              <a:rPr lang="en-US" sz="3200" dirty="0"/>
              <a:t>Data Literacy</a:t>
            </a:r>
          </a:p>
          <a:p>
            <a:r>
              <a:rPr lang="en-US" sz="3200" dirty="0">
                <a:solidFill>
                  <a:srgbClr val="006600"/>
                </a:solidFill>
              </a:rPr>
              <a:t>Data Ethics</a:t>
            </a:r>
          </a:p>
          <a:p>
            <a:r>
              <a:rPr lang="en-US" sz="3200" dirty="0"/>
              <a:t>Designing for Data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4" name="Picture 3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43637273-4BF4-6ED0-0D4F-C2D63BD1C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47446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CBC9FA-C3E0-52DD-69C7-CBAB0FA9EC4E}"/>
              </a:ext>
            </a:extLst>
          </p:cNvPr>
          <p:cNvSpPr txBox="1"/>
          <p:nvPr/>
        </p:nvSpPr>
        <p:spPr>
          <a:xfrm>
            <a:off x="7239000" y="5178642"/>
            <a:ext cx="6093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https://open.canada.ca/en/open-data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https://www.crossref.org/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337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1. The Web of Data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0" y="1847850"/>
            <a:ext cx="4114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Points to Consider:</a:t>
            </a:r>
          </a:p>
          <a:p>
            <a:r>
              <a:rPr lang="en-US" sz="3200" dirty="0"/>
              <a:t>Open Data</a:t>
            </a:r>
          </a:p>
          <a:p>
            <a:r>
              <a:rPr lang="en-US" sz="3200" dirty="0">
                <a:solidFill>
                  <a:srgbClr val="C00000"/>
                </a:solidFill>
              </a:rPr>
              <a:t>Data Literacy</a:t>
            </a:r>
          </a:p>
          <a:p>
            <a:r>
              <a:rPr lang="en-US" sz="3200" dirty="0">
                <a:solidFill>
                  <a:srgbClr val="006600"/>
                </a:solidFill>
              </a:rPr>
              <a:t>Data Ethics</a:t>
            </a:r>
          </a:p>
          <a:p>
            <a:r>
              <a:rPr lang="en-US" sz="3200" dirty="0"/>
              <a:t>Designing for Data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BC9FA-C3E0-52DD-69C7-CBAB0FA9EC4E}"/>
              </a:ext>
            </a:extLst>
          </p:cNvPr>
          <p:cNvSpPr txBox="1"/>
          <p:nvPr/>
        </p:nvSpPr>
        <p:spPr>
          <a:xfrm>
            <a:off x="7239000" y="5187407"/>
            <a:ext cx="4114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https://www.downes.ca/files/docs/FINAL_May_2022_Data_Literacy_Report.pdf</a:t>
            </a:r>
            <a:r>
              <a:rPr lang="en-US" dirty="0"/>
              <a:t>   </a:t>
            </a:r>
          </a:p>
        </p:txBody>
      </p:sp>
      <p:pic>
        <p:nvPicPr>
          <p:cNvPr id="5" name="Picture 4" descr="Chart, scatter chart">
            <a:extLst>
              <a:ext uri="{FF2B5EF4-FFF2-40B4-BE49-F238E27FC236}">
                <a16:creationId xmlns:a16="http://schemas.microsoft.com/office/drawing/2014/main" id="{D4A7866A-E6B5-152C-0DD7-18CADA347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342"/>
            <a:ext cx="706755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60B22A2-0BBB-24D0-9201-FA0713087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508" y="36512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1. The Web of Data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12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0" y="1847850"/>
            <a:ext cx="4114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Points to Consider:</a:t>
            </a:r>
          </a:p>
          <a:p>
            <a:r>
              <a:rPr lang="en-US" sz="3200" dirty="0"/>
              <a:t>Open Data</a:t>
            </a:r>
          </a:p>
          <a:p>
            <a:r>
              <a:rPr lang="en-US" sz="3200" dirty="0"/>
              <a:t>Data Literacy</a:t>
            </a:r>
          </a:p>
          <a:p>
            <a:r>
              <a:rPr lang="en-US" sz="3200" dirty="0">
                <a:solidFill>
                  <a:srgbClr val="C00000"/>
                </a:solidFill>
              </a:rPr>
              <a:t>Data Ethics</a:t>
            </a:r>
          </a:p>
          <a:p>
            <a:r>
              <a:rPr lang="en-US" sz="3200" dirty="0"/>
              <a:t>Designing for Data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D2381-FDDA-ECEC-D50B-B12EDFCEDE8C}"/>
              </a:ext>
            </a:extLst>
          </p:cNvPr>
          <p:cNvSpPr txBox="1"/>
          <p:nvPr/>
        </p:nvSpPr>
        <p:spPr>
          <a:xfrm>
            <a:off x="7397261" y="4853325"/>
            <a:ext cx="45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https://royalsocietypublishing.org/toc/rsta/2016/374/2083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601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1. The Web of Data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0" y="1847850"/>
            <a:ext cx="4114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Points to Consider:</a:t>
            </a:r>
          </a:p>
          <a:p>
            <a:r>
              <a:rPr lang="en-US" sz="3200" dirty="0"/>
              <a:t>Open Data</a:t>
            </a:r>
          </a:p>
          <a:p>
            <a:r>
              <a:rPr lang="en-US" sz="3200" dirty="0"/>
              <a:t>Data Literacy</a:t>
            </a:r>
          </a:p>
          <a:p>
            <a:r>
              <a:rPr lang="en-US" sz="3200" dirty="0"/>
              <a:t>Data Ethics</a:t>
            </a:r>
          </a:p>
          <a:p>
            <a:r>
              <a:rPr lang="en-US" sz="3200" dirty="0">
                <a:solidFill>
                  <a:srgbClr val="C00000"/>
                </a:solidFill>
              </a:rPr>
              <a:t>Designing for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D2381-FDDA-ECEC-D50B-B12EDFCEDE8C}"/>
              </a:ext>
            </a:extLst>
          </p:cNvPr>
          <p:cNvSpPr txBox="1"/>
          <p:nvPr/>
        </p:nvSpPr>
        <p:spPr>
          <a:xfrm>
            <a:off x="7397261" y="4853325"/>
            <a:ext cx="4503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https://towardsdatascience.com/</a:t>
            </a:r>
            <a:endParaRPr lang="en-US" dirty="0"/>
          </a:p>
        </p:txBody>
      </p:sp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A6F9F032-4EF7-DD2F-5DDE-36E144C29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2718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1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2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Virtualization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60D87EE-6924-6310-3881-65853846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1847850"/>
            <a:ext cx="10155481" cy="390451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477" y="1847850"/>
            <a:ext cx="5225927" cy="390451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Virtualization takes a traditional computer environment…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2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2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Virtualization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9/21/2022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60D87EE-6924-6310-3881-65853846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1847850"/>
            <a:ext cx="10155481" cy="390451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7" y="1847850"/>
            <a:ext cx="5771050" cy="390451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… and simulates it with software using a ‘virtualization layer’ </a:t>
            </a:r>
          </a:p>
          <a:p>
            <a:pPr marL="0" indent="0">
              <a:buNone/>
            </a:pPr>
            <a:endParaRPr lang="en-CA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CA" sz="3200" dirty="0"/>
              <a:t>This allows one computer to run different virtual environments called ‘images’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1486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2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Virtualization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9/21/2022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60D87EE-6924-6310-3881-658538469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1847850"/>
            <a:ext cx="10155481" cy="390451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7" y="1847850"/>
            <a:ext cx="5771050" cy="390451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The same image can run on many different computers</a:t>
            </a:r>
          </a:p>
          <a:p>
            <a:pPr marL="0" indent="0">
              <a:buNone/>
            </a:pPr>
            <a:endParaRPr lang="en-CA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6785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2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Virtualization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9/21/2022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Future of Learning Technology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7" y="1847849"/>
            <a:ext cx="5771050" cy="46450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These new resources allow us to redefine what we mean by “textbooks” and even “learning objects.”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3200" dirty="0"/>
              <a:t>Students can easily access a complex computing environment preconfigured to support learning or research</a:t>
            </a:r>
            <a:endParaRPr lang="en-CA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72F8F3-F021-0EB9-21C2-3A0560045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98" y="2004646"/>
            <a:ext cx="5414962" cy="332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01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AF0C557B-478E-E7EA-0FA7-BA30D6042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76" y="2485269"/>
            <a:ext cx="9522069" cy="6323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2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Virtualization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9/21/2022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Future of Learning Technology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18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1847849"/>
            <a:ext cx="10515599" cy="464502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Or they can build their own resources…</a:t>
            </a:r>
            <a:endParaRPr lang="en-CA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1953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AF0C557B-478E-E7EA-0FA7-BA30D6042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76" y="2485269"/>
            <a:ext cx="9522069" cy="6323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2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Virtualization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9/21/2022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Future of Learning Technology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19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1847849"/>
            <a:ext cx="10515599" cy="464502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Or they can build their own resources…</a:t>
            </a:r>
            <a:endParaRPr lang="en-CA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8377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The Future of Learning is Here…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solidFill>
                  <a:srgbClr val="006600"/>
                </a:solidFill>
                <a:latin typeface="Congenial Light" panose="020B0604020202020204" pitchFamily="2" charset="0"/>
              </a:rPr>
              <a:t>Artificial Intelligence</a:t>
            </a:r>
            <a:endParaRPr lang="en-US" sz="3200" dirty="0">
              <a:solidFill>
                <a:srgbClr val="006600"/>
              </a:solidFill>
              <a:latin typeface="Congenial Light" panose="020B06040202020202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</a:t>
            </a:fld>
            <a:endParaRPr lang="en-US" dirty="0"/>
          </a:p>
        </p:txBody>
      </p:sp>
      <p:pic>
        <p:nvPicPr>
          <p:cNvPr id="11" name="Picture 10" descr="A yellow and blue 6.uhiman-shaped AI figure">
            <a:extLst>
              <a:ext uri="{FF2B5EF4-FFF2-40B4-BE49-F238E27FC236}">
                <a16:creationId xmlns:a16="http://schemas.microsoft.com/office/drawing/2014/main" id="{DE368800-4C14-EB76-DF95-2C82A0952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5" y="365124"/>
            <a:ext cx="12566934" cy="70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15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Graph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8" y="1825625"/>
            <a:ext cx="41148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graph is a network of things that are connected together.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60CD7A01-FCDE-E34C-5399-DC6E5767E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1" y="1825625"/>
            <a:ext cx="6609069" cy="425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9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Graph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8" y="1825625"/>
            <a:ext cx="41148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graph is a network of things that are connected together.</a:t>
            </a:r>
          </a:p>
          <a:p>
            <a:pPr marL="0" indent="0">
              <a:buNone/>
            </a:pPr>
            <a:endParaRPr lang="en-US" sz="3200" dirty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en-US" sz="3200" dirty="0"/>
              <a:t>A social graph connects people</a:t>
            </a:r>
          </a:p>
          <a:p>
            <a:pPr marL="0" indent="0">
              <a:buNone/>
            </a:pP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60CD7A01-FCDE-E34C-5399-DC6E5767E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1" y="1825625"/>
            <a:ext cx="6609069" cy="425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4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Graph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8" y="1825625"/>
            <a:ext cx="41148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graph is a network of things that are connected together.</a:t>
            </a:r>
          </a:p>
          <a:p>
            <a:pPr marL="0" indent="0">
              <a:buNone/>
            </a:pPr>
            <a:endParaRPr lang="en-US" sz="3200" dirty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en-US" sz="3200" dirty="0"/>
              <a:t>A hash graph connects hashes</a:t>
            </a:r>
          </a:p>
          <a:p>
            <a:pPr marL="0" indent="0">
              <a:buNone/>
            </a:pP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60CD7A01-FCDE-E34C-5399-DC6E5767E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1" y="1825625"/>
            <a:ext cx="6609069" cy="425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22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Graph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graph can be directed or undirected</a:t>
            </a:r>
          </a:p>
          <a:p>
            <a:pPr marL="0" indent="0">
              <a:buNone/>
            </a:pP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 descr="Diagram of graphs">
            <a:extLst>
              <a:ext uri="{FF2B5EF4-FFF2-40B4-BE49-F238E27FC236}">
                <a16:creationId xmlns:a16="http://schemas.microsoft.com/office/drawing/2014/main" id="{3459DC67-9666-559A-7098-E80CBDDF5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91358"/>
            <a:ext cx="7972791" cy="350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24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Graph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graph can be cyclic or acyclic</a:t>
            </a:r>
          </a:p>
          <a:p>
            <a:pPr marL="0" indent="0">
              <a:buNone/>
            </a:pP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 descr="Diagram of acyclic and cyclic graphs">
            <a:extLst>
              <a:ext uri="{FF2B5EF4-FFF2-40B4-BE49-F238E27FC236}">
                <a16:creationId xmlns:a16="http://schemas.microsoft.com/office/drawing/2014/main" id="{E0AD5481-212C-1D4B-A70C-672E6375C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31" y="2396271"/>
            <a:ext cx="7108406" cy="378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41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Graph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371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Graphs are important because they represent knowledge, not only as collections of facts and statements, but also as patterns of connectivity.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25</a:t>
            </a:fld>
            <a:endParaRPr lang="en-US" dirty="0"/>
          </a:p>
        </p:txBody>
      </p:sp>
      <p:pic>
        <p:nvPicPr>
          <p:cNvPr id="10" name="Picture 9" descr="A close-up of a solar panel">
            <a:extLst>
              <a:ext uri="{FF2B5EF4-FFF2-40B4-BE49-F238E27FC236}">
                <a16:creationId xmlns:a16="http://schemas.microsoft.com/office/drawing/2014/main" id="{6C0353B7-DD8F-D5AD-046B-281BAC67A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5" y="1448488"/>
            <a:ext cx="6195645" cy="43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79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Graph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850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Graphs are everywhere in modern technology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70FDEDB-AEDC-2B14-67AA-E83493D67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69" y="2417523"/>
            <a:ext cx="6075272" cy="3938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14671-2045-DE9C-C7AE-91AF6BE7D0D5}"/>
              </a:ext>
            </a:extLst>
          </p:cNvPr>
          <p:cNvSpPr txBox="1"/>
          <p:nvPr/>
        </p:nvSpPr>
        <p:spPr>
          <a:xfrm>
            <a:off x="7710641" y="2754226"/>
            <a:ext cx="303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rgbClr val="006600"/>
                </a:solidFill>
              </a:rPr>
              <a:t>GitHub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AB0A3-F4B3-7EAE-B2C6-09B5EAA2F58F}"/>
              </a:ext>
            </a:extLst>
          </p:cNvPr>
          <p:cNvSpPr txBox="1"/>
          <p:nvPr/>
        </p:nvSpPr>
        <p:spPr>
          <a:xfrm>
            <a:off x="7710641" y="3456634"/>
            <a:ext cx="3297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https://blog.10pines.com/2018/05/21/the-model-behind-git/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247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Graph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850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Graphs are everywhere in modern technology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14671-2045-DE9C-C7AE-91AF6BE7D0D5}"/>
              </a:ext>
            </a:extLst>
          </p:cNvPr>
          <p:cNvSpPr txBox="1"/>
          <p:nvPr/>
        </p:nvSpPr>
        <p:spPr>
          <a:xfrm>
            <a:off x="7710641" y="2754226"/>
            <a:ext cx="303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rgbClr val="006600"/>
                </a:solidFill>
              </a:rPr>
              <a:t>Blockchain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AB0A3-F4B3-7EAE-B2C6-09B5EAA2F58F}"/>
              </a:ext>
            </a:extLst>
          </p:cNvPr>
          <p:cNvSpPr txBox="1"/>
          <p:nvPr/>
        </p:nvSpPr>
        <p:spPr>
          <a:xfrm>
            <a:off x="7710641" y="3456634"/>
            <a:ext cx="32973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https://www.researchgate.net/publication/342616825_A_Graph_Model_Based_Blockchain_Implementation_for_Increasing_Performance_and_Security_in_Decentralized_Ledger_Systems</a:t>
            </a:r>
            <a:r>
              <a:rPr lang="en-US" dirty="0"/>
              <a:t> </a:t>
            </a:r>
          </a:p>
        </p:txBody>
      </p:sp>
      <p:pic>
        <p:nvPicPr>
          <p:cNvPr id="10" name="Picture 9" descr="Blockchain Diagram">
            <a:extLst>
              <a:ext uri="{FF2B5EF4-FFF2-40B4-BE49-F238E27FC236}">
                <a16:creationId xmlns:a16="http://schemas.microsoft.com/office/drawing/2014/main" id="{909078F5-5C44-6DD5-B9B3-F1EC2643C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31" y="2442369"/>
            <a:ext cx="5080935" cy="382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5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</a:t>
            </a:r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. Graph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850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Graphs are everywhere in modern technology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14671-2045-DE9C-C7AE-91AF6BE7D0D5}"/>
              </a:ext>
            </a:extLst>
          </p:cNvPr>
          <p:cNvSpPr txBox="1"/>
          <p:nvPr/>
        </p:nvSpPr>
        <p:spPr>
          <a:xfrm>
            <a:off x="7710641" y="2754226"/>
            <a:ext cx="303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rgbClr val="006600"/>
                </a:solidFill>
              </a:rPr>
              <a:t>Neural Networks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AB0A3-F4B3-7EAE-B2C6-09B5EAA2F58F}"/>
              </a:ext>
            </a:extLst>
          </p:cNvPr>
          <p:cNvSpPr txBox="1"/>
          <p:nvPr/>
        </p:nvSpPr>
        <p:spPr>
          <a:xfrm>
            <a:off x="7710641" y="3456634"/>
            <a:ext cx="3297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https://www.freecodecamp.org/news/deep-learning-neural-networks-explained-in-plain-english/</a:t>
            </a:r>
            <a:r>
              <a:rPr lang="en-US" dirty="0"/>
              <a:t>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6F8369B-9C0D-3189-0406-558F6A32C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8" y="2825776"/>
            <a:ext cx="5316724" cy="327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34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4. Distributed Resources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29</a:t>
            </a:fld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F8266C8-FF7C-3903-9F66-9BE8178B1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76" y="1646238"/>
            <a:ext cx="5715000" cy="381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24" y="1825625"/>
            <a:ext cx="6031522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The same piece of content can be in multiple locations at the same time</a:t>
            </a:r>
          </a:p>
          <a:p>
            <a:pPr marL="0" indent="0">
              <a:buNone/>
            </a:pPr>
            <a:r>
              <a:rPr lang="en-CA" dirty="0"/>
              <a:t>No single location needs to contain all the resources</a:t>
            </a:r>
          </a:p>
          <a:p>
            <a:pPr marL="0" indent="0">
              <a:buNone/>
            </a:pPr>
            <a:r>
              <a:rPr lang="en-CA" dirty="0"/>
              <a:t>Think:</a:t>
            </a:r>
          </a:p>
          <a:p>
            <a:r>
              <a:rPr lang="en-CA" dirty="0"/>
              <a:t>Content delivery networks (CDN)</a:t>
            </a:r>
          </a:p>
          <a:p>
            <a:r>
              <a:rPr lang="en-CA" dirty="0"/>
              <a:t>Content sharing networks like BitTorrent or Napster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The Future of Learning is Here…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solidFill>
                  <a:srgbClr val="006600"/>
                </a:solidFill>
              </a:rPr>
              <a:t>Metaverse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 descr="A person wearing a garment">
            <a:extLst>
              <a:ext uri="{FF2B5EF4-FFF2-40B4-BE49-F238E27FC236}">
                <a16:creationId xmlns:a16="http://schemas.microsoft.com/office/drawing/2014/main" id="{C68BEF87-02D7-6C6A-0AB0-2A8C7AC5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98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20E4FA8-1E62-B057-30D5-B954CFE06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3" y="1234159"/>
            <a:ext cx="7438295" cy="5578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4. Distributed Resources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860" y="1690688"/>
            <a:ext cx="3569677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Distributed networks use </a:t>
            </a:r>
            <a:r>
              <a:rPr lang="en-CA" i="1" dirty="0"/>
              <a:t>hash addressing</a:t>
            </a:r>
            <a:r>
              <a:rPr lang="en-CA" dirty="0"/>
              <a:t> to identify data</a:t>
            </a:r>
          </a:p>
          <a:p>
            <a:pPr marL="0" indent="0">
              <a:buNone/>
            </a:pPr>
            <a:endParaRPr lang="en-CA" sz="1600" dirty="0"/>
          </a:p>
          <a:p>
            <a:pPr marL="0" indent="0">
              <a:buNone/>
            </a:pPr>
            <a:r>
              <a:rPr lang="en-CA" dirty="0"/>
              <a:t>(Compare with the existing internet, which uses </a:t>
            </a:r>
            <a:r>
              <a:rPr lang="en-CA" i="1" dirty="0"/>
              <a:t>location</a:t>
            </a:r>
            <a:r>
              <a:rPr lang="en-CA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51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icon, bubble chart, IPFS">
            <a:extLst>
              <a:ext uri="{FF2B5EF4-FFF2-40B4-BE49-F238E27FC236}">
                <a16:creationId xmlns:a16="http://schemas.microsoft.com/office/drawing/2014/main" id="{96274A09-1FD6-C263-E3DE-EDA55AC19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4" y="1422900"/>
            <a:ext cx="7621736" cy="4776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4. Distributed Resources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55" y="1422900"/>
            <a:ext cx="3956538" cy="47762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Distributed web content protocols such as </a:t>
            </a:r>
            <a:r>
              <a:rPr lang="en-US" dirty="0" err="1"/>
              <a:t>Dat</a:t>
            </a:r>
            <a:r>
              <a:rPr lang="en-US" dirty="0"/>
              <a:t> and the interplanetary file system (IPFS) are running as prototypes using content addressing to create a distributed network of resources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AC40FE-F38F-9702-512D-B0AE7F9568FC}"/>
              </a:ext>
            </a:extLst>
          </p:cNvPr>
          <p:cNvSpPr/>
          <p:nvPr/>
        </p:nvSpPr>
        <p:spPr>
          <a:xfrm>
            <a:off x="115494" y="1422900"/>
            <a:ext cx="722706" cy="4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32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orking on a computer">
            <a:extLst>
              <a:ext uri="{FF2B5EF4-FFF2-40B4-BE49-F238E27FC236}">
                <a16:creationId xmlns:a16="http://schemas.microsoft.com/office/drawing/2014/main" id="{3EFB80FB-B6F2-8FD2-52F4-BB49D71FE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5715000" cy="3214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4. Distributed Resources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Distributed resources in education include:</a:t>
            </a:r>
          </a:p>
          <a:p>
            <a:r>
              <a:rPr lang="en-US" sz="3200" dirty="0"/>
              <a:t>Content Addressable Resources for Education (CARE) </a:t>
            </a:r>
          </a:p>
          <a:p>
            <a:r>
              <a:rPr lang="en-US" sz="3200" dirty="0"/>
              <a:t>Digital badge and </a:t>
            </a:r>
            <a:r>
              <a:rPr lang="en-US" sz="3200" dirty="0" err="1"/>
              <a:t>microcredential</a:t>
            </a:r>
            <a:r>
              <a:rPr lang="en-US" sz="3200" dirty="0"/>
              <a:t> networks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B420CF-4AD9-1437-F516-371AA4BB8714}"/>
              </a:ext>
            </a:extLst>
          </p:cNvPr>
          <p:cNvSpPr txBox="1"/>
          <p:nvPr/>
        </p:nvSpPr>
        <p:spPr>
          <a:xfrm>
            <a:off x="6547338" y="4001294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https://www.downes.ca/post/70094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303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4. Distributed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Cloud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33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12762EF-1AAC-74BF-3262-471AF02C3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85" y="1427285"/>
            <a:ext cx="5700346" cy="443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2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 Consensus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389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fundamental challenge to community is to make decisions.</a:t>
            </a:r>
          </a:p>
          <a:p>
            <a:pPr marL="0" indent="0">
              <a:buNone/>
            </a:pPr>
            <a:r>
              <a:rPr lang="en-US" dirty="0"/>
              <a:t>In a democracy, many of these decisions are made through some form of majority rule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34</a:t>
            </a:fld>
            <a:endParaRPr lang="en-US" dirty="0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8E6C881-BFAA-C105-D76A-70AE1C7BE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54" y="1033463"/>
            <a:ext cx="6172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00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 Consensus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But many are not.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Some of the alternative systems we use include:</a:t>
            </a:r>
          </a:p>
          <a:p>
            <a:r>
              <a:rPr lang="en-US" dirty="0"/>
              <a:t>Authoritarianism</a:t>
            </a:r>
          </a:p>
          <a:p>
            <a:r>
              <a:rPr lang="en-US" dirty="0"/>
              <a:t>Hierarchy and delegation</a:t>
            </a:r>
          </a:p>
          <a:p>
            <a:r>
              <a:rPr lang="en-US" dirty="0"/>
              <a:t>Markets</a:t>
            </a:r>
          </a:p>
          <a:p>
            <a:r>
              <a:rPr lang="en-US" dirty="0" err="1"/>
              <a:t>Rumour</a:t>
            </a:r>
            <a:r>
              <a:rPr lang="en-US" dirty="0"/>
              <a:t> and Innuendo</a:t>
            </a:r>
          </a:p>
          <a:p>
            <a:r>
              <a:rPr lang="en-US" dirty="0"/>
              <a:t>Anarchy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35</a:t>
            </a:fld>
            <a:endParaRPr lang="en-US" dirty="0"/>
          </a:p>
        </p:txBody>
      </p:sp>
      <p:pic>
        <p:nvPicPr>
          <p:cNvPr id="8" name="Picture 7" descr="A picture containing sky, blue">
            <a:extLst>
              <a:ext uri="{FF2B5EF4-FFF2-40B4-BE49-F238E27FC236}">
                <a16:creationId xmlns:a16="http://schemas.microsoft.com/office/drawing/2014/main" id="{2483FA7D-7EB8-FF4D-AC04-4D6E61F4D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864518"/>
            <a:ext cx="5562600" cy="31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80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 of a consensus algorithm">
            <a:extLst>
              <a:ext uri="{FF2B5EF4-FFF2-40B4-BE49-F238E27FC236}">
                <a16:creationId xmlns:a16="http://schemas.microsoft.com/office/drawing/2014/main" id="{3F7712D9-6C93-DDCC-4FC7-4B0463883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136525"/>
            <a:ext cx="12192000" cy="6102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51385" cy="1325563"/>
          </a:xfrm>
          <a:solidFill>
            <a:schemeClr val="bg1"/>
          </a:solidFill>
        </p:spPr>
        <p:txBody>
          <a:bodyPr/>
          <a:lstStyle/>
          <a:p>
            <a:r>
              <a:rPr lang="en-CA" dirty="0"/>
              <a:t>5. Consensus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2168769" cy="480218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Enter consensus algorithms…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79B0C1-926A-E862-02C0-DF9A268633BE}"/>
              </a:ext>
            </a:extLst>
          </p:cNvPr>
          <p:cNvSpPr/>
          <p:nvPr/>
        </p:nvSpPr>
        <p:spPr>
          <a:xfrm>
            <a:off x="10445262" y="5169877"/>
            <a:ext cx="2713892" cy="1069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B17C86-7D10-64E9-AD4F-10226827B85A}"/>
              </a:ext>
            </a:extLst>
          </p:cNvPr>
          <p:cNvSpPr/>
          <p:nvPr/>
        </p:nvSpPr>
        <p:spPr>
          <a:xfrm>
            <a:off x="703385" y="19436"/>
            <a:ext cx="11623430" cy="4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68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 Consensus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Community is defined by membership in the network</a:t>
            </a:r>
          </a:p>
          <a:p>
            <a:pPr marL="0" indent="0">
              <a:buNone/>
            </a:pPr>
            <a:r>
              <a:rPr lang="en-US" dirty="0"/>
              <a:t>Membership in the network is based on agreement with the consensus protocol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37</a:t>
            </a:fld>
            <a:endParaRPr lang="en-US" dirty="0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773DB6-E1CB-80DD-1999-0CD780D2B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2" y="4159250"/>
            <a:ext cx="8024446" cy="2159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37C6B3-16AF-783D-90DA-A2AF9CC06CC4}"/>
              </a:ext>
            </a:extLst>
          </p:cNvPr>
          <p:cNvSpPr txBox="1"/>
          <p:nvPr/>
        </p:nvSpPr>
        <p:spPr>
          <a:xfrm>
            <a:off x="6541477" y="1825625"/>
            <a:ext cx="5394080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networks depend on single sources of truth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consensus protocol defines what members agree is a source of truth</a:t>
            </a:r>
          </a:p>
        </p:txBody>
      </p:sp>
    </p:spTree>
    <p:extLst>
      <p:ext uri="{BB962C8B-B14F-4D97-AF65-F5344CB8AC3E}">
        <p14:creationId xmlns:p14="http://schemas.microsoft.com/office/powerpoint/2010/main" val="4165239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 Consensus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adoption of new learning technologies can and should include room for new forms of community and promote new literacies enabling students to thrive in them:</a:t>
            </a:r>
          </a:p>
          <a:p>
            <a:r>
              <a:rPr lang="en-US" dirty="0"/>
              <a:t>Teams, collaborations, unions</a:t>
            </a:r>
          </a:p>
          <a:p>
            <a:r>
              <a:rPr lang="en-US" dirty="0"/>
              <a:t>Cooperatives and networks</a:t>
            </a:r>
          </a:p>
          <a:p>
            <a:r>
              <a:rPr lang="en-US" dirty="0"/>
              <a:t>Distributed Autonomy (DAO)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Picture 7" descr="A picture of a woman auto-cycling">
            <a:extLst>
              <a:ext uri="{FF2B5EF4-FFF2-40B4-BE49-F238E27FC236}">
                <a16:creationId xmlns:a16="http://schemas.microsoft.com/office/drawing/2014/main" id="{158B3E59-94AF-EB40-CE4F-431C8463D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19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 Digital Identity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Soon, simple passwords will be replaced, and identity theft will be a thing of the past.</a:t>
            </a:r>
          </a:p>
          <a:p>
            <a:pPr marL="0" indent="0">
              <a:buNone/>
            </a:pPr>
            <a:r>
              <a:rPr lang="en-US" dirty="0"/>
              <a:t>Our attention will shift from how we prove we are who we are to how we define ourselves online.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39</a:t>
            </a:fld>
            <a:endParaRPr lang="en-US" dirty="0"/>
          </a:p>
        </p:txBody>
      </p:sp>
      <p:pic>
        <p:nvPicPr>
          <p:cNvPr id="8" name="Picture 7" descr="A close-up of some food resembling a person">
            <a:extLst>
              <a:ext uri="{FF2B5EF4-FFF2-40B4-BE49-F238E27FC236}">
                <a16:creationId xmlns:a16="http://schemas.microsoft.com/office/drawing/2014/main" id="{FE5179FB-E006-BF37-564A-FA4800DA8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2" y="79130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57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The Future of Learning is Here…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Blockchain Diagram">
            <a:extLst>
              <a:ext uri="{FF2B5EF4-FFF2-40B4-BE49-F238E27FC236}">
                <a16:creationId xmlns:a16="http://schemas.microsoft.com/office/drawing/2014/main" id="{235057B8-481A-D5E2-6718-7F1F9088A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45" y="1251072"/>
            <a:ext cx="8757139" cy="49258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446"/>
            <a:ext cx="11049000" cy="4629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solidFill>
                  <a:srgbClr val="006600"/>
                </a:solidFill>
              </a:rPr>
              <a:t>Blockchain</a:t>
            </a:r>
            <a:endParaRPr lang="en-US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35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dentity Diagram">
            <a:extLst>
              <a:ext uri="{FF2B5EF4-FFF2-40B4-BE49-F238E27FC236}">
                <a16:creationId xmlns:a16="http://schemas.microsoft.com/office/drawing/2014/main" id="{990C1D85-DDA3-54E8-771C-00CC9468C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5" y="2929372"/>
            <a:ext cx="5404339" cy="3198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 Digital Identity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3831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New secure identities backed by decentralized identifiers (DID) and verifiable credentials will become commonplace.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Future of Learning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935BF-23C6-2EFD-097D-260B3545273D}"/>
              </a:ext>
            </a:extLst>
          </p:cNvPr>
          <p:cNvSpPr txBox="1"/>
          <p:nvPr/>
        </p:nvSpPr>
        <p:spPr>
          <a:xfrm>
            <a:off x="838198" y="3223058"/>
            <a:ext cx="3364525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already carry them in your chip card or Google Pay.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2EC2C-DD4A-F373-3EA5-F4D4EED337A4}"/>
              </a:ext>
            </a:extLst>
          </p:cNvPr>
          <p:cNvSpPr txBox="1"/>
          <p:nvPr/>
        </p:nvSpPr>
        <p:spPr>
          <a:xfrm>
            <a:off x="838198" y="5397867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https://www.w3.org/TR/did-core/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816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3D4EDFA-9401-21B9-5A63-6EE70C0E7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69" y="2022366"/>
            <a:ext cx="8068979" cy="447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 Digital Identity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3831" cy="87575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New secure identities backed by decentralized identifiers (DID) and verifiable credentials will become commonplace.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Future of Learning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2EC2C-DD4A-F373-3EA5-F4D4EED337A4}"/>
              </a:ext>
            </a:extLst>
          </p:cNvPr>
          <p:cNvSpPr txBox="1"/>
          <p:nvPr/>
        </p:nvSpPr>
        <p:spPr>
          <a:xfrm>
            <a:off x="838198" y="5397867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https://tykn.tech/decentralized-identifiers-dids/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6A8A43-A64C-0624-CAA8-5590BA795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5215" y="5676538"/>
            <a:ext cx="1125987" cy="6312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539573-51AE-8537-A72F-10AC075E42D3}"/>
              </a:ext>
            </a:extLst>
          </p:cNvPr>
          <p:cNvSpPr txBox="1"/>
          <p:nvPr/>
        </p:nvSpPr>
        <p:spPr>
          <a:xfrm>
            <a:off x="838198" y="3223058"/>
            <a:ext cx="3364525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will be issued and verified in a distributed network</a:t>
            </a:r>
          </a:p>
        </p:txBody>
      </p:sp>
    </p:spTree>
    <p:extLst>
      <p:ext uri="{BB962C8B-B14F-4D97-AF65-F5344CB8AC3E}">
        <p14:creationId xmlns:p14="http://schemas.microsoft.com/office/powerpoint/2010/main" val="1274922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 Digital Identity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6"/>
            <a:ext cx="11013831" cy="160337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But new, robust online identity raises a host of new questions. Who are we? What does our digital identity look like?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Future of Learning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6A8A43-A64C-0624-CAA8-5590BA79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5215" y="5676538"/>
            <a:ext cx="1125987" cy="631234"/>
          </a:xfrm>
          <a:prstGeom prst="rect">
            <a:avLst/>
          </a:prstGeom>
        </p:spPr>
      </p:pic>
      <p:pic>
        <p:nvPicPr>
          <p:cNvPr id="15" name="Picture 14" descr="ello My Name isH">
            <a:extLst>
              <a:ext uri="{FF2B5EF4-FFF2-40B4-BE49-F238E27FC236}">
                <a16:creationId xmlns:a16="http://schemas.microsoft.com/office/drawing/2014/main" id="{EC0E0EFE-68A2-F6E8-382D-608A153127B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E4A5"/>
              </a:clrFrom>
              <a:clrTo>
                <a:srgbClr val="F8E4A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5" y="1690688"/>
            <a:ext cx="9410308" cy="52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91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EBF4CB9-342D-4E89-7099-D78F285B9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23" y="2837614"/>
            <a:ext cx="8317523" cy="3701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 Digital Identity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6"/>
            <a:ext cx="11013831" cy="160337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But new, robust online identity raises a host of new questions. Who are we? What does our digital identity look like?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Future of Learning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6A8A43-A64C-0624-CAA8-5590BA79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5215" y="5676538"/>
            <a:ext cx="1125987" cy="631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65DE8A-DCFE-B213-B1A5-9507908E968A}"/>
              </a:ext>
            </a:extLst>
          </p:cNvPr>
          <p:cNvSpPr txBox="1"/>
          <p:nvPr/>
        </p:nvSpPr>
        <p:spPr>
          <a:xfrm>
            <a:off x="9249508" y="2837614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How Identity Graphs are Built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1508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 Digital Identity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10856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this new data-rich world, </a:t>
            </a:r>
            <a:r>
              <a:rPr lang="en-US" i="1" dirty="0"/>
              <a:t>we</a:t>
            </a:r>
            <a:r>
              <a:rPr lang="en-US" dirty="0"/>
              <a:t> are the content.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44</a:t>
            </a:fld>
            <a:endParaRPr lang="en-US" dirty="0"/>
          </a:p>
        </p:txBody>
      </p:sp>
      <p:pic>
        <p:nvPicPr>
          <p:cNvPr id="9" name="Picture 8" descr="A group of people posing for a photo">
            <a:extLst>
              <a:ext uri="{FF2B5EF4-FFF2-40B4-BE49-F238E27FC236}">
                <a16:creationId xmlns:a16="http://schemas.microsoft.com/office/drawing/2014/main" id="{F4BA2570-88E6-4317-00A7-0A748B122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11" y="2348222"/>
            <a:ext cx="6896152" cy="3940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2B630-F583-C232-18C7-CAC5F97387A4}"/>
              </a:ext>
            </a:extLst>
          </p:cNvPr>
          <p:cNvSpPr txBox="1"/>
          <p:nvPr/>
        </p:nvSpPr>
        <p:spPr>
          <a:xfrm>
            <a:off x="838200" y="2348222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https://indieweb.org/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2159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7. Creative Experiences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4114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 much of education continues to rely on indirect methods that depend on knowledge transfer — reading, lectures, videos — rather than hands-on practice and knowledge creation.</a:t>
            </a:r>
          </a:p>
          <a:p>
            <a:pPr marL="0" indent="0">
              <a:buNone/>
            </a:pPr>
            <a:r>
              <a:rPr lang="en-US" dirty="0"/>
              <a:t>This is about to change.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45</a:t>
            </a:fld>
            <a:endParaRPr lang="en-US" dirty="0"/>
          </a:p>
        </p:txBody>
      </p:sp>
      <p:pic>
        <p:nvPicPr>
          <p:cNvPr id="12" name="Picture 11" descr="A doll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2F5855BE-5D9E-5555-F6D2-6C9A86D95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6" y="1825625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430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7. Creative Experiences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Instead of delivering content, a teacher will model and demonstrate successful practice, and learners will seek to emulate and build on what they see and experience.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46</a:t>
            </a:fld>
            <a:endParaRPr lang="en-US" dirty="0"/>
          </a:p>
        </p:txBody>
      </p:sp>
      <p:pic>
        <p:nvPicPr>
          <p:cNvPr id="8" name="Picture 7" descr="A picture containing person, ground, outdoor construction site">
            <a:extLst>
              <a:ext uri="{FF2B5EF4-FFF2-40B4-BE49-F238E27FC236}">
                <a16:creationId xmlns:a16="http://schemas.microsoft.com/office/drawing/2014/main" id="{7D17E493-96EA-6383-37A4-B23FBA4F7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49" y="1825625"/>
            <a:ext cx="6513835" cy="36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78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7. Creative Experiences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Open Working</a:t>
            </a:r>
          </a:p>
          <a:p>
            <a:pPr marL="0" indent="0">
              <a:buNone/>
            </a:pPr>
            <a:r>
              <a:rPr lang="en-US" dirty="0"/>
              <a:t>Job Shadowing</a:t>
            </a:r>
          </a:p>
          <a:p>
            <a:pPr marL="0" indent="0">
              <a:buNone/>
            </a:pPr>
            <a:r>
              <a:rPr lang="en-US" dirty="0"/>
              <a:t>Apprenticeships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47</a:t>
            </a:fld>
            <a:endParaRPr lang="en-US" dirty="0"/>
          </a:p>
        </p:txBody>
      </p:sp>
      <p:pic>
        <p:nvPicPr>
          <p:cNvPr id="9" name="Picture 8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633E25A-50C0-18D3-CB03-272E5BB29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4"/>
            <a:ext cx="6508044" cy="3660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183332-FEAB-04A3-1982-229997C0DEBE}"/>
              </a:ext>
            </a:extLst>
          </p:cNvPr>
          <p:cNvSpPr txBox="1"/>
          <p:nvPr/>
        </p:nvSpPr>
        <p:spPr>
          <a:xfrm>
            <a:off x="838200" y="5798200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https://nbold.co/working-in-the-open/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6C1872-9002-9263-3CA1-93E521D181B3}"/>
              </a:ext>
            </a:extLst>
          </p:cNvPr>
          <p:cNvSpPr txBox="1"/>
          <p:nvPr/>
        </p:nvSpPr>
        <p:spPr>
          <a:xfrm>
            <a:off x="820615" y="4611312"/>
            <a:ext cx="32179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https://www.youtube.com/playlist?list=PLeBQHgzQN9x3Ef-JuV-HQw2on-_RkjTBM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7853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7. Creative Experiences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48</a:t>
            </a:fld>
            <a:endParaRPr lang="en-US" dirty="0"/>
          </a:p>
        </p:txBody>
      </p:sp>
      <p:pic>
        <p:nvPicPr>
          <p:cNvPr id="8" name="Picture 7" descr="A screenshot of a video game">
            <a:extLst>
              <a:ext uri="{FF2B5EF4-FFF2-40B4-BE49-F238E27FC236}">
                <a16:creationId xmlns:a16="http://schemas.microsoft.com/office/drawing/2014/main" id="{7836A5D2-3CC6-5676-FEDA-D7CFFB99E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4499"/>
            <a:ext cx="6901962" cy="414117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5604829-BDF1-7266-9E38-474E0EB16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5814" y="1825625"/>
            <a:ext cx="3217986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Tools</a:t>
            </a:r>
          </a:p>
          <a:p>
            <a:r>
              <a:rPr lang="en-CA" dirty="0"/>
              <a:t>Twitch</a:t>
            </a:r>
          </a:p>
          <a:p>
            <a:r>
              <a:rPr lang="en-CA" dirty="0"/>
              <a:t>OBS</a:t>
            </a:r>
          </a:p>
          <a:p>
            <a:r>
              <a:rPr lang="en-US" dirty="0"/>
              <a:t>Teams / Slack</a:t>
            </a:r>
          </a:p>
          <a:p>
            <a:r>
              <a:rPr lang="en-US" dirty="0"/>
              <a:t>Discord</a:t>
            </a:r>
          </a:p>
        </p:txBody>
      </p:sp>
    </p:spTree>
    <p:extLst>
      <p:ext uri="{BB962C8B-B14F-4D97-AF65-F5344CB8AC3E}">
        <p14:creationId xmlns:p14="http://schemas.microsoft.com/office/powerpoint/2010/main" val="3449072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7. Creative Experiences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18759"/>
            <a:ext cx="10767646" cy="1474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dialogue and interactivity that takes place sets the work into context and enables learners to see it as a process rather than an artifact.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49</a:t>
            </a:fld>
            <a:endParaRPr lang="en-US" dirty="0"/>
          </a:p>
        </p:txBody>
      </p:sp>
      <p:pic>
        <p:nvPicPr>
          <p:cNvPr id="8" name="Picture 7" descr="A picture containing various people working">
            <a:extLst>
              <a:ext uri="{FF2B5EF4-FFF2-40B4-BE49-F238E27FC236}">
                <a16:creationId xmlns:a16="http://schemas.microsoft.com/office/drawing/2014/main" id="{3E11948C-A60E-2ECC-8FDC-515A14F5A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2" y="1208760"/>
            <a:ext cx="9525000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2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But…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446"/>
            <a:ext cx="3909646" cy="4629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pivot to remote learning was in many ways flawed.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10" name="Picture 9" descr="A collage of a person's face">
            <a:extLst>
              <a:ext uri="{FF2B5EF4-FFF2-40B4-BE49-F238E27FC236}">
                <a16:creationId xmlns:a16="http://schemas.microsoft.com/office/drawing/2014/main" id="{57773760-1E9F-D9CC-8178-394172779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32" y="1575362"/>
            <a:ext cx="6829983" cy="47809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E39D48D-275D-A40F-A5F1-5BCC1452F40D}"/>
              </a:ext>
            </a:extLst>
          </p:cNvPr>
          <p:cNvSpPr/>
          <p:nvPr/>
        </p:nvSpPr>
        <p:spPr>
          <a:xfrm>
            <a:off x="5779477" y="1952954"/>
            <a:ext cx="4677508" cy="2532185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dirty="0" err="1">
                <a:solidFill>
                  <a:srgbClr val="2EBA42"/>
                </a:solidFill>
              </a:rPr>
              <a:t>Arrraughhhh</a:t>
            </a:r>
            <a:r>
              <a:rPr lang="en-CA" sz="4400" dirty="0">
                <a:solidFill>
                  <a:srgbClr val="2EBA42"/>
                </a:solidFill>
              </a:rPr>
              <a:t>!</a:t>
            </a:r>
            <a:endParaRPr lang="en-US" dirty="0">
              <a:solidFill>
                <a:srgbClr val="2EBA42"/>
              </a:solidFill>
            </a:endParaRPr>
          </a:p>
        </p:txBody>
      </p:sp>
      <p:pic>
        <p:nvPicPr>
          <p:cNvPr id="13" name="Picture 12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A579C7B7-D417-B6E1-597C-2BD2B1582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4" y="3622430"/>
            <a:ext cx="23717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 Recognition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8735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Today we rely on artificial forms of assessment like tests and exams…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50</a:t>
            </a:fld>
            <a:endParaRPr lang="en-US" dirty="0"/>
          </a:p>
        </p:txBody>
      </p:sp>
      <p:pic>
        <p:nvPicPr>
          <p:cNvPr id="12" name="Picture 11" descr="A group of students in a classroom">
            <a:extLst>
              <a:ext uri="{FF2B5EF4-FFF2-40B4-BE49-F238E27FC236}">
                <a16:creationId xmlns:a16="http://schemas.microsoft.com/office/drawing/2014/main" id="{5E2F8830-E3BA-2EB1-9157-7D7BC1E72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40269"/>
            <a:ext cx="8270456" cy="32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37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 Recognition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7553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used to assess these by hand but the future belongs to automated assessment tools already used to grade natural language content.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51</a:t>
            </a:fld>
            <a:endParaRPr lang="en-US" dirty="0"/>
          </a:p>
        </p:txBody>
      </p:sp>
      <p:pic>
        <p:nvPicPr>
          <p:cNvPr id="8" name="Picture 7" descr="A picture containing graphical user interface for automated grading">
            <a:extLst>
              <a:ext uri="{FF2B5EF4-FFF2-40B4-BE49-F238E27FC236}">
                <a16:creationId xmlns:a16="http://schemas.microsoft.com/office/drawing/2014/main" id="{28D5EA75-ECB4-D3B6-97D8-5388551B0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38" y="1825625"/>
            <a:ext cx="5492262" cy="41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52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 Recognition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7553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will need to refine these tools.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Actual authentic tasks designed or contributed by humans may be needed to balance the possibility of biased algorithms.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52</a:t>
            </a:fld>
            <a:endParaRPr lang="en-US" dirty="0"/>
          </a:p>
        </p:txBody>
      </p:sp>
      <p:pic>
        <p:nvPicPr>
          <p:cNvPr id="9" name="Picture 8" descr="Running man data capture">
            <a:extLst>
              <a:ext uri="{FF2B5EF4-FFF2-40B4-BE49-F238E27FC236}">
                <a16:creationId xmlns:a16="http://schemas.microsoft.com/office/drawing/2014/main" id="{62962EC6-CE44-92CF-F758-1247C573C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27" y="1765486"/>
            <a:ext cx="4913066" cy="41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14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 Recognition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8" y="1825625"/>
            <a:ext cx="4114801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But this means that </a:t>
            </a:r>
            <a:r>
              <a:rPr lang="en-US" i="1" dirty="0"/>
              <a:t>anyone</a:t>
            </a:r>
            <a:r>
              <a:rPr lang="en-US" dirty="0"/>
              <a:t> can perform assessments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 they will base these assessments on </a:t>
            </a:r>
            <a:r>
              <a:rPr lang="en-US" i="1" dirty="0"/>
              <a:t>actual public performance</a:t>
            </a:r>
            <a:r>
              <a:rPr lang="en-US" dirty="0"/>
              <a:t> or </a:t>
            </a:r>
            <a:r>
              <a:rPr lang="en-US" i="1" dirty="0"/>
              <a:t>personal portfolios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53</a:t>
            </a:fld>
            <a:endParaRPr lang="en-US" dirty="0"/>
          </a:p>
        </p:txBody>
      </p:sp>
      <p:pic>
        <p:nvPicPr>
          <p:cNvPr id="8" name="Picture 7" descr="Figure skater">
            <a:extLst>
              <a:ext uri="{FF2B5EF4-FFF2-40B4-BE49-F238E27FC236}">
                <a16:creationId xmlns:a16="http://schemas.microsoft.com/office/drawing/2014/main" id="{3F6D03D9-A2E8-03BA-A1FE-679362BE1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6" y="1957755"/>
            <a:ext cx="6248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09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 Recognition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599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credential of the future will be a job offer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54</a:t>
            </a:fld>
            <a:endParaRPr lang="en-US" dirty="0"/>
          </a:p>
        </p:txBody>
      </p:sp>
      <p:pic>
        <p:nvPicPr>
          <p:cNvPr id="9" name="Picture 8" descr="A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6D24ED2A-F7CB-E183-F0BA-E45447788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0" y="2511303"/>
            <a:ext cx="4577408" cy="3710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157B9F-B55B-59B1-A672-1FF0D34D4C77}"/>
              </a:ext>
            </a:extLst>
          </p:cNvPr>
          <p:cNvSpPr txBox="1"/>
          <p:nvPr/>
        </p:nvSpPr>
        <p:spPr>
          <a:xfrm>
            <a:off x="6137033" y="2551837"/>
            <a:ext cx="47830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institutions may need to consider how to contribute to a desirable profile that satisfies a wide range of currently undefined performance criteria.</a:t>
            </a:r>
          </a:p>
        </p:txBody>
      </p:sp>
    </p:spTree>
    <p:extLst>
      <p:ext uri="{BB962C8B-B14F-4D97-AF65-F5344CB8AC3E}">
        <p14:creationId xmlns:p14="http://schemas.microsoft.com/office/powerpoint/2010/main" val="12023983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CF7F48-29A1-F413-B84B-C98C9396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19" y="-390890"/>
            <a:ext cx="7401981" cy="5551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9. Agency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we learn depends on why we learn, and the idea of agency is to enable this to be shaped by the learner.</a:t>
            </a:r>
          </a:p>
          <a:p>
            <a:pPr marL="0" indent="0">
              <a:buNone/>
            </a:pPr>
            <a:r>
              <a:rPr lang="en-US" dirty="0"/>
              <a:t>We can think of this as the attractor as opposed to a driver.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55</a:t>
            </a:fld>
            <a:endParaRPr lang="en-US" dirty="0"/>
          </a:p>
        </p:txBody>
      </p:sp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8E5B96FB-E7C4-1D18-301B-C9079BD15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92" y="3648471"/>
            <a:ext cx="4820016" cy="26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994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9. Agency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4876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Agency - a shift in the relative standing of the individual with respect to community, institutions and governments, for better or worse - is impacted by technology.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56</a:t>
            </a:fld>
            <a:endParaRPr lang="en-US" dirty="0"/>
          </a:p>
        </p:txBody>
      </p:sp>
      <p:pic>
        <p:nvPicPr>
          <p:cNvPr id="9" name="Picture 8" descr="A picture containing staring&#10;&#10;Description automatically generated">
            <a:extLst>
              <a:ext uri="{FF2B5EF4-FFF2-40B4-BE49-F238E27FC236}">
                <a16:creationId xmlns:a16="http://schemas.microsoft.com/office/drawing/2014/main" id="{575A094E-51F2-28F8-1546-F79FC228F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2" y="1825625"/>
            <a:ext cx="4546723" cy="448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67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9. Agency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There is a growing development and acceptance of digital agents working on our behalf:</a:t>
            </a:r>
          </a:p>
          <a:p>
            <a:r>
              <a:rPr lang="en-US" dirty="0"/>
              <a:t>Automated publishing</a:t>
            </a:r>
          </a:p>
          <a:p>
            <a:r>
              <a:rPr lang="en-US" dirty="0"/>
              <a:t>Algorithmic stock trading</a:t>
            </a:r>
          </a:p>
          <a:p>
            <a:r>
              <a:rPr lang="en-US" dirty="0"/>
              <a:t>Content alerts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57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D47B25E-621E-F180-A96C-4AA4D9087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882650"/>
            <a:ext cx="561022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47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sect&#10;&#10;Description automatically generated">
            <a:extLst>
              <a:ext uri="{FF2B5EF4-FFF2-40B4-BE49-F238E27FC236}">
                <a16:creationId xmlns:a16="http://schemas.microsoft.com/office/drawing/2014/main" id="{9B9B74E8-ECA9-1F94-0197-F3DE0230C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81137"/>
            <a:ext cx="6238875" cy="5057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9. Agency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Individual agency is what consensus-based decentralized communities are designed to augment.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B1DE93-3169-130E-DB98-ED20670EC4C3}"/>
              </a:ext>
            </a:extLst>
          </p:cNvPr>
          <p:cNvSpPr txBox="1"/>
          <p:nvPr/>
        </p:nvSpPr>
        <p:spPr>
          <a:xfrm>
            <a:off x="6740037" y="2951946"/>
            <a:ext cx="37411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much agency is enough? Too much?</a:t>
            </a:r>
          </a:p>
          <a:p>
            <a:endParaRPr lang="en-US" sz="2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types of agency do we want? Do we lack?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661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bration">
            <a:extLst>
              <a:ext uri="{FF2B5EF4-FFF2-40B4-BE49-F238E27FC236}">
                <a16:creationId xmlns:a16="http://schemas.microsoft.com/office/drawing/2014/main" id="{EE042053-7C65-F0F8-E9E8-6B14D685A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59623"/>
            <a:ext cx="7620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9. Agency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counts as success?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59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B1DE93-3169-130E-DB98-ED20670EC4C3}"/>
              </a:ext>
            </a:extLst>
          </p:cNvPr>
          <p:cNvSpPr txBox="1"/>
          <p:nvPr/>
        </p:nvSpPr>
        <p:spPr>
          <a:xfrm>
            <a:off x="838200" y="2521059"/>
            <a:ext cx="99411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Priorities are established by individual conditions and character, and may include elements such as security, identity, voice and opportunity. Success therefore needs to be evaluated according to these wider 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7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But… 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</a:t>
            </a:fld>
            <a:endParaRPr lang="en-US" dirty="0"/>
          </a:p>
        </p:txBody>
      </p:sp>
      <p:pic>
        <p:nvPicPr>
          <p:cNvPr id="13" name="Picture 12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A579C7B7-D417-B6E1-597C-2BD2B1582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4" y="3622430"/>
            <a:ext cx="2371725" cy="2371725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8D311D11-26FC-2517-C7D0-5BA5BEEE2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23" y="1412630"/>
            <a:ext cx="7620000" cy="45815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7446"/>
            <a:ext cx="3575539" cy="4629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pivot to remote learning also exposed issues of equity and access.</a:t>
            </a:r>
            <a:endParaRPr lang="en-US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80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10. Infrastructure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People are rethinking what they value in their lives and how their work and learning should be structured.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60</a:t>
            </a:fld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C96237A-BE89-C276-BE28-329D6C7B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95" y="3593380"/>
            <a:ext cx="6455019" cy="2695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7AE95C-27D4-1305-10C8-E3DA29513EE6}"/>
              </a:ext>
            </a:extLst>
          </p:cNvPr>
          <p:cNvSpPr txBox="1"/>
          <p:nvPr/>
        </p:nvSpPr>
        <p:spPr>
          <a:xfrm>
            <a:off x="6752491" y="1860250"/>
            <a:ext cx="5640265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outcome of this process is a reorganization of social infrastructure to fit these new priorities.</a:t>
            </a:r>
          </a:p>
        </p:txBody>
      </p:sp>
    </p:spTree>
    <p:extLst>
      <p:ext uri="{BB962C8B-B14F-4D97-AF65-F5344CB8AC3E}">
        <p14:creationId xmlns:p14="http://schemas.microsoft.com/office/powerpoint/2010/main" val="7604503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10. Infrastructure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People are rethinking what they value in their lives and how their work and learning should be structured.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61</a:t>
            </a:fld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C96237A-BE89-C276-BE28-329D6C7B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95" y="3593380"/>
            <a:ext cx="6455019" cy="2695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7AE95C-27D4-1305-10C8-E3DA29513EE6}"/>
              </a:ext>
            </a:extLst>
          </p:cNvPr>
          <p:cNvSpPr txBox="1"/>
          <p:nvPr/>
        </p:nvSpPr>
        <p:spPr>
          <a:xfrm>
            <a:off x="6752491" y="1860250"/>
            <a:ext cx="5640265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outcome of this process is a reorganization of social infrastructure to fit these new priorities.</a:t>
            </a:r>
          </a:p>
        </p:txBody>
      </p:sp>
    </p:spTree>
    <p:extLst>
      <p:ext uri="{BB962C8B-B14F-4D97-AF65-F5344CB8AC3E}">
        <p14:creationId xmlns:p14="http://schemas.microsoft.com/office/powerpoint/2010/main" val="33174747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10. Infrastructure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9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Anonymity, encryption and zero-knowledge data networks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02B791-6174-A709-43F4-BC4EEC3CACA0}"/>
              </a:ext>
            </a:extLst>
          </p:cNvPr>
          <p:cNvSpPr txBox="1">
            <a:spLocks/>
          </p:cNvSpPr>
          <p:nvPr/>
        </p:nvSpPr>
        <p:spPr>
          <a:xfrm>
            <a:off x="6705600" y="1825625"/>
            <a:ext cx="289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Accountability, resilience, security, robustness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074C88CD-5E7D-DD5F-7A18-7183CE55D816}"/>
              </a:ext>
            </a:extLst>
          </p:cNvPr>
          <p:cNvSpPr/>
          <p:nvPr/>
        </p:nvSpPr>
        <p:spPr>
          <a:xfrm>
            <a:off x="3771900" y="2092569"/>
            <a:ext cx="2362200" cy="1090246"/>
          </a:xfrm>
          <a:prstGeom prst="mathNotEqual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18EC6D-AE88-63AD-1FB2-E03B549DD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64707"/>
            <a:ext cx="8686799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017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10. Infrastructure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05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gaps in our social fabric…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63</a:t>
            </a:fld>
            <a:endParaRPr lang="en-US" dirty="0"/>
          </a:p>
        </p:txBody>
      </p:sp>
      <p:pic>
        <p:nvPicPr>
          <p:cNvPr id="8" name="Picture 7" descr="A group of people walking on a road&#10;&#10;Description automatically generated with low confidence">
            <a:extLst>
              <a:ext uri="{FF2B5EF4-FFF2-40B4-BE49-F238E27FC236}">
                <a16:creationId xmlns:a16="http://schemas.microsoft.com/office/drawing/2014/main" id="{BEEED45B-70E9-9F02-B680-162B7247F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23319"/>
            <a:ext cx="5715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09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10. Infrastructure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greater need for individual and collective capacity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64</a:t>
            </a:fld>
            <a:endParaRPr lang="en-US" dirty="0"/>
          </a:p>
        </p:txBody>
      </p:sp>
      <p:pic>
        <p:nvPicPr>
          <p:cNvPr id="9" name="Picture 8" descr="A person and person walking down a sidewalk">
            <a:extLst>
              <a:ext uri="{FF2B5EF4-FFF2-40B4-BE49-F238E27FC236}">
                <a16:creationId xmlns:a16="http://schemas.microsoft.com/office/drawing/2014/main" id="{8799CBBB-D40C-8F27-E438-1CFA00CC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10" y="2488407"/>
            <a:ext cx="6098079" cy="32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173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10. Infrastructure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Resilience of our scientific and industrial infrastructure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65</a:t>
            </a:fld>
            <a:endParaRPr lang="en-US" dirty="0"/>
          </a:p>
        </p:txBody>
      </p:sp>
      <p:pic>
        <p:nvPicPr>
          <p:cNvPr id="10" name="Picture 9" descr="A picture containing fabric&#10;&#10;Description automatically generated">
            <a:extLst>
              <a:ext uri="{FF2B5EF4-FFF2-40B4-BE49-F238E27FC236}">
                <a16:creationId xmlns:a16="http://schemas.microsoft.com/office/drawing/2014/main" id="{7DCE21F6-8176-6092-8928-A0F001998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90993"/>
            <a:ext cx="6318372" cy="35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41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7DB-84E5-1D3C-5498-2581624E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10. Infrastructure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577F-8F22-9BA3-0BBF-CAABC151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Climate and environmental sustainability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66</a:t>
            </a:fld>
            <a:endParaRPr lang="en-US" dirty="0"/>
          </a:p>
        </p:txBody>
      </p:sp>
      <p:pic>
        <p:nvPicPr>
          <p:cNvPr id="8" name="Picture 7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7CCD05A1-7BED-A64C-299D-A0B111752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6" y="2336163"/>
            <a:ext cx="6490188" cy="36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017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444-DAA8-B6F6-1C35-8C0A5244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EB427-6556-9AE6-60DD-9E0070CC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E8F3-194B-67EB-63B2-A38951D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67</a:t>
            </a:fld>
            <a:endParaRPr lang="en-US" dirty="0"/>
          </a:p>
        </p:txBody>
      </p:sp>
      <p:pic>
        <p:nvPicPr>
          <p:cNvPr id="8" name="Picture 7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7CCD05A1-7BED-A64C-299D-A0B111752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85" y="0"/>
            <a:ext cx="12767897" cy="71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14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50F5DE-ED70-3F0F-AFE7-0B2D4637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0785F-4EFD-B6FD-54CB-62D36B8A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D531F-30CF-AC81-B852-E8C83CCD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68</a:t>
            </a:fld>
            <a:endParaRPr lang="en-US" dirty="0"/>
          </a:p>
        </p:txBody>
      </p:sp>
      <p:pic>
        <p:nvPicPr>
          <p:cNvPr id="10" name="Picture 9" descr="A person with long hair and glasses&#10;&#10;">
            <a:extLst>
              <a:ext uri="{FF2B5EF4-FFF2-40B4-BE49-F238E27FC236}">
                <a16:creationId xmlns:a16="http://schemas.microsoft.com/office/drawing/2014/main" id="{098EF8B4-793B-88D1-C2BE-E2EBC250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46" y="1110217"/>
            <a:ext cx="4878480" cy="46375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6284C0-4AB3-44C1-A4B6-533EA87D8019}"/>
              </a:ext>
            </a:extLst>
          </p:cNvPr>
          <p:cNvSpPr txBox="1"/>
          <p:nvPr/>
        </p:nvSpPr>
        <p:spPr>
          <a:xfrm>
            <a:off x="838200" y="3429000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006600"/>
                </a:solidFill>
              </a:rPr>
              <a:t>Stephen Downes</a:t>
            </a:r>
          </a:p>
          <a:p>
            <a:r>
              <a:rPr lang="en-CA" sz="2800" dirty="0">
                <a:solidFill>
                  <a:srgbClr val="0066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https://www.downes.ca</a:t>
            </a:r>
            <a:r>
              <a:rPr lang="en-CA" sz="2800" dirty="0">
                <a:solidFill>
                  <a:srgbClr val="006600"/>
                </a:solidFill>
              </a:rPr>
              <a:t> 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44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">
            <a:extLst>
              <a:ext uri="{FF2B5EF4-FFF2-40B4-BE49-F238E27FC236}">
                <a16:creationId xmlns:a16="http://schemas.microsoft.com/office/drawing/2014/main" id="{A8706907-0781-6876-44C9-2F132CA2E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24000"/>
            <a:ext cx="9536724" cy="381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These Issues Are In The Balance</a:t>
            </a:r>
            <a:r>
              <a:rPr lang="en-CA" dirty="0">
                <a:latin typeface="Congenial" panose="02000503040000020004" pitchFamily="2" charset="0"/>
              </a:rPr>
              <a:t> 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500687"/>
            <a:ext cx="9114693" cy="67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Here’s what we can do to get ready….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BCDD00-B915-6C98-0695-EB71EBE47650}"/>
              </a:ext>
            </a:extLst>
          </p:cNvPr>
          <p:cNvSpPr/>
          <p:nvPr/>
        </p:nvSpPr>
        <p:spPr>
          <a:xfrm>
            <a:off x="838199" y="2290823"/>
            <a:ext cx="1107830" cy="841497"/>
          </a:xfrm>
          <a:prstGeom prst="ellipse">
            <a:avLst/>
          </a:prstGeom>
          <a:solidFill>
            <a:schemeClr val="bg1"/>
          </a:solidFill>
          <a:ln>
            <a:solidFill>
              <a:srgbClr val="2EB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173C1E-AFB9-2C75-A37D-88299F1E42DC}"/>
              </a:ext>
            </a:extLst>
          </p:cNvPr>
          <p:cNvSpPr/>
          <p:nvPr/>
        </p:nvSpPr>
        <p:spPr>
          <a:xfrm>
            <a:off x="1318847" y="1690688"/>
            <a:ext cx="1406768" cy="841497"/>
          </a:xfrm>
          <a:prstGeom prst="ellipse">
            <a:avLst/>
          </a:prstGeom>
          <a:solidFill>
            <a:schemeClr val="bg1"/>
          </a:solidFill>
          <a:ln>
            <a:solidFill>
              <a:srgbClr val="2EB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Blockchain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57414E-4469-13F3-38AC-24DD8FEF2DFB}"/>
              </a:ext>
            </a:extLst>
          </p:cNvPr>
          <p:cNvSpPr/>
          <p:nvPr/>
        </p:nvSpPr>
        <p:spPr>
          <a:xfrm>
            <a:off x="1582616" y="2411504"/>
            <a:ext cx="1254368" cy="841497"/>
          </a:xfrm>
          <a:prstGeom prst="ellipse">
            <a:avLst/>
          </a:prstGeom>
          <a:solidFill>
            <a:schemeClr val="bg1"/>
          </a:solidFill>
          <a:ln>
            <a:solidFill>
              <a:srgbClr val="2EB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Metaverse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C5985C-43BD-2E1F-1908-4C825596F35F}"/>
              </a:ext>
            </a:extLst>
          </p:cNvPr>
          <p:cNvSpPr/>
          <p:nvPr/>
        </p:nvSpPr>
        <p:spPr>
          <a:xfrm>
            <a:off x="4900247" y="3915453"/>
            <a:ext cx="1535722" cy="841497"/>
          </a:xfrm>
          <a:prstGeom prst="ellipse">
            <a:avLst/>
          </a:prstGeom>
          <a:solidFill>
            <a:schemeClr val="bg1"/>
          </a:solidFill>
          <a:ln>
            <a:solidFill>
              <a:srgbClr val="2EB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Access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079226-B57B-E5BD-21BF-BB9273B309D8}"/>
              </a:ext>
            </a:extLst>
          </p:cNvPr>
          <p:cNvSpPr/>
          <p:nvPr/>
        </p:nvSpPr>
        <p:spPr>
          <a:xfrm>
            <a:off x="3251267" y="3602770"/>
            <a:ext cx="2092567" cy="841497"/>
          </a:xfrm>
          <a:prstGeom prst="ellipse">
            <a:avLst/>
          </a:prstGeom>
          <a:solidFill>
            <a:schemeClr val="bg1"/>
          </a:solidFill>
          <a:ln>
            <a:solidFill>
              <a:srgbClr val="2EB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Pedagogy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4F29ED2-8D72-A5E5-1FE1-A1E27CBA882D}"/>
              </a:ext>
            </a:extLst>
          </p:cNvPr>
          <p:cNvSpPr/>
          <p:nvPr/>
        </p:nvSpPr>
        <p:spPr>
          <a:xfrm>
            <a:off x="6295292" y="1512278"/>
            <a:ext cx="2971800" cy="1740724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Future Tools and Methods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2C997C38-63FF-4E0A-A507-8E441CB40FA1}"/>
              </a:ext>
            </a:extLst>
          </p:cNvPr>
          <p:cNvSpPr/>
          <p:nvPr/>
        </p:nvSpPr>
        <p:spPr>
          <a:xfrm>
            <a:off x="2989384" y="2111436"/>
            <a:ext cx="3106616" cy="300068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4E389CFB-7814-063F-B6AA-92607D77C26E}"/>
              </a:ext>
            </a:extLst>
          </p:cNvPr>
          <p:cNvSpPr/>
          <p:nvPr/>
        </p:nvSpPr>
        <p:spPr>
          <a:xfrm rot="19215563">
            <a:off x="5214212" y="3191506"/>
            <a:ext cx="1280460" cy="268134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97B5E6AD-2DC4-4FCF-9261-E7701DD7C312}"/>
              </a:ext>
            </a:extLst>
          </p:cNvPr>
          <p:cNvSpPr/>
          <p:nvPr/>
        </p:nvSpPr>
        <p:spPr>
          <a:xfrm rot="2283712">
            <a:off x="2822284" y="3094096"/>
            <a:ext cx="959057" cy="317810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2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1. The Web of Data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626F-39BC-4B1E-602B-C874752F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758" y="1825625"/>
            <a:ext cx="56930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most significant long-term transformation in knowledge and learning is the pedagogical transition from narrative to data. 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C63DB4D7-5A61-C430-7B67-CCADAA38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30" y="1641903"/>
            <a:ext cx="4142298" cy="462475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0E0BAB3-DCC9-F21E-70F2-E477F6BF2946}"/>
              </a:ext>
            </a:extLst>
          </p:cNvPr>
          <p:cNvSpPr/>
          <p:nvPr/>
        </p:nvSpPr>
        <p:spPr>
          <a:xfrm flipH="1">
            <a:off x="5660758" y="4724247"/>
            <a:ext cx="3801253" cy="1283677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rgbClr val="006600"/>
                </a:solidFill>
              </a:rPr>
              <a:t>This is not a course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6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002B62-0F54-DDF4-851A-29F70984F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921" y="958850"/>
            <a:ext cx="5600700" cy="5762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91679-068B-8B39-2E9C-162F3077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6600"/>
                </a:solidFill>
                <a:latin typeface="Congenial" panose="02000503040000020004" pitchFamily="2" charset="0"/>
              </a:rPr>
              <a:t>1. The Web of Data</a:t>
            </a:r>
            <a:endParaRPr lang="en-US" dirty="0">
              <a:latin typeface="Congenial" panose="0200050304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5602E-4BCF-C7CC-9F8F-8A9A9ACE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16B80-A0CA-63F2-6C4C-741257F3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Future of Learning Technology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DE5F-8BD2-C10E-113F-584510B2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0E0BAB3-DCC9-F21E-70F2-E477F6BF2946}"/>
              </a:ext>
            </a:extLst>
          </p:cNvPr>
          <p:cNvSpPr/>
          <p:nvPr/>
        </p:nvSpPr>
        <p:spPr>
          <a:xfrm rot="791159" flipH="1">
            <a:off x="7118737" y="4775559"/>
            <a:ext cx="2753348" cy="1283677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rgbClr val="006600"/>
                </a:solidFill>
              </a:rPr>
              <a:t>This is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34993-5A1C-05DF-D89C-8EAC37228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9" y="1825625"/>
            <a:ext cx="4114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We are transformed from storytellers and narrators to explorers and guides.</a:t>
            </a:r>
            <a:endParaRPr lang="en-US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73138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DarkVTI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2F5496"/>
      </a:hlink>
      <a:folHlink>
        <a:srgbClr val="2F5496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1370</TotalTime>
  <Words>2746</Words>
  <Application>Microsoft Office PowerPoint</Application>
  <PresentationFormat>Widescreen</PresentationFormat>
  <Paragraphs>527</Paragraphs>
  <Slides>68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Congenial</vt:lpstr>
      <vt:lpstr>Congenial Black</vt:lpstr>
      <vt:lpstr>Congenial Light</vt:lpstr>
      <vt:lpstr>Source Sans Pro</vt:lpstr>
      <vt:lpstr>FunkyShapesDarkVTI</vt:lpstr>
      <vt:lpstr>The Future of Learning Technology: 10 Key Tools and Methods</vt:lpstr>
      <vt:lpstr>The Future of Learning is Here…  </vt:lpstr>
      <vt:lpstr>The Future of Learning is Here…  </vt:lpstr>
      <vt:lpstr>The Future of Learning is Here…  </vt:lpstr>
      <vt:lpstr>But…  </vt:lpstr>
      <vt:lpstr>But…  </vt:lpstr>
      <vt:lpstr>These Issues Are In The Balance </vt:lpstr>
      <vt:lpstr>1. The Web of Data</vt:lpstr>
      <vt:lpstr>1. The Web of Data</vt:lpstr>
      <vt:lpstr>1. The Web of Data</vt:lpstr>
      <vt:lpstr>1. The Web of Data</vt:lpstr>
      <vt:lpstr>1. The Web of Data</vt:lpstr>
      <vt:lpstr>1. The Web of Data</vt:lpstr>
      <vt:lpstr>2. Virtualization</vt:lpstr>
      <vt:lpstr>2. Virtualization</vt:lpstr>
      <vt:lpstr>2. Virtualization</vt:lpstr>
      <vt:lpstr>2. Virtualization</vt:lpstr>
      <vt:lpstr>2. Virtualization</vt:lpstr>
      <vt:lpstr>2. Virtualization</vt:lpstr>
      <vt:lpstr>3. Graph  </vt:lpstr>
      <vt:lpstr>3. Graph  </vt:lpstr>
      <vt:lpstr>3. Graph  </vt:lpstr>
      <vt:lpstr>3. Graph  </vt:lpstr>
      <vt:lpstr>3. Graph  </vt:lpstr>
      <vt:lpstr>3. Graph  </vt:lpstr>
      <vt:lpstr>3. Graph  </vt:lpstr>
      <vt:lpstr>3. Graph  </vt:lpstr>
      <vt:lpstr>3. Graph  </vt:lpstr>
      <vt:lpstr>4. Distributed Resources</vt:lpstr>
      <vt:lpstr>4. Distributed Resources</vt:lpstr>
      <vt:lpstr>4. Distributed Resources</vt:lpstr>
      <vt:lpstr>4. Distributed Resources  </vt:lpstr>
      <vt:lpstr>4. Distributed Resources</vt:lpstr>
      <vt:lpstr>5. Consensus</vt:lpstr>
      <vt:lpstr>5. Consensus</vt:lpstr>
      <vt:lpstr>5. Consensus</vt:lpstr>
      <vt:lpstr>5. Consensus</vt:lpstr>
      <vt:lpstr>5. Consensus</vt:lpstr>
      <vt:lpstr>6. Digital Identity</vt:lpstr>
      <vt:lpstr>6. Digital Identity</vt:lpstr>
      <vt:lpstr>6. Digital Identity</vt:lpstr>
      <vt:lpstr>6. Digital Identity</vt:lpstr>
      <vt:lpstr>6. Digital Identity</vt:lpstr>
      <vt:lpstr>6. Digital Identity</vt:lpstr>
      <vt:lpstr>7. Creative Experiences</vt:lpstr>
      <vt:lpstr>7. Creative Experiences</vt:lpstr>
      <vt:lpstr>7. Creative Experiences</vt:lpstr>
      <vt:lpstr>7. Creative Experiences</vt:lpstr>
      <vt:lpstr>7. Creative Experiences</vt:lpstr>
      <vt:lpstr>8. Recognition</vt:lpstr>
      <vt:lpstr>8. Recognition</vt:lpstr>
      <vt:lpstr>8. Recognition</vt:lpstr>
      <vt:lpstr>8. Recognition</vt:lpstr>
      <vt:lpstr>8. Recognition</vt:lpstr>
      <vt:lpstr>9. Agency</vt:lpstr>
      <vt:lpstr>9. Agency</vt:lpstr>
      <vt:lpstr>9. Agency</vt:lpstr>
      <vt:lpstr>9. Agency</vt:lpstr>
      <vt:lpstr>9. Agency</vt:lpstr>
      <vt:lpstr>10. Infrastructure</vt:lpstr>
      <vt:lpstr>10. Infrastructure</vt:lpstr>
      <vt:lpstr>10. Infrastructure</vt:lpstr>
      <vt:lpstr>10. Infrastructure</vt:lpstr>
      <vt:lpstr>10. Infrastructure</vt:lpstr>
      <vt:lpstr>10. Infrastructure</vt:lpstr>
      <vt:lpstr>10. Infrastructure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Learning Technology: 10 Key Tools and Methods</dc:title>
  <dc:creator>Stephen Downes</dc:creator>
  <cp:lastModifiedBy>Stephen Downes</cp:lastModifiedBy>
  <cp:revision>7</cp:revision>
  <dcterms:created xsi:type="dcterms:W3CDTF">2022-09-20T17:14:08Z</dcterms:created>
  <dcterms:modified xsi:type="dcterms:W3CDTF">2022-09-21T16:04:46Z</dcterms:modified>
</cp:coreProperties>
</file>