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C38D0-E033-4CC1-AA88-DF7405261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A6E77F-E529-3DC4-133A-96273C7DC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89282-22DB-4C21-1DCD-910073643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5053-655C-4C57-AC78-7B88E0D74B2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D4A57-F019-8C73-2AF6-4DC0AD2B1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0D03D-8CEB-A683-EBFF-0EA870C56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68EC-196A-40E2-AD6D-D4C47538D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63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4623B-C149-6C6E-ACEA-743D3C048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7BD787-CE2B-FAF9-4E29-5DD8FF8CF4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87C39-F747-BD4D-482C-A91CD42F1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5053-655C-4C57-AC78-7B88E0D74B2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DFB31-8C27-A925-23A3-40F0EB851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8C964-E3A2-117E-674A-BF869BCA5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68EC-196A-40E2-AD6D-D4C47538D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9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494A33-F5BE-A3AE-E996-850AD6AE27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A261FA-E08C-822C-3204-ED5068E89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EFF57-629A-C39D-BB69-B9952869A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5053-655C-4C57-AC78-7B88E0D74B2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7DAE6-4C50-BE44-D590-8DE2B37E6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B0E2E-CF92-356C-A2A5-EB03644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68EC-196A-40E2-AD6D-D4C47538D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94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80D66-BDEB-DB13-6B35-FB266D6A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BD5F9-69E1-1F28-4100-07EE53193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2571F-2CCB-10D3-4253-1F5B41CD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5053-655C-4C57-AC78-7B88E0D74B2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77DC4-4775-A9E8-F7E5-9E34EAF3C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5775A-5774-2BFA-67DC-51D8AAF7F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68EC-196A-40E2-AD6D-D4C47538D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9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A23B5-0491-09E3-70C8-F00C6AD7B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14716-ED09-FF13-09EB-D440E9AAC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7C66B-5248-1CF3-3EC5-B3745CAB1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5053-655C-4C57-AC78-7B88E0D74B2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4A5A7-6958-DBC0-C9BD-394EE8C40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05BD3-7CED-1020-E2AC-7B47357F8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68EC-196A-40E2-AD6D-D4C47538D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9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406F5-D735-CAB1-9484-4998D2B1C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09B63-7571-291A-AA6C-13BDBF75BC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AEE18E-63A6-957C-9738-C951D318B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7ECD53-9EF1-6105-E031-7D2E9315C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5053-655C-4C57-AC78-7B88E0D74B2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B554C-C8F1-B8E2-093A-42C00D45A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6BA79A-98EB-1026-2C2F-51614890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68EC-196A-40E2-AD6D-D4C47538D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7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C8D39-0313-7513-FFEF-4C13E47A2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56AA5-7651-7D33-81FF-DA07DD6BF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37A62-FDDB-86A3-DA60-EFFF7476A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ACF270-1586-729B-89C2-ADD967DDF7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001102-5D7D-FAB4-63AE-797A638CEB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A1970A-7450-21F4-38C0-6C36792B8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5053-655C-4C57-AC78-7B88E0D74B2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96C6EC-A911-A7D4-E3EF-297505ADA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286368-3865-C2ED-D219-36E72E947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68EC-196A-40E2-AD6D-D4C47538D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86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6EB32-540D-8053-3288-BBC6BC8F0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40531-1842-5831-8C62-96C13D47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5053-655C-4C57-AC78-7B88E0D74B2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D44690-5806-C9A0-A9CE-F7228AB76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82378A-F532-40B8-8A2C-ABA593BC2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68EC-196A-40E2-AD6D-D4C47538D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128D30-605E-2F4C-1F9F-7A6AED0A2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5053-655C-4C57-AC78-7B88E0D74B2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92812A-340A-BE36-9E38-BD6DFBE1E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5C632-2463-5A73-2F2A-AD4CDB5A2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68EC-196A-40E2-AD6D-D4C47538D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7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827D5-4B94-9285-B9EE-3FAC75B42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4B213-904D-0AD5-5568-EEF7E409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733B5-4A33-475E-86A4-902A2F89A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6F4029-AD56-0DBD-65AF-3AED2FA6E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5053-655C-4C57-AC78-7B88E0D74B2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6168EC-980A-6536-0E6F-216846405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1411E-DC31-9B30-51A6-156C551DF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68EC-196A-40E2-AD6D-D4C47538D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15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29C89-BD3C-02DE-9CD0-2920D7EF1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48A98B-58AE-B29B-C2AD-17E9DA2A2B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D838D-9A2D-6C21-A1E6-CD2A9606B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B3BCB-1139-2B61-C131-BB7CF5AFE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5053-655C-4C57-AC78-7B88E0D74B2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FAEC3-042E-67B1-F35E-FE11E46A4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5D047-BD76-3E3E-C971-50994C98A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68EC-196A-40E2-AD6D-D4C47538D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03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C5D8B2-B266-FF42-ABC0-6091A999B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AE6B4-3509-DA8F-5AB2-AE9CD2B41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EF760-274F-0DC3-9326-C4DB98B023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A5053-655C-4C57-AC78-7B88E0D74B2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10ED7-36BE-7A10-8C12-355F929BCC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C0FCC-CEB0-5633-594E-B6101C655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968EC-196A-40E2-AD6D-D4C47538D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1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rc.canada.ca/en/research-development/products-services/technical-advisory-services/computer-vision-graphics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searchgate.net/publication/317173375_Design_of_Hand_Gestures_for_Manipulating_Objects_in_Virtual_Reality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2022.hci.international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cjni.net/journal/?p=857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rc.canada.ca/en/stories/virtual-reality-game-changer-neurodevelopmental-treatment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mdpi-res.com/d_attachment/energies/energies-15-00277/article_deploy/energies-15-00277-v2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icus.com/3d-spatial-recordings-for-enhanced-teaching-and-learning-in-vr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nadailyhk.com/articles/80/86/192/1559976439971.htm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hain.link/education/metaverse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hain.link/education/metaverse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AzOBgpttZc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neurosim.mcgill.ca/neurotouch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anexpress.com/article/technology/tech-news-technology/six-virtual-reality-experiences-that-dont-cost-too-much-4387265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jmedicalcasereports.biomedcentral.com/articles/10.1186/s13256-021-02880-9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crunch.com/2020/11/05/proctorio-dmca-copyright-critical-tweets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realnewworld.com/vr-fear-relief/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Evaluation-systems-collect-data-from-VR-based-simulations-to-evaluate-user-performance_fig5_267660585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cbia.com/news/workforce-development/virtual-reality-pilot-program-students-manufacturin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ubs.mozilla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ublications.gc.ca/collections/collection_2020/cnrc-nrc/NR16-294-2019-eng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3zwAeBMbKU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orbes.com/sites/bernardmarr/2022/01/07/the-5-biggest-virtual-augmented-and-mixed-reality-trends-in-2022/?sh=2c68909d4542" TargetMode="Externa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kywell.software/blog/mixed-reality-benefits-uses-in-manufacturing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ensoriumxr.com/articles/how-to-enter-the-metavers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EDFB84-FB84-CB35-44E4-D2C29BCD9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5B5C6FB-190F-CB36-4BB4-CDB5ABF407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974" y="5494165"/>
            <a:ext cx="9144000" cy="1655762"/>
          </a:xfrm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Stephen Downes</a:t>
            </a:r>
          </a:p>
          <a:p>
            <a:r>
              <a:rPr lang="en-CA" dirty="0">
                <a:solidFill>
                  <a:schemeClr val="bg1"/>
                </a:solidFill>
              </a:rPr>
              <a:t>March 13, 2022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8A1782-89F6-7137-DBFC-E8B718709FFC}"/>
              </a:ext>
            </a:extLst>
          </p:cNvPr>
          <p:cNvSpPr/>
          <p:nvPr/>
        </p:nvSpPr>
        <p:spPr>
          <a:xfrm>
            <a:off x="447260" y="452735"/>
            <a:ext cx="857665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Opportunities for Education in the Metaverse</a:t>
            </a:r>
          </a:p>
        </p:txBody>
      </p:sp>
    </p:spTree>
    <p:extLst>
      <p:ext uri="{BB962C8B-B14F-4D97-AF65-F5344CB8AC3E}">
        <p14:creationId xmlns:p14="http://schemas.microsoft.com/office/powerpoint/2010/main" val="2040403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F2950-5FE9-E5EB-89B7-C1520BA28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Visualization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2640E-1EDA-5F81-83A6-6B82B4D7A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83087" cy="4351338"/>
          </a:xfrm>
        </p:spPr>
        <p:txBody>
          <a:bodyPr/>
          <a:lstStyle/>
          <a:p>
            <a:r>
              <a:rPr lang="en-US" dirty="0"/>
              <a:t>Small things can be magnified</a:t>
            </a:r>
          </a:p>
          <a:p>
            <a:r>
              <a:rPr lang="en-US" dirty="0"/>
              <a:t>We can look inside things</a:t>
            </a:r>
          </a:p>
          <a:p>
            <a:r>
              <a:rPr lang="en-US" dirty="0"/>
              <a:t>Time can be sped up or slowed down</a:t>
            </a:r>
          </a:p>
        </p:txBody>
      </p:sp>
      <p:pic>
        <p:nvPicPr>
          <p:cNvPr id="5" name="Picture 4" descr="A picture containing text, indoor, person&#10;&#10;Description automatically generated">
            <a:extLst>
              <a:ext uri="{FF2B5EF4-FFF2-40B4-BE49-F238E27FC236}">
                <a16:creationId xmlns:a16="http://schemas.microsoft.com/office/drawing/2014/main" id="{430C3A02-2175-9C89-3CA7-F75C8E319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597" y="1825625"/>
            <a:ext cx="6088406" cy="40589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46283C-AE6E-DF21-00CB-A9A44BA00C09}"/>
              </a:ext>
            </a:extLst>
          </p:cNvPr>
          <p:cNvSpPr txBox="1"/>
          <p:nvPr/>
        </p:nvSpPr>
        <p:spPr>
          <a:xfrm>
            <a:off x="838200" y="4914108"/>
            <a:ext cx="46084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Computer vision and graphics, NRC Canada </a:t>
            </a:r>
            <a:r>
              <a:rPr lang="en-US" dirty="0">
                <a:hlinkClick r:id="rId3"/>
              </a:rPr>
              <a:t>https://nrc.canada.ca/en/research-development/products-services/technical-advisory-services/computer-vision-graphics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8164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C92B7-195A-35F6-1020-80E5B3D74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Interactivity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281F4-261E-C725-C94D-9293AD978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87" y="4721087"/>
            <a:ext cx="10518913" cy="1455876"/>
          </a:xfrm>
        </p:spPr>
        <p:txBody>
          <a:bodyPr/>
          <a:lstStyle/>
          <a:p>
            <a:r>
              <a:rPr lang="en-US" dirty="0"/>
              <a:t>Hands-on manipulation of objects</a:t>
            </a:r>
          </a:p>
          <a:p>
            <a:pPr lvl="1"/>
            <a:r>
              <a:rPr lang="en-US" dirty="0"/>
              <a:t>Illustrate mechanical or physical principles</a:t>
            </a:r>
          </a:p>
          <a:p>
            <a:pPr lvl="1"/>
            <a:r>
              <a:rPr lang="en-US" dirty="0"/>
              <a:t>Control devices or machines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C4D5D9B-AC31-8F02-03AB-76598EFD7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39" y="1690688"/>
            <a:ext cx="3842716" cy="23191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F4209E-D24E-963D-52DD-36B399D7C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569" y="1742041"/>
            <a:ext cx="3478787" cy="23191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2B07F5-8B5D-B80E-DBE5-53C5929481B6}"/>
              </a:ext>
            </a:extLst>
          </p:cNvPr>
          <p:cNvSpPr txBox="1"/>
          <p:nvPr/>
        </p:nvSpPr>
        <p:spPr>
          <a:xfrm>
            <a:off x="7176052" y="4787557"/>
            <a:ext cx="44626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Hand Gestures for Manipulating Objects in Virtual Reality, USA </a:t>
            </a:r>
            <a:r>
              <a:rPr lang="en-US" dirty="0">
                <a:hlinkClick r:id="rId4"/>
              </a:rPr>
              <a:t>https://www.researchgate.net/publication/317173375_Design_of_Hand_Gestures_for_Manipulating_Objects_in_Virtual_Reality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2301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9E01F-8300-D0E3-C817-B9618355C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Safe Environments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0B86A-2753-1CB4-8BAC-C39F6D437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17774" cy="4351338"/>
          </a:xfrm>
        </p:spPr>
        <p:txBody>
          <a:bodyPr/>
          <a:lstStyle/>
          <a:p>
            <a:r>
              <a:rPr lang="en-US" dirty="0"/>
              <a:t>Observe and practice hazardous operations</a:t>
            </a:r>
          </a:p>
          <a:p>
            <a:pPr lvl="1"/>
            <a:r>
              <a:rPr lang="en-US" dirty="0"/>
              <a:t>flying a plane</a:t>
            </a:r>
          </a:p>
          <a:p>
            <a:pPr lvl="1"/>
            <a:r>
              <a:rPr lang="en-US" dirty="0"/>
              <a:t>fighting a fire</a:t>
            </a:r>
          </a:p>
          <a:p>
            <a:pPr lvl="1"/>
            <a:r>
              <a:rPr lang="en-US" dirty="0"/>
              <a:t>working with high-voltage equipment.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BD715D-1CBE-9C63-DA8C-2440AD9A3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527" y="1700685"/>
            <a:ext cx="5048955" cy="46012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DA21CC-BBA5-1DCA-B1EC-4F8F6886A367}"/>
              </a:ext>
            </a:extLst>
          </p:cNvPr>
          <p:cNvSpPr txBox="1"/>
          <p:nvPr/>
        </p:nvSpPr>
        <p:spPr>
          <a:xfrm>
            <a:off x="838200" y="4557574"/>
            <a:ext cx="36741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Design and Development for a First</a:t>
            </a:r>
          </a:p>
          <a:p>
            <a:r>
              <a:rPr lang="en-US" dirty="0"/>
              <a:t>Responders VR Training System on Dangerous Goods</a:t>
            </a:r>
          </a:p>
          <a:p>
            <a:r>
              <a:rPr lang="en-US" dirty="0"/>
              <a:t>Transportation Incidents, NRC Canada (forthcoming at </a:t>
            </a:r>
            <a:r>
              <a:rPr lang="en-US" dirty="0">
                <a:hlinkClick r:id="rId3"/>
              </a:rPr>
              <a:t>https://2022.hci.international/</a:t>
            </a:r>
            <a:r>
              <a:rPr lang="en-US" dirty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1118403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A3158-112B-C282-CF45-58C479745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Accessibility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4CD4B-0EEC-19E8-653F-288E649A1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980" y="1825625"/>
            <a:ext cx="6202819" cy="4351338"/>
          </a:xfrm>
        </p:spPr>
        <p:txBody>
          <a:bodyPr/>
          <a:lstStyle/>
          <a:p>
            <a:r>
              <a:rPr lang="en-CA" dirty="0"/>
              <a:t>Helps people…</a:t>
            </a:r>
          </a:p>
          <a:p>
            <a:pPr lvl="1"/>
            <a:r>
              <a:rPr lang="en-US" dirty="0"/>
              <a:t>with limited mobility</a:t>
            </a:r>
          </a:p>
          <a:p>
            <a:pPr lvl="1"/>
            <a:r>
              <a:rPr lang="en-US" dirty="0"/>
              <a:t>who live in remote regions</a:t>
            </a:r>
          </a:p>
          <a:p>
            <a:pPr lvl="1"/>
            <a:r>
              <a:rPr lang="en-US" dirty="0"/>
              <a:t>with time constraints</a:t>
            </a:r>
          </a:p>
          <a:p>
            <a:pPr marL="457200" lvl="1" indent="0">
              <a:buNone/>
            </a:pPr>
            <a:r>
              <a:rPr lang="en-US" dirty="0"/>
              <a:t>where hands-on equipment is not available</a:t>
            </a:r>
          </a:p>
          <a:p>
            <a:r>
              <a:rPr lang="en-US" dirty="0"/>
              <a:t>Helps people learn how to support  diverse needs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D7A63E-016A-DFDE-8B36-2CAB2A7486FF}"/>
              </a:ext>
            </a:extLst>
          </p:cNvPr>
          <p:cNvSpPr txBox="1"/>
          <p:nvPr/>
        </p:nvSpPr>
        <p:spPr>
          <a:xfrm>
            <a:off x="1001367" y="5807631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VR for empathy-building and experiential education in hospitals, Canada </a:t>
            </a:r>
            <a:r>
              <a:rPr lang="en-US" dirty="0">
                <a:hlinkClick r:id="rId2"/>
              </a:rPr>
              <a:t>https://cjni.net/journal/?p=8571</a:t>
            </a:r>
            <a:r>
              <a:rPr lang="en-US" dirty="0"/>
              <a:t> 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380ED1E-E8E4-6949-9A8F-3113D1E90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67" y="1548626"/>
            <a:ext cx="3986447" cy="41888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2E0803-6BB6-F95A-4A41-B544DE00856B}"/>
              </a:ext>
            </a:extLst>
          </p:cNvPr>
          <p:cNvSpPr txBox="1"/>
          <p:nvPr/>
        </p:nvSpPr>
        <p:spPr>
          <a:xfrm>
            <a:off x="6866309" y="4898418"/>
            <a:ext cx="415867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Improving cognitive ability using virtual reality (VR) and games, NRC Canada </a:t>
            </a:r>
            <a:r>
              <a:rPr lang="en-US" dirty="0">
                <a:hlinkClick r:id="rId4"/>
              </a:rPr>
              <a:t>https://nrc.canada.ca/en/stories/virtual-reality-game-changer-neurodevelopmental-treatments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6658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F343D-FC14-22F5-E7DD-6B1DF5885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Remote Collaboration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FA5AD-7975-AFD7-BA0C-5087943C7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89174" cy="4351338"/>
          </a:xfrm>
        </p:spPr>
        <p:txBody>
          <a:bodyPr/>
          <a:lstStyle/>
          <a:p>
            <a:r>
              <a:rPr lang="en-US" dirty="0"/>
              <a:t>Create or manipulate common digital objects</a:t>
            </a:r>
          </a:p>
          <a:p>
            <a:r>
              <a:rPr lang="en-US" dirty="0"/>
              <a:t>Design buildings or equipment</a:t>
            </a:r>
          </a:p>
          <a:p>
            <a:r>
              <a:rPr lang="en-US" dirty="0"/>
              <a:t>Co-create any other digital content.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7B802C-BC2C-A23A-857F-B5B1C747021C}"/>
              </a:ext>
            </a:extLst>
          </p:cNvPr>
          <p:cNvSpPr txBox="1"/>
          <p:nvPr/>
        </p:nvSpPr>
        <p:spPr>
          <a:xfrm>
            <a:off x="924338" y="5665569"/>
            <a:ext cx="81326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Digital circuit design, Poland </a:t>
            </a:r>
            <a:r>
              <a:rPr lang="en-US" dirty="0">
                <a:hlinkClick r:id="rId2"/>
              </a:rPr>
              <a:t>https://mdpi-res.com/d_attachment/energies/energies-15-00277/article_deploy/energies-15-00277-v2.pdf</a:t>
            </a:r>
            <a:r>
              <a:rPr lang="en-US" dirty="0"/>
              <a:t>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A162AC-5F1D-17EB-677C-42EE4465B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041" y="1825625"/>
            <a:ext cx="6015759" cy="337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0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92205-64D3-7F13-5CC3-EEAFA0962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Recordings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A1731-C0E8-8F0F-FBB1-E64856241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Viewed later as objects for discussion</a:t>
            </a:r>
          </a:p>
          <a:p>
            <a:r>
              <a:rPr lang="en-US" dirty="0"/>
              <a:t>Debrief or to be used as learning resources.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B57DBCF-70B1-8483-36E0-1BF8D0B49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78" y="2986107"/>
            <a:ext cx="5984789" cy="26592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D09154-7832-D33B-1E96-D0F68DB6B366}"/>
              </a:ext>
            </a:extLst>
          </p:cNvPr>
          <p:cNvSpPr txBox="1"/>
          <p:nvPr/>
        </p:nvSpPr>
        <p:spPr>
          <a:xfrm>
            <a:off x="996778" y="6127234"/>
            <a:ext cx="95305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Adacus</a:t>
            </a:r>
            <a:r>
              <a:rPr lang="en-US" dirty="0"/>
              <a:t>, USA </a:t>
            </a:r>
            <a:r>
              <a:rPr lang="en-US" dirty="0">
                <a:hlinkClick r:id="rId3"/>
              </a:rPr>
              <a:t>https://acadicus.com/3d-spatial-recordings-for-enhanced-teaching-and-learning-in-vr/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3982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04C55-2102-811A-7265-1636164C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Combined with AI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5CF22-AB29-4689-BC34-DCE81A2BF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63817" cy="4351338"/>
          </a:xfrm>
        </p:spPr>
        <p:txBody>
          <a:bodyPr/>
          <a:lstStyle/>
          <a:p>
            <a:r>
              <a:rPr lang="en-US" dirty="0"/>
              <a:t>Lifelike immersive environments</a:t>
            </a:r>
          </a:p>
          <a:p>
            <a:r>
              <a:rPr lang="en-US" dirty="0"/>
              <a:t>Smart agents that can:</a:t>
            </a:r>
          </a:p>
          <a:p>
            <a:pPr lvl="1"/>
            <a:r>
              <a:rPr lang="en-US" dirty="0"/>
              <a:t>interact with users</a:t>
            </a:r>
          </a:p>
          <a:p>
            <a:pPr lvl="1"/>
            <a:r>
              <a:rPr lang="en-US" dirty="0"/>
              <a:t>generate tasks, resources</a:t>
            </a:r>
          </a:p>
          <a:p>
            <a:pPr lvl="1"/>
            <a:r>
              <a:rPr lang="en-US" dirty="0"/>
              <a:t>Make recommendations based on user activities. </a:t>
            </a:r>
          </a:p>
          <a:p>
            <a:r>
              <a:rPr lang="en-US" dirty="0"/>
              <a:t>Evaluate learning in the XR environment.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7205FA-6D4F-354D-E80D-0968A8CE4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81037"/>
            <a:ext cx="5620407" cy="3939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1657B8-3325-F7DC-26FB-DD9562C4502A}"/>
              </a:ext>
            </a:extLst>
          </p:cNvPr>
          <p:cNvSpPr txBox="1"/>
          <p:nvPr/>
        </p:nvSpPr>
        <p:spPr>
          <a:xfrm>
            <a:off x="4830418" y="5418388"/>
            <a:ext cx="71793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AI enabled VR tuition, China </a:t>
            </a:r>
            <a:r>
              <a:rPr lang="en-US" dirty="0">
                <a:hlinkClick r:id="rId3"/>
              </a:rPr>
              <a:t>https://www.chinadailyhk.com/articles/80/86/192/1559976439971.html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9967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56006-DD24-5C69-2A56-635917F66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Combined with Cryptography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35D56-8227-05C7-5A07-73823F5E3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E.g. digital signatures and blockchain networks</a:t>
            </a:r>
          </a:p>
          <a:p>
            <a:r>
              <a:rPr lang="en-US" dirty="0"/>
              <a:t>E.g. distributed and multi-user virtual environments </a:t>
            </a:r>
          </a:p>
          <a:p>
            <a:r>
              <a:rPr lang="en-US" dirty="0"/>
              <a:t>These support massive simulations such as:</a:t>
            </a:r>
          </a:p>
          <a:p>
            <a:pPr lvl="1"/>
            <a:r>
              <a:rPr lang="en-US" dirty="0"/>
              <a:t>sporting events</a:t>
            </a:r>
          </a:p>
          <a:p>
            <a:pPr lvl="1"/>
            <a:r>
              <a:rPr lang="en-US" dirty="0"/>
              <a:t>financial markets</a:t>
            </a:r>
          </a:p>
          <a:p>
            <a:pPr lvl="1"/>
            <a:r>
              <a:rPr lang="en-US" dirty="0"/>
              <a:t>military exercises</a:t>
            </a:r>
          </a:p>
          <a:p>
            <a:pPr lvl="1"/>
            <a:r>
              <a:rPr lang="en-US" dirty="0"/>
              <a:t>climate change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8F087598-730F-DA36-424B-AC7B75A64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313" y="3429000"/>
            <a:ext cx="7252252" cy="33709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252D9E-11FB-4CD5-B508-A4D911B6A32C}"/>
              </a:ext>
            </a:extLst>
          </p:cNvPr>
          <p:cNvSpPr txBox="1"/>
          <p:nvPr/>
        </p:nvSpPr>
        <p:spPr>
          <a:xfrm>
            <a:off x="745435" y="6176963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https://chain.link/education/metaverse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499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BA8DBA8-A954-466A-D1B6-8805CB3D9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359" y="3237699"/>
            <a:ext cx="5562675" cy="36203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E56006-DD24-5C69-2A56-635917F66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Combined with Cryptography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35D56-8227-05C7-5A07-73823F5E3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E.g. digital signatures and blockchain networks</a:t>
            </a:r>
          </a:p>
          <a:p>
            <a:r>
              <a:rPr lang="en-US" dirty="0"/>
              <a:t>E.g. distributed and multi-user virtual environments </a:t>
            </a:r>
          </a:p>
          <a:p>
            <a:r>
              <a:rPr lang="en-US" dirty="0"/>
              <a:t>These support massive simulations such as:</a:t>
            </a:r>
          </a:p>
          <a:p>
            <a:pPr lvl="1"/>
            <a:r>
              <a:rPr lang="en-US" dirty="0"/>
              <a:t>sporting events</a:t>
            </a:r>
          </a:p>
          <a:p>
            <a:pPr lvl="1"/>
            <a:r>
              <a:rPr lang="en-US" dirty="0"/>
              <a:t>financial markets</a:t>
            </a:r>
          </a:p>
          <a:p>
            <a:pPr lvl="1"/>
            <a:r>
              <a:rPr lang="en-US" dirty="0"/>
              <a:t>military exercises</a:t>
            </a:r>
          </a:p>
          <a:p>
            <a:pPr lvl="1"/>
            <a:r>
              <a:rPr lang="en-US" dirty="0"/>
              <a:t>climate change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252D9E-11FB-4CD5-B508-A4D911B6A32C}"/>
              </a:ext>
            </a:extLst>
          </p:cNvPr>
          <p:cNvSpPr txBox="1"/>
          <p:nvPr/>
        </p:nvSpPr>
        <p:spPr>
          <a:xfrm>
            <a:off x="745435" y="6176963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https://chain.link/education/metaverse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2708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811C7-1CC5-720E-3B0D-00A5FA0B8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Combined with Real-Time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5E751-0A02-8140-ADDF-F04E02425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real-world models and statistics</a:t>
            </a:r>
          </a:p>
          <a:p>
            <a:r>
              <a:rPr lang="en-US" dirty="0"/>
              <a:t>Enjoy an on-ice view or player’s perspective of a hockey game</a:t>
            </a:r>
          </a:p>
          <a:p>
            <a:r>
              <a:rPr lang="en-US" dirty="0"/>
              <a:t>Watch heart surgery from the perspective of the surgeon, or the heart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8124CC-548C-8BE8-A592-F22CE8D6E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516" y="3356318"/>
            <a:ext cx="5123834" cy="28206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854167-FD7A-8370-804A-D749C9FA1F91}"/>
              </a:ext>
            </a:extLst>
          </p:cNvPr>
          <p:cNvSpPr txBox="1"/>
          <p:nvPr/>
        </p:nvSpPr>
        <p:spPr>
          <a:xfrm>
            <a:off x="838200" y="6311900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https://www.youtube.com/watch?v=nAzOBgpttZc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2512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A69A5-608B-4D42-D609-996D977E2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the Metaverse?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1D5C1-D7EE-6AB8-9E21-75E49633A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01ED18-9B4C-C0FE-78E5-9CE771530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505" y="1678059"/>
            <a:ext cx="8094859" cy="449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61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DDC98-8D8F-220F-D2B0-11C45DBC6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Combined with Haptics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29A30-1D98-9231-EDDF-BC81114C8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69545" cy="4351338"/>
          </a:xfrm>
        </p:spPr>
        <p:txBody>
          <a:bodyPr/>
          <a:lstStyle/>
          <a:p>
            <a:r>
              <a:rPr lang="en-CA" dirty="0"/>
              <a:t>Other forms of sensory feedback</a:t>
            </a:r>
          </a:p>
          <a:p>
            <a:r>
              <a:rPr lang="en-CA" dirty="0"/>
              <a:t>Extends beyond the purely audio-visual</a:t>
            </a:r>
          </a:p>
          <a:p>
            <a:r>
              <a:rPr lang="en-CA" dirty="0"/>
              <a:t>E.g. ‘Hands-On’ medical examination simulation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F3A8A3-46D4-9889-0C89-FE6A113E99F4}"/>
              </a:ext>
            </a:extLst>
          </p:cNvPr>
          <p:cNvSpPr txBox="1"/>
          <p:nvPr/>
        </p:nvSpPr>
        <p:spPr>
          <a:xfrm>
            <a:off x="1210089" y="5093661"/>
            <a:ext cx="60976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NeuroVR</a:t>
            </a:r>
            <a:r>
              <a:rPr lang="en-US" dirty="0"/>
              <a:t> (previously </a:t>
            </a:r>
            <a:r>
              <a:rPr lang="en-US" dirty="0" err="1"/>
              <a:t>NeuroTouch</a:t>
            </a:r>
            <a:r>
              <a:rPr lang="en-US" dirty="0"/>
              <a:t>) combines haptics with a virtual reality (VR) neurosurgical simulator, NRC Canada </a:t>
            </a:r>
            <a:r>
              <a:rPr lang="en-US" dirty="0">
                <a:hlinkClick r:id="rId2"/>
              </a:rPr>
              <a:t>https://neurosim.mcgill.ca/neurotouch</a:t>
            </a:r>
            <a:r>
              <a:rPr lang="en-US" dirty="0"/>
              <a:t> </a:t>
            </a:r>
          </a:p>
        </p:txBody>
      </p:sp>
      <p:pic>
        <p:nvPicPr>
          <p:cNvPr id="9" name="Picture 8" descr="A person using a computer&#10;&#10;Description automatically generated with low confidence">
            <a:extLst>
              <a:ext uri="{FF2B5EF4-FFF2-40B4-BE49-F238E27FC236}">
                <a16:creationId xmlns:a16="http://schemas.microsoft.com/office/drawing/2014/main" id="{5D6125F9-1422-CE56-C5E0-D58C65904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745" y="1825625"/>
            <a:ext cx="3559036" cy="474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42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60481-32EB-370A-2178-5C7F48C4B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Risks and Potential Issues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E99A3-0A97-FD5C-D650-41644602F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76D2A4-E896-B526-EE0B-A63E0C2CC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226" y="1518922"/>
            <a:ext cx="8652581" cy="488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67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E0EF2-0F85-4626-37E0-6978F94F2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Technology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63C2D-AEEA-6B2E-1252-B1C614B79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Cost is a major factor</a:t>
            </a:r>
          </a:p>
          <a:p>
            <a:r>
              <a:rPr lang="en-CA" dirty="0"/>
              <a:t>It takes time to learn how to use</a:t>
            </a:r>
          </a:p>
          <a:p>
            <a:endParaRPr lang="en-US" dirty="0"/>
          </a:p>
        </p:txBody>
      </p:sp>
      <p:pic>
        <p:nvPicPr>
          <p:cNvPr id="5" name="Picture 4" descr="A person wearing a virtual reality headset&#10;&#10;Description automatically generated with low confidence">
            <a:extLst>
              <a:ext uri="{FF2B5EF4-FFF2-40B4-BE49-F238E27FC236}">
                <a16:creationId xmlns:a16="http://schemas.microsoft.com/office/drawing/2014/main" id="{2B58B14B-CB14-1E1D-55B7-2E204DCE9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197" y="2838450"/>
            <a:ext cx="7229475" cy="40195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F3699B-6DEB-884B-75F8-54B5962A76DE}"/>
              </a:ext>
            </a:extLst>
          </p:cNvPr>
          <p:cNvSpPr txBox="1"/>
          <p:nvPr/>
        </p:nvSpPr>
        <p:spPr>
          <a:xfrm>
            <a:off x="9829799" y="2838450"/>
            <a:ext cx="133493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https://indianexpress.com/article/technology/tech-news-technology/six-virtual-reality-experiences-that-dont-cost-too-much-4387265/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7958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F2C67-5429-A4A6-8242-BA5728CC7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Health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ECF80-8279-DD0C-C33E-13167AE40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825625"/>
            <a:ext cx="7239000" cy="4351338"/>
          </a:xfrm>
        </p:spPr>
        <p:txBody>
          <a:bodyPr/>
          <a:lstStyle/>
          <a:p>
            <a:r>
              <a:rPr lang="en-US" dirty="0"/>
              <a:t>Stress and anxiety over virtual experiences</a:t>
            </a:r>
          </a:p>
          <a:p>
            <a:r>
              <a:rPr lang="en-US" dirty="0"/>
              <a:t>Ergonomic issues</a:t>
            </a:r>
          </a:p>
          <a:p>
            <a:r>
              <a:rPr lang="en-US" dirty="0"/>
              <a:t>Physical injury caused by falling or stumbling </a:t>
            </a:r>
          </a:p>
          <a:p>
            <a:r>
              <a:rPr lang="en-US" dirty="0"/>
              <a:t>Nausea and other forms of cybersickness caused by latency issues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A2D475-02FC-FF17-02FB-3B8E72062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70" y="1915077"/>
            <a:ext cx="3438939" cy="39008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6512F0-234B-D1C5-7F2F-CE27F5A61F35}"/>
              </a:ext>
            </a:extLst>
          </p:cNvPr>
          <p:cNvSpPr txBox="1"/>
          <p:nvPr/>
        </p:nvSpPr>
        <p:spPr>
          <a:xfrm>
            <a:off x="4311098" y="5023438"/>
            <a:ext cx="60976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Cervical spine injury after virtual reality gaming: a case report </a:t>
            </a:r>
            <a:r>
              <a:rPr lang="en-US" dirty="0">
                <a:hlinkClick r:id="rId3"/>
              </a:rPr>
              <a:t>https://jmedicalcasereports.biomedcentral.com/articles/10.1186/s13256-021-02880-9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1142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94257-977B-CBBE-E7EE-311A5252F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Bad Actors and Malpractice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12D10-2D78-5752-15E2-7B2BD280F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Misrepresentation of physical phenomena in a way that leads to incorrect beliefs</a:t>
            </a:r>
          </a:p>
          <a:p>
            <a:r>
              <a:rPr lang="en-US" dirty="0"/>
              <a:t>Inappropriate use of XR surveillance technologies</a:t>
            </a:r>
          </a:p>
          <a:p>
            <a:r>
              <a:rPr lang="en-US" dirty="0"/>
              <a:t>Harassment and Bullying by groups or individuals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7A993E-DC8C-04A3-DE6E-ED9514563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412" y="4001293"/>
            <a:ext cx="4475170" cy="24915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4D2EEC-33EC-CFC3-49BA-E2E08CA901A9}"/>
              </a:ext>
            </a:extLst>
          </p:cNvPr>
          <p:cNvSpPr txBox="1"/>
          <p:nvPr/>
        </p:nvSpPr>
        <p:spPr>
          <a:xfrm>
            <a:off x="6094344" y="4923917"/>
            <a:ext cx="60976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Proctorio</a:t>
            </a:r>
            <a:r>
              <a:rPr lang="en-US" dirty="0"/>
              <a:t> used DMCA to take down a student’s critical tweets </a:t>
            </a:r>
            <a:r>
              <a:rPr lang="en-US" dirty="0">
                <a:hlinkClick r:id="rId3"/>
              </a:rPr>
              <a:t>https://techcrunch.com/2020/11/05/proctorio-dmca-copyright-critical-tweets/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1124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2D471-EA3A-31FC-137D-BA2AF8B3B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Social and Cultural Issues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7BC87-13AA-0F15-31B2-0DF6158DA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Desensitization to disturbing behaviours and events </a:t>
            </a:r>
          </a:p>
          <a:p>
            <a:r>
              <a:rPr lang="en-US" dirty="0"/>
              <a:t>Cultural and ethical values may change through virtual world interactions</a:t>
            </a:r>
          </a:p>
        </p:txBody>
      </p:sp>
      <p:pic>
        <p:nvPicPr>
          <p:cNvPr id="5" name="Picture 4" descr="Two people looking at a painting&#10;&#10;Description automatically generated with low confidence">
            <a:extLst>
              <a:ext uri="{FF2B5EF4-FFF2-40B4-BE49-F238E27FC236}">
                <a16:creationId xmlns:a16="http://schemas.microsoft.com/office/drawing/2014/main" id="{A4E14EE6-68B4-118F-C7D9-1CE2CD114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9000"/>
            <a:ext cx="6125817" cy="30629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38CF12-4573-FA85-1058-59B4390F8C7D}"/>
              </a:ext>
            </a:extLst>
          </p:cNvPr>
          <p:cNvSpPr txBox="1"/>
          <p:nvPr/>
        </p:nvSpPr>
        <p:spPr>
          <a:xfrm>
            <a:off x="7143749" y="5942568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https://realnewworld.com/vr-fear-relief/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3494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0B666-1B7B-9B53-CA16-344AABA76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Issues Specific to Learning and Development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93FFE-B794-1355-E105-8A8674D36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Coaching and Mentoring is typically required to guide participants through a virtual reality experience</a:t>
            </a:r>
          </a:p>
          <a:p>
            <a:r>
              <a:rPr lang="en-US" dirty="0"/>
              <a:t>Few metrics exist for evaluation of performance in XR environments and best practices have yet to be developed.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AA54235-F498-AE97-3FB8-BB4CDA30E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86" y="3709000"/>
            <a:ext cx="5798666" cy="29197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5FA23D-8DEC-88AD-7D78-53DD2C242B17}"/>
              </a:ext>
            </a:extLst>
          </p:cNvPr>
          <p:cNvSpPr txBox="1"/>
          <p:nvPr/>
        </p:nvSpPr>
        <p:spPr>
          <a:xfrm>
            <a:off x="7971182" y="4925553"/>
            <a:ext cx="35016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https://www.researchgate.net/figure/Evaluation-systems-collect-data-from-VR-based-simulations-to-evaluate-user-performance_fig5_267660585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5246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A85EB-457B-3A70-28C3-FD76F7D06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XR / VR in Learning and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03238-AA34-9170-2CF9-EF1DD8996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6470" y="1825625"/>
            <a:ext cx="6785113" cy="4351338"/>
          </a:xfrm>
        </p:spPr>
        <p:txBody>
          <a:bodyPr/>
          <a:lstStyle/>
          <a:p>
            <a:r>
              <a:rPr lang="en-US" dirty="0"/>
              <a:t>Virtual reality (VR) and related technologies support active learning in an immersive and hands-on environment. </a:t>
            </a:r>
          </a:p>
          <a:p>
            <a:r>
              <a:rPr lang="en-US" dirty="0"/>
              <a:t>At the same time, it can be expensive and difficult to apply. </a:t>
            </a:r>
          </a:p>
          <a:p>
            <a:r>
              <a:rPr lang="en-US" dirty="0"/>
              <a:t>Still, there are pilot projects being run around the world.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B7E43F-04F6-2371-FE53-62D0CC251807}"/>
              </a:ext>
            </a:extLst>
          </p:cNvPr>
          <p:cNvSpPr txBox="1"/>
          <p:nvPr/>
        </p:nvSpPr>
        <p:spPr>
          <a:xfrm>
            <a:off x="728869" y="5665569"/>
            <a:ext cx="10515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VR pilot exposes high school students to manufacturing, USA </a:t>
            </a:r>
            <a:r>
              <a:rPr lang="en-US" dirty="0">
                <a:hlinkClick r:id="rId2"/>
              </a:rPr>
              <a:t>https://www.cbia.com/news/workforce-development/virtual-reality-pilot-program-students-manufacturing/</a:t>
            </a:r>
            <a:r>
              <a:rPr lang="en-US" dirty="0"/>
              <a:t>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2F2CF6-A834-487C-2FAD-7C79167F8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1895271"/>
            <a:ext cx="3218386" cy="362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88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6C1A5-7D13-5F87-CF35-AB095862A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VR (Virtual Reality)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E0541-0E11-D5D5-AD48-12EDEC3FA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Users enter a completely virtual world</a:t>
            </a:r>
          </a:p>
          <a:p>
            <a:r>
              <a:rPr lang="en-US" dirty="0"/>
              <a:t>All sights, sounds, objects and actions are simulated</a:t>
            </a:r>
          </a:p>
          <a:p>
            <a:r>
              <a:rPr lang="en-US" dirty="0"/>
              <a:t>Uses a headset like the Oculus or the </a:t>
            </a:r>
            <a:r>
              <a:rPr lang="en-US" dirty="0" err="1"/>
              <a:t>Vive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238087-06D7-7378-19E1-EF5C14179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69" y="3428999"/>
            <a:ext cx="5617571" cy="31818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16C3E9-22A0-2ACA-9C64-19C32349330C}"/>
              </a:ext>
            </a:extLst>
          </p:cNvPr>
          <p:cNvSpPr txBox="1"/>
          <p:nvPr/>
        </p:nvSpPr>
        <p:spPr>
          <a:xfrm>
            <a:off x="7104195" y="6311900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Mozilla Hubs </a:t>
            </a:r>
            <a:r>
              <a:rPr lang="en-US" dirty="0">
                <a:hlinkClick r:id="rId3"/>
              </a:rPr>
              <a:t>https://hubs.mozilla.com/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0506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C391A-8435-F961-8625-BACDD9DF3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 (Augmented Reality)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50392-9313-8F0E-61A4-A808319A0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57122" cy="4351338"/>
          </a:xfrm>
        </p:spPr>
        <p:txBody>
          <a:bodyPr/>
          <a:lstStyle/>
          <a:p>
            <a:r>
              <a:rPr lang="en-US" dirty="0"/>
              <a:t>Users see data projected alongside real-world objects </a:t>
            </a:r>
          </a:p>
          <a:p>
            <a:r>
              <a:rPr lang="en-US" dirty="0"/>
              <a:t>See-through viewing device like Google Glass or </a:t>
            </a:r>
            <a:r>
              <a:rPr lang="en-US" dirty="0" err="1"/>
              <a:t>Hololens</a:t>
            </a:r>
            <a:endParaRPr lang="en-US" dirty="0"/>
          </a:p>
          <a:p>
            <a:r>
              <a:rPr lang="en-US" dirty="0"/>
              <a:t>Offers more information about what they are seeing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E3AA68-74A1-5671-B0FB-4BE57BF1B93A}"/>
              </a:ext>
            </a:extLst>
          </p:cNvPr>
          <p:cNvSpPr txBox="1"/>
          <p:nvPr/>
        </p:nvSpPr>
        <p:spPr>
          <a:xfrm>
            <a:off x="931794" y="5569545"/>
            <a:ext cx="60976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Augmented reality (AR) </a:t>
            </a:r>
            <a:r>
              <a:rPr lang="en-US" dirty="0" err="1"/>
              <a:t>snapshop</a:t>
            </a:r>
            <a:r>
              <a:rPr lang="en-US" dirty="0"/>
              <a:t>, NRC Canada </a:t>
            </a:r>
            <a:r>
              <a:rPr lang="en-US" dirty="0">
                <a:hlinkClick r:id="rId2"/>
              </a:rPr>
              <a:t>https://publications.gc.ca/collections/collection_2020/cnrc-nrc/NR16-294-2019-eng.pdf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840004-4C34-4450-5607-3C07D4CDC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916" y="1690687"/>
            <a:ext cx="4258709" cy="416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17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456C2-9FA3-9592-97E3-9A929EBA6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 (Mixed Reality)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C0F4F-0A5F-1487-83C9-F0207D63F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Merging of virtual and real environments</a:t>
            </a:r>
          </a:p>
          <a:p>
            <a:r>
              <a:rPr lang="en-US" dirty="0"/>
              <a:t>Virtual and real objects interact in real time</a:t>
            </a:r>
          </a:p>
          <a:p>
            <a:r>
              <a:rPr lang="en-US" dirty="0"/>
              <a:t>E.g. a virtual dashboard like </a:t>
            </a:r>
            <a:r>
              <a:rPr lang="en-US" dirty="0" err="1"/>
              <a:t>Behance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26D32D-4EAB-0411-B954-8B90C1FA7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19" y="3566011"/>
            <a:ext cx="3807659" cy="23991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2A6475-7168-38BB-A2F0-B62947C3B445}"/>
              </a:ext>
            </a:extLst>
          </p:cNvPr>
          <p:cNvSpPr txBox="1"/>
          <p:nvPr/>
        </p:nvSpPr>
        <p:spPr>
          <a:xfrm>
            <a:off x="922056" y="6098206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https://www.youtube.com/watch?v=z3zwAeBMbKU</a:t>
            </a:r>
            <a:r>
              <a:rPr lang="en-US" dirty="0"/>
              <a:t> </a:t>
            </a:r>
          </a:p>
        </p:txBody>
      </p:sp>
      <p:pic>
        <p:nvPicPr>
          <p:cNvPr id="9" name="Picture 8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FF17F550-618D-0E92-FB74-4D2937E5A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114" y="3566011"/>
            <a:ext cx="4263887" cy="28425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36A398-2FB0-7F3D-B11F-38487C604929}"/>
              </a:ext>
            </a:extLst>
          </p:cNvPr>
          <p:cNvSpPr txBox="1"/>
          <p:nvPr/>
        </p:nvSpPr>
        <p:spPr>
          <a:xfrm>
            <a:off x="8041360" y="1857044"/>
            <a:ext cx="32426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https://www.forbes.com/sites/bernardmarr/2022/01/07/the-5-biggest-virtual-augmented-and-mixed-reality-trends-in-2022/?sh=2c68909d4542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9308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C2702-3FE4-0723-7B80-DB3904500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XR (</a:t>
            </a:r>
            <a:r>
              <a:rPr lang="en-US" dirty="0" err="1"/>
              <a:t>eXtended</a:t>
            </a:r>
            <a:r>
              <a:rPr lang="en-US" dirty="0"/>
              <a:t> Reality)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00B84-BB69-A910-997D-B784756B3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term that refers collectively to VR, AR and MR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9D9A68-D7A5-8413-8F97-3D3A893FB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789" y="2394121"/>
            <a:ext cx="6732558" cy="378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DBA5EC-CD0F-7618-D58F-EA99BCDFACB9}"/>
              </a:ext>
            </a:extLst>
          </p:cNvPr>
          <p:cNvSpPr txBox="1"/>
          <p:nvPr/>
        </p:nvSpPr>
        <p:spPr>
          <a:xfrm>
            <a:off x="425100" y="4487374"/>
            <a:ext cx="292438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Remote diagnosis &amp; repair, Switz. &amp; Ukraine </a:t>
            </a:r>
            <a:r>
              <a:rPr lang="en-US" dirty="0">
                <a:hlinkClick r:id="rId3"/>
              </a:rPr>
              <a:t>https://skywell.software/blog/mixed-reality-benefits-uses-in-manufacturing/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6590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2B539-8BEB-10A5-B2DB-2EB3342AB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Metaverse,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C5F2B-D38D-C4CE-33C7-D83C634EA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52" y="1825625"/>
            <a:ext cx="7378148" cy="4351338"/>
          </a:xfrm>
        </p:spPr>
        <p:txBody>
          <a:bodyPr/>
          <a:lstStyle/>
          <a:p>
            <a:r>
              <a:rPr lang="en-US" dirty="0"/>
              <a:t>which includes all XR technologies</a:t>
            </a:r>
          </a:p>
          <a:p>
            <a:r>
              <a:rPr lang="en-US" dirty="0"/>
              <a:t>combines it with persistent digital objects:</a:t>
            </a:r>
          </a:p>
          <a:p>
            <a:pPr lvl="1"/>
            <a:r>
              <a:rPr lang="en-US" dirty="0"/>
              <a:t>digital currencies such as Bitcoin and Ethereum</a:t>
            </a:r>
          </a:p>
          <a:p>
            <a:pPr lvl="1"/>
            <a:r>
              <a:rPr lang="en-US" dirty="0"/>
              <a:t>digital identities</a:t>
            </a:r>
          </a:p>
          <a:p>
            <a:pPr lvl="1"/>
            <a:r>
              <a:rPr lang="en-US" dirty="0"/>
              <a:t>digital objects such as non-fungible tokens (NFTs).</a:t>
            </a:r>
          </a:p>
        </p:txBody>
      </p:sp>
      <p:pic>
        <p:nvPicPr>
          <p:cNvPr id="5" name="Picture 4" descr="A person wearing a garment&#10;&#10;Description automatically generated with medium confidence">
            <a:extLst>
              <a:ext uri="{FF2B5EF4-FFF2-40B4-BE49-F238E27FC236}">
                <a16:creationId xmlns:a16="http://schemas.microsoft.com/office/drawing/2014/main" id="{3F3F1D7E-73E6-DB37-2836-4F3C8A064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15" y="1690688"/>
            <a:ext cx="4628059" cy="48685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69F17E-0FA8-582C-72B5-CB3FF07AFF07}"/>
              </a:ext>
            </a:extLst>
          </p:cNvPr>
          <p:cNvSpPr txBox="1"/>
          <p:nvPr/>
        </p:nvSpPr>
        <p:spPr>
          <a:xfrm>
            <a:off x="5255742" y="5912919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How to enter the metaverse, Sensorium </a:t>
            </a:r>
            <a:r>
              <a:rPr lang="en-US" dirty="0">
                <a:hlinkClick r:id="rId3"/>
              </a:rPr>
              <a:t>https://sensoriumxr.com/articles/how-to-enter-the-metaverse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4286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5FC6F-6609-A9A5-BB23-870C006CC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Applications of the Metaverse</a:t>
            </a:r>
            <a:endParaRPr lang="en-US" dirty="0"/>
          </a:p>
        </p:txBody>
      </p:sp>
      <p:pic>
        <p:nvPicPr>
          <p:cNvPr id="5" name="Content Placeholder 4" descr="A picture containing text, colorful, engine, automaton&#10;&#10;Description automatically generated">
            <a:extLst>
              <a:ext uri="{FF2B5EF4-FFF2-40B4-BE49-F238E27FC236}">
                <a16:creationId xmlns:a16="http://schemas.microsoft.com/office/drawing/2014/main" id="{72152EB6-835F-E775-857D-90544DCCD6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288" y="1587086"/>
            <a:ext cx="8989820" cy="5056774"/>
          </a:xfrm>
        </p:spPr>
      </p:pic>
    </p:spTree>
    <p:extLst>
      <p:ext uri="{BB962C8B-B14F-4D97-AF65-F5344CB8AC3E}">
        <p14:creationId xmlns:p14="http://schemas.microsoft.com/office/powerpoint/2010/main" val="321050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1080</Words>
  <Application>Microsoft Office PowerPoint</Application>
  <PresentationFormat>Widescreen</PresentationFormat>
  <Paragraphs>132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What is the Metaverse?</vt:lpstr>
      <vt:lpstr>XR / VR in Learning and Development</vt:lpstr>
      <vt:lpstr>VR (Virtual Reality) </vt:lpstr>
      <vt:lpstr>AR (Augmented Reality)</vt:lpstr>
      <vt:lpstr>MR (Mixed Reality)</vt:lpstr>
      <vt:lpstr>XR (eXtended Reality) </vt:lpstr>
      <vt:lpstr>The Metaverse,</vt:lpstr>
      <vt:lpstr>Applications of the Metaverse</vt:lpstr>
      <vt:lpstr>Visualization</vt:lpstr>
      <vt:lpstr>Interactivity</vt:lpstr>
      <vt:lpstr>Safe Environments</vt:lpstr>
      <vt:lpstr>Accessibility</vt:lpstr>
      <vt:lpstr>Remote Collaboration</vt:lpstr>
      <vt:lpstr>Recordings</vt:lpstr>
      <vt:lpstr>Combined with AI</vt:lpstr>
      <vt:lpstr>Combined with Cryptography</vt:lpstr>
      <vt:lpstr>Combined with Cryptography</vt:lpstr>
      <vt:lpstr>Combined with Real-Time Data</vt:lpstr>
      <vt:lpstr>Combined with Haptics</vt:lpstr>
      <vt:lpstr>Risks and Potential Issues</vt:lpstr>
      <vt:lpstr>Technology</vt:lpstr>
      <vt:lpstr>Health</vt:lpstr>
      <vt:lpstr>Bad Actors and Malpractice</vt:lpstr>
      <vt:lpstr>Social and Cultural Issues</vt:lpstr>
      <vt:lpstr>Issues Specific to Learning and Development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Opportunities for Education in the Metaverse</dc:title>
  <dc:creator>Stephen Downes</dc:creator>
  <cp:lastModifiedBy>Stephen Downes</cp:lastModifiedBy>
  <cp:revision>4</cp:revision>
  <dcterms:created xsi:type="dcterms:W3CDTF">2022-05-12T16:46:34Z</dcterms:created>
  <dcterms:modified xsi:type="dcterms:W3CDTF">2022-05-13T14:21:01Z</dcterms:modified>
</cp:coreProperties>
</file>