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2"/>
  </p:notesMasterIdLst>
  <p:sldIdLst>
    <p:sldId id="330" r:id="rId3"/>
    <p:sldId id="295" r:id="rId4"/>
    <p:sldId id="326" r:id="rId5"/>
    <p:sldId id="257" r:id="rId6"/>
    <p:sldId id="323" r:id="rId7"/>
    <p:sldId id="322" r:id="rId8"/>
    <p:sldId id="324" r:id="rId9"/>
    <p:sldId id="325" r:id="rId10"/>
    <p:sldId id="266" r:id="rId11"/>
    <p:sldId id="270" r:id="rId12"/>
    <p:sldId id="290" r:id="rId13"/>
    <p:sldId id="303" r:id="rId14"/>
    <p:sldId id="267" r:id="rId15"/>
    <p:sldId id="299" r:id="rId16"/>
    <p:sldId id="300" r:id="rId17"/>
    <p:sldId id="301" r:id="rId18"/>
    <p:sldId id="332" r:id="rId19"/>
    <p:sldId id="333" r:id="rId20"/>
    <p:sldId id="297" r:id="rId21"/>
    <p:sldId id="298" r:id="rId22"/>
    <p:sldId id="313" r:id="rId23"/>
    <p:sldId id="268" r:id="rId24"/>
    <p:sldId id="334" r:id="rId25"/>
    <p:sldId id="291" r:id="rId26"/>
    <p:sldId id="294" r:id="rId27"/>
    <p:sldId id="292" r:id="rId28"/>
    <p:sldId id="265" r:id="rId29"/>
    <p:sldId id="335" r:id="rId30"/>
    <p:sldId id="336" r:id="rId31"/>
    <p:sldId id="261" r:id="rId32"/>
    <p:sldId id="296" r:id="rId33"/>
    <p:sldId id="309" r:id="rId34"/>
    <p:sldId id="310" r:id="rId35"/>
    <p:sldId id="312" r:id="rId36"/>
    <p:sldId id="311" r:id="rId37"/>
    <p:sldId id="329" r:id="rId38"/>
    <p:sldId id="258" r:id="rId39"/>
    <p:sldId id="262" r:id="rId40"/>
    <p:sldId id="263" r:id="rId41"/>
    <p:sldId id="264" r:id="rId42"/>
    <p:sldId id="314" r:id="rId43"/>
    <p:sldId id="337" r:id="rId44"/>
    <p:sldId id="328" r:id="rId45"/>
    <p:sldId id="315" r:id="rId46"/>
    <p:sldId id="316" r:id="rId47"/>
    <p:sldId id="321" r:id="rId48"/>
    <p:sldId id="317" r:id="rId49"/>
    <p:sldId id="339" r:id="rId50"/>
    <p:sldId id="319" r:id="rId51"/>
    <p:sldId id="338" r:id="rId52"/>
    <p:sldId id="318" r:id="rId53"/>
    <p:sldId id="320" r:id="rId54"/>
    <p:sldId id="340" r:id="rId55"/>
    <p:sldId id="327" r:id="rId56"/>
    <p:sldId id="260" r:id="rId57"/>
    <p:sldId id="269" r:id="rId58"/>
    <p:sldId id="280" r:id="rId59"/>
    <p:sldId id="281" r:id="rId60"/>
    <p:sldId id="283" r:id="rId61"/>
    <p:sldId id="285" r:id="rId62"/>
    <p:sldId id="341" r:id="rId63"/>
    <p:sldId id="307" r:id="rId64"/>
    <p:sldId id="308" r:id="rId65"/>
    <p:sldId id="284" r:id="rId66"/>
    <p:sldId id="304" r:id="rId67"/>
    <p:sldId id="286" r:id="rId68"/>
    <p:sldId id="288" r:id="rId69"/>
    <p:sldId id="306" r:id="rId70"/>
    <p:sldId id="287" r:id="rId71"/>
    <p:sldId id="302" r:id="rId72"/>
    <p:sldId id="277" r:id="rId73"/>
    <p:sldId id="278" r:id="rId74"/>
    <p:sldId id="274" r:id="rId75"/>
    <p:sldId id="279" r:id="rId76"/>
    <p:sldId id="271" r:id="rId77"/>
    <p:sldId id="273" r:id="rId78"/>
    <p:sldId id="282" r:id="rId79"/>
    <p:sldId id="342" r:id="rId80"/>
    <p:sldId id="33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8" d="100"/>
          <a:sy n="78" d="100"/>
        </p:scale>
        <p:origin x="96" y="630"/>
      </p:cViewPr>
      <p:guideLst/>
    </p:cSldViewPr>
  </p:slideViewPr>
  <p:notesTextViewPr>
    <p:cViewPr>
      <p:scale>
        <a:sx n="1" d="1"/>
        <a:sy n="1" d="1"/>
      </p:scale>
      <p:origin x="0" y="0"/>
    </p:cViewPr>
  </p:notesTextViewPr>
  <p:sorterViewPr>
    <p:cViewPr>
      <p:scale>
        <a:sx n="100" d="100"/>
        <a:sy n="100" d="100"/>
      </p:scale>
      <p:origin x="0" y="-193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f0dfc684359bc6c7/Essays/Documents/data%20literac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21979067554713E-2"/>
          <c:y val="7.5736732077106836E-2"/>
          <c:w val="0.96341262289882656"/>
          <c:h val="0.89703829446188299"/>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Sheet1!$A$3:$U$42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Sheet1!$V$3:$V$42</c:f>
              <c:numCache>
                <c:formatCode>General</c:formatCode>
                <c:ptCount val="40"/>
                <c:pt idx="0">
                  <c:v>7</c:v>
                </c:pt>
                <c:pt idx="1">
                  <c:v>1</c:v>
                </c:pt>
                <c:pt idx="2">
                  <c:v>6</c:v>
                </c:pt>
                <c:pt idx="3">
                  <c:v>2</c:v>
                </c:pt>
                <c:pt idx="4">
                  <c:v>4</c:v>
                </c:pt>
                <c:pt idx="5">
                  <c:v>11</c:v>
                </c:pt>
                <c:pt idx="6">
                  <c:v>9</c:v>
                </c:pt>
                <c:pt idx="7">
                  <c:v>10</c:v>
                </c:pt>
                <c:pt idx="8">
                  <c:v>3</c:v>
                </c:pt>
                <c:pt idx="9">
                  <c:v>1</c:v>
                </c:pt>
                <c:pt idx="10">
                  <c:v>2</c:v>
                </c:pt>
                <c:pt idx="11">
                  <c:v>2</c:v>
                </c:pt>
                <c:pt idx="12">
                  <c:v>5</c:v>
                </c:pt>
                <c:pt idx="13">
                  <c:v>11</c:v>
                </c:pt>
                <c:pt idx="14">
                  <c:v>9</c:v>
                </c:pt>
                <c:pt idx="15">
                  <c:v>3</c:v>
                </c:pt>
                <c:pt idx="16">
                  <c:v>9</c:v>
                </c:pt>
                <c:pt idx="17">
                  <c:v>7</c:v>
                </c:pt>
                <c:pt idx="18">
                  <c:v>13</c:v>
                </c:pt>
                <c:pt idx="19">
                  <c:v>4</c:v>
                </c:pt>
                <c:pt idx="20">
                  <c:v>4</c:v>
                </c:pt>
                <c:pt idx="21">
                  <c:v>9</c:v>
                </c:pt>
                <c:pt idx="22">
                  <c:v>1</c:v>
                </c:pt>
                <c:pt idx="23">
                  <c:v>10</c:v>
                </c:pt>
                <c:pt idx="24">
                  <c:v>5</c:v>
                </c:pt>
                <c:pt idx="25">
                  <c:v>8</c:v>
                </c:pt>
                <c:pt idx="26">
                  <c:v>5</c:v>
                </c:pt>
                <c:pt idx="27">
                  <c:v>2</c:v>
                </c:pt>
                <c:pt idx="28">
                  <c:v>17</c:v>
                </c:pt>
                <c:pt idx="29">
                  <c:v>6</c:v>
                </c:pt>
                <c:pt idx="30">
                  <c:v>5</c:v>
                </c:pt>
                <c:pt idx="31">
                  <c:v>2</c:v>
                </c:pt>
                <c:pt idx="32">
                  <c:v>5</c:v>
                </c:pt>
                <c:pt idx="33">
                  <c:v>14</c:v>
                </c:pt>
                <c:pt idx="34">
                  <c:v>7</c:v>
                </c:pt>
                <c:pt idx="35">
                  <c:v>3</c:v>
                </c:pt>
                <c:pt idx="36">
                  <c:v>4</c:v>
                </c:pt>
                <c:pt idx="37">
                  <c:v>3</c:v>
                </c:pt>
                <c:pt idx="38">
                  <c:v>4</c:v>
                </c:pt>
                <c:pt idx="39">
                  <c:v>1</c:v>
                </c:pt>
              </c:numCache>
            </c:numRef>
          </c:val>
          <c:extLst>
            <c:ext xmlns:c16="http://schemas.microsoft.com/office/drawing/2014/chart" uri="{C3380CC4-5D6E-409C-BE32-E72D297353CC}">
              <c16:uniqueId val="{00000000-5CE0-4943-BA22-2E8E5E000B2B}"/>
            </c:ext>
          </c:extLst>
        </c:ser>
        <c:dLbls>
          <c:dLblPos val="inEnd"/>
          <c:showLegendKey val="0"/>
          <c:showVal val="1"/>
          <c:showCatName val="0"/>
          <c:showSerName val="0"/>
          <c:showPercent val="0"/>
          <c:showBubbleSize val="0"/>
        </c:dLbls>
        <c:gapWidth val="100"/>
        <c:axId val="669841088"/>
        <c:axId val="669841504"/>
      </c:barChart>
      <c:catAx>
        <c:axId val="669841088"/>
        <c:scaling>
          <c:orientation val="maxMin"/>
        </c:scaling>
        <c:delete val="1"/>
        <c:axPos val="l"/>
        <c:numFmt formatCode="General" sourceLinked="1"/>
        <c:majorTickMark val="none"/>
        <c:minorTickMark val="none"/>
        <c:tickLblPos val="nextTo"/>
        <c:crossAx val="669841504"/>
        <c:crosses val="autoZero"/>
        <c:auto val="1"/>
        <c:lblAlgn val="ctr"/>
        <c:lblOffset val="100"/>
        <c:noMultiLvlLbl val="0"/>
      </c:catAx>
      <c:valAx>
        <c:axId val="669841504"/>
        <c:scaling>
          <c:orientation val="minMax"/>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984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Role-Defined Data Literacy Skills Profile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filled"/>
        <c:varyColors val="0"/>
        <c:ser>
          <c:idx val="0"/>
          <c:order val="0"/>
          <c:spPr>
            <a:solidFill>
              <a:schemeClr val="accent1"/>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literacy.xlsx]Sheet1'!$S$3:$S$42</c:f>
            </c:numRef>
          </c:val>
          <c:extLst>
            <c:ext xmlns:c16="http://schemas.microsoft.com/office/drawing/2014/chart" uri="{C3380CC4-5D6E-409C-BE32-E72D297353CC}">
              <c16:uniqueId val="{00000000-D852-43FB-AE41-B70ABEB5283E}"/>
            </c:ext>
          </c:extLst>
        </c:ser>
        <c:ser>
          <c:idx val="1"/>
          <c:order val="1"/>
          <c:spPr>
            <a:solidFill>
              <a:schemeClr val="accent2"/>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literacy.xlsx]Sheet1'!$T$3:$T$42</c:f>
            </c:numRef>
          </c:val>
          <c:extLst>
            <c:ext xmlns:c16="http://schemas.microsoft.com/office/drawing/2014/chart" uri="{C3380CC4-5D6E-409C-BE32-E72D297353CC}">
              <c16:uniqueId val="{00000001-D852-43FB-AE41-B70ABEB5283E}"/>
            </c:ext>
          </c:extLst>
        </c:ser>
        <c:ser>
          <c:idx val="2"/>
          <c:order val="2"/>
          <c:spPr>
            <a:solidFill>
              <a:schemeClr val="accent3"/>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literacy.xlsx]Sheet1'!$U$3:$U$42</c:f>
            </c:numRef>
          </c:val>
          <c:extLst>
            <c:ext xmlns:c16="http://schemas.microsoft.com/office/drawing/2014/chart" uri="{C3380CC4-5D6E-409C-BE32-E72D297353CC}">
              <c16:uniqueId val="{00000002-D852-43FB-AE41-B70ABEB5283E}"/>
            </c:ext>
          </c:extLst>
        </c:ser>
        <c:ser>
          <c:idx val="3"/>
          <c:order val="3"/>
          <c:spPr>
            <a:solidFill>
              <a:schemeClr val="accent4"/>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literacy.xlsx]Sheet1'!$V$3:$V$42</c:f>
              <c:numCache>
                <c:formatCode>General</c:formatCode>
                <c:ptCount val="40"/>
                <c:pt idx="0">
                  <c:v>7</c:v>
                </c:pt>
                <c:pt idx="1">
                  <c:v>1</c:v>
                </c:pt>
                <c:pt idx="2">
                  <c:v>6</c:v>
                </c:pt>
                <c:pt idx="3">
                  <c:v>2</c:v>
                </c:pt>
                <c:pt idx="4">
                  <c:v>4</c:v>
                </c:pt>
                <c:pt idx="5">
                  <c:v>11</c:v>
                </c:pt>
                <c:pt idx="6">
                  <c:v>9</c:v>
                </c:pt>
                <c:pt idx="7">
                  <c:v>10</c:v>
                </c:pt>
                <c:pt idx="8">
                  <c:v>3</c:v>
                </c:pt>
                <c:pt idx="9">
                  <c:v>1</c:v>
                </c:pt>
                <c:pt idx="10">
                  <c:v>2</c:v>
                </c:pt>
                <c:pt idx="11">
                  <c:v>2</c:v>
                </c:pt>
                <c:pt idx="12">
                  <c:v>5</c:v>
                </c:pt>
                <c:pt idx="13">
                  <c:v>11</c:v>
                </c:pt>
                <c:pt idx="14">
                  <c:v>9</c:v>
                </c:pt>
                <c:pt idx="15">
                  <c:v>3</c:v>
                </c:pt>
                <c:pt idx="16">
                  <c:v>9</c:v>
                </c:pt>
                <c:pt idx="17">
                  <c:v>7</c:v>
                </c:pt>
                <c:pt idx="18">
                  <c:v>13</c:v>
                </c:pt>
                <c:pt idx="19">
                  <c:v>4</c:v>
                </c:pt>
                <c:pt idx="20">
                  <c:v>4</c:v>
                </c:pt>
                <c:pt idx="21">
                  <c:v>9</c:v>
                </c:pt>
                <c:pt idx="22">
                  <c:v>1</c:v>
                </c:pt>
                <c:pt idx="23">
                  <c:v>10</c:v>
                </c:pt>
                <c:pt idx="24">
                  <c:v>5</c:v>
                </c:pt>
                <c:pt idx="25">
                  <c:v>8</c:v>
                </c:pt>
                <c:pt idx="26">
                  <c:v>5</c:v>
                </c:pt>
                <c:pt idx="27">
                  <c:v>2</c:v>
                </c:pt>
                <c:pt idx="28">
                  <c:v>17</c:v>
                </c:pt>
                <c:pt idx="29">
                  <c:v>6</c:v>
                </c:pt>
                <c:pt idx="30">
                  <c:v>5</c:v>
                </c:pt>
                <c:pt idx="31">
                  <c:v>2</c:v>
                </c:pt>
                <c:pt idx="32">
                  <c:v>5</c:v>
                </c:pt>
                <c:pt idx="33">
                  <c:v>14</c:v>
                </c:pt>
                <c:pt idx="34">
                  <c:v>7</c:v>
                </c:pt>
                <c:pt idx="35">
                  <c:v>3</c:v>
                </c:pt>
                <c:pt idx="36">
                  <c:v>4</c:v>
                </c:pt>
                <c:pt idx="37">
                  <c:v>3</c:v>
                </c:pt>
                <c:pt idx="38">
                  <c:v>4</c:v>
                </c:pt>
                <c:pt idx="39">
                  <c:v>1</c:v>
                </c:pt>
              </c:numCache>
            </c:numRef>
          </c:val>
          <c:extLst>
            <c:ext xmlns:c16="http://schemas.microsoft.com/office/drawing/2014/chart" uri="{C3380CC4-5D6E-409C-BE32-E72D297353CC}">
              <c16:uniqueId val="{00000003-D852-43FB-AE41-B70ABEB5283E}"/>
            </c:ext>
          </c:extLst>
        </c:ser>
        <c:dLbls>
          <c:showLegendKey val="0"/>
          <c:showVal val="0"/>
          <c:showCatName val="0"/>
          <c:showSerName val="0"/>
          <c:showPercent val="0"/>
          <c:showBubbleSize val="0"/>
        </c:dLbls>
        <c:axId val="1962118288"/>
        <c:axId val="1962115376"/>
      </c:radarChart>
      <c:catAx>
        <c:axId val="196211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115376"/>
        <c:crosses val="autoZero"/>
        <c:auto val="1"/>
        <c:lblAlgn val="ctr"/>
        <c:lblOffset val="100"/>
        <c:noMultiLvlLbl val="0"/>
      </c:catAx>
      <c:valAx>
        <c:axId val="1962115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11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a:solidFill>
          <a:schemeClr val="accent2">
            <a:lumMod val="40000"/>
            <a:lumOff val="60000"/>
          </a:schemeClr>
        </a:solidFill>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Structure</a:t>
          </a:r>
          <a:endParaRPr lang="en-US" dirty="0"/>
        </a:p>
      </dgm:t>
    </dgm:pt>
    <dgm:pt modelId="{B21C8FD0-EBDD-4E0B-9F21-783113B4D6F4}">
      <dgm:prSet phldrT="[Text]"/>
      <dgm:spPr/>
      <dgm:t>
        <a:bodyPr/>
        <a:lstStyle/>
        <a:p>
          <a:r>
            <a:rPr lang="en-CA" dirty="0"/>
            <a:t>Structured</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dgm:spPr/>
      <dgm:t>
        <a:bodyPr/>
        <a:lstStyle/>
        <a:p>
          <a:r>
            <a:rPr lang="en-CA" dirty="0"/>
            <a:t>Sensor data</a:t>
          </a:r>
        </a:p>
        <a:p>
          <a:r>
            <a:rPr lang="en-CA" dirty="0"/>
            <a:t>Geospatial</a:t>
          </a:r>
        </a:p>
        <a:p>
          <a:r>
            <a:rPr lang="en-CA" dirty="0"/>
            <a:t>Quantities</a:t>
          </a:r>
        </a:p>
      </dgm:t>
    </dgm:pt>
    <dgm:pt modelId="{0CC4534B-0175-4077-A8AE-ABA08D632B3D}">
      <dgm:prSet phldrT="[Text]"/>
      <dgm:spPr/>
      <dgm:t>
        <a:bodyPr/>
        <a:lstStyle/>
        <a:p>
          <a:r>
            <a:rPr lang="en-CA" dirty="0"/>
            <a:t>Unstructured</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dgm:spPr/>
      <dgm:t>
        <a:bodyPr/>
        <a:lstStyle/>
        <a:p>
          <a:r>
            <a:rPr lang="en-CA" dirty="0"/>
            <a:t>Verbal reports</a:t>
          </a:r>
        </a:p>
        <a:p>
          <a:r>
            <a:rPr lang="en-CA" dirty="0"/>
            <a:t>Photographs</a:t>
          </a:r>
        </a:p>
        <a:p>
          <a:r>
            <a:rPr lang="en-CA" dirty="0"/>
            <a:t>Blog posts</a:t>
          </a:r>
          <a:endParaRPr lang="en-US" dirty="0"/>
        </a:p>
      </dgm:t>
    </dgm:pt>
    <dgm:pt modelId="{194E9279-7FB7-4411-A752-9D51287F35E0}">
      <dgm:prSet phldrT="[Text]"/>
      <dgm:spPr/>
      <dgm:t>
        <a:bodyPr/>
        <a:lstStyle/>
        <a:p>
          <a:r>
            <a:rPr lang="en-CA" dirty="0"/>
            <a:t>Semi-structured</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Entry Form</a:t>
          </a:r>
        </a:p>
        <a:p>
          <a:r>
            <a:rPr lang="en-CA" sz="1700" dirty="0"/>
            <a:t>News article</a:t>
          </a:r>
        </a:p>
        <a:p>
          <a:r>
            <a:rPr lang="en-CA" sz="1700" dirty="0"/>
            <a:t>API response</a:t>
          </a:r>
          <a:endParaRPr lang="en-US" sz="1700" dirty="0"/>
        </a:p>
      </dgm:t>
    </dgm:pt>
    <dgm:pt modelId="{6228239D-3DE6-426F-89DD-D0200B7D435E}">
      <dgm:prSet phldrT="[Text]"/>
      <dgm:spPr/>
      <dgm:t>
        <a:bodyPr/>
        <a:lstStyle/>
        <a:p>
          <a:r>
            <a:rPr lang="en-CA" dirty="0"/>
            <a:t>Mixed</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Combination of the  other types</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Velocity</a:t>
          </a:r>
          <a:endParaRPr lang="en-US" dirty="0"/>
        </a:p>
      </dgm:t>
    </dgm:pt>
    <dgm:pt modelId="{B21C8FD0-EBDD-4E0B-9F21-783113B4D6F4}">
      <dgm:prSet phldrT="[Text]"/>
      <dgm:spPr/>
      <dgm:t>
        <a:bodyPr/>
        <a:lstStyle/>
        <a:p>
          <a:r>
            <a:rPr lang="en-CA" dirty="0"/>
            <a:t>Batch</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custT="1"/>
      <dgm:spPr/>
      <dgm:t>
        <a:bodyPr/>
        <a:lstStyle/>
        <a:p>
          <a:r>
            <a:rPr lang="en-CA" sz="1700" dirty="0"/>
            <a:t>At time intervals</a:t>
          </a:r>
        </a:p>
      </dgm:t>
    </dgm:pt>
    <dgm:pt modelId="{0CC4534B-0175-4077-A8AE-ABA08D632B3D}">
      <dgm:prSet phldrT="[Text]"/>
      <dgm:spPr/>
      <dgm:t>
        <a:bodyPr/>
        <a:lstStyle/>
        <a:p>
          <a:r>
            <a:rPr lang="en-CA" dirty="0"/>
            <a:t>Near-time</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custT="1"/>
      <dgm:spPr/>
      <dgm:t>
        <a:bodyPr/>
        <a:lstStyle/>
        <a:p>
          <a:r>
            <a:rPr lang="en-CA" sz="1700" dirty="0"/>
            <a:t>At small time intervals</a:t>
          </a:r>
          <a:endParaRPr lang="en-US" sz="1700" dirty="0"/>
        </a:p>
      </dgm:t>
    </dgm:pt>
    <dgm:pt modelId="{194E9279-7FB7-4411-A752-9D51287F35E0}">
      <dgm:prSet phldrT="[Text]"/>
      <dgm:spPr/>
      <dgm:t>
        <a:bodyPr/>
        <a:lstStyle/>
        <a:p>
          <a:r>
            <a:rPr lang="en-CA" dirty="0"/>
            <a:t>Real-time</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Continuous input, process output</a:t>
          </a:r>
          <a:endParaRPr lang="en-US" sz="1700" dirty="0"/>
        </a:p>
      </dgm:t>
    </dgm:pt>
    <dgm:pt modelId="{6228239D-3DE6-426F-89DD-D0200B7D435E}">
      <dgm:prSet phldrT="[Text]"/>
      <dgm:spPr/>
      <dgm:t>
        <a:bodyPr/>
        <a:lstStyle/>
        <a:p>
          <a:r>
            <a:rPr lang="en-CA" dirty="0"/>
            <a:t>Stream</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Data flows</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Formats</a:t>
          </a:r>
          <a:endParaRPr lang="en-US" dirty="0"/>
        </a:p>
      </dgm:t>
    </dgm:pt>
    <dgm:pt modelId="{B21C8FD0-EBDD-4E0B-9F21-783113B4D6F4}">
      <dgm:prSet phldrT="[Text]"/>
      <dgm:spPr/>
      <dgm:t>
        <a:bodyPr/>
        <a:lstStyle/>
        <a:p>
          <a:r>
            <a:rPr lang="en-CA" dirty="0"/>
            <a:t>Numeric</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custT="1"/>
      <dgm:spPr/>
      <dgm:t>
        <a:bodyPr/>
        <a:lstStyle/>
        <a:p>
          <a:r>
            <a:rPr lang="en-CA" sz="1700" dirty="0"/>
            <a:t>Counts</a:t>
          </a:r>
        </a:p>
        <a:p>
          <a:r>
            <a:rPr lang="en-CA" sz="1700" dirty="0"/>
            <a:t>Values</a:t>
          </a:r>
        </a:p>
        <a:p>
          <a:r>
            <a:rPr lang="en-CA" sz="1700" dirty="0"/>
            <a:t>Measures</a:t>
          </a:r>
        </a:p>
      </dgm:t>
    </dgm:pt>
    <dgm:pt modelId="{0CC4534B-0175-4077-A8AE-ABA08D632B3D}">
      <dgm:prSet phldrT="[Text]"/>
      <dgm:spPr/>
      <dgm:t>
        <a:bodyPr/>
        <a:lstStyle/>
        <a:p>
          <a:r>
            <a:rPr lang="en-CA" dirty="0"/>
            <a:t>Text</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custT="1"/>
      <dgm:spPr/>
      <dgm:t>
        <a:bodyPr/>
        <a:lstStyle/>
        <a:p>
          <a:r>
            <a:rPr lang="en-CA" sz="1700" dirty="0"/>
            <a:t>Articles</a:t>
          </a:r>
        </a:p>
        <a:p>
          <a:r>
            <a:rPr lang="en-CA" sz="1700" dirty="0"/>
            <a:t>Transcripts</a:t>
          </a:r>
        </a:p>
        <a:p>
          <a:r>
            <a:rPr lang="en-CA" sz="1700" dirty="0"/>
            <a:t>Form input</a:t>
          </a:r>
          <a:endParaRPr lang="en-US" sz="1700" dirty="0"/>
        </a:p>
      </dgm:t>
    </dgm:pt>
    <dgm:pt modelId="{194E9279-7FB7-4411-A752-9D51287F35E0}">
      <dgm:prSet phldrT="[Text]"/>
      <dgm:spPr/>
      <dgm:t>
        <a:bodyPr/>
        <a:lstStyle/>
        <a:p>
          <a:r>
            <a:rPr lang="en-CA" dirty="0"/>
            <a:t>Media</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Images</a:t>
          </a:r>
        </a:p>
        <a:p>
          <a:r>
            <a:rPr lang="en-CA" sz="1700" dirty="0"/>
            <a:t>Graphs</a:t>
          </a:r>
        </a:p>
        <a:p>
          <a:r>
            <a:rPr lang="en-CA" sz="1700" dirty="0"/>
            <a:t>Charts</a:t>
          </a:r>
          <a:endParaRPr lang="en-US" sz="1700" dirty="0"/>
        </a:p>
      </dgm:t>
    </dgm:pt>
    <dgm:pt modelId="{6228239D-3DE6-426F-89DD-D0200B7D435E}">
      <dgm:prSet phldrT="[Text]"/>
      <dgm:spPr/>
      <dgm:t>
        <a:bodyPr/>
        <a:lstStyle/>
        <a:p>
          <a:r>
            <a:rPr lang="en-CA" dirty="0"/>
            <a:t>Mixed</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Combination of the three</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03292F-EDE4-4BBF-9BEE-6BBAEEF0E5D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E0E00A-311D-48C0-BECE-B033D2CA9BF7}">
      <dgm:prSet phldrT="[Text]"/>
      <dgm:spPr>
        <a:solidFill>
          <a:schemeClr val="bg1"/>
        </a:solidFill>
        <a:ln w="3175"/>
      </dgm:spPr>
      <dgm:t>
        <a:bodyPr/>
        <a:lstStyle/>
        <a:p>
          <a:r>
            <a:rPr lang="en-CA" dirty="0">
              <a:solidFill>
                <a:schemeClr val="tx1"/>
              </a:solidFill>
            </a:rPr>
            <a:t>Data Literacy</a:t>
          </a:r>
          <a:endParaRPr lang="en-US" dirty="0">
            <a:solidFill>
              <a:schemeClr val="tx1"/>
            </a:solidFill>
          </a:endParaRPr>
        </a:p>
      </dgm:t>
    </dgm:pt>
    <dgm:pt modelId="{4B79C758-B6F9-4BD9-9D73-FB55C6BF70BB}" type="parTrans" cxnId="{5E509D79-2C53-46A6-A527-A7AC33D10071}">
      <dgm:prSet/>
      <dgm:spPr/>
      <dgm:t>
        <a:bodyPr/>
        <a:lstStyle/>
        <a:p>
          <a:endParaRPr lang="en-US">
            <a:solidFill>
              <a:schemeClr val="tx1"/>
            </a:solidFill>
          </a:endParaRPr>
        </a:p>
      </dgm:t>
    </dgm:pt>
    <dgm:pt modelId="{CED50FF3-78B1-4491-9176-F7EBBED7F6D9}" type="sibTrans" cxnId="{5E509D79-2C53-46A6-A527-A7AC33D10071}">
      <dgm:prSet/>
      <dgm:spPr/>
      <dgm:t>
        <a:bodyPr/>
        <a:lstStyle/>
        <a:p>
          <a:endParaRPr lang="en-US">
            <a:solidFill>
              <a:schemeClr val="tx1"/>
            </a:solidFill>
          </a:endParaRPr>
        </a:p>
      </dgm:t>
    </dgm:pt>
    <dgm:pt modelId="{CDE1BFBF-0140-423A-82FB-7ED53EE7C9C2}">
      <dgm:prSet phldrT="[Text]"/>
      <dgm:spPr>
        <a:solidFill>
          <a:schemeClr val="bg1"/>
        </a:solidFill>
        <a:ln w="3175"/>
      </dgm:spPr>
      <dgm:t>
        <a:bodyPr/>
        <a:lstStyle/>
        <a:p>
          <a:r>
            <a:rPr lang="en-CA" dirty="0">
              <a:solidFill>
                <a:schemeClr val="tx1"/>
              </a:solidFill>
            </a:rPr>
            <a:t>Organizational</a:t>
          </a:r>
          <a:endParaRPr lang="en-US" dirty="0">
            <a:solidFill>
              <a:schemeClr val="tx1"/>
            </a:solidFill>
          </a:endParaRPr>
        </a:p>
      </dgm:t>
    </dgm:pt>
    <dgm:pt modelId="{F5BCFBE4-FB73-4D00-92AC-4D0AE6747EDA}" type="parTrans" cxnId="{3DCFDAF7-5EE0-424E-9BFC-784B18C8B4A4}">
      <dgm:prSet/>
      <dgm:spPr/>
      <dgm:t>
        <a:bodyPr/>
        <a:lstStyle/>
        <a:p>
          <a:endParaRPr lang="en-US">
            <a:solidFill>
              <a:schemeClr val="tx1"/>
            </a:solidFill>
          </a:endParaRPr>
        </a:p>
      </dgm:t>
    </dgm:pt>
    <dgm:pt modelId="{91F07561-0AD9-4137-9311-B86EF0D57F66}" type="sibTrans" cxnId="{3DCFDAF7-5EE0-424E-9BFC-784B18C8B4A4}">
      <dgm:prSet/>
      <dgm:spPr/>
      <dgm:t>
        <a:bodyPr/>
        <a:lstStyle/>
        <a:p>
          <a:endParaRPr lang="en-US">
            <a:solidFill>
              <a:schemeClr val="tx1"/>
            </a:solidFill>
          </a:endParaRPr>
        </a:p>
      </dgm:t>
    </dgm:pt>
    <dgm:pt modelId="{1A5629B6-0A9C-46A6-9A29-A23EF08E089C}">
      <dgm:prSet phldrT="[Text]"/>
      <dgm:spPr>
        <a:solidFill>
          <a:schemeClr val="bg1"/>
        </a:solidFill>
        <a:ln w="3175"/>
      </dgm:spPr>
      <dgm:t>
        <a:bodyPr/>
        <a:lstStyle/>
        <a:p>
          <a:r>
            <a:rPr lang="en-CA" dirty="0">
              <a:solidFill>
                <a:schemeClr val="tx1"/>
              </a:solidFill>
            </a:rPr>
            <a:t>Activities</a:t>
          </a:r>
          <a:endParaRPr lang="en-US" dirty="0">
            <a:solidFill>
              <a:schemeClr val="tx1"/>
            </a:solidFill>
          </a:endParaRPr>
        </a:p>
      </dgm:t>
    </dgm:pt>
    <dgm:pt modelId="{33DD3853-3B70-421A-B547-3B74A457CA91}" type="parTrans" cxnId="{0639BF35-94B9-4F1E-943A-4D615E91010E}">
      <dgm:prSet/>
      <dgm:spPr/>
      <dgm:t>
        <a:bodyPr/>
        <a:lstStyle/>
        <a:p>
          <a:endParaRPr lang="en-US">
            <a:solidFill>
              <a:schemeClr val="tx1"/>
            </a:solidFill>
          </a:endParaRPr>
        </a:p>
      </dgm:t>
    </dgm:pt>
    <dgm:pt modelId="{E2D2A71D-8408-485C-BD96-72BF13D3D77D}" type="sibTrans" cxnId="{0639BF35-94B9-4F1E-943A-4D615E91010E}">
      <dgm:prSet/>
      <dgm:spPr/>
      <dgm:t>
        <a:bodyPr/>
        <a:lstStyle/>
        <a:p>
          <a:endParaRPr lang="en-US">
            <a:solidFill>
              <a:schemeClr val="tx1"/>
            </a:solidFill>
          </a:endParaRPr>
        </a:p>
      </dgm:t>
    </dgm:pt>
    <dgm:pt modelId="{514700BB-C741-4A48-A839-07B8660FDF76}">
      <dgm:prSet phldrT="[Text]"/>
      <dgm:spPr>
        <a:noFill/>
        <a:ln w="3175"/>
      </dgm:spPr>
      <dgm:t>
        <a:bodyPr/>
        <a:lstStyle/>
        <a:p>
          <a:r>
            <a:rPr lang="en-CA" dirty="0">
              <a:solidFill>
                <a:schemeClr val="tx1"/>
              </a:solidFill>
            </a:rPr>
            <a:t>Capabilities</a:t>
          </a:r>
          <a:endParaRPr lang="en-US" dirty="0">
            <a:solidFill>
              <a:schemeClr val="tx1"/>
            </a:solidFill>
          </a:endParaRPr>
        </a:p>
      </dgm:t>
    </dgm:pt>
    <dgm:pt modelId="{479557B4-05EA-4780-8DEA-97D8D145599E}" type="parTrans" cxnId="{F81217BF-2192-4697-AD40-2E67802D9AA0}">
      <dgm:prSet/>
      <dgm:spPr/>
      <dgm:t>
        <a:bodyPr/>
        <a:lstStyle/>
        <a:p>
          <a:endParaRPr lang="en-US">
            <a:solidFill>
              <a:schemeClr val="tx1"/>
            </a:solidFill>
          </a:endParaRPr>
        </a:p>
      </dgm:t>
    </dgm:pt>
    <dgm:pt modelId="{C0B4597D-5BA8-417F-B03A-B95D76D5E049}" type="sibTrans" cxnId="{F81217BF-2192-4697-AD40-2E67802D9AA0}">
      <dgm:prSet/>
      <dgm:spPr/>
      <dgm:t>
        <a:bodyPr/>
        <a:lstStyle/>
        <a:p>
          <a:endParaRPr lang="en-US">
            <a:solidFill>
              <a:schemeClr val="tx1"/>
            </a:solidFill>
          </a:endParaRPr>
        </a:p>
      </dgm:t>
    </dgm:pt>
    <dgm:pt modelId="{D520CAF6-82A5-48F7-848D-6BA8AA1A7B98}">
      <dgm:prSet phldrT="[Text]"/>
      <dgm:spPr>
        <a:solidFill>
          <a:schemeClr val="bg1"/>
        </a:solidFill>
        <a:ln w="3175"/>
      </dgm:spPr>
      <dgm:t>
        <a:bodyPr/>
        <a:lstStyle/>
        <a:p>
          <a:r>
            <a:rPr lang="en-CA" dirty="0">
              <a:solidFill>
                <a:schemeClr val="tx1"/>
              </a:solidFill>
            </a:rPr>
            <a:t>Individual</a:t>
          </a:r>
          <a:endParaRPr lang="en-US" dirty="0">
            <a:solidFill>
              <a:schemeClr val="tx1"/>
            </a:solidFill>
          </a:endParaRPr>
        </a:p>
      </dgm:t>
    </dgm:pt>
    <dgm:pt modelId="{46508CE7-F8E2-40C7-B6AF-97CE65840EA5}" type="parTrans" cxnId="{DF2A8DF1-B4A9-4283-BB74-4DD943004F00}">
      <dgm:prSet/>
      <dgm:spPr/>
      <dgm:t>
        <a:bodyPr/>
        <a:lstStyle/>
        <a:p>
          <a:endParaRPr lang="en-US">
            <a:solidFill>
              <a:schemeClr val="tx1"/>
            </a:solidFill>
          </a:endParaRPr>
        </a:p>
      </dgm:t>
    </dgm:pt>
    <dgm:pt modelId="{8FB1DD74-6078-4697-AC60-27D21704A6B3}" type="sibTrans" cxnId="{DF2A8DF1-B4A9-4283-BB74-4DD943004F00}">
      <dgm:prSet/>
      <dgm:spPr/>
      <dgm:t>
        <a:bodyPr/>
        <a:lstStyle/>
        <a:p>
          <a:endParaRPr lang="en-US">
            <a:solidFill>
              <a:schemeClr val="tx1"/>
            </a:solidFill>
          </a:endParaRPr>
        </a:p>
      </dgm:t>
    </dgm:pt>
    <dgm:pt modelId="{A979D1A8-A23C-4083-BCD9-4E50C81036F9}">
      <dgm:prSet phldrT="[Text]"/>
      <dgm:spPr>
        <a:solidFill>
          <a:schemeClr val="bg1"/>
        </a:solidFill>
        <a:ln w="3175"/>
      </dgm:spPr>
      <dgm:t>
        <a:bodyPr/>
        <a:lstStyle/>
        <a:p>
          <a:r>
            <a:rPr lang="en-CA" dirty="0">
              <a:solidFill>
                <a:schemeClr val="tx1"/>
              </a:solidFill>
            </a:rPr>
            <a:t>Team</a:t>
          </a:r>
          <a:endParaRPr lang="en-US" dirty="0">
            <a:solidFill>
              <a:schemeClr val="tx1"/>
            </a:solidFill>
          </a:endParaRPr>
        </a:p>
      </dgm:t>
    </dgm:pt>
    <dgm:pt modelId="{5B1D1865-588C-431C-B46A-2C88F700B498}" type="parTrans" cxnId="{7D12E736-88CF-41B2-BC68-721EE7708638}">
      <dgm:prSet/>
      <dgm:spPr/>
      <dgm:t>
        <a:bodyPr/>
        <a:lstStyle/>
        <a:p>
          <a:endParaRPr lang="en-US">
            <a:solidFill>
              <a:schemeClr val="tx1"/>
            </a:solidFill>
          </a:endParaRPr>
        </a:p>
      </dgm:t>
    </dgm:pt>
    <dgm:pt modelId="{F0CE177C-7CB4-4F90-B0DF-E44FA53EDD3B}" type="sibTrans" cxnId="{7D12E736-88CF-41B2-BC68-721EE7708638}">
      <dgm:prSet/>
      <dgm:spPr/>
      <dgm:t>
        <a:bodyPr/>
        <a:lstStyle/>
        <a:p>
          <a:endParaRPr lang="en-US">
            <a:solidFill>
              <a:schemeClr val="tx1"/>
            </a:solidFill>
          </a:endParaRPr>
        </a:p>
      </dgm:t>
    </dgm:pt>
    <dgm:pt modelId="{A956E434-8957-425D-AF29-962E4F1B1A88}">
      <dgm:prSet phldrT="[Text]"/>
      <dgm:spPr>
        <a:solidFill>
          <a:schemeClr val="bg1"/>
        </a:solidFill>
        <a:ln w="3175"/>
      </dgm:spPr>
      <dgm:t>
        <a:bodyPr/>
        <a:lstStyle/>
        <a:p>
          <a:r>
            <a:rPr lang="en-CA" dirty="0">
              <a:solidFill>
                <a:schemeClr val="tx1"/>
              </a:solidFill>
            </a:rPr>
            <a:t>Division</a:t>
          </a:r>
          <a:endParaRPr lang="en-US" dirty="0">
            <a:solidFill>
              <a:schemeClr val="tx1"/>
            </a:solidFill>
          </a:endParaRPr>
        </a:p>
      </dgm:t>
    </dgm:pt>
    <dgm:pt modelId="{B8224FBD-99A3-4078-9AFC-FBCB1844E5BA}" type="parTrans" cxnId="{BD0B951B-1749-4DA7-A81C-98186F3FF53D}">
      <dgm:prSet/>
      <dgm:spPr/>
      <dgm:t>
        <a:bodyPr/>
        <a:lstStyle/>
        <a:p>
          <a:endParaRPr lang="en-US">
            <a:solidFill>
              <a:schemeClr val="tx1"/>
            </a:solidFill>
          </a:endParaRPr>
        </a:p>
      </dgm:t>
    </dgm:pt>
    <dgm:pt modelId="{A18051B5-3D76-480C-B0C7-268C74CB4408}" type="sibTrans" cxnId="{BD0B951B-1749-4DA7-A81C-98186F3FF53D}">
      <dgm:prSet/>
      <dgm:spPr/>
      <dgm:t>
        <a:bodyPr/>
        <a:lstStyle/>
        <a:p>
          <a:endParaRPr lang="en-US">
            <a:solidFill>
              <a:schemeClr val="tx1"/>
            </a:solidFill>
          </a:endParaRPr>
        </a:p>
      </dgm:t>
    </dgm:pt>
    <dgm:pt modelId="{6C52AC9E-EE4D-41B8-AB38-759CE36C9A7D}">
      <dgm:prSet phldrT="[Text]"/>
      <dgm:spPr>
        <a:solidFill>
          <a:schemeClr val="bg1"/>
        </a:solidFill>
        <a:ln w="3175"/>
      </dgm:spPr>
      <dgm:t>
        <a:bodyPr/>
        <a:lstStyle/>
        <a:p>
          <a:r>
            <a:rPr lang="en-CA" dirty="0">
              <a:solidFill>
                <a:schemeClr val="tx1"/>
              </a:solidFill>
            </a:rPr>
            <a:t>Branch</a:t>
          </a:r>
          <a:endParaRPr lang="en-US" dirty="0">
            <a:solidFill>
              <a:schemeClr val="tx1"/>
            </a:solidFill>
          </a:endParaRPr>
        </a:p>
      </dgm:t>
    </dgm:pt>
    <dgm:pt modelId="{2C572CF2-477F-4F42-A3A0-0E13A5DC2CEF}" type="parTrans" cxnId="{7AF86A24-3974-45EB-9749-FD32CB820948}">
      <dgm:prSet/>
      <dgm:spPr/>
      <dgm:t>
        <a:bodyPr/>
        <a:lstStyle/>
        <a:p>
          <a:endParaRPr lang="en-US">
            <a:solidFill>
              <a:schemeClr val="tx1"/>
            </a:solidFill>
          </a:endParaRPr>
        </a:p>
      </dgm:t>
    </dgm:pt>
    <dgm:pt modelId="{E6A939FA-39D1-4B2E-8DE0-95F22E7EDD15}" type="sibTrans" cxnId="{7AF86A24-3974-45EB-9749-FD32CB820948}">
      <dgm:prSet/>
      <dgm:spPr/>
      <dgm:t>
        <a:bodyPr/>
        <a:lstStyle/>
        <a:p>
          <a:endParaRPr lang="en-US">
            <a:solidFill>
              <a:schemeClr val="tx1"/>
            </a:solidFill>
          </a:endParaRPr>
        </a:p>
      </dgm:t>
    </dgm:pt>
    <dgm:pt modelId="{74AE88E4-1CE9-40B2-919F-41B86D641694}">
      <dgm:prSet phldrT="[Text]"/>
      <dgm:spPr>
        <a:noFill/>
        <a:ln w="3175"/>
      </dgm:spPr>
      <dgm:t>
        <a:bodyPr/>
        <a:lstStyle/>
        <a:p>
          <a:r>
            <a:rPr lang="en-CA" dirty="0">
              <a:solidFill>
                <a:schemeClr val="tx1"/>
              </a:solidFill>
            </a:rPr>
            <a:t>Tools &amp; Systems</a:t>
          </a:r>
          <a:endParaRPr lang="en-US" dirty="0">
            <a:solidFill>
              <a:schemeClr val="tx1"/>
            </a:solidFill>
          </a:endParaRPr>
        </a:p>
      </dgm:t>
    </dgm:pt>
    <dgm:pt modelId="{A7761073-47C6-4993-B7DD-1803E5E3C212}" type="parTrans" cxnId="{44A1893C-5121-4C95-90A3-866459F7307D}">
      <dgm:prSet/>
      <dgm:spPr/>
      <dgm:t>
        <a:bodyPr/>
        <a:lstStyle/>
        <a:p>
          <a:endParaRPr lang="en-US">
            <a:solidFill>
              <a:schemeClr val="tx1"/>
            </a:solidFill>
          </a:endParaRPr>
        </a:p>
      </dgm:t>
    </dgm:pt>
    <dgm:pt modelId="{5D1EF49F-6137-49D2-81BC-2AE3533AE99B}" type="sibTrans" cxnId="{44A1893C-5121-4C95-90A3-866459F7307D}">
      <dgm:prSet/>
      <dgm:spPr/>
      <dgm:t>
        <a:bodyPr/>
        <a:lstStyle/>
        <a:p>
          <a:endParaRPr lang="en-US">
            <a:solidFill>
              <a:schemeClr val="tx1"/>
            </a:solidFill>
          </a:endParaRPr>
        </a:p>
      </dgm:t>
    </dgm:pt>
    <dgm:pt modelId="{629390F8-B4E4-4367-9D03-F9D4ED5CE93B}">
      <dgm:prSet phldrT="[Text]"/>
      <dgm:spPr>
        <a:noFill/>
        <a:ln w="3175"/>
      </dgm:spPr>
      <dgm:t>
        <a:bodyPr/>
        <a:lstStyle/>
        <a:p>
          <a:r>
            <a:rPr lang="en-CA" dirty="0">
              <a:solidFill>
                <a:schemeClr val="tx1"/>
              </a:solidFill>
            </a:rPr>
            <a:t>Skills</a:t>
          </a:r>
          <a:endParaRPr lang="en-US" dirty="0">
            <a:solidFill>
              <a:schemeClr val="tx1"/>
            </a:solidFill>
          </a:endParaRPr>
        </a:p>
      </dgm:t>
    </dgm:pt>
    <dgm:pt modelId="{51A7C9A4-3C89-45F9-A5F9-4C510801F7DF}" type="parTrans" cxnId="{B1997089-3179-48D9-9F4D-A59EBFB77C5B}">
      <dgm:prSet/>
      <dgm:spPr/>
      <dgm:t>
        <a:bodyPr/>
        <a:lstStyle/>
        <a:p>
          <a:endParaRPr lang="en-US">
            <a:solidFill>
              <a:schemeClr val="tx1"/>
            </a:solidFill>
          </a:endParaRPr>
        </a:p>
      </dgm:t>
    </dgm:pt>
    <dgm:pt modelId="{9B6395D2-7312-42B6-B599-0A771A413F21}" type="sibTrans" cxnId="{B1997089-3179-48D9-9F4D-A59EBFB77C5B}">
      <dgm:prSet/>
      <dgm:spPr/>
      <dgm:t>
        <a:bodyPr/>
        <a:lstStyle/>
        <a:p>
          <a:endParaRPr lang="en-US">
            <a:solidFill>
              <a:schemeClr val="tx1"/>
            </a:solidFill>
          </a:endParaRPr>
        </a:p>
      </dgm:t>
    </dgm:pt>
    <dgm:pt modelId="{F5BB336B-2FF9-44E8-9C8E-4D65735B6F86}">
      <dgm:prSet phldrT="[Text]"/>
      <dgm:spPr>
        <a:noFill/>
        <a:ln w="3175"/>
      </dgm:spPr>
      <dgm:t>
        <a:bodyPr/>
        <a:lstStyle/>
        <a:p>
          <a:r>
            <a:rPr lang="en-CA" dirty="0">
              <a:solidFill>
                <a:schemeClr val="tx1"/>
              </a:solidFill>
            </a:rPr>
            <a:t>Procedures</a:t>
          </a:r>
          <a:endParaRPr lang="en-US" dirty="0">
            <a:solidFill>
              <a:schemeClr val="tx1"/>
            </a:solidFill>
          </a:endParaRPr>
        </a:p>
      </dgm:t>
    </dgm:pt>
    <dgm:pt modelId="{497B8D0C-B2EB-440F-B525-EF9CA43A44FA}" type="parTrans" cxnId="{A39B3E67-5286-41F7-AEC0-CF5AC87D499E}">
      <dgm:prSet/>
      <dgm:spPr/>
      <dgm:t>
        <a:bodyPr/>
        <a:lstStyle/>
        <a:p>
          <a:endParaRPr lang="en-US">
            <a:solidFill>
              <a:schemeClr val="tx1"/>
            </a:solidFill>
          </a:endParaRPr>
        </a:p>
      </dgm:t>
    </dgm:pt>
    <dgm:pt modelId="{3D083283-9379-492F-AAE8-40374F9DA91B}" type="sibTrans" cxnId="{A39B3E67-5286-41F7-AEC0-CF5AC87D499E}">
      <dgm:prSet/>
      <dgm:spPr/>
      <dgm:t>
        <a:bodyPr/>
        <a:lstStyle/>
        <a:p>
          <a:endParaRPr lang="en-US">
            <a:solidFill>
              <a:schemeClr val="tx1"/>
            </a:solidFill>
          </a:endParaRPr>
        </a:p>
      </dgm:t>
    </dgm:pt>
    <dgm:pt modelId="{04A46A99-1839-4ABF-91FF-B69FA58F2141}">
      <dgm:prSet phldrT="[Text]"/>
      <dgm:spPr/>
      <dgm:t>
        <a:bodyPr/>
        <a:lstStyle/>
        <a:p>
          <a:endParaRPr lang="en-US" dirty="0">
            <a:solidFill>
              <a:schemeClr val="tx1"/>
            </a:solidFill>
          </a:endParaRPr>
        </a:p>
      </dgm:t>
    </dgm:pt>
    <dgm:pt modelId="{19C3B643-F326-4284-82ED-ABD920A08C6B}" type="sibTrans" cxnId="{58E0A7AA-0E2F-412E-9F3C-57FEEF74BF24}">
      <dgm:prSet/>
      <dgm:spPr/>
      <dgm:t>
        <a:bodyPr/>
        <a:lstStyle/>
        <a:p>
          <a:endParaRPr lang="en-US">
            <a:solidFill>
              <a:schemeClr val="tx1"/>
            </a:solidFill>
          </a:endParaRPr>
        </a:p>
      </dgm:t>
    </dgm:pt>
    <dgm:pt modelId="{E94F3B85-B986-49C5-8FAE-09B526127B6D}" type="parTrans" cxnId="{58E0A7AA-0E2F-412E-9F3C-57FEEF74BF24}">
      <dgm:prSet/>
      <dgm:spPr/>
      <dgm:t>
        <a:bodyPr/>
        <a:lstStyle/>
        <a:p>
          <a:endParaRPr lang="en-US">
            <a:solidFill>
              <a:schemeClr val="tx1"/>
            </a:solidFill>
          </a:endParaRPr>
        </a:p>
      </dgm:t>
    </dgm:pt>
    <dgm:pt modelId="{14B24A21-B3AA-42A0-970A-8614FF784F63}" type="pres">
      <dgm:prSet presAssocID="{2B03292F-EDE4-4BBF-9BEE-6BBAEEF0E5D8}" presName="Name0" presStyleCnt="0">
        <dgm:presLayoutVars>
          <dgm:chMax val="1"/>
          <dgm:chPref val="1"/>
          <dgm:dir/>
          <dgm:animOne val="branch"/>
          <dgm:animLvl val="lvl"/>
        </dgm:presLayoutVars>
      </dgm:prSet>
      <dgm:spPr/>
    </dgm:pt>
    <dgm:pt modelId="{F17342A0-46C7-4C59-A0C4-79718B1DC5BC}" type="pres">
      <dgm:prSet presAssocID="{62E0E00A-311D-48C0-BECE-B033D2CA9BF7}" presName="textCenter" presStyleLbl="node1" presStyleIdx="0" presStyleCnt="5" custLinFactX="-100000" custLinFactNeighborX="-150655" custLinFactNeighborY="-98386"/>
      <dgm:spPr/>
    </dgm:pt>
    <dgm:pt modelId="{33964B5A-797F-4735-8487-A7147645E484}" type="pres">
      <dgm:prSet presAssocID="{62E0E00A-311D-48C0-BECE-B033D2CA9BF7}" presName="cycle_1" presStyleCnt="0"/>
      <dgm:spPr/>
    </dgm:pt>
    <dgm:pt modelId="{2BBDA06E-338C-40BC-8A0B-8CE08244F41B}" type="pres">
      <dgm:prSet presAssocID="{D520CAF6-82A5-48F7-848D-6BA8AA1A7B98}" presName="childCenter1" presStyleLbl="node1" presStyleIdx="1" presStyleCnt="5" custScaleX="156932" custScaleY="105378" custLinFactX="-42230" custLinFactNeighborX="-100000" custLinFactNeighborY="37891"/>
      <dgm:spPr/>
    </dgm:pt>
    <dgm:pt modelId="{D7A4A120-F328-42DF-B8A2-2BB1901B6733}" type="pres">
      <dgm:prSet presAssocID="{46508CE7-F8E2-40C7-B6AF-97CE65840EA5}" presName="Name144" presStyleLbl="parChTrans1D2" presStyleIdx="0" presStyleCnt="2"/>
      <dgm:spPr/>
    </dgm:pt>
    <dgm:pt modelId="{6118C418-9B1A-441D-A510-94B3D50E0C44}" type="pres">
      <dgm:prSet presAssocID="{62E0E00A-311D-48C0-BECE-B033D2CA9BF7}" presName="cycle_2" presStyleCnt="0"/>
      <dgm:spPr/>
    </dgm:pt>
    <dgm:pt modelId="{17C9C355-7E20-4DC8-BC9B-F0A5627F4D7F}" type="pres">
      <dgm:prSet presAssocID="{CDE1BFBF-0140-423A-82FB-7ED53EE7C9C2}" presName="childCenter2" presStyleLbl="node1" presStyleIdx="2" presStyleCnt="5" custScaleX="208525" custScaleY="126442" custLinFactNeighborX="-50417" custLinFactNeighborY="-53256"/>
      <dgm:spPr/>
    </dgm:pt>
    <dgm:pt modelId="{0819B418-9EF8-4934-90F5-DB834A83C8C5}" type="pres">
      <dgm:prSet presAssocID="{33DD3853-3B70-421A-B547-3B74A457CA91}" presName="Name218" presStyleLbl="parChTrans1D3" presStyleIdx="0" presStyleCnt="2"/>
      <dgm:spPr/>
    </dgm:pt>
    <dgm:pt modelId="{6DEC39F8-FF2F-4632-908C-54A2D0059C74}" type="pres">
      <dgm:prSet presAssocID="{1A5629B6-0A9C-46A6-9A29-A23EF08E089C}" presName="text2" presStyleLbl="node1" presStyleIdx="3" presStyleCnt="5" custScaleX="205921" custScaleY="134159" custRadScaleRad="145538" custRadScaleInc="152057">
        <dgm:presLayoutVars>
          <dgm:bulletEnabled val="1"/>
        </dgm:presLayoutVars>
      </dgm:prSet>
      <dgm:spPr/>
    </dgm:pt>
    <dgm:pt modelId="{99E4BBBA-150D-494C-86A1-6B30D1504883}" type="pres">
      <dgm:prSet presAssocID="{479557B4-05EA-4780-8DEA-97D8D145599E}" presName="Name218" presStyleLbl="parChTrans1D3" presStyleIdx="1" presStyleCnt="2"/>
      <dgm:spPr/>
    </dgm:pt>
    <dgm:pt modelId="{45E37B29-6561-478B-9FC4-1278C158D912}" type="pres">
      <dgm:prSet presAssocID="{514700BB-C741-4A48-A839-07B8660FDF76}" presName="text2" presStyleLbl="node1" presStyleIdx="4" presStyleCnt="5" custScaleX="228701" custScaleY="137799" custRadScaleRad="25672" custRadScaleInc="63211">
        <dgm:presLayoutVars>
          <dgm:bulletEnabled val="1"/>
        </dgm:presLayoutVars>
      </dgm:prSet>
      <dgm:spPr/>
    </dgm:pt>
    <dgm:pt modelId="{41C10B92-DD41-4A31-9EE3-F469E38927AA}" type="pres">
      <dgm:prSet presAssocID="{F5BCFBE4-FB73-4D00-92AC-4D0AE6747EDA}" presName="Name221" presStyleLbl="parChTrans1D2" presStyleIdx="1" presStyleCnt="2"/>
      <dgm:spPr/>
    </dgm:pt>
  </dgm:ptLst>
  <dgm:cxnLst>
    <dgm:cxn modelId="{BD0B951B-1749-4DA7-A81C-98186F3FF53D}" srcId="{1A5629B6-0A9C-46A6-9A29-A23EF08E089C}" destId="{A956E434-8957-425D-AF29-962E4F1B1A88}" srcOrd="1" destOrd="0" parTransId="{B8224FBD-99A3-4078-9AFC-FBCB1844E5BA}" sibTransId="{A18051B5-3D76-480C-B0C7-268C74CB4408}"/>
    <dgm:cxn modelId="{7AF86A24-3974-45EB-9749-FD32CB820948}" srcId="{1A5629B6-0A9C-46A6-9A29-A23EF08E089C}" destId="{6C52AC9E-EE4D-41B8-AB38-759CE36C9A7D}" srcOrd="2" destOrd="0" parTransId="{2C572CF2-477F-4F42-A3A0-0E13A5DC2CEF}" sibTransId="{E6A939FA-39D1-4B2E-8DE0-95F22E7EDD15}"/>
    <dgm:cxn modelId="{A384BA25-5E0D-4EF2-9F54-95AD8547D594}" type="presOf" srcId="{A979D1A8-A23C-4083-BCD9-4E50C81036F9}" destId="{6DEC39F8-FF2F-4632-908C-54A2D0059C74}" srcOrd="0" destOrd="1" presId="urn:microsoft.com/office/officeart/2008/layout/RadialCluster"/>
    <dgm:cxn modelId="{D6DD342A-E4F0-4E6E-8886-F331C26C1C84}" type="presOf" srcId="{6C52AC9E-EE4D-41B8-AB38-759CE36C9A7D}" destId="{6DEC39F8-FF2F-4632-908C-54A2D0059C74}" srcOrd="0" destOrd="3" presId="urn:microsoft.com/office/officeart/2008/layout/RadialCluster"/>
    <dgm:cxn modelId="{0639BF35-94B9-4F1E-943A-4D615E91010E}" srcId="{CDE1BFBF-0140-423A-82FB-7ED53EE7C9C2}" destId="{1A5629B6-0A9C-46A6-9A29-A23EF08E089C}" srcOrd="0" destOrd="0" parTransId="{33DD3853-3B70-421A-B547-3B74A457CA91}" sibTransId="{E2D2A71D-8408-485C-BD96-72BF13D3D77D}"/>
    <dgm:cxn modelId="{7D12E736-88CF-41B2-BC68-721EE7708638}" srcId="{1A5629B6-0A9C-46A6-9A29-A23EF08E089C}" destId="{A979D1A8-A23C-4083-BCD9-4E50C81036F9}" srcOrd="0" destOrd="0" parTransId="{5B1D1865-588C-431C-B46A-2C88F700B498}" sibTransId="{F0CE177C-7CB4-4F90-B0DF-E44FA53EDD3B}"/>
    <dgm:cxn modelId="{44A1893C-5121-4C95-90A3-866459F7307D}" srcId="{514700BB-C741-4A48-A839-07B8660FDF76}" destId="{74AE88E4-1CE9-40B2-919F-41B86D641694}" srcOrd="0" destOrd="0" parTransId="{A7761073-47C6-4993-B7DD-1803E5E3C212}" sibTransId="{5D1EF49F-6137-49D2-81BC-2AE3533AE99B}"/>
    <dgm:cxn modelId="{0B34E55B-293D-443A-8039-3906E3FF45E1}" type="presOf" srcId="{1A5629B6-0A9C-46A6-9A29-A23EF08E089C}" destId="{6DEC39F8-FF2F-4632-908C-54A2D0059C74}" srcOrd="0" destOrd="0" presId="urn:microsoft.com/office/officeart/2008/layout/RadialCluster"/>
    <dgm:cxn modelId="{3030915D-1448-43E4-BAE9-128025DCE2EA}" type="presOf" srcId="{F5BCFBE4-FB73-4D00-92AC-4D0AE6747EDA}" destId="{41C10B92-DD41-4A31-9EE3-F469E38927AA}" srcOrd="0" destOrd="0" presId="urn:microsoft.com/office/officeart/2008/layout/RadialCluster"/>
    <dgm:cxn modelId="{2C394D41-BE41-4926-8E55-6C2587F17FC0}" type="presOf" srcId="{33DD3853-3B70-421A-B547-3B74A457CA91}" destId="{0819B418-9EF8-4934-90F5-DB834A83C8C5}" srcOrd="0" destOrd="0" presId="urn:microsoft.com/office/officeart/2008/layout/RadialCluster"/>
    <dgm:cxn modelId="{49AA5B63-A50C-4EAA-9489-C49266005C5E}" type="presOf" srcId="{CDE1BFBF-0140-423A-82FB-7ED53EE7C9C2}" destId="{17C9C355-7E20-4DC8-BC9B-F0A5627F4D7F}" srcOrd="0" destOrd="0" presId="urn:microsoft.com/office/officeart/2008/layout/RadialCluster"/>
    <dgm:cxn modelId="{A39B3E67-5286-41F7-AEC0-CF5AC87D499E}" srcId="{514700BB-C741-4A48-A839-07B8660FDF76}" destId="{F5BB336B-2FF9-44E8-9C8E-4D65735B6F86}" srcOrd="2" destOrd="0" parTransId="{497B8D0C-B2EB-440F-B525-EF9CA43A44FA}" sibTransId="{3D083283-9379-492F-AAE8-40374F9DA91B}"/>
    <dgm:cxn modelId="{0D44FA52-18E3-4666-966C-BEA32FAC9902}" type="presOf" srcId="{D520CAF6-82A5-48F7-848D-6BA8AA1A7B98}" destId="{2BBDA06E-338C-40BC-8A0B-8CE08244F41B}" srcOrd="0" destOrd="0" presId="urn:microsoft.com/office/officeart/2008/layout/RadialCluster"/>
    <dgm:cxn modelId="{5E509D79-2C53-46A6-A527-A7AC33D10071}" srcId="{2B03292F-EDE4-4BBF-9BEE-6BBAEEF0E5D8}" destId="{62E0E00A-311D-48C0-BECE-B033D2CA9BF7}" srcOrd="0" destOrd="0" parTransId="{4B79C758-B6F9-4BD9-9D73-FB55C6BF70BB}" sibTransId="{CED50FF3-78B1-4491-9176-F7EBBED7F6D9}"/>
    <dgm:cxn modelId="{B1997089-3179-48D9-9F4D-A59EBFB77C5B}" srcId="{514700BB-C741-4A48-A839-07B8660FDF76}" destId="{629390F8-B4E4-4367-9D03-F9D4ED5CE93B}" srcOrd="1" destOrd="0" parTransId="{51A7C9A4-3C89-45F9-A5F9-4C510801F7DF}" sibTransId="{9B6395D2-7312-42B6-B599-0A771A413F21}"/>
    <dgm:cxn modelId="{6C83218A-2CCF-4C82-8FAD-2608A5C3DDAC}" type="presOf" srcId="{479557B4-05EA-4780-8DEA-97D8D145599E}" destId="{99E4BBBA-150D-494C-86A1-6B30D1504883}" srcOrd="0" destOrd="0" presId="urn:microsoft.com/office/officeart/2008/layout/RadialCluster"/>
    <dgm:cxn modelId="{58E0A7AA-0E2F-412E-9F3C-57FEEF74BF24}" srcId="{2B03292F-EDE4-4BBF-9BEE-6BBAEEF0E5D8}" destId="{04A46A99-1839-4ABF-91FF-B69FA58F2141}" srcOrd="1" destOrd="0" parTransId="{E94F3B85-B986-49C5-8FAE-09B526127B6D}" sibTransId="{19C3B643-F326-4284-82ED-ABD920A08C6B}"/>
    <dgm:cxn modelId="{B2A74EB4-8F2D-4919-9141-30FC8A845282}" type="presOf" srcId="{46508CE7-F8E2-40C7-B6AF-97CE65840EA5}" destId="{D7A4A120-F328-42DF-B8A2-2BB1901B6733}" srcOrd="0" destOrd="0" presId="urn:microsoft.com/office/officeart/2008/layout/RadialCluster"/>
    <dgm:cxn modelId="{F81217BF-2192-4697-AD40-2E67802D9AA0}" srcId="{CDE1BFBF-0140-423A-82FB-7ED53EE7C9C2}" destId="{514700BB-C741-4A48-A839-07B8660FDF76}" srcOrd="1" destOrd="0" parTransId="{479557B4-05EA-4780-8DEA-97D8D145599E}" sibTransId="{C0B4597D-5BA8-417F-B03A-B95D76D5E049}"/>
    <dgm:cxn modelId="{E2FC8FC3-7AA6-4A05-BDD8-B3936B5D7AF3}" type="presOf" srcId="{74AE88E4-1CE9-40B2-919F-41B86D641694}" destId="{45E37B29-6561-478B-9FC4-1278C158D912}" srcOrd="0" destOrd="1" presId="urn:microsoft.com/office/officeart/2008/layout/RadialCluster"/>
    <dgm:cxn modelId="{A864B8D4-2BC7-42CA-B67B-7521D8081DF1}" type="presOf" srcId="{629390F8-B4E4-4367-9D03-F9D4ED5CE93B}" destId="{45E37B29-6561-478B-9FC4-1278C158D912}" srcOrd="0" destOrd="2" presId="urn:microsoft.com/office/officeart/2008/layout/RadialCluster"/>
    <dgm:cxn modelId="{F678D5E4-B0F6-4249-8E26-9415D85EEE61}" type="presOf" srcId="{F5BB336B-2FF9-44E8-9C8E-4D65735B6F86}" destId="{45E37B29-6561-478B-9FC4-1278C158D912}" srcOrd="0" destOrd="3" presId="urn:microsoft.com/office/officeart/2008/layout/RadialCluster"/>
    <dgm:cxn modelId="{DD3565E8-EFA0-4723-A3EB-C8F910FA999C}" type="presOf" srcId="{514700BB-C741-4A48-A839-07B8660FDF76}" destId="{45E37B29-6561-478B-9FC4-1278C158D912}" srcOrd="0" destOrd="0" presId="urn:microsoft.com/office/officeart/2008/layout/RadialCluster"/>
    <dgm:cxn modelId="{DF2A8DF1-B4A9-4283-BB74-4DD943004F00}" srcId="{62E0E00A-311D-48C0-BECE-B033D2CA9BF7}" destId="{D520CAF6-82A5-48F7-848D-6BA8AA1A7B98}" srcOrd="0" destOrd="0" parTransId="{46508CE7-F8E2-40C7-B6AF-97CE65840EA5}" sibTransId="{8FB1DD74-6078-4697-AC60-27D21704A6B3}"/>
    <dgm:cxn modelId="{3DCFDAF7-5EE0-424E-9BFC-784B18C8B4A4}" srcId="{62E0E00A-311D-48C0-BECE-B033D2CA9BF7}" destId="{CDE1BFBF-0140-423A-82FB-7ED53EE7C9C2}" srcOrd="1" destOrd="0" parTransId="{F5BCFBE4-FB73-4D00-92AC-4D0AE6747EDA}" sibTransId="{91F07561-0AD9-4137-9311-B86EF0D57F66}"/>
    <dgm:cxn modelId="{51D46AF8-0B1F-46F5-8E78-7B8651913A35}" type="presOf" srcId="{A956E434-8957-425D-AF29-962E4F1B1A88}" destId="{6DEC39F8-FF2F-4632-908C-54A2D0059C74}" srcOrd="0" destOrd="2" presId="urn:microsoft.com/office/officeart/2008/layout/RadialCluster"/>
    <dgm:cxn modelId="{1D471AFA-B0E4-4B34-AF4A-7610B3440ADE}" type="presOf" srcId="{62E0E00A-311D-48C0-BECE-B033D2CA9BF7}" destId="{F17342A0-46C7-4C59-A0C4-79718B1DC5BC}" srcOrd="0" destOrd="0" presId="urn:microsoft.com/office/officeart/2008/layout/RadialCluster"/>
    <dgm:cxn modelId="{14B8F4FB-72A8-42DA-BE13-0D68532F2D5F}" type="presOf" srcId="{2B03292F-EDE4-4BBF-9BEE-6BBAEEF0E5D8}" destId="{14B24A21-B3AA-42A0-970A-8614FF784F63}" srcOrd="0" destOrd="0" presId="urn:microsoft.com/office/officeart/2008/layout/RadialCluster"/>
    <dgm:cxn modelId="{7008C0FE-E33F-4764-B352-66AD0DB6FA87}" type="presParOf" srcId="{14B24A21-B3AA-42A0-970A-8614FF784F63}" destId="{F17342A0-46C7-4C59-A0C4-79718B1DC5BC}" srcOrd="0" destOrd="0" presId="urn:microsoft.com/office/officeart/2008/layout/RadialCluster"/>
    <dgm:cxn modelId="{5B380E3F-CE43-40EA-B284-768B7787EC53}" type="presParOf" srcId="{14B24A21-B3AA-42A0-970A-8614FF784F63}" destId="{33964B5A-797F-4735-8487-A7147645E484}" srcOrd="1" destOrd="0" presId="urn:microsoft.com/office/officeart/2008/layout/RadialCluster"/>
    <dgm:cxn modelId="{76FBB53F-EDBA-4003-91F2-F947A9604158}" type="presParOf" srcId="{33964B5A-797F-4735-8487-A7147645E484}" destId="{2BBDA06E-338C-40BC-8A0B-8CE08244F41B}" srcOrd="0" destOrd="0" presId="urn:microsoft.com/office/officeart/2008/layout/RadialCluster"/>
    <dgm:cxn modelId="{EDCA0FC6-24B0-4EB9-9DD6-5F4730B229BD}" type="presParOf" srcId="{14B24A21-B3AA-42A0-970A-8614FF784F63}" destId="{D7A4A120-F328-42DF-B8A2-2BB1901B6733}" srcOrd="2" destOrd="0" presId="urn:microsoft.com/office/officeart/2008/layout/RadialCluster"/>
    <dgm:cxn modelId="{0AD52326-1143-43C2-A682-81AE18969F69}" type="presParOf" srcId="{14B24A21-B3AA-42A0-970A-8614FF784F63}" destId="{6118C418-9B1A-441D-A510-94B3D50E0C44}" srcOrd="3" destOrd="0" presId="urn:microsoft.com/office/officeart/2008/layout/RadialCluster"/>
    <dgm:cxn modelId="{37E5872A-B579-4F00-94BB-B0A27AC49EE4}" type="presParOf" srcId="{6118C418-9B1A-441D-A510-94B3D50E0C44}" destId="{17C9C355-7E20-4DC8-BC9B-F0A5627F4D7F}" srcOrd="0" destOrd="0" presId="urn:microsoft.com/office/officeart/2008/layout/RadialCluster"/>
    <dgm:cxn modelId="{B18FBA54-5FC2-41CD-88AA-C64B250E8D5B}" type="presParOf" srcId="{6118C418-9B1A-441D-A510-94B3D50E0C44}" destId="{0819B418-9EF8-4934-90F5-DB834A83C8C5}" srcOrd="1" destOrd="0" presId="urn:microsoft.com/office/officeart/2008/layout/RadialCluster"/>
    <dgm:cxn modelId="{FB11D9B6-3B5D-40FE-B905-6D449D66CEE1}" type="presParOf" srcId="{6118C418-9B1A-441D-A510-94B3D50E0C44}" destId="{6DEC39F8-FF2F-4632-908C-54A2D0059C74}" srcOrd="2" destOrd="0" presId="urn:microsoft.com/office/officeart/2008/layout/RadialCluster"/>
    <dgm:cxn modelId="{7832E388-D997-4E7F-8BB8-6090CC218407}" type="presParOf" srcId="{6118C418-9B1A-441D-A510-94B3D50E0C44}" destId="{99E4BBBA-150D-494C-86A1-6B30D1504883}" srcOrd="3" destOrd="0" presId="urn:microsoft.com/office/officeart/2008/layout/RadialCluster"/>
    <dgm:cxn modelId="{6CB08F52-9785-4E29-87F5-35A81DE7024C}" type="presParOf" srcId="{6118C418-9B1A-441D-A510-94B3D50E0C44}" destId="{45E37B29-6561-478B-9FC4-1278C158D912}" srcOrd="4" destOrd="0" presId="urn:microsoft.com/office/officeart/2008/layout/RadialCluster"/>
    <dgm:cxn modelId="{50282834-88D0-45B7-AE93-25DD116F78D5}" type="presParOf" srcId="{14B24A21-B3AA-42A0-970A-8614FF784F63}" destId="{41C10B92-DD41-4A31-9EE3-F469E38927AA}" srcOrd="4" destOrd="0" presId="urn:microsoft.com/office/officeart/2008/layout/RadialCluster"/>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a:solidFill>
          <a:schemeClr val="accent2">
            <a:lumMod val="40000"/>
            <a:lumOff val="60000"/>
          </a:schemeClr>
        </a:solidFill>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a:solidFill>
          <a:schemeClr val="accent2">
            <a:lumMod val="40000"/>
            <a:lumOff val="60000"/>
          </a:schemeClr>
        </a:solidFill>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Data types</a:t>
          </a:r>
          <a:endParaRPr lang="en-US" sz="21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Structure</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Structured</a:t>
          </a:r>
          <a:endParaRPr lang="en-US" sz="21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Sensor data</a:t>
          </a:r>
        </a:p>
        <a:p>
          <a:pPr marL="0" lvl="0" indent="0" algn="r" defTabSz="755650">
            <a:lnSpc>
              <a:spcPct val="90000"/>
            </a:lnSpc>
            <a:spcBef>
              <a:spcPct val="0"/>
            </a:spcBef>
            <a:spcAft>
              <a:spcPct val="35000"/>
            </a:spcAft>
            <a:buNone/>
          </a:pPr>
          <a:r>
            <a:rPr lang="en-CA" sz="1700" kern="1200" dirty="0"/>
            <a:t>Geospatial</a:t>
          </a:r>
        </a:p>
        <a:p>
          <a:pPr marL="0" lvl="0" indent="0" algn="r" defTabSz="755650">
            <a:lnSpc>
              <a:spcPct val="90000"/>
            </a:lnSpc>
            <a:spcBef>
              <a:spcPct val="0"/>
            </a:spcBef>
            <a:spcAft>
              <a:spcPct val="35000"/>
            </a:spcAft>
            <a:buNone/>
          </a:pPr>
          <a:r>
            <a:rPr lang="en-CA" sz="1700" kern="1200" dirty="0"/>
            <a:t>Quantities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Unstructured</a:t>
          </a:r>
          <a:endParaRPr lang="en-US" sz="21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Verbal reports</a:t>
          </a:r>
        </a:p>
        <a:p>
          <a:pPr marL="0" lvl="0" indent="0" algn="r" defTabSz="755650">
            <a:lnSpc>
              <a:spcPct val="90000"/>
            </a:lnSpc>
            <a:spcBef>
              <a:spcPct val="0"/>
            </a:spcBef>
            <a:spcAft>
              <a:spcPct val="35000"/>
            </a:spcAft>
            <a:buNone/>
          </a:pPr>
          <a:r>
            <a:rPr lang="en-CA" sz="1700" kern="1200" dirty="0"/>
            <a:t>Photographs</a:t>
          </a:r>
        </a:p>
        <a:p>
          <a:pPr marL="0" lvl="0" indent="0" algn="r" defTabSz="755650">
            <a:lnSpc>
              <a:spcPct val="90000"/>
            </a:lnSpc>
            <a:spcBef>
              <a:spcPct val="0"/>
            </a:spcBef>
            <a:spcAft>
              <a:spcPct val="35000"/>
            </a:spcAft>
            <a:buNone/>
          </a:pPr>
          <a:r>
            <a:rPr lang="en-CA" sz="1700" kern="1200" dirty="0"/>
            <a:t>Blog posts</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Semi-structured</a:t>
          </a:r>
          <a:endParaRPr lang="en-US" sz="21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Entry Form</a:t>
          </a:r>
        </a:p>
        <a:p>
          <a:pPr marL="0" lvl="0" indent="0" algn="r" defTabSz="755650">
            <a:lnSpc>
              <a:spcPct val="90000"/>
            </a:lnSpc>
            <a:spcBef>
              <a:spcPct val="0"/>
            </a:spcBef>
            <a:spcAft>
              <a:spcPct val="35000"/>
            </a:spcAft>
            <a:buNone/>
          </a:pPr>
          <a:r>
            <a:rPr lang="en-CA" sz="1700" kern="1200" dirty="0"/>
            <a:t>News article</a:t>
          </a:r>
        </a:p>
        <a:p>
          <a:pPr marL="0" lvl="0" indent="0" algn="r" defTabSz="755650">
            <a:lnSpc>
              <a:spcPct val="90000"/>
            </a:lnSpc>
            <a:spcBef>
              <a:spcPct val="0"/>
            </a:spcBef>
            <a:spcAft>
              <a:spcPct val="35000"/>
            </a:spcAft>
            <a:buNone/>
          </a:pPr>
          <a:r>
            <a:rPr lang="en-CA" sz="1700" kern="1200" dirty="0"/>
            <a:t>API response</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Mixed</a:t>
          </a:r>
          <a:endParaRPr lang="en-US" sz="21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Combination of the  other types</a:t>
          </a:r>
          <a:endParaRPr lang="en-US" sz="1700" kern="1200" dirty="0"/>
        </a:p>
      </dsp:txBody>
      <dsp:txXfrm>
        <a:off x="6566967" y="3165206"/>
        <a:ext cx="1378281" cy="1154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Data types</a:t>
          </a:r>
          <a:endParaRPr lang="en-US" sz="27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Velocity</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Batch</a:t>
          </a:r>
          <a:endParaRPr lang="en-US" sz="27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At time intervals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Near-time</a:t>
          </a:r>
          <a:endParaRPr lang="en-US" sz="27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At small time intervals</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Real-time</a:t>
          </a:r>
          <a:endParaRPr lang="en-US" sz="27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Continuous input, process output</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Stream</a:t>
          </a:r>
          <a:endParaRPr lang="en-US" sz="27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Data flows</a:t>
          </a:r>
          <a:endParaRPr lang="en-US" sz="1700" kern="1200" dirty="0"/>
        </a:p>
      </dsp:txBody>
      <dsp:txXfrm>
        <a:off x="6566967" y="3165206"/>
        <a:ext cx="1378281" cy="1154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Data types</a:t>
          </a:r>
          <a:endParaRPr lang="en-US" sz="27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Formats</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Numeric</a:t>
          </a:r>
          <a:endParaRPr lang="en-US" sz="27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Counts</a:t>
          </a:r>
        </a:p>
        <a:p>
          <a:pPr marL="0" lvl="0" indent="0" algn="r" defTabSz="755650">
            <a:lnSpc>
              <a:spcPct val="90000"/>
            </a:lnSpc>
            <a:spcBef>
              <a:spcPct val="0"/>
            </a:spcBef>
            <a:spcAft>
              <a:spcPct val="35000"/>
            </a:spcAft>
            <a:buNone/>
          </a:pPr>
          <a:r>
            <a:rPr lang="en-CA" sz="1700" kern="1200" dirty="0"/>
            <a:t>Values</a:t>
          </a:r>
        </a:p>
        <a:p>
          <a:pPr marL="0" lvl="0" indent="0" algn="r" defTabSz="755650">
            <a:lnSpc>
              <a:spcPct val="90000"/>
            </a:lnSpc>
            <a:spcBef>
              <a:spcPct val="0"/>
            </a:spcBef>
            <a:spcAft>
              <a:spcPct val="35000"/>
            </a:spcAft>
            <a:buNone/>
          </a:pPr>
          <a:r>
            <a:rPr lang="en-CA" sz="1700" kern="1200" dirty="0"/>
            <a:t>Measures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Text</a:t>
          </a:r>
          <a:endParaRPr lang="en-US" sz="27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Articles</a:t>
          </a:r>
        </a:p>
        <a:p>
          <a:pPr marL="0" lvl="0" indent="0" algn="r" defTabSz="755650">
            <a:lnSpc>
              <a:spcPct val="90000"/>
            </a:lnSpc>
            <a:spcBef>
              <a:spcPct val="0"/>
            </a:spcBef>
            <a:spcAft>
              <a:spcPct val="35000"/>
            </a:spcAft>
            <a:buNone/>
          </a:pPr>
          <a:r>
            <a:rPr lang="en-CA" sz="1700" kern="1200" dirty="0"/>
            <a:t>Transcripts</a:t>
          </a:r>
        </a:p>
        <a:p>
          <a:pPr marL="0" lvl="0" indent="0" algn="r" defTabSz="755650">
            <a:lnSpc>
              <a:spcPct val="90000"/>
            </a:lnSpc>
            <a:spcBef>
              <a:spcPct val="0"/>
            </a:spcBef>
            <a:spcAft>
              <a:spcPct val="35000"/>
            </a:spcAft>
            <a:buNone/>
          </a:pPr>
          <a:r>
            <a:rPr lang="en-CA" sz="1700" kern="1200" dirty="0"/>
            <a:t>Form input</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Media</a:t>
          </a:r>
          <a:endParaRPr lang="en-US" sz="27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Images</a:t>
          </a:r>
        </a:p>
        <a:p>
          <a:pPr marL="0" lvl="0" indent="0" algn="r" defTabSz="755650">
            <a:lnSpc>
              <a:spcPct val="90000"/>
            </a:lnSpc>
            <a:spcBef>
              <a:spcPct val="0"/>
            </a:spcBef>
            <a:spcAft>
              <a:spcPct val="35000"/>
            </a:spcAft>
            <a:buNone/>
          </a:pPr>
          <a:r>
            <a:rPr lang="en-CA" sz="1700" kern="1200" dirty="0"/>
            <a:t>Graphs</a:t>
          </a:r>
        </a:p>
        <a:p>
          <a:pPr marL="0" lvl="0" indent="0" algn="r" defTabSz="755650">
            <a:lnSpc>
              <a:spcPct val="90000"/>
            </a:lnSpc>
            <a:spcBef>
              <a:spcPct val="0"/>
            </a:spcBef>
            <a:spcAft>
              <a:spcPct val="35000"/>
            </a:spcAft>
            <a:buNone/>
          </a:pPr>
          <a:r>
            <a:rPr lang="en-CA" sz="1700" kern="1200" dirty="0"/>
            <a:t>Charts</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Mixed</a:t>
          </a:r>
          <a:endParaRPr lang="en-US" sz="27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Combination of the three</a:t>
          </a:r>
          <a:endParaRPr lang="en-US" sz="1700" kern="1200" dirty="0"/>
        </a:p>
      </dsp:txBody>
      <dsp:txXfrm>
        <a:off x="6566967" y="3165206"/>
        <a:ext cx="1378281" cy="1154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10B92-DD41-4A31-9EE3-F469E38927AA}">
      <dsp:nvSpPr>
        <dsp:cNvPr id="0" name=""/>
        <dsp:cNvSpPr/>
      </dsp:nvSpPr>
      <dsp:spPr>
        <a:xfrm rot="1566281">
          <a:off x="3055568" y="1406749"/>
          <a:ext cx="381084" cy="0"/>
        </a:xfrm>
        <a:custGeom>
          <a:avLst/>
          <a:gdLst/>
          <a:ahLst/>
          <a:cxnLst/>
          <a:rect l="0" t="0" r="0" b="0"/>
          <a:pathLst>
            <a:path>
              <a:moveTo>
                <a:pt x="0" y="0"/>
              </a:moveTo>
              <a:lnTo>
                <a:pt x="381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A4A120-F328-42DF-B8A2-2BB1901B6733}">
      <dsp:nvSpPr>
        <dsp:cNvPr id="0" name=""/>
        <dsp:cNvSpPr/>
      </dsp:nvSpPr>
      <dsp:spPr>
        <a:xfrm rot="9177216">
          <a:off x="1603137" y="1426448"/>
          <a:ext cx="406247" cy="0"/>
        </a:xfrm>
        <a:custGeom>
          <a:avLst/>
          <a:gdLst/>
          <a:ahLst/>
          <a:cxnLst/>
          <a:rect l="0" t="0" r="0" b="0"/>
          <a:pathLst>
            <a:path>
              <a:moveTo>
                <a:pt x="0" y="0"/>
              </a:moveTo>
              <a:lnTo>
                <a:pt x="40624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7342A0-46C7-4C59-A0C4-79718B1DC5BC}">
      <dsp:nvSpPr>
        <dsp:cNvPr id="0" name=""/>
        <dsp:cNvSpPr/>
      </dsp:nvSpPr>
      <dsp:spPr>
        <a:xfrm>
          <a:off x="1987171" y="512474"/>
          <a:ext cx="1087834" cy="1087834"/>
        </a:xfrm>
        <a:prstGeom prst="roundRect">
          <a:avLst/>
        </a:prstGeom>
        <a:solidFill>
          <a:schemeClr val="bg1"/>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CA" sz="2100" kern="1200" dirty="0">
              <a:solidFill>
                <a:schemeClr val="tx1"/>
              </a:solidFill>
            </a:rPr>
            <a:t>Data Literacy</a:t>
          </a:r>
          <a:endParaRPr lang="en-US" sz="2100" kern="1200" dirty="0">
            <a:solidFill>
              <a:schemeClr val="tx1"/>
            </a:solidFill>
          </a:endParaRPr>
        </a:p>
      </dsp:txBody>
      <dsp:txXfrm>
        <a:off x="2040275" y="565578"/>
        <a:ext cx="981626" cy="981626"/>
      </dsp:txXfrm>
    </dsp:sp>
    <dsp:sp modelId="{2BBDA06E-338C-40BC-8A0B-8CE08244F41B}">
      <dsp:nvSpPr>
        <dsp:cNvPr id="0" name=""/>
        <dsp:cNvSpPr/>
      </dsp:nvSpPr>
      <dsp:spPr>
        <a:xfrm>
          <a:off x="481553" y="1426768"/>
          <a:ext cx="1143797" cy="768046"/>
        </a:xfrm>
        <a:prstGeom prst="roundRect">
          <a:avLst/>
        </a:prstGeom>
        <a:solidFill>
          <a:schemeClr val="bg1"/>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solidFill>
            </a:rPr>
            <a:t>Individual</a:t>
          </a:r>
          <a:endParaRPr lang="en-US" sz="1400" kern="1200" dirty="0">
            <a:solidFill>
              <a:schemeClr val="tx1"/>
            </a:solidFill>
          </a:endParaRPr>
        </a:p>
      </dsp:txBody>
      <dsp:txXfrm>
        <a:off x="519046" y="1464261"/>
        <a:ext cx="1068811" cy="693060"/>
      </dsp:txXfrm>
    </dsp:sp>
    <dsp:sp modelId="{17C9C355-7E20-4DC8-BC9B-F0A5627F4D7F}">
      <dsp:nvSpPr>
        <dsp:cNvPr id="0" name=""/>
        <dsp:cNvSpPr/>
      </dsp:nvSpPr>
      <dsp:spPr>
        <a:xfrm>
          <a:off x="3417216" y="1416496"/>
          <a:ext cx="1273453" cy="772176"/>
        </a:xfrm>
        <a:prstGeom prst="roundRect">
          <a:avLst/>
        </a:prstGeom>
        <a:solidFill>
          <a:schemeClr val="bg1"/>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solidFill>
            </a:rPr>
            <a:t>Organizational</a:t>
          </a:r>
          <a:endParaRPr lang="en-US" sz="1400" kern="1200" dirty="0">
            <a:solidFill>
              <a:schemeClr val="tx1"/>
            </a:solidFill>
          </a:endParaRPr>
        </a:p>
      </dsp:txBody>
      <dsp:txXfrm>
        <a:off x="3454911" y="1454191"/>
        <a:ext cx="1198063" cy="696786"/>
      </dsp:txXfrm>
    </dsp:sp>
    <dsp:sp modelId="{0819B418-9EF8-4934-90F5-DB834A83C8C5}">
      <dsp:nvSpPr>
        <dsp:cNvPr id="0" name=""/>
        <dsp:cNvSpPr/>
      </dsp:nvSpPr>
      <dsp:spPr>
        <a:xfrm rot="6820200">
          <a:off x="3536667" y="2416116"/>
          <a:ext cx="496673" cy="0"/>
        </a:xfrm>
        <a:custGeom>
          <a:avLst/>
          <a:gdLst/>
          <a:ahLst/>
          <a:cxnLst/>
          <a:rect l="0" t="0" r="0" b="0"/>
          <a:pathLst>
            <a:path>
              <a:moveTo>
                <a:pt x="0" y="0"/>
              </a:moveTo>
              <a:lnTo>
                <a:pt x="49667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EC39F8-FF2F-4632-908C-54A2D0059C74}">
      <dsp:nvSpPr>
        <dsp:cNvPr id="0" name=""/>
        <dsp:cNvSpPr/>
      </dsp:nvSpPr>
      <dsp:spPr>
        <a:xfrm>
          <a:off x="2876960" y="2643561"/>
          <a:ext cx="1257550" cy="819303"/>
        </a:xfrm>
        <a:prstGeom prst="roundRect">
          <a:avLst/>
        </a:prstGeom>
        <a:solidFill>
          <a:schemeClr val="bg1"/>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CA" sz="1200" kern="1200" dirty="0">
              <a:solidFill>
                <a:schemeClr val="tx1"/>
              </a:solidFill>
            </a:rPr>
            <a:t>Activities</a:t>
          </a:r>
          <a:endParaRPr lang="en-US" sz="1200" kern="1200" dirty="0">
            <a:solidFill>
              <a:schemeClr val="tx1"/>
            </a:solidFill>
          </a:endParaRPr>
        </a:p>
        <a:p>
          <a:pPr marL="57150" lvl="1" indent="-57150" algn="l" defTabSz="400050">
            <a:lnSpc>
              <a:spcPct val="90000"/>
            </a:lnSpc>
            <a:spcBef>
              <a:spcPct val="0"/>
            </a:spcBef>
            <a:spcAft>
              <a:spcPct val="15000"/>
            </a:spcAft>
            <a:buChar char="•"/>
          </a:pPr>
          <a:r>
            <a:rPr lang="en-CA" sz="900" kern="1200" dirty="0">
              <a:solidFill>
                <a:schemeClr val="tx1"/>
              </a:solidFill>
            </a:rPr>
            <a:t>Team</a:t>
          </a:r>
          <a:endParaRPr lang="en-US" sz="900" kern="1200" dirty="0">
            <a:solidFill>
              <a:schemeClr val="tx1"/>
            </a:solidFill>
          </a:endParaRPr>
        </a:p>
        <a:p>
          <a:pPr marL="57150" lvl="1" indent="-57150" algn="l" defTabSz="400050">
            <a:lnSpc>
              <a:spcPct val="90000"/>
            </a:lnSpc>
            <a:spcBef>
              <a:spcPct val="0"/>
            </a:spcBef>
            <a:spcAft>
              <a:spcPct val="15000"/>
            </a:spcAft>
            <a:buChar char="•"/>
          </a:pPr>
          <a:r>
            <a:rPr lang="en-CA" sz="900" kern="1200" dirty="0">
              <a:solidFill>
                <a:schemeClr val="tx1"/>
              </a:solidFill>
            </a:rPr>
            <a:t>Division</a:t>
          </a:r>
          <a:endParaRPr lang="en-US" sz="900" kern="1200" dirty="0">
            <a:solidFill>
              <a:schemeClr val="tx1"/>
            </a:solidFill>
          </a:endParaRPr>
        </a:p>
        <a:p>
          <a:pPr marL="57150" lvl="1" indent="-57150" algn="l" defTabSz="400050">
            <a:lnSpc>
              <a:spcPct val="90000"/>
            </a:lnSpc>
            <a:spcBef>
              <a:spcPct val="0"/>
            </a:spcBef>
            <a:spcAft>
              <a:spcPct val="15000"/>
            </a:spcAft>
            <a:buChar char="•"/>
          </a:pPr>
          <a:r>
            <a:rPr lang="en-CA" sz="900" kern="1200" dirty="0">
              <a:solidFill>
                <a:schemeClr val="tx1"/>
              </a:solidFill>
            </a:rPr>
            <a:t>Branch</a:t>
          </a:r>
          <a:endParaRPr lang="en-US" sz="900" kern="1200" dirty="0">
            <a:solidFill>
              <a:schemeClr val="tx1"/>
            </a:solidFill>
          </a:endParaRPr>
        </a:p>
      </dsp:txBody>
      <dsp:txXfrm>
        <a:off x="2916955" y="2683556"/>
        <a:ext cx="1177560" cy="739313"/>
      </dsp:txXfrm>
    </dsp:sp>
    <dsp:sp modelId="{99E4BBBA-150D-494C-86A1-6B30D1504883}">
      <dsp:nvSpPr>
        <dsp:cNvPr id="0" name=""/>
        <dsp:cNvSpPr/>
      </dsp:nvSpPr>
      <dsp:spPr>
        <a:xfrm rot="3192251">
          <a:off x="4233413" y="2406950"/>
          <a:ext cx="545168" cy="0"/>
        </a:xfrm>
        <a:custGeom>
          <a:avLst/>
          <a:gdLst/>
          <a:ahLst/>
          <a:cxnLst/>
          <a:rect l="0" t="0" r="0" b="0"/>
          <a:pathLst>
            <a:path>
              <a:moveTo>
                <a:pt x="0" y="0"/>
              </a:moveTo>
              <a:lnTo>
                <a:pt x="54516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E37B29-6561-478B-9FC4-1278C158D912}">
      <dsp:nvSpPr>
        <dsp:cNvPr id="0" name=""/>
        <dsp:cNvSpPr/>
      </dsp:nvSpPr>
      <dsp:spPr>
        <a:xfrm>
          <a:off x="4285658" y="2625229"/>
          <a:ext cx="1396667" cy="841532"/>
        </a:xfrm>
        <a:prstGeom prst="roundRect">
          <a:avLst/>
        </a:prstGeom>
        <a:no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CA" sz="1200" kern="1200" dirty="0">
              <a:solidFill>
                <a:schemeClr val="tx1"/>
              </a:solidFill>
            </a:rPr>
            <a:t>Capabilities</a:t>
          </a:r>
          <a:endParaRPr lang="en-US" sz="1200" kern="1200" dirty="0">
            <a:solidFill>
              <a:schemeClr val="tx1"/>
            </a:solidFill>
          </a:endParaRPr>
        </a:p>
        <a:p>
          <a:pPr marL="57150" lvl="1" indent="-57150" algn="l" defTabSz="400050">
            <a:lnSpc>
              <a:spcPct val="90000"/>
            </a:lnSpc>
            <a:spcBef>
              <a:spcPct val="0"/>
            </a:spcBef>
            <a:spcAft>
              <a:spcPct val="15000"/>
            </a:spcAft>
            <a:buChar char="•"/>
          </a:pPr>
          <a:r>
            <a:rPr lang="en-CA" sz="900" kern="1200" dirty="0">
              <a:solidFill>
                <a:schemeClr val="tx1"/>
              </a:solidFill>
            </a:rPr>
            <a:t>Tools &amp; Systems</a:t>
          </a:r>
          <a:endParaRPr lang="en-US" sz="900" kern="1200" dirty="0">
            <a:solidFill>
              <a:schemeClr val="tx1"/>
            </a:solidFill>
          </a:endParaRPr>
        </a:p>
        <a:p>
          <a:pPr marL="57150" lvl="1" indent="-57150" algn="l" defTabSz="400050">
            <a:lnSpc>
              <a:spcPct val="90000"/>
            </a:lnSpc>
            <a:spcBef>
              <a:spcPct val="0"/>
            </a:spcBef>
            <a:spcAft>
              <a:spcPct val="15000"/>
            </a:spcAft>
            <a:buChar char="•"/>
          </a:pPr>
          <a:r>
            <a:rPr lang="en-CA" sz="900" kern="1200" dirty="0">
              <a:solidFill>
                <a:schemeClr val="tx1"/>
              </a:solidFill>
            </a:rPr>
            <a:t>Skills</a:t>
          </a:r>
          <a:endParaRPr lang="en-US" sz="900" kern="1200" dirty="0">
            <a:solidFill>
              <a:schemeClr val="tx1"/>
            </a:solidFill>
          </a:endParaRPr>
        </a:p>
        <a:p>
          <a:pPr marL="57150" lvl="1" indent="-57150" algn="l" defTabSz="400050">
            <a:lnSpc>
              <a:spcPct val="90000"/>
            </a:lnSpc>
            <a:spcBef>
              <a:spcPct val="0"/>
            </a:spcBef>
            <a:spcAft>
              <a:spcPct val="15000"/>
            </a:spcAft>
            <a:buChar char="•"/>
          </a:pPr>
          <a:r>
            <a:rPr lang="en-CA" sz="900" kern="1200" dirty="0">
              <a:solidFill>
                <a:schemeClr val="tx1"/>
              </a:solidFill>
            </a:rPr>
            <a:t>Procedures</a:t>
          </a:r>
          <a:endParaRPr lang="en-US" sz="900" kern="1200" dirty="0">
            <a:solidFill>
              <a:schemeClr val="tx1"/>
            </a:solidFill>
          </a:endParaRPr>
        </a:p>
      </dsp:txBody>
      <dsp:txXfrm>
        <a:off x="4326738" y="2666309"/>
        <a:ext cx="1314507" cy="759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159B1-5CDC-4F23-A6EA-6A6242CF8996}"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482E7-32B1-4CEE-9CA0-7A127343C684}" type="slidenum">
              <a:rPr lang="en-US" smtClean="0"/>
              <a:t>‹#›</a:t>
            </a:fld>
            <a:endParaRPr lang="en-US"/>
          </a:p>
        </p:txBody>
      </p:sp>
    </p:spTree>
    <p:extLst>
      <p:ext uri="{BB962C8B-B14F-4D97-AF65-F5344CB8AC3E}">
        <p14:creationId xmlns:p14="http://schemas.microsoft.com/office/powerpoint/2010/main" val="310730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E8BFE-F454-44CF-A2A9-F0A1EE63C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44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E8BFE-F454-44CF-A2A9-F0A1EE63C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80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7D6-8D44-416D-ADD5-0565494E3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6ECBC0-069F-4C85-9FA3-D0441A0333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958049-4236-4977-ADBD-6E67A55BDB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0447B07-214E-4EB8-9B2F-5044A8DB0A95}"/>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78225859-5AD9-49C4-AD64-1F4D72363515}"/>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27495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EA38-158E-4F04-911C-0026AF03F2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8DF437-BCD9-4804-8113-4CB7B4CE9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EC347-8BEC-44C9-ACA3-5C7327B046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7DB54F-A3FA-48C3-B295-2CC00BACB2F5}"/>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1BC8BB61-7191-401A-9CA2-CF6C8F376D08}"/>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60662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154E6-B663-441D-928A-02F2346A1C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C985CD-F5E7-485C-8D3E-E5D11D19C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4EB93-7F2A-4EC8-94E4-58F45E8494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FCF16F-2B15-4248-8C55-9BA3F356C75B}"/>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88E5DE2D-34DC-450E-8B39-65B4517625B9}"/>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43535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267" y="2130426"/>
            <a:ext cx="8636000" cy="1470025"/>
          </a:xfrm>
        </p:spPr>
        <p:txBody>
          <a:bodyPr lIns="0" tIns="0" rIns="0" bIns="0" anchor="b"/>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67267" y="3886200"/>
            <a:ext cx="8534400" cy="1752600"/>
          </a:xfrm>
        </p:spPr>
        <p:txBody>
          <a:bodyPr lIns="0" tIns="0" rIns="0" bIns="0"/>
          <a:lstStyle>
            <a:lvl1pPr marL="0" indent="0" algn="l">
              <a:buNone/>
              <a:defRPr>
                <a:solidFill>
                  <a:schemeClr val="tx2">
                    <a:lumMod val="40000"/>
                    <a:lumOff val="6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67266" y="252797"/>
            <a:ext cx="1255836" cy="199792"/>
          </a:xfrm>
          <a:prstGeom prst="rect">
            <a:avLst/>
          </a:prstGeom>
        </p:spPr>
      </p:pic>
      <p:grpSp>
        <p:nvGrpSpPr>
          <p:cNvPr id="4" name="Group 3"/>
          <p:cNvGrpSpPr>
            <a:grpSpLocks noChangeAspect="1"/>
          </p:cNvGrpSpPr>
          <p:nvPr userDrawn="1"/>
        </p:nvGrpSpPr>
        <p:grpSpPr>
          <a:xfrm>
            <a:off x="9728551" y="250247"/>
            <a:ext cx="1881512" cy="138136"/>
            <a:chOff x="7339138" y="244638"/>
            <a:chExt cx="1370040" cy="100584"/>
          </a:xfrm>
        </p:grpSpPr>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9138" y="244638"/>
              <a:ext cx="351144" cy="100584"/>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7750384" y="251723"/>
              <a:ext cx="958794" cy="86415"/>
            </a:xfrm>
            <a:prstGeom prst="rect">
              <a:avLst/>
            </a:prstGeom>
          </p:spPr>
        </p:pic>
      </p:grpSp>
    </p:spTree>
    <p:extLst>
      <p:ext uri="{BB962C8B-B14F-4D97-AF65-F5344CB8AC3E}">
        <p14:creationId xmlns:p14="http://schemas.microsoft.com/office/powerpoint/2010/main" val="320329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Agenda">
    <p:bg>
      <p:bgPr>
        <a:solidFill>
          <a:srgbClr val="00446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7" name="Text Placeholder 6"/>
          <p:cNvSpPr>
            <a:spLocks noGrp="1"/>
          </p:cNvSpPr>
          <p:nvPr>
            <p:ph type="body" sz="quarter" idx="13"/>
          </p:nvPr>
        </p:nvSpPr>
        <p:spPr>
          <a:xfrm>
            <a:off x="573618" y="387351"/>
            <a:ext cx="8968316" cy="5969000"/>
          </a:xfrm>
        </p:spPr>
        <p:txBody>
          <a:bodyPr anchor="ctr"/>
          <a:lstStyle>
            <a:lvl1pPr marL="457189" indent="-457189">
              <a:spcBef>
                <a:spcPts val="800"/>
              </a:spcBef>
              <a:spcAft>
                <a:spcPts val="0"/>
              </a:spcAft>
              <a:buClr>
                <a:schemeClr val="bg1"/>
              </a:buClr>
              <a:buFont typeface="+mj-lt"/>
              <a:buAutoNum type="arabicPeriod"/>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2" name="Footer Placeholder 1"/>
          <p:cNvSpPr>
            <a:spLocks noGrp="1"/>
          </p:cNvSpPr>
          <p:nvPr>
            <p:ph type="ftr" sz="quarter" idx="14"/>
          </p:nvPr>
        </p:nvSpPr>
        <p:spPr/>
        <p:txBody>
          <a:bodyPr/>
          <a:lstStyle>
            <a:lvl1pPr>
              <a:defRPr>
                <a:solidFill>
                  <a:schemeClr val="bg1"/>
                </a:solidFill>
              </a:defRPr>
            </a:lvl1pPr>
          </a:lstStyle>
          <a:p>
            <a:r>
              <a:rPr lang="en-US" b="1" dirty="0"/>
              <a:t>NATIONAL RESEARCH COUNCIL CANADA</a:t>
            </a:r>
          </a:p>
        </p:txBody>
      </p:sp>
    </p:spTree>
    <p:extLst>
      <p:ext uri="{BB962C8B-B14F-4D97-AF65-F5344CB8AC3E}">
        <p14:creationId xmlns:p14="http://schemas.microsoft.com/office/powerpoint/2010/main" val="34194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p:bg>
      <p:bgPr>
        <a:solidFill>
          <a:srgbClr val="0044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268" y="1524213"/>
            <a:ext cx="8636001" cy="2073371"/>
          </a:xfrm>
        </p:spPr>
        <p:txBody>
          <a:bodyPr lIns="0" tIns="0" rIns="0" bIns="0" anchor="b">
            <a:noAutofit/>
          </a:bodyPr>
          <a:lstStyle>
            <a:lvl1pPr algn="l">
              <a:defRPr sz="37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67268" y="3739323"/>
            <a:ext cx="8636001" cy="1500187"/>
          </a:xfrm>
        </p:spPr>
        <p:txBody>
          <a:bodyPr lIns="0" tIns="0" rIns="0" bIns="0" anchor="t">
            <a:noAutofit/>
          </a:bodyPr>
          <a:lstStyle>
            <a:lvl1pPr marL="0" indent="0">
              <a:buNone/>
              <a:defRPr sz="2267">
                <a:solidFill>
                  <a:schemeClr val="tx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4" name="Footer Placeholder 3"/>
          <p:cNvSpPr>
            <a:spLocks noGrp="1"/>
          </p:cNvSpPr>
          <p:nvPr>
            <p:ph type="ftr" sz="quarter" idx="13"/>
          </p:nvPr>
        </p:nvSpPr>
        <p:spPr/>
        <p:txBody>
          <a:bodyPr/>
          <a:lstStyle>
            <a:lvl1pPr>
              <a:defRPr>
                <a:solidFill>
                  <a:schemeClr val="bg1"/>
                </a:solidFill>
              </a:defRPr>
            </a:lvl1pPr>
          </a:lstStyle>
          <a:p>
            <a:r>
              <a:rPr lang="en-US" b="1" dirty="0"/>
              <a:t>NATIONAL RESEARCH COUNCIL CANADA</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8685" y="0"/>
            <a:ext cx="2445324" cy="6858000"/>
          </a:xfrm>
          <a:prstGeom prst="rect">
            <a:avLst/>
          </a:prstGeom>
        </p:spPr>
      </p:pic>
    </p:spTree>
    <p:extLst>
      <p:ext uri="{BB962C8B-B14F-4D97-AF65-F5344CB8AC3E}">
        <p14:creationId xmlns:p14="http://schemas.microsoft.com/office/powerpoint/2010/main" val="401335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ectangle 15"/>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537" y="0"/>
            <a:ext cx="3842275" cy="68580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5" name="Text Placeholder 4"/>
          <p:cNvSpPr>
            <a:spLocks noGrp="1"/>
          </p:cNvSpPr>
          <p:nvPr>
            <p:ph type="body" sz="quarter" idx="13"/>
          </p:nvPr>
        </p:nvSpPr>
        <p:spPr>
          <a:xfrm>
            <a:off x="573618" y="1907118"/>
            <a:ext cx="9190567" cy="39835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3" name="Footer Placeholder 2"/>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2799526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16" name="Rectangle 15"/>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8" name="Picture Placeholder 10"/>
          <p:cNvSpPr>
            <a:spLocks noGrp="1" noChangeAspect="1"/>
          </p:cNvSpPr>
          <p:nvPr>
            <p:ph type="pic" sz="quarter" idx="13"/>
          </p:nvPr>
        </p:nvSpPr>
        <p:spPr>
          <a:xfrm>
            <a:off x="7978775" y="1917862"/>
            <a:ext cx="3683899" cy="3946363"/>
          </a:xfrm>
          <a:prstGeom prst="rect">
            <a:avLst/>
          </a:prstGeom>
        </p:spPr>
        <p:txBody>
          <a:bodyPr anchor="ctr"/>
          <a:lstStyle>
            <a:lvl1pPr algn="ctr">
              <a:defRPr>
                <a:solidFill>
                  <a:schemeClr val="bg1">
                    <a:lumMod val="75000"/>
                  </a:schemeClr>
                </a:solidFill>
              </a:defRPr>
            </a:lvl1pPr>
          </a:lstStyle>
          <a:p>
            <a:r>
              <a:rPr lang="en-US"/>
              <a:t>Click icon to add picture</a:t>
            </a:r>
            <a:endParaRPr lang="en-US" dirty="0"/>
          </a:p>
        </p:txBody>
      </p:sp>
      <p:sp>
        <p:nvSpPr>
          <p:cNvPr id="5" name="Text Placeholder 4"/>
          <p:cNvSpPr>
            <a:spLocks noGrp="1"/>
          </p:cNvSpPr>
          <p:nvPr>
            <p:ph type="body" sz="quarter" idx="14"/>
          </p:nvPr>
        </p:nvSpPr>
        <p:spPr>
          <a:xfrm>
            <a:off x="573617" y="1907118"/>
            <a:ext cx="7135283" cy="396451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3" name="Footer Placeholder 2"/>
          <p:cNvSpPr>
            <a:spLocks noGrp="1"/>
          </p:cNvSpPr>
          <p:nvPr>
            <p:ph type="ftr" sz="quarter" idx="15"/>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87793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Rectangle 12"/>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7" y="341812"/>
            <a:ext cx="10913292" cy="1004585"/>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571019" y="1909234"/>
            <a:ext cx="10914551" cy="3964517"/>
          </a:xfrm>
        </p:spPr>
        <p:txBody>
          <a:bodyPr/>
          <a:lstStyle>
            <a:lvl1pPr>
              <a:lnSpc>
                <a:spcPct val="100000"/>
              </a:lnSpc>
              <a:defRPr>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3" name="Footer Placeholder 2"/>
          <p:cNvSpPr>
            <a:spLocks noGrp="1"/>
          </p:cNvSpPr>
          <p:nvPr>
            <p:ph type="ftr" sz="quarter" idx="13"/>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129571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13" name="Rectangle 12"/>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7" y="341812"/>
            <a:ext cx="10913292" cy="1004585"/>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7" name="Picture Placeholder 6"/>
          <p:cNvSpPr>
            <a:spLocks noGrp="1"/>
          </p:cNvSpPr>
          <p:nvPr>
            <p:ph type="pic" sz="quarter" idx="12"/>
          </p:nvPr>
        </p:nvSpPr>
        <p:spPr>
          <a:xfrm>
            <a:off x="585258" y="1920876"/>
            <a:ext cx="10911495" cy="3968749"/>
          </a:xfrm>
        </p:spPr>
        <p:txBody>
          <a:bodyPr/>
          <a:lstStyle/>
          <a:p>
            <a:r>
              <a:rPr lang="en-US"/>
              <a:t>Click icon to add picture</a:t>
            </a:r>
          </a:p>
        </p:txBody>
      </p:sp>
      <p:sp>
        <p:nvSpPr>
          <p:cNvPr id="3" name="Footer Placeholder 2"/>
          <p:cNvSpPr>
            <a:spLocks noGrp="1"/>
          </p:cNvSpPr>
          <p:nvPr>
            <p:ph type="ftr" sz="quarter" idx="13"/>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175249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13" name="Rectangle 12"/>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7" y="341812"/>
            <a:ext cx="10913292" cy="1004585"/>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7" name="Picture Placeholder 6"/>
          <p:cNvSpPr>
            <a:spLocks noGrp="1"/>
          </p:cNvSpPr>
          <p:nvPr>
            <p:ph type="pic" sz="quarter" idx="12"/>
          </p:nvPr>
        </p:nvSpPr>
        <p:spPr>
          <a:xfrm>
            <a:off x="585259" y="1920876"/>
            <a:ext cx="5361517" cy="3968749"/>
          </a:xfrm>
        </p:spPr>
        <p:txBody>
          <a:bodyPr/>
          <a:lstStyle/>
          <a:p>
            <a:r>
              <a:rPr lang="en-US"/>
              <a:t>Click icon to add picture</a:t>
            </a:r>
            <a:endParaRPr lang="en-US" dirty="0"/>
          </a:p>
        </p:txBody>
      </p:sp>
      <p:sp>
        <p:nvSpPr>
          <p:cNvPr id="10" name="Picture Placeholder 6"/>
          <p:cNvSpPr>
            <a:spLocks noGrp="1"/>
          </p:cNvSpPr>
          <p:nvPr>
            <p:ph type="pic" sz="quarter" idx="13"/>
          </p:nvPr>
        </p:nvSpPr>
        <p:spPr>
          <a:xfrm>
            <a:off x="6254752" y="1920876"/>
            <a:ext cx="5242001" cy="3968749"/>
          </a:xfrm>
        </p:spPr>
        <p:txBody>
          <a:bodyPr/>
          <a:lstStyle/>
          <a:p>
            <a:r>
              <a:rPr lang="en-US"/>
              <a:t>Click icon to add picture</a:t>
            </a:r>
            <a:endParaRPr lang="en-US" dirty="0"/>
          </a:p>
        </p:txBody>
      </p:sp>
      <p:sp>
        <p:nvSpPr>
          <p:cNvPr id="3" name="Footer Placeholder 2"/>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31221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DC60-37C7-4414-8845-22F8CDA55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24227-272E-4BC9-964B-4DA3C59D13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386EA-7EDE-421D-91F2-9EF2AE20436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ADDFCA-FD6E-4D94-B622-F6A531425BBF}"/>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0FFBA680-B00E-413C-B3FC-7CCB232DAE4E}"/>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948274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204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267" y="2274849"/>
            <a:ext cx="7523788" cy="1470025"/>
          </a:xfrm>
        </p:spPr>
        <p:txBody>
          <a:bodyPr lIns="0" tIns="0" rIns="0" bIns="0" anchor="b">
            <a:noAutofit/>
          </a:bodyPr>
          <a:lstStyle>
            <a:lvl1pPr algn="l">
              <a:defRPr sz="5333">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67267" y="3886200"/>
            <a:ext cx="6905791" cy="1752600"/>
          </a:xfrm>
        </p:spPr>
        <p:txBody>
          <a:bodyPr lIns="0" tIns="0" rIns="0" bIns="0">
            <a:noAutofit/>
          </a:bodyPr>
          <a:lstStyle>
            <a:lvl1pPr marL="0" indent="0" algn="l">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67266" y="252797"/>
            <a:ext cx="1255836" cy="199792"/>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62102" y="258440"/>
            <a:ext cx="2068983" cy="188507"/>
          </a:xfrm>
          <a:prstGeom prst="rect">
            <a:avLst/>
          </a:prstGeom>
        </p:spPr>
      </p:pic>
    </p:spTree>
    <p:extLst>
      <p:ext uri="{BB962C8B-B14F-4D97-AF65-F5344CB8AC3E}">
        <p14:creationId xmlns:p14="http://schemas.microsoft.com/office/powerpoint/2010/main" val="3606774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DC60-37C7-4414-8845-22F8CDA55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24227-272E-4BC9-964B-4DA3C59D13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386EA-7EDE-421D-91F2-9EF2AE20436A}"/>
              </a:ext>
            </a:extLst>
          </p:cNvPr>
          <p:cNvSpPr>
            <a:spLocks noGrp="1"/>
          </p:cNvSpPr>
          <p:nvPr>
            <p:ph type="dt" sz="half" idx="10"/>
          </p:nvPr>
        </p:nvSpPr>
        <p:spPr/>
        <p:txBody>
          <a:bodyPr/>
          <a:lstStyle/>
          <a:p>
            <a:fld id="{00FCE726-F05D-4CC4-9711-9576B269A83F}" type="datetimeFigureOut">
              <a:rPr lang="en-US" smtClean="0"/>
              <a:t>5/3/2022</a:t>
            </a:fld>
            <a:endParaRPr lang="en-US"/>
          </a:p>
        </p:txBody>
      </p:sp>
      <p:sp>
        <p:nvSpPr>
          <p:cNvPr id="5" name="Footer Placeholder 4">
            <a:extLst>
              <a:ext uri="{FF2B5EF4-FFF2-40B4-BE49-F238E27FC236}">
                <a16:creationId xmlns:a16="http://schemas.microsoft.com/office/drawing/2014/main" id="{4AADDFCA-FD6E-4D94-B622-F6A531425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BA680-B00E-413C-B3FC-7CCB232DAE4E}"/>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46393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E028-2036-4979-B047-F971C7A8AF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D82C5-4537-4E57-8851-E3D996972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D753C-C036-4BCF-9595-FFB90561C7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923B6A-ACE2-4F09-8865-10A8D7CF3D09}"/>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75DA04BF-7EDE-409C-9BBB-B74E379843DF}"/>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61460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3747-0B99-4C88-9F87-F512190F0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052AE-98F4-42D6-B453-601E39D87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07BCB-2BD6-41E4-B72B-7C38FC8B8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A108A-C1C3-48D9-8FCC-A1EE2557A8C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FDEB86-BE26-4419-A3BD-D1F3290BD05E}"/>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17001635-E6CE-477B-8D2D-35EF0121A02F}"/>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63456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F328-002A-4560-AFB8-C4178D95F3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18F67E-E9FA-4EFD-8174-762C8FF1D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010433-7E86-43F5-96DE-C6B2E902E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BF682-9212-4F3D-AAEF-7C744677F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A4CF64-9770-4277-BF87-4AB32D2E04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29143D-8A3C-45CF-8DC8-E4EE5AA505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7B386DE-07A6-4EA7-B374-725D0CF72FC0}"/>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D70BA787-B3D4-4D8C-9817-CE3FD7A284A8}"/>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97548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BB25-0EF2-4247-9580-DE30F2EF68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F4DE4-1E95-4104-ACB5-116BE7744D1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2D2B8E8-2837-4A39-B0AA-74D1F775D331}"/>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44564B4E-CDC8-45EF-A59C-928B764978CC}"/>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63445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66992-0D3C-44DA-B1DB-9B1F4F3DD1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E1A083-9BD3-4E26-9B11-89BFFFA3C488}"/>
              </a:ext>
            </a:extLst>
          </p:cNvPr>
          <p:cNvSpPr>
            <a:spLocks noGrp="1"/>
          </p:cNvSpPr>
          <p:nvPr>
            <p:ph type="ftr" sz="quarter" idx="11"/>
          </p:nvPr>
        </p:nvSpPr>
        <p:spPr/>
        <p:txBody>
          <a:bodyPr/>
          <a:lstStyle/>
          <a:p>
            <a:r>
              <a:rPr lang="en-US"/>
              <a:t>NATIONAL RESEARCH COUNCIL CANADA</a:t>
            </a:r>
          </a:p>
        </p:txBody>
      </p:sp>
      <p:sp>
        <p:nvSpPr>
          <p:cNvPr id="4" name="Slide Number Placeholder 3">
            <a:extLst>
              <a:ext uri="{FF2B5EF4-FFF2-40B4-BE49-F238E27FC236}">
                <a16:creationId xmlns:a16="http://schemas.microsoft.com/office/drawing/2014/main" id="{A83A1E69-8492-4B71-8DD2-558E5BC56E2A}"/>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419666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0315-0A42-4BF3-9134-9593FF162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83BD8C-0B53-4155-A7A5-3BE32710BF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DBED8C-E7A4-4099-96CA-EBE84F39C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0C7E0-A7E3-4A9C-8449-57946C71D09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429354-646A-4229-90BE-24F6F70A5B53}"/>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A417B736-152C-4575-A207-87C73FCF0E42}"/>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119175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5736-843F-456E-9D8F-2641992E9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69813-EE0B-4573-B772-48E64CD1C5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C3401A-8BF2-4FDC-A6E1-4193303AA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7266A-EFD1-4F87-90C8-A08D8528D7F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C9D4F5A-0CE7-4A32-9249-DCE7DA0CD316}"/>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2F5A4480-D107-496B-919A-91E5B789F8AD}"/>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248046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B04B7-8673-4550-AC03-F22C5D6B7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2B897-30DD-4253-A9CE-A60F6363E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0F84E-0356-4930-9486-33F4D1A07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47E831C-4333-4D6F-997A-49E281B0A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RESEARCH COUNCIL CANADA</a:t>
            </a:r>
          </a:p>
        </p:txBody>
      </p:sp>
      <p:sp>
        <p:nvSpPr>
          <p:cNvPr id="6" name="Slide Number Placeholder 5">
            <a:extLst>
              <a:ext uri="{FF2B5EF4-FFF2-40B4-BE49-F238E27FC236}">
                <a16:creationId xmlns:a16="http://schemas.microsoft.com/office/drawing/2014/main" id="{EAFB44F5-65BB-4EDF-AD92-D57C541AD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F2AB9-14D0-4896-94B0-E5AE1DCDC902}" type="slidenum">
              <a:rPr lang="en-US" smtClean="0"/>
              <a:t>‹#›</a:t>
            </a:fld>
            <a:endParaRPr lang="en-US"/>
          </a:p>
        </p:txBody>
      </p:sp>
    </p:spTree>
    <p:extLst>
      <p:ext uri="{BB962C8B-B14F-4D97-AF65-F5344CB8AC3E}">
        <p14:creationId xmlns:p14="http://schemas.microsoft.com/office/powerpoint/2010/main" val="174031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8328" y="341812"/>
            <a:ext cx="9189024" cy="100458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568328" y="1909234"/>
            <a:ext cx="9189024" cy="42169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582400" y="6356351"/>
            <a:ext cx="609600" cy="365125"/>
          </a:xfrm>
          <a:prstGeom prst="rect">
            <a:avLst/>
          </a:prstGeom>
        </p:spPr>
        <p:txBody>
          <a:bodyPr vert="horz" lIns="91440" tIns="45720" rIns="91440" bIns="45720" rtlCol="0" anchor="ctr"/>
          <a:lstStyle>
            <a:lvl1pPr algn="l">
              <a:defRPr sz="1200">
                <a:solidFill>
                  <a:schemeClr val="accent2"/>
                </a:solidFill>
                <a:latin typeface="Arial" panose="020B0604020202020204" pitchFamily="34" charset="0"/>
                <a:cs typeface="Arial" panose="020B0604020202020204" pitchFamily="34" charset="0"/>
              </a:defRPr>
            </a:lvl1pPr>
          </a:lstStyle>
          <a:p>
            <a:fld id="{77E68ECE-59D7-452D-8595-BBB947F3BD2D}" type="slidenum">
              <a:rPr lang="en-US" smtClean="0"/>
              <a:pPr/>
              <a:t>‹#›</a:t>
            </a:fld>
            <a:endParaRPr lang="en-US" dirty="0"/>
          </a:p>
        </p:txBody>
      </p:sp>
      <p:sp>
        <p:nvSpPr>
          <p:cNvPr id="9" name="Footer Placeholder 8"/>
          <p:cNvSpPr>
            <a:spLocks noGrp="1"/>
          </p:cNvSpPr>
          <p:nvPr>
            <p:ph type="ftr" sz="quarter" idx="3"/>
          </p:nvPr>
        </p:nvSpPr>
        <p:spPr>
          <a:xfrm>
            <a:off x="442454" y="6356351"/>
            <a:ext cx="4739148" cy="366183"/>
          </a:xfrm>
          <a:prstGeom prst="rect">
            <a:avLst/>
          </a:prstGeom>
        </p:spPr>
        <p:txBody>
          <a:bodyPr vert="horz" lIns="91440" tIns="45720" rIns="91440" bIns="45720" rtlCol="0" anchor="ctr"/>
          <a:lstStyle>
            <a:lvl1pPr algn="l">
              <a:defRPr sz="1067">
                <a:solidFill>
                  <a:schemeClr val="tx1">
                    <a:tint val="75000"/>
                  </a:schemeClr>
                </a:solidFill>
              </a:defRPr>
            </a:lvl1pPr>
          </a:lstStyle>
          <a:p>
            <a:r>
              <a:rPr lang="en-US" b="1" dirty="0">
                <a:solidFill>
                  <a:schemeClr val="bg1">
                    <a:lumMod val="50000"/>
                  </a:schemeClr>
                </a:solidFill>
              </a:rPr>
              <a:t>NATIONAL RESEARCH COUNCIL CANADA</a:t>
            </a:r>
          </a:p>
        </p:txBody>
      </p:sp>
    </p:spTree>
    <p:extLst>
      <p:ext uri="{BB962C8B-B14F-4D97-AF65-F5344CB8AC3E}">
        <p14:creationId xmlns:p14="http://schemas.microsoft.com/office/powerpoint/2010/main" val="2615874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219170" rtl="0" eaLnBrk="1" latinLnBrk="0" hangingPunct="1">
        <a:spcBef>
          <a:spcPct val="0"/>
        </a:spcBef>
        <a:buNone/>
        <a:defRPr sz="3733" b="1" kern="1200">
          <a:solidFill>
            <a:schemeClr val="accent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1600"/>
        </a:spcBef>
        <a:spcAft>
          <a:spcPts val="800"/>
        </a:spcAft>
        <a:buFont typeface="Arial" panose="020B0604020202020204" pitchFamily="34" charset="0"/>
        <a:buNone/>
        <a:defRPr sz="2267" b="1" kern="1200">
          <a:solidFill>
            <a:schemeClr val="tx2"/>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100000"/>
        </a:lnSpc>
        <a:spcBef>
          <a:spcPts val="800"/>
        </a:spcBef>
        <a:spcAft>
          <a:spcPts val="800"/>
        </a:spcAft>
        <a:buFont typeface="Arial" panose="020B0604020202020204" pitchFamily="34" charset="0"/>
        <a:buNone/>
        <a:defRPr sz="2267" kern="1200">
          <a:solidFill>
            <a:srgbClr val="3B495A"/>
          </a:solidFill>
          <a:latin typeface="Arial" panose="020B0604020202020204" pitchFamily="34" charset="0"/>
          <a:ea typeface="+mn-ea"/>
          <a:cs typeface="Arial" panose="020B0604020202020204" pitchFamily="34" charset="0"/>
        </a:defRPr>
      </a:lvl2pPr>
      <a:lvl3pPr marL="304792" indent="-304792" algn="l" defTabSz="1219170" rtl="0" eaLnBrk="1" latinLnBrk="0" hangingPunct="1">
        <a:lnSpc>
          <a:spcPct val="100000"/>
        </a:lnSpc>
        <a:spcBef>
          <a:spcPts val="800"/>
        </a:spcBef>
        <a:spcAft>
          <a:spcPts val="800"/>
        </a:spcAft>
        <a:buFont typeface="Arial" panose="020B0604020202020204" pitchFamily="34" charset="0"/>
        <a:buChar char="•"/>
        <a:defRPr sz="2267" kern="1200">
          <a:solidFill>
            <a:srgbClr val="3B495A"/>
          </a:solidFill>
          <a:latin typeface="Arial" panose="020B0604020202020204" pitchFamily="34" charset="0"/>
          <a:ea typeface="+mn-ea"/>
          <a:cs typeface="Arial" panose="020B0604020202020204" pitchFamily="34" charset="0"/>
        </a:defRPr>
      </a:lvl3pPr>
      <a:lvl4pPr marL="761981" indent="-304792" algn="l" defTabSz="1219170" rtl="0" eaLnBrk="1" latinLnBrk="0" hangingPunct="1">
        <a:lnSpc>
          <a:spcPct val="100000"/>
        </a:lnSpc>
        <a:spcBef>
          <a:spcPts val="800"/>
        </a:spcBef>
        <a:spcAft>
          <a:spcPts val="0"/>
        </a:spcAft>
        <a:buFont typeface="Arial" panose="020B0604020202020204" pitchFamily="34" charset="0"/>
        <a:buChar char="•"/>
        <a:defRPr sz="1867" kern="1200">
          <a:solidFill>
            <a:srgbClr val="3B495A"/>
          </a:solidFill>
          <a:latin typeface="Arial" panose="020B0604020202020204" pitchFamily="34" charset="0"/>
          <a:ea typeface="+mn-ea"/>
          <a:cs typeface="Arial" panose="020B0604020202020204" pitchFamily="34" charset="0"/>
        </a:defRPr>
      </a:lvl4pPr>
      <a:lvl5pPr marL="1369450" indent="-304792" algn="l" defTabSz="1219170" rtl="0" eaLnBrk="1" latinLnBrk="0" hangingPunct="1">
        <a:lnSpc>
          <a:spcPct val="100000"/>
        </a:lnSpc>
        <a:spcBef>
          <a:spcPts val="800"/>
        </a:spcBef>
        <a:spcAft>
          <a:spcPts val="0"/>
        </a:spcAft>
        <a:buFont typeface="Arial" panose="020B0604020202020204" pitchFamily="34" charset="0"/>
        <a:buChar char="•"/>
        <a:defRPr sz="1867" kern="1200">
          <a:solidFill>
            <a:srgbClr val="3B495A"/>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medium.com/swlh/driver-trees-a-tool-to-make-your-teams-more-successful-88f751e86482" TargetMode="External"/><Relationship Id="rId4" Type="http://schemas.openxmlformats.org/officeDocument/2006/relationships/hyperlink" Target="https://p2p.navy.mi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zure.microsoft.com/en-us/blog/microsoft-launches-azure-health-data-services-to-unify-health-data-and-power-ai-in-the-cloud/"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crecord.org/Content.asp?ContentID=1785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en/department-national-defence/corporate/reports-publications/data-strategy.html"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datapopalliance.org/item/beyond-data-literacy-reinventing-community-engagement-and-empowerment-in-the-age-of-data/"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guides.library.oregonstate.edu/research-data-services/data-management-types-formats"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dpi-res.com/d_attachment/ijgi/ijgi-11-00130/article_deploy/ijgi-11-00130-v2.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eeexplore.ieee.org/document/539256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l-ops.org/content/end-to-end-ml-workflow"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259335041_Big_Data_Computing_and_Clouds_Challenges_Solutions_and_Future_Directions"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t.al/"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amstat.org/docs/default-source/amstat-documents/gaiseiiprek-12_full.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ciencedirect.com/science/article/pii/S0360131519303057?casa_token=u0BT0lHseNwAAAAA:AmTC_kv0KFakderwurRBSHFsLt19ApTPqNQ0kmF5hRBxm5QoPIh3oa85ooay1NjGHCWQ_kd7Fw#bib3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searchgate.net/publication/282971399_Competency_of_Adult_Learners_in_Learning_Application_of_the_Iceberg_Competency_Model"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docplayer.net/9459584-Unido-competencies-strengthening-organizational-core-values-and-managerial-capabilities.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hyperlink" Target="https://www.oecd.org/skills/piaac/" TargetMode="External"/><Relationship Id="rId7" Type="http://schemas.openxmlformats.org/officeDocument/2006/relationships/hyperlink" Target="https://www.oecd.org/skills/piaac/PIAAC_Technical_Report_2nd_Edition_Full_Report.pdf" TargetMode="External"/><Relationship Id="rId2" Type="http://schemas.openxmlformats.org/officeDocument/2006/relationships/hyperlink" Target="https://www.oecd-ilibrary.org/education/are-15-year-olds-prepared-to-deal-with-fake-news-and-misinformation_6ad5395e-en" TargetMode="External"/><Relationship Id="rId1" Type="http://schemas.openxmlformats.org/officeDocument/2006/relationships/slideLayout" Target="../slideLayouts/slideLayout2.xml"/><Relationship Id="rId6" Type="http://schemas.openxmlformats.org/officeDocument/2006/relationships/hyperlink" Target="https://www.oecd-ilibrary.org/education/the-policy-impact-of-pisa_5k9fdfqffr28-en"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www.amstat.org/docs/default-source/amstat-documents/gaisecollege_full.pdf" TargetMode="External"/><Relationship Id="rId2" Type="http://schemas.openxmlformats.org/officeDocument/2006/relationships/hyperlink" Target="http://et.al/" TargetMode="External"/><Relationship Id="rId1" Type="http://schemas.openxmlformats.org/officeDocument/2006/relationships/slideLayout" Target="../slideLayouts/slideLayout2.xml"/><Relationship Id="rId6" Type="http://schemas.openxmlformats.org/officeDocument/2006/relationships/hyperlink" Target="https://journals.gmu.edu/index.php/ITLCP/article/view/2241" TargetMode="External"/><Relationship Id="rId5" Type="http://schemas.openxmlformats.org/officeDocument/2006/relationships/image" Target="../media/image29.png"/><Relationship Id="rId4" Type="http://schemas.openxmlformats.org/officeDocument/2006/relationships/hyperlink" Target="https://www.amstat.org/docs/default-source/amstat-documents/gaiseiiprek-12_full.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eckerson.com/articles/the-data-literacy-imperative-part-iii-data-literacy-assessment" TargetMode="External"/><Relationship Id="rId1" Type="http://schemas.openxmlformats.org/officeDocument/2006/relationships/slideLayout" Target="../slideLayouts/slideLayout2.xml"/><Relationship Id="rId4" Type="http://schemas.openxmlformats.org/officeDocument/2006/relationships/hyperlink" Target="https://ecm.elearningcurve.com/Articles.asp?ID=36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sycnet.apa.org/record/2003-00041-000"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ata.mooc.ca/author/6" TargetMode="External"/><Relationship Id="rId2" Type="http://schemas.openxmlformats.org/officeDocument/2006/relationships/hyperlink" Target="https://data.mooc.ca/author/24"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dalspace.library.dal.ca/bitstream/handle/10222/64578/Strategies%20and%20Best%20Practices%20for%20Data%20Literacy%20Education.pdf?sequence=1&amp;isAllowed=y" TargetMode="External"/><Relationship Id="rId4" Type="http://schemas.openxmlformats.org/officeDocument/2006/relationships/hyperlink" Target="https://data.mooc.ca/feed/2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quanthub.com/data-literacy-assessment/"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es.ed.gov/funding/grantsearch/details.asp?ID=1131" TargetMode="External"/><Relationship Id="rId2" Type="http://schemas.openxmlformats.org/officeDocument/2006/relationships/hyperlink" Target="https://www2.ed.gov/rschstat/eval/data-to-inform-instruction/report.pdf" TargetMode="External"/><Relationship Id="rId1" Type="http://schemas.openxmlformats.org/officeDocument/2006/relationships/slideLayout" Target="../slideLayouts/slideLayout2.xml"/><Relationship Id="rId5" Type="http://schemas.openxmlformats.org/officeDocument/2006/relationships/hyperlink" Target="https://dataliteracy.com/data-literacy-score/" TargetMode="External"/><Relationship Id="rId4" Type="http://schemas.openxmlformats.org/officeDocument/2006/relationships/hyperlink" Target="https://digitalcommons.unl.edu/cgi/viewcontent.cgi?article=1268&amp;context=cehsdis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35.png"/><Relationship Id="rId4" Type="http://schemas.openxmlformats.org/officeDocument/2006/relationships/hyperlink" Target="https://forces.ca/en/career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ataliteracy.com/data-literacy-score/"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dataliteracy.com/take-the-17-key-traits-self-assessment/" TargetMode="External"/><Relationship Id="rId1" Type="http://schemas.openxmlformats.org/officeDocument/2006/relationships/slideLayout" Target="../slideLayouts/slideLayout2.xml"/><Relationship Id="rId4" Type="http://schemas.openxmlformats.org/officeDocument/2006/relationships/hyperlink" Target="https://business.udemy.com/resources/data-skills-assessment-templat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catalogue.csps-efpc.gc.ca/product?catalog=DDN302&amp;cm_locale=en" TargetMode="External"/><Relationship Id="rId1" Type="http://schemas.openxmlformats.org/officeDocument/2006/relationships/slideLayout" Target="../slideLayouts/slideLayout2.xml"/><Relationship Id="rId5" Type="http://schemas.openxmlformats.org/officeDocument/2006/relationships/hyperlink" Target="https://economicsfromthetopdown.com/2022/04/08/the-dunning-kruger-effect-is-autocorrelation/" TargetMode="External"/><Relationship Id="rId4" Type="http://schemas.openxmlformats.org/officeDocument/2006/relationships/hyperlink" Target="https://psych.utah.edu/_resources/documents/people/williams/williams-et-al_pa-17.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file/d/1LsDbvAy_YHepMVD9VVEEWH6w5U_Dk1-E/view" TargetMode="External"/><Relationship Id="rId2" Type="http://schemas.openxmlformats.org/officeDocument/2006/relationships/hyperlink" Target="https://www.ugdsb.ca/jfr/literacy-test-osslt-ross/" TargetMode="External"/><Relationship Id="rId1" Type="http://schemas.openxmlformats.org/officeDocument/2006/relationships/slideLayout" Target="../slideLayouts/slideLayout2.xml"/><Relationship Id="rId5" Type="http://schemas.openxmlformats.org/officeDocument/2006/relationships/hyperlink" Target="https://education.ucdavis.edu/sites/main/files/file-attachments/teacher_inquiry_and_data_literacy.pdf" TargetMode="Externa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hyperlink" Target="https://www.nsta.org/journal-college-science-teaching/journal-college-science-teaching-marchapril-2021/measuring-data"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s://www.frontiersin.org/articles/10.3389/feduc.2020.572367/ful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researchgate.net/publication/301802243_Data_Literacy_Assessing_Student_Understanding_of_Variability_in_Dat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penjournals.uwaterloo.ca/index.php/JoCI/article/view/327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qao.com/the-assessments/osslt/"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ncbi.nlm.nih.gov/pmc/articles/PMC7055418/" TargetMode="External"/><Relationship Id="rId2" Type="http://schemas.openxmlformats.org/officeDocument/2006/relationships/hyperlink" Target="https://www.researchgate.net/publication/350169382_Data_literacy_of_high_school_students_on_physics_learning" TargetMode="External"/><Relationship Id="rId1" Type="http://schemas.openxmlformats.org/officeDocument/2006/relationships/slideLayout" Target="../slideLayouts/slideLayout2.xml"/><Relationship Id="rId6" Type="http://schemas.openxmlformats.org/officeDocument/2006/relationships/hyperlink" Target="https://dl.acm.org/doi/abs/10.1145/3462741.3466663?casa_token=02Ul1Mcs-kYAAAAA:7s1DZW-orZqgEf48pi9bOqSJb0sLsQ8IGoaRdLC93JsyGL1DGszfi06q8lG6MFcdlClb3q2x_NeuYg" TargetMode="External"/><Relationship Id="rId5" Type="http://schemas.openxmlformats.org/officeDocument/2006/relationships/hyperlink" Target="https://scholarspace.manoa.hawaii.edu/bitstream/10125/44616/1/21_02_golonkatarebonilla.pdf" TargetMode="External"/><Relationship Id="rId4" Type="http://schemas.openxmlformats.org/officeDocument/2006/relationships/image" Target="../media/image43.jp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ryng.com/data-literacy-tes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iase-web.org/documents/SERJ/SERJ6(2)_delMas.pdf" TargetMode="External"/><Relationship Id="rId2" Type="http://schemas.openxmlformats.org/officeDocument/2006/relationships/hyperlink" Target="https://www.ncbi.nlm.nih.gov/pmc/articles/PMC3900052/" TargetMode="External"/><Relationship Id="rId1" Type="http://schemas.openxmlformats.org/officeDocument/2006/relationships/slideLayout" Target="../slideLayouts/slideLayout2.xml"/><Relationship Id="rId6" Type="http://schemas.openxmlformats.org/officeDocument/2006/relationships/hyperlink" Target="https://iopscience.iop.org/article/10.1088/1742-6596/1097/1/012039/pdf" TargetMode="External"/><Relationship Id="rId5" Type="http://schemas.openxmlformats.org/officeDocument/2006/relationships/hyperlink" Target="https://assessment.tki.org.nz/content/download/6110/62612/version/1/file/A+hitchhikers+guide+to+validity.pdf" TargetMode="External"/><Relationship Id="rId4" Type="http://schemas.openxmlformats.org/officeDocument/2006/relationships/image" Target="../media/image45.gif"/></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pinterest.ca/pin/731905376935604058/?mt=login"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community.alteryx.com/t5/Women-of-Analytics/To-require-Data-Literacy-for-every-university-student-what-does/td-p/542076"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hyperlink" Target="https://www2.deloitte.com/content/dam/Deloitte/ca/Documents/audit/ca-audit-abm-scotia-insights-from-impact-2018.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quanthub.com/data-literacy-program/"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eckerson.com/articles/the-data-literacy-imperative-part-i-building-a-data-literacy-progra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150.statcan.gc.ca/n1/pub/11-633-x/11-633-x2019003-eng.htm"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eckerson.com/articles/the-data-literacy-imperative-part-iv-developing-data-literacy" TargetMode="Externa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www.datainfolit.org/dilguide/"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docs.lib.purdue.edu/cgi/viewcontent.cgi?article=1011&amp;context=lib_fspres" TargetMode="External"/><Relationship Id="rId3" Type="http://schemas.openxmlformats.org/officeDocument/2006/relationships/hyperlink" Target="http://www.thepress.purdue.edu/titles/format/9781612493527" TargetMode="External"/><Relationship Id="rId7" Type="http://schemas.openxmlformats.org/officeDocument/2006/relationships/hyperlink" Target="https://docs.lib.purdue.edu/dilcs/" TargetMode="External"/><Relationship Id="rId12" Type="http://schemas.openxmlformats.org/officeDocument/2006/relationships/hyperlink" Target="https://www.linkedin.com/company/dataliteracyproject/" TargetMode="External"/><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hyperlink" Target="http://www.datainfolit.org/publications/" TargetMode="External"/><Relationship Id="rId11" Type="http://schemas.openxmlformats.org/officeDocument/2006/relationships/hyperlink" Target="https://thedataliteracyproject.org/posts/establishing-a-competency-based-approach-to-data-literacy" TargetMode="External"/><Relationship Id="rId5" Type="http://schemas.openxmlformats.org/officeDocument/2006/relationships/hyperlink" Target="https://events.educause.edu/educause-institute/data-literacy-institute/2022/online-1" TargetMode="External"/><Relationship Id="rId10" Type="http://schemas.openxmlformats.org/officeDocument/2006/relationships/image" Target="../media/image54.png"/><Relationship Id="rId4" Type="http://schemas.openxmlformats.org/officeDocument/2006/relationships/hyperlink" Target="https://web.archive.org/web/20211222131031/http:/dataliteracy.ca/about-this-data-literacy-project/" TargetMode="External"/><Relationship Id="rId9" Type="http://schemas.openxmlformats.org/officeDocument/2006/relationships/hyperlink" Target="https://thedataliteracyproject.or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uis.unesco.org/sites/default/files/documents/ip51-global-framework-reference-digital-literacy-skills-2018-en.pdf" TargetMode="External"/><Relationship Id="rId2" Type="http://schemas.openxmlformats.org/officeDocument/2006/relationships/hyperlink" Target="http://gaml.uis.unesco.org/" TargetMode="Externa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gaml.uis.unesco.org/wp-content/uploads/sites/2/2018/12/4.4.2_02-Assessment-tools-for-monitoring-digital-literacy.pdf" TargetMode="External"/><Relationship Id="rId4" Type="http://schemas.openxmlformats.org/officeDocument/2006/relationships/hyperlink" Target="http://uis.unesco.org/en/blog/digital-literacy-skills-framework-measure"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oecd.org/skills/" TargetMode="External"/><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hyperlink" Target="https://www.oecd.org/education/2030/E2030%20Position%20Paper%20(05.04.2018).pdf" TargetMode="External"/><Relationship Id="rId4" Type="http://schemas.openxmlformats.org/officeDocument/2006/relationships/hyperlink" Target="https://www.oecd.org/skills/centre-for-skills/Strengthening_the_Governance_of_Skills_Systems_Self_Assessment_Tool.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stateofopendata.od4d.net/chapters/issues/data-literacy.html"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amstat.org/docs/default-source/amstat-documents/gaisecollege_full.pdf" TargetMode="External"/><Relationship Id="rId2" Type="http://schemas.openxmlformats.org/officeDocument/2006/relationships/hyperlink" Target="http://et.al/" TargetMode="External"/><Relationship Id="rId1" Type="http://schemas.openxmlformats.org/officeDocument/2006/relationships/slideLayout" Target="../slideLayouts/slideLayout2.xml"/><Relationship Id="rId4" Type="http://schemas.openxmlformats.org/officeDocument/2006/relationships/hyperlink" Target="https://www.amstat.org/docs/default-source/amstat-documents/gaiseiiprek-12_full.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l.acm.org/doi/pdf/10.1145/3450741.3465246"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iase-web.org/documents/SERJ/SERJ16%282%29_Biehler.pdf" TargetMode="External"/><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hyperlink" Target="https://www.tinkerplots.co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igitalcommons.odu.edu/cgi/viewcontent.cgi?article=1104&amp;context=teachinglearning_fac_pubs" TargetMode="External"/><Relationship Id="rId2" Type="http://schemas.openxmlformats.org/officeDocument/2006/relationships/hyperlink" Target="https://www.tandfonline.com/doi/full/10.1080/00228958.2017.1334479" TargetMode="Externa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link.springer.com/article/10.1007/s10763-011-9303-2" TargetMode="Externa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hyperlink" Target="https://www.gartner.com/en/documents/4003941-how-to-measure-the-value-of-data-literacy" TargetMode="External"/><Relationship Id="rId2" Type="http://schemas.openxmlformats.org/officeDocument/2006/relationships/hyperlink" Target="https://www.gartner.com/en/documents/3983897/toolkit-data-literacy-individual-assessmen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files.eric.ed.gov/fulltext/EJ1151410.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pinterest.ca/pin/332984966170591583/" TargetMode="External"/><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stlouisfed.org/education/lessons-for-teaching-data-literacy" TargetMode="External"/><Relationship Id="rId2" Type="http://schemas.openxmlformats.org/officeDocument/2006/relationships/hyperlink" Target="https://www.stlouisfed.org/education/-/media/project/frbstl/stlouisfed/education/lessons/pdf/fred-gdp-stacking.pdf"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3" Type="http://schemas.openxmlformats.org/officeDocument/2006/relationships/hyperlink" Target="https://datavizproject.com/" TargetMode="External"/><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vaei.vai.org/wp-content/uploads/sites/6/2018/10/Data-Analysis-Strategies.pdf"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150.statcan.gc.ca/n1/en/catalogue/89200006#wb-auto-2="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kubicle.com/library"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ecm.elearningcurve.com/Online_Data_Stewardship_Education_s/119.htm" TargetMode="Externa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8.xml.rels><?xml version="1.0" encoding="UTF-8" standalone="yes"?>
<Relationships xmlns="http://schemas.openxmlformats.org/package/2006/relationships"><Relationship Id="rId3" Type="http://schemas.openxmlformats.org/officeDocument/2006/relationships/hyperlink" Target="https://www.ibm.com/training/data-analytics" TargetMode="External"/><Relationship Id="rId2" Type="http://schemas.openxmlformats.org/officeDocument/2006/relationships/hyperlink" Target="https://www.informatec.com/sites/default/files/download-item/QlikEducationServices-CourseDiagram-2020.pdf" TargetMode="External"/><Relationship Id="rId1" Type="http://schemas.openxmlformats.org/officeDocument/2006/relationships/slideLayout" Target="../slideLayouts/slideLayout2.xml"/><Relationship Id="rId4" Type="http://schemas.openxmlformats.org/officeDocument/2006/relationships/hyperlink" Target="https://www.ibm.com/training/search?query=*&amp;trainingType=Badge"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sectornetwork.co/wp-content/uploads/2021/09/John-Walsh-PDF.pdf" TargetMode="External"/><Relationship Id="rId2" Type="http://schemas.openxmlformats.org/officeDocument/2006/relationships/hyperlink" Target="https://www.canada.ca/en/department-national-defence/corporate/reports-publications/data-strategy.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Data Literacy </a:t>
            </a:r>
          </a:p>
        </p:txBody>
      </p:sp>
      <p:sp>
        <p:nvSpPr>
          <p:cNvPr id="3" name="Subtitle 2"/>
          <p:cNvSpPr>
            <a:spLocks noGrp="1"/>
          </p:cNvSpPr>
          <p:nvPr>
            <p:ph type="subTitle" idx="1"/>
          </p:nvPr>
        </p:nvSpPr>
        <p:spPr/>
        <p:txBody>
          <a:bodyPr/>
          <a:lstStyle/>
          <a:p>
            <a:r>
              <a:rPr lang="da-DK" dirty="0"/>
              <a:t>Models, Assessment, and Development</a:t>
            </a:r>
            <a:endParaRPr lang="en-US" dirty="0"/>
          </a:p>
        </p:txBody>
      </p:sp>
      <p:sp>
        <p:nvSpPr>
          <p:cNvPr id="4" name="TextBox 3">
            <a:extLst>
              <a:ext uri="{FF2B5EF4-FFF2-40B4-BE49-F238E27FC236}">
                <a16:creationId xmlns:a16="http://schemas.microsoft.com/office/drawing/2014/main" id="{149B0274-8ED4-4F60-8977-0A86D6E93652}"/>
              </a:ext>
            </a:extLst>
          </p:cNvPr>
          <p:cNvSpPr txBox="1"/>
          <p:nvPr/>
        </p:nvSpPr>
        <p:spPr>
          <a:xfrm>
            <a:off x="433967" y="5050465"/>
            <a:ext cx="4451300" cy="646331"/>
          </a:xfrm>
          <a:prstGeom prst="rect">
            <a:avLst/>
          </a:prstGeom>
          <a:noFill/>
        </p:spPr>
        <p:txBody>
          <a:bodyPr wrap="square" rtlCol="0">
            <a:spAutoFit/>
          </a:bodyPr>
          <a:lstStyle/>
          <a:p>
            <a:r>
              <a:rPr lang="en-CA" dirty="0">
                <a:solidFill>
                  <a:schemeClr val="bg1"/>
                </a:solidFill>
              </a:rPr>
              <a:t>Stephen Downes</a:t>
            </a:r>
          </a:p>
          <a:p>
            <a:r>
              <a:rPr lang="en-CA" dirty="0">
                <a:solidFill>
                  <a:schemeClr val="bg1"/>
                </a:solidFill>
              </a:rPr>
              <a:t>March 28, 2022</a:t>
            </a:r>
            <a:endParaRPr lang="en-US" dirty="0">
              <a:solidFill>
                <a:schemeClr val="bg1"/>
              </a:solidFill>
            </a:endParaRPr>
          </a:p>
        </p:txBody>
      </p:sp>
    </p:spTree>
    <p:extLst>
      <p:ext uri="{BB962C8B-B14F-4D97-AF65-F5344CB8AC3E}">
        <p14:creationId xmlns:p14="http://schemas.microsoft.com/office/powerpoint/2010/main" val="2938099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B07B75-7730-4573-B9C8-835BE39BA242}"/>
              </a:ext>
            </a:extLst>
          </p:cNvPr>
          <p:cNvPicPr>
            <a:picLocks noChangeAspect="1"/>
          </p:cNvPicPr>
          <p:nvPr/>
        </p:nvPicPr>
        <p:blipFill>
          <a:blip r:embed="rId2"/>
          <a:stretch>
            <a:fillRect/>
          </a:stretch>
        </p:blipFill>
        <p:spPr>
          <a:xfrm>
            <a:off x="838200" y="2057680"/>
            <a:ext cx="10740202" cy="2247300"/>
          </a:xfrm>
          <a:prstGeom prst="rect">
            <a:avLst/>
          </a:prstGeom>
        </p:spPr>
      </p:pic>
      <p:pic>
        <p:nvPicPr>
          <p:cNvPr id="9" name="Picture 8" descr="Diagram&#10;&#10;Description automatically generated">
            <a:extLst>
              <a:ext uri="{FF2B5EF4-FFF2-40B4-BE49-F238E27FC236}">
                <a16:creationId xmlns:a16="http://schemas.microsoft.com/office/drawing/2014/main" id="{955B921A-03F4-49F5-9717-0A616684A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787" y="3975419"/>
            <a:ext cx="4237143" cy="2336481"/>
          </a:xfrm>
          <a:prstGeom prst="rect">
            <a:avLst/>
          </a:prstGeom>
        </p:spPr>
      </p:pic>
      <p:sp>
        <p:nvSpPr>
          <p:cNvPr id="2" name="Title 1">
            <a:extLst>
              <a:ext uri="{FF2B5EF4-FFF2-40B4-BE49-F238E27FC236}">
                <a16:creationId xmlns:a16="http://schemas.microsoft.com/office/drawing/2014/main" id="{CA94D65F-DFEA-4EF9-9514-EA7C4B3D361A}"/>
              </a:ext>
            </a:extLst>
          </p:cNvPr>
          <p:cNvSpPr>
            <a:spLocks noGrp="1"/>
          </p:cNvSpPr>
          <p:nvPr>
            <p:ph type="title"/>
          </p:nvPr>
        </p:nvSpPr>
        <p:spPr/>
        <p:txBody>
          <a:bodyPr/>
          <a:lstStyle/>
          <a:p>
            <a:r>
              <a:rPr lang="en-CA" dirty="0" err="1"/>
              <a:t>Exmples</a:t>
            </a:r>
            <a:r>
              <a:rPr lang="en-CA" dirty="0"/>
              <a:t>…</a:t>
            </a:r>
            <a:endParaRPr lang="en-US" dirty="0"/>
          </a:p>
        </p:txBody>
      </p:sp>
      <p:sp>
        <p:nvSpPr>
          <p:cNvPr id="3" name="Content Placeholder 2">
            <a:extLst>
              <a:ext uri="{FF2B5EF4-FFF2-40B4-BE49-F238E27FC236}">
                <a16:creationId xmlns:a16="http://schemas.microsoft.com/office/drawing/2014/main" id="{1FBB65A8-C311-410E-9364-6114A8492878}"/>
              </a:ext>
            </a:extLst>
          </p:cNvPr>
          <p:cNvSpPr>
            <a:spLocks noGrp="1"/>
          </p:cNvSpPr>
          <p:nvPr>
            <p:ph idx="1"/>
          </p:nvPr>
        </p:nvSpPr>
        <p:spPr/>
        <p:txBody>
          <a:bodyPr/>
          <a:lstStyle/>
          <a:p>
            <a:r>
              <a:rPr lang="en-CA" dirty="0"/>
              <a:t>U.S. Navy – Performance to Plan (P2P)</a:t>
            </a:r>
            <a:endParaRPr lang="en-US" dirty="0"/>
          </a:p>
        </p:txBody>
      </p:sp>
      <p:sp>
        <p:nvSpPr>
          <p:cNvPr id="7" name="TextBox 6">
            <a:extLst>
              <a:ext uri="{FF2B5EF4-FFF2-40B4-BE49-F238E27FC236}">
                <a16:creationId xmlns:a16="http://schemas.microsoft.com/office/drawing/2014/main" id="{B037DFC1-34DA-4F49-92CA-B7574F6B6168}"/>
              </a:ext>
            </a:extLst>
          </p:cNvPr>
          <p:cNvSpPr txBox="1"/>
          <p:nvPr/>
        </p:nvSpPr>
        <p:spPr>
          <a:xfrm>
            <a:off x="1032302" y="6176963"/>
            <a:ext cx="6098720" cy="369332"/>
          </a:xfrm>
          <a:prstGeom prst="rect">
            <a:avLst/>
          </a:prstGeom>
          <a:noFill/>
        </p:spPr>
        <p:txBody>
          <a:bodyPr wrap="square">
            <a:spAutoFit/>
          </a:bodyPr>
          <a:lstStyle/>
          <a:p>
            <a:r>
              <a:rPr lang="en-US" dirty="0">
                <a:hlinkClick r:id="rId4"/>
              </a:rPr>
              <a:t>https://p2p.navy.mil/</a:t>
            </a:r>
            <a:r>
              <a:rPr lang="en-US" dirty="0"/>
              <a:t> </a:t>
            </a:r>
          </a:p>
        </p:txBody>
      </p:sp>
      <p:sp>
        <p:nvSpPr>
          <p:cNvPr id="15" name="TextBox 14">
            <a:extLst>
              <a:ext uri="{FF2B5EF4-FFF2-40B4-BE49-F238E27FC236}">
                <a16:creationId xmlns:a16="http://schemas.microsoft.com/office/drawing/2014/main" id="{534F6C46-4133-42F0-A971-2F8DBC6D2C11}"/>
              </a:ext>
            </a:extLst>
          </p:cNvPr>
          <p:cNvSpPr txBox="1"/>
          <p:nvPr/>
        </p:nvSpPr>
        <p:spPr>
          <a:xfrm>
            <a:off x="5792517" y="6220789"/>
            <a:ext cx="6098240" cy="646331"/>
          </a:xfrm>
          <a:prstGeom prst="rect">
            <a:avLst/>
          </a:prstGeom>
          <a:noFill/>
        </p:spPr>
        <p:txBody>
          <a:bodyPr wrap="square">
            <a:spAutoFit/>
          </a:bodyPr>
          <a:lstStyle/>
          <a:p>
            <a:r>
              <a:rPr lang="en-US" dirty="0">
                <a:hlinkClick r:id="rId5"/>
              </a:rPr>
              <a:t>https://medium.com/swlh/driver-trees-a-tool-to-make-your-teams-more-successful-88f751e86482</a:t>
            </a:r>
            <a:r>
              <a:rPr lang="en-US" dirty="0"/>
              <a:t> </a:t>
            </a:r>
          </a:p>
        </p:txBody>
      </p:sp>
      <p:cxnSp>
        <p:nvCxnSpPr>
          <p:cNvPr id="17" name="Straight Arrow Connector 16">
            <a:extLst>
              <a:ext uri="{FF2B5EF4-FFF2-40B4-BE49-F238E27FC236}">
                <a16:creationId xmlns:a16="http://schemas.microsoft.com/office/drawing/2014/main" id="{38486869-48ED-48D3-A5BF-72D51BD2FAC8}"/>
              </a:ext>
            </a:extLst>
          </p:cNvPr>
          <p:cNvCxnSpPr/>
          <p:nvPr/>
        </p:nvCxnSpPr>
        <p:spPr>
          <a:xfrm flipH="1">
            <a:off x="4450976" y="3778624"/>
            <a:ext cx="309283" cy="40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A7C513-AC13-4F50-90C8-4255F23B5600}"/>
              </a:ext>
            </a:extLst>
          </p:cNvPr>
          <p:cNvSpPr txBox="1"/>
          <p:nvPr/>
        </p:nvSpPr>
        <p:spPr>
          <a:xfrm>
            <a:off x="7329374" y="1363960"/>
            <a:ext cx="4361329" cy="923330"/>
          </a:xfrm>
          <a:prstGeom prst="rect">
            <a:avLst/>
          </a:prstGeom>
          <a:noFill/>
        </p:spPr>
        <p:txBody>
          <a:bodyPr wrap="square">
            <a:spAutoFit/>
          </a:bodyPr>
          <a:lstStyle/>
          <a:p>
            <a:r>
              <a:rPr lang="en-US" dirty="0">
                <a:effectLst/>
                <a:latin typeface="arial" panose="020B0604020202020204" pitchFamily="34" charset="0"/>
              </a:rPr>
              <a:t>Drive Navy performance improvement through mission-driven metric reporting advanced data analytics techniques</a:t>
            </a:r>
            <a:endParaRPr lang="en-US" dirty="0"/>
          </a:p>
        </p:txBody>
      </p:sp>
      <p:pic>
        <p:nvPicPr>
          <p:cNvPr id="22" name="Picture 21">
            <a:extLst>
              <a:ext uri="{FF2B5EF4-FFF2-40B4-BE49-F238E27FC236}">
                <a16:creationId xmlns:a16="http://schemas.microsoft.com/office/drawing/2014/main" id="{F7289F4B-EE09-41B8-9FD0-9979D8233534}"/>
              </a:ext>
            </a:extLst>
          </p:cNvPr>
          <p:cNvPicPr>
            <a:picLocks noChangeAspect="1"/>
          </p:cNvPicPr>
          <p:nvPr/>
        </p:nvPicPr>
        <p:blipFill>
          <a:blip r:embed="rId6"/>
          <a:stretch>
            <a:fillRect/>
          </a:stretch>
        </p:blipFill>
        <p:spPr>
          <a:xfrm>
            <a:off x="6096000" y="4439917"/>
            <a:ext cx="5122760" cy="1184270"/>
          </a:xfrm>
          <a:prstGeom prst="rect">
            <a:avLst/>
          </a:prstGeom>
        </p:spPr>
      </p:pic>
      <p:cxnSp>
        <p:nvCxnSpPr>
          <p:cNvPr id="24" name="Straight Arrow Connector 23">
            <a:extLst>
              <a:ext uri="{FF2B5EF4-FFF2-40B4-BE49-F238E27FC236}">
                <a16:creationId xmlns:a16="http://schemas.microsoft.com/office/drawing/2014/main" id="{32297A61-85E3-4CD0-994F-6A2918814EEF}"/>
              </a:ext>
            </a:extLst>
          </p:cNvPr>
          <p:cNvCxnSpPr/>
          <p:nvPr/>
        </p:nvCxnSpPr>
        <p:spPr>
          <a:xfrm>
            <a:off x="6387353" y="3778624"/>
            <a:ext cx="349623" cy="40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BFB8B5F-A0C3-436C-A63F-1D9C0AF764ED}"/>
              </a:ext>
            </a:extLst>
          </p:cNvPr>
          <p:cNvSpPr txBox="1"/>
          <p:nvPr/>
        </p:nvSpPr>
        <p:spPr>
          <a:xfrm>
            <a:off x="7438465" y="5621727"/>
            <a:ext cx="3402106" cy="369332"/>
          </a:xfrm>
          <a:prstGeom prst="rect">
            <a:avLst/>
          </a:prstGeom>
          <a:noFill/>
        </p:spPr>
        <p:txBody>
          <a:bodyPr wrap="square" rtlCol="0">
            <a:spAutoFit/>
          </a:bodyPr>
          <a:lstStyle/>
          <a:p>
            <a:r>
              <a:rPr lang="en-CA" dirty="0"/>
              <a:t>Data Dictionary</a:t>
            </a:r>
            <a:endParaRPr lang="en-US" dirty="0"/>
          </a:p>
        </p:txBody>
      </p:sp>
      <p:sp>
        <p:nvSpPr>
          <p:cNvPr id="26" name="TextBox 25">
            <a:extLst>
              <a:ext uri="{FF2B5EF4-FFF2-40B4-BE49-F238E27FC236}">
                <a16:creationId xmlns:a16="http://schemas.microsoft.com/office/drawing/2014/main" id="{0781D920-A92D-402A-A396-B10D36E0B649}"/>
              </a:ext>
            </a:extLst>
          </p:cNvPr>
          <p:cNvSpPr txBox="1"/>
          <p:nvPr/>
        </p:nvSpPr>
        <p:spPr>
          <a:xfrm>
            <a:off x="3422208" y="5573236"/>
            <a:ext cx="1798018" cy="369332"/>
          </a:xfrm>
          <a:prstGeom prst="rect">
            <a:avLst/>
          </a:prstGeom>
          <a:noFill/>
        </p:spPr>
        <p:txBody>
          <a:bodyPr wrap="square" rtlCol="0">
            <a:spAutoFit/>
          </a:bodyPr>
          <a:lstStyle/>
          <a:p>
            <a:r>
              <a:rPr lang="en-CA" dirty="0"/>
              <a:t>Driver Tree</a:t>
            </a:r>
            <a:endParaRPr lang="en-US" dirty="0"/>
          </a:p>
        </p:txBody>
      </p:sp>
      <p:sp>
        <p:nvSpPr>
          <p:cNvPr id="4" name="Footer Placeholder 3">
            <a:extLst>
              <a:ext uri="{FF2B5EF4-FFF2-40B4-BE49-F238E27FC236}">
                <a16:creationId xmlns:a16="http://schemas.microsoft.com/office/drawing/2014/main" id="{01160F9C-9952-4EAA-812D-C322B84C845D}"/>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CCBCBD6C-75D4-401A-AB99-D90106BE4FD3}"/>
              </a:ext>
            </a:extLst>
          </p:cNvPr>
          <p:cNvSpPr>
            <a:spLocks noGrp="1"/>
          </p:cNvSpPr>
          <p:nvPr>
            <p:ph type="sldNum" sz="quarter" idx="12"/>
          </p:nvPr>
        </p:nvSpPr>
        <p:spPr/>
        <p:txBody>
          <a:bodyPr/>
          <a:lstStyle/>
          <a:p>
            <a:fld id="{C6BF2AB9-14D0-4896-94B0-E5AE1DCDC902}" type="slidenum">
              <a:rPr lang="en-US" smtClean="0"/>
              <a:t>10</a:t>
            </a:fld>
            <a:endParaRPr lang="en-US"/>
          </a:p>
        </p:txBody>
      </p:sp>
    </p:spTree>
    <p:extLst>
      <p:ext uri="{BB962C8B-B14F-4D97-AF65-F5344CB8AC3E}">
        <p14:creationId xmlns:p14="http://schemas.microsoft.com/office/powerpoint/2010/main" val="16104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4396DCD6-0CD5-4EBF-A8CF-4701A57A7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894" y="2719556"/>
            <a:ext cx="7543800" cy="3130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950C85-438B-4C86-B904-178E51126F68}"/>
              </a:ext>
            </a:extLst>
          </p:cNvPr>
          <p:cNvSpPr>
            <a:spLocks noGrp="1"/>
          </p:cNvSpPr>
          <p:nvPr>
            <p:ph type="title"/>
          </p:nvPr>
        </p:nvSpPr>
        <p:spPr/>
        <p:txBody>
          <a:bodyPr/>
          <a:lstStyle/>
          <a:p>
            <a:r>
              <a:rPr lang="en-CA" dirty="0"/>
              <a:t>Examples</a:t>
            </a:r>
            <a:endParaRPr lang="en-US" dirty="0"/>
          </a:p>
        </p:txBody>
      </p:sp>
      <p:sp>
        <p:nvSpPr>
          <p:cNvPr id="3" name="Content Placeholder 2">
            <a:extLst>
              <a:ext uri="{FF2B5EF4-FFF2-40B4-BE49-F238E27FC236}">
                <a16:creationId xmlns:a16="http://schemas.microsoft.com/office/drawing/2014/main" id="{4789B795-8034-4361-BFA5-422CFF84C34E}"/>
              </a:ext>
            </a:extLst>
          </p:cNvPr>
          <p:cNvSpPr>
            <a:spLocks noGrp="1"/>
          </p:cNvSpPr>
          <p:nvPr>
            <p:ph idx="1"/>
          </p:nvPr>
        </p:nvSpPr>
        <p:spPr/>
        <p:txBody>
          <a:bodyPr/>
          <a:lstStyle/>
          <a:p>
            <a:pPr marL="0" indent="0">
              <a:buNone/>
            </a:pPr>
            <a:r>
              <a:rPr lang="en-CA" dirty="0"/>
              <a:t>Azure Health Data Services</a:t>
            </a:r>
            <a:endParaRPr lang="en-US" dirty="0"/>
          </a:p>
        </p:txBody>
      </p:sp>
      <p:sp>
        <p:nvSpPr>
          <p:cNvPr id="21" name="TextBox 20">
            <a:extLst>
              <a:ext uri="{FF2B5EF4-FFF2-40B4-BE49-F238E27FC236}">
                <a16:creationId xmlns:a16="http://schemas.microsoft.com/office/drawing/2014/main" id="{898160C7-3A51-4C80-8172-A2C22C78C719}"/>
              </a:ext>
            </a:extLst>
          </p:cNvPr>
          <p:cNvSpPr txBox="1"/>
          <p:nvPr/>
        </p:nvSpPr>
        <p:spPr>
          <a:xfrm>
            <a:off x="838200" y="5715298"/>
            <a:ext cx="10515600" cy="923330"/>
          </a:xfrm>
          <a:prstGeom prst="rect">
            <a:avLst/>
          </a:prstGeom>
          <a:noFill/>
        </p:spPr>
        <p:txBody>
          <a:bodyPr wrap="square">
            <a:spAutoFit/>
          </a:bodyPr>
          <a:lstStyle/>
          <a:p>
            <a:r>
              <a:rPr lang="en-US" dirty="0"/>
              <a:t>Heather Jordan Cartwright. 2022. Microsoft launches Azure Health Data Services to unify health data and power AI in the cloud. Microsoft. </a:t>
            </a:r>
            <a:r>
              <a:rPr lang="en-US" dirty="0">
                <a:hlinkClick r:id="rId3"/>
              </a:rPr>
              <a:t>https://azure.microsoft.com/en-us/blog/microsoft-launches-azure-health-data-services-to-unify-health-data-and-power-ai-in-the-cloud/</a:t>
            </a:r>
            <a:r>
              <a:rPr lang="en-US" dirty="0"/>
              <a:t>   </a:t>
            </a:r>
          </a:p>
        </p:txBody>
      </p:sp>
      <p:sp>
        <p:nvSpPr>
          <p:cNvPr id="23" name="TextBox 22">
            <a:extLst>
              <a:ext uri="{FF2B5EF4-FFF2-40B4-BE49-F238E27FC236}">
                <a16:creationId xmlns:a16="http://schemas.microsoft.com/office/drawing/2014/main" id="{F524C88B-3B51-4CE5-A3CE-D8A8FD608537}"/>
              </a:ext>
            </a:extLst>
          </p:cNvPr>
          <p:cNvSpPr txBox="1"/>
          <p:nvPr/>
        </p:nvSpPr>
        <p:spPr>
          <a:xfrm>
            <a:off x="838200" y="2382363"/>
            <a:ext cx="10183906" cy="646331"/>
          </a:xfrm>
          <a:prstGeom prst="rect">
            <a:avLst/>
          </a:prstGeom>
          <a:noFill/>
        </p:spPr>
        <p:txBody>
          <a:bodyPr wrap="square">
            <a:spAutoFit/>
          </a:bodyPr>
          <a:lstStyle/>
          <a:p>
            <a:r>
              <a:rPr lang="en-US" dirty="0"/>
              <a:t>Example of data management and use (in health care). "Azure Health Data Services, a platform as a service (PaaS) designed to support Protected Health Information (PHI) in the cloud."</a:t>
            </a:r>
          </a:p>
        </p:txBody>
      </p:sp>
      <p:sp>
        <p:nvSpPr>
          <p:cNvPr id="17" name="Footer Placeholder 16">
            <a:extLst>
              <a:ext uri="{FF2B5EF4-FFF2-40B4-BE49-F238E27FC236}">
                <a16:creationId xmlns:a16="http://schemas.microsoft.com/office/drawing/2014/main" id="{14C2E5AB-83E4-4135-955B-98A7AF753A1A}"/>
              </a:ext>
            </a:extLst>
          </p:cNvPr>
          <p:cNvSpPr>
            <a:spLocks noGrp="1"/>
          </p:cNvSpPr>
          <p:nvPr>
            <p:ph type="ftr" sz="quarter" idx="11"/>
          </p:nvPr>
        </p:nvSpPr>
        <p:spPr/>
        <p:txBody>
          <a:bodyPr/>
          <a:lstStyle/>
          <a:p>
            <a:r>
              <a:rPr lang="en-US"/>
              <a:t>NATIONAL RESEARCH COUNCIL CANADA</a:t>
            </a:r>
          </a:p>
        </p:txBody>
      </p:sp>
      <p:sp>
        <p:nvSpPr>
          <p:cNvPr id="18" name="Slide Number Placeholder 17">
            <a:extLst>
              <a:ext uri="{FF2B5EF4-FFF2-40B4-BE49-F238E27FC236}">
                <a16:creationId xmlns:a16="http://schemas.microsoft.com/office/drawing/2014/main" id="{AC89AE22-6C43-441E-9407-231F2EC38C87}"/>
              </a:ext>
            </a:extLst>
          </p:cNvPr>
          <p:cNvSpPr>
            <a:spLocks noGrp="1"/>
          </p:cNvSpPr>
          <p:nvPr>
            <p:ph type="sldNum" sz="quarter" idx="12"/>
          </p:nvPr>
        </p:nvSpPr>
        <p:spPr/>
        <p:txBody>
          <a:bodyPr/>
          <a:lstStyle/>
          <a:p>
            <a:fld id="{C6BF2AB9-14D0-4896-94B0-E5AE1DCDC902}" type="slidenum">
              <a:rPr lang="en-US" smtClean="0"/>
              <a:t>11</a:t>
            </a:fld>
            <a:endParaRPr lang="en-US"/>
          </a:p>
        </p:txBody>
      </p:sp>
    </p:spTree>
    <p:extLst>
      <p:ext uri="{BB962C8B-B14F-4D97-AF65-F5344CB8AC3E}">
        <p14:creationId xmlns:p14="http://schemas.microsoft.com/office/powerpoint/2010/main" val="190673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0C85-438B-4C86-B904-178E51126F68}"/>
              </a:ext>
            </a:extLst>
          </p:cNvPr>
          <p:cNvSpPr>
            <a:spLocks noGrp="1"/>
          </p:cNvSpPr>
          <p:nvPr>
            <p:ph type="title"/>
          </p:nvPr>
        </p:nvSpPr>
        <p:spPr/>
        <p:txBody>
          <a:bodyPr/>
          <a:lstStyle/>
          <a:p>
            <a:r>
              <a:rPr lang="en-CA" dirty="0"/>
              <a:t>Examples</a:t>
            </a:r>
            <a:endParaRPr lang="en-US" dirty="0"/>
          </a:p>
        </p:txBody>
      </p:sp>
      <p:sp>
        <p:nvSpPr>
          <p:cNvPr id="3" name="Content Placeholder 2">
            <a:extLst>
              <a:ext uri="{FF2B5EF4-FFF2-40B4-BE49-F238E27FC236}">
                <a16:creationId xmlns:a16="http://schemas.microsoft.com/office/drawing/2014/main" id="{4789B795-8034-4361-BFA5-422CFF84C34E}"/>
              </a:ext>
            </a:extLst>
          </p:cNvPr>
          <p:cNvSpPr>
            <a:spLocks noGrp="1"/>
          </p:cNvSpPr>
          <p:nvPr>
            <p:ph idx="1"/>
          </p:nvPr>
        </p:nvSpPr>
        <p:spPr>
          <a:xfrm>
            <a:off x="838200" y="1825625"/>
            <a:ext cx="10183906" cy="2182849"/>
          </a:xfrm>
        </p:spPr>
        <p:txBody>
          <a:bodyPr/>
          <a:lstStyle/>
          <a:p>
            <a:pPr marL="0" indent="0">
              <a:buNone/>
            </a:pPr>
            <a:r>
              <a:rPr lang="en-CA" dirty="0" err="1"/>
              <a:t>Datawise</a:t>
            </a:r>
            <a:endParaRPr lang="en-US" dirty="0"/>
          </a:p>
        </p:txBody>
      </p:sp>
      <p:sp>
        <p:nvSpPr>
          <p:cNvPr id="23" name="TextBox 22">
            <a:extLst>
              <a:ext uri="{FF2B5EF4-FFF2-40B4-BE49-F238E27FC236}">
                <a16:creationId xmlns:a16="http://schemas.microsoft.com/office/drawing/2014/main" id="{F524C88B-3B51-4CE5-A3CE-D8A8FD608537}"/>
              </a:ext>
            </a:extLst>
          </p:cNvPr>
          <p:cNvSpPr txBox="1"/>
          <p:nvPr/>
        </p:nvSpPr>
        <p:spPr>
          <a:xfrm>
            <a:off x="838200" y="2382363"/>
            <a:ext cx="4191000" cy="2092881"/>
          </a:xfrm>
          <a:prstGeom prst="rect">
            <a:avLst/>
          </a:prstGeom>
          <a:noFill/>
        </p:spPr>
        <p:txBody>
          <a:bodyPr wrap="square">
            <a:spAutoFit/>
          </a:bodyPr>
          <a:lstStyle/>
          <a:p>
            <a:r>
              <a:rPr lang="en-US" dirty="0"/>
              <a:t>Program to teach instructors to use data to support learning and assessment</a:t>
            </a:r>
            <a:endParaRPr lang="en-US" sz="1200" dirty="0"/>
          </a:p>
          <a:p>
            <a:endParaRPr lang="en-US" sz="1200" dirty="0"/>
          </a:p>
          <a:p>
            <a:r>
              <a:rPr lang="en-US" sz="1600" dirty="0"/>
              <a:t>Addresses “a need to bridge the resources of an institution of higher education with the instructional capacity of professional development providers and the authentic experiences of school-based practitioners.”</a:t>
            </a:r>
            <a:endParaRPr lang="en-US" dirty="0"/>
          </a:p>
        </p:txBody>
      </p:sp>
      <p:sp>
        <p:nvSpPr>
          <p:cNvPr id="8" name="TextBox 7">
            <a:extLst>
              <a:ext uri="{FF2B5EF4-FFF2-40B4-BE49-F238E27FC236}">
                <a16:creationId xmlns:a16="http://schemas.microsoft.com/office/drawing/2014/main" id="{A7CE2A32-38FA-4F0A-9FFE-864D471A1912}"/>
              </a:ext>
            </a:extLst>
          </p:cNvPr>
          <p:cNvSpPr txBox="1"/>
          <p:nvPr/>
        </p:nvSpPr>
        <p:spPr>
          <a:xfrm>
            <a:off x="380114" y="4565212"/>
            <a:ext cx="4734147" cy="1438471"/>
          </a:xfrm>
          <a:prstGeom prst="rect">
            <a:avLst/>
          </a:prstGeom>
          <a:noFill/>
        </p:spPr>
        <p:txBody>
          <a:bodyPr wrap="square">
            <a:spAutoFit/>
          </a:bodyPr>
          <a:lstStyle/>
          <a:p>
            <a:pPr marL="457200">
              <a:lnSpc>
                <a:spcPct val="115000"/>
              </a:lnSpc>
              <a:spcAft>
                <a:spcPts val="0"/>
              </a:spcAft>
            </a:pPr>
            <a:r>
              <a:rPr lang="en-US" sz="1100" dirty="0">
                <a:solidFill>
                  <a:srgbClr val="000000"/>
                </a:solidFill>
                <a:effectLst/>
                <a:latin typeface="Arial" panose="020B0604020202020204" pitchFamily="34" charset="0"/>
              </a:rPr>
              <a:t>Candice </a:t>
            </a:r>
            <a:r>
              <a:rPr lang="en-US" sz="1100" dirty="0" err="1">
                <a:solidFill>
                  <a:srgbClr val="000000"/>
                </a:solidFill>
                <a:effectLst/>
                <a:latin typeface="Arial" panose="020B0604020202020204" pitchFamily="34" charset="0"/>
              </a:rPr>
              <a:t>Bocala</a:t>
            </a:r>
            <a:r>
              <a:rPr lang="en-US" sz="1100" dirty="0">
                <a:solidFill>
                  <a:srgbClr val="000000"/>
                </a:solidFill>
                <a:effectLst/>
                <a:latin typeface="Arial" panose="020B0604020202020204" pitchFamily="34" charset="0"/>
              </a:rPr>
              <a:t>, Kathryn Parker </a:t>
            </a:r>
            <a:r>
              <a:rPr lang="en-US" sz="1100" dirty="0" err="1">
                <a:solidFill>
                  <a:srgbClr val="000000"/>
                </a:solidFill>
                <a:effectLst/>
                <a:latin typeface="Arial" panose="020B0604020202020204" pitchFamily="34" charset="0"/>
              </a:rPr>
              <a:t>Boudett</a:t>
            </a:r>
            <a:r>
              <a:rPr lang="en-US" sz="1100" dirty="0">
                <a:solidFill>
                  <a:srgbClr val="000000"/>
                </a:solidFill>
                <a:effectLst/>
                <a:latin typeface="Arial" panose="020B0604020202020204" pitchFamily="34" charset="0"/>
              </a:rPr>
              <a:t>, Teaching Educators Habits of Mind for Using Data Wisely, Teachers College Record. </a:t>
            </a:r>
            <a:r>
              <a:rPr lang="en-US" sz="1100" u="sng" dirty="0">
                <a:solidFill>
                  <a:srgbClr val="004466"/>
                </a:solidFill>
                <a:effectLst/>
                <a:latin typeface="Arial" panose="020B0604020202020204" pitchFamily="34" charset="0"/>
                <a:hlinkClick r:id="rId2"/>
              </a:rPr>
              <a:t>https://www.tcrecord.org/Content.asp?ContentID=17853</a:t>
            </a:r>
            <a:r>
              <a:rPr lang="en-US" sz="1100" dirty="0">
                <a:solidFill>
                  <a:srgbClr val="000000"/>
                </a:solidFill>
                <a:effectLst/>
                <a:latin typeface="Arial" panose="020B0604020202020204" pitchFamily="34" charset="0"/>
              </a:rPr>
              <a:t> </a:t>
            </a:r>
          </a:p>
          <a:p>
            <a:pPr marL="457200">
              <a:lnSpc>
                <a:spcPct val="115000"/>
              </a:lnSpc>
              <a:spcAft>
                <a:spcPts val="1000"/>
              </a:spcAft>
            </a:pPr>
            <a:r>
              <a:rPr lang="en-US" sz="1100" dirty="0" err="1">
                <a:solidFill>
                  <a:srgbClr val="000000"/>
                </a:solidFill>
                <a:effectLst/>
                <a:latin typeface="Arial" panose="020B0604020202020204" pitchFamily="34" charset="0"/>
              </a:rPr>
              <a:t>Boudett</a:t>
            </a:r>
            <a:r>
              <a:rPr lang="en-US" sz="1100" dirty="0">
                <a:solidFill>
                  <a:srgbClr val="000000"/>
                </a:solidFill>
                <a:effectLst/>
                <a:latin typeface="Arial" panose="020B0604020202020204" pitchFamily="34" charset="0"/>
              </a:rPr>
              <a:t>, K. P., City, E. A., &amp; Murnane, R. J.</a:t>
            </a:r>
            <a:r>
              <a:rPr lang="en-US" sz="1100" i="1" dirty="0">
                <a:solidFill>
                  <a:srgbClr val="000000"/>
                </a:solidFill>
                <a:effectLst/>
                <a:latin typeface="Arial" panose="020B0604020202020204" pitchFamily="34" charset="0"/>
              </a:rPr>
              <a:t> </a:t>
            </a:r>
            <a:r>
              <a:rPr lang="en-US" sz="1100" dirty="0">
                <a:solidFill>
                  <a:srgbClr val="000000"/>
                </a:solidFill>
                <a:effectLst/>
                <a:latin typeface="Arial" panose="020B0604020202020204" pitchFamily="34" charset="0"/>
              </a:rPr>
              <a:t>(2013). </a:t>
            </a:r>
            <a:r>
              <a:rPr lang="en-US" sz="1100" i="1" dirty="0">
                <a:solidFill>
                  <a:srgbClr val="000000"/>
                </a:solidFill>
                <a:effectLst/>
                <a:latin typeface="Arial" panose="020B0604020202020204" pitchFamily="34" charset="0"/>
              </a:rPr>
              <a:t>Data Wise: A step-by-step guide to using assessment results to improve learning and teaching</a:t>
            </a:r>
            <a:r>
              <a:rPr lang="en-US" sz="1100" dirty="0">
                <a:solidFill>
                  <a:srgbClr val="000000"/>
                </a:solidFill>
                <a:effectLst/>
                <a:latin typeface="Arial" panose="020B0604020202020204" pitchFamily="34" charset="0"/>
              </a:rPr>
              <a:t> (revised and expanded ed.). Cambridge, MA: Harvard Education Press.</a:t>
            </a:r>
          </a:p>
        </p:txBody>
      </p:sp>
      <p:pic>
        <p:nvPicPr>
          <p:cNvPr id="6" name="Picture 5">
            <a:extLst>
              <a:ext uri="{FF2B5EF4-FFF2-40B4-BE49-F238E27FC236}">
                <a16:creationId xmlns:a16="http://schemas.microsoft.com/office/drawing/2014/main" id="{AE3CEA4C-9D45-426D-89F3-28CDBC839284}"/>
              </a:ext>
            </a:extLst>
          </p:cNvPr>
          <p:cNvPicPr>
            <a:picLocks noChangeAspect="1"/>
          </p:cNvPicPr>
          <p:nvPr/>
        </p:nvPicPr>
        <p:blipFill>
          <a:blip r:embed="rId3"/>
          <a:stretch>
            <a:fillRect/>
          </a:stretch>
        </p:blipFill>
        <p:spPr>
          <a:xfrm>
            <a:off x="5571951" y="1373269"/>
            <a:ext cx="4933016" cy="4713513"/>
          </a:xfrm>
          <a:prstGeom prst="rect">
            <a:avLst/>
          </a:prstGeom>
        </p:spPr>
      </p:pic>
      <p:sp>
        <p:nvSpPr>
          <p:cNvPr id="7" name="Footer Placeholder 6">
            <a:extLst>
              <a:ext uri="{FF2B5EF4-FFF2-40B4-BE49-F238E27FC236}">
                <a16:creationId xmlns:a16="http://schemas.microsoft.com/office/drawing/2014/main" id="{B75038F3-7E67-4ED6-992F-D2B292E0160B}"/>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FBE64D05-C99A-4E14-A78C-836E350D3014}"/>
              </a:ext>
            </a:extLst>
          </p:cNvPr>
          <p:cNvSpPr>
            <a:spLocks noGrp="1"/>
          </p:cNvSpPr>
          <p:nvPr>
            <p:ph type="sldNum" sz="quarter" idx="12"/>
          </p:nvPr>
        </p:nvSpPr>
        <p:spPr/>
        <p:txBody>
          <a:bodyPr/>
          <a:lstStyle/>
          <a:p>
            <a:fld id="{C6BF2AB9-14D0-4896-94B0-E5AE1DCDC902}" type="slidenum">
              <a:rPr lang="en-US" smtClean="0"/>
              <a:t>12</a:t>
            </a:fld>
            <a:endParaRPr lang="en-US"/>
          </a:p>
        </p:txBody>
      </p:sp>
    </p:spTree>
    <p:extLst>
      <p:ext uri="{BB962C8B-B14F-4D97-AF65-F5344CB8AC3E}">
        <p14:creationId xmlns:p14="http://schemas.microsoft.com/office/powerpoint/2010/main" val="420782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a:xfrm>
            <a:off x="838200" y="1825625"/>
            <a:ext cx="5413744" cy="4351338"/>
          </a:xfrm>
        </p:spPr>
        <p:txBody>
          <a:bodyPr>
            <a:normAutofit/>
          </a:bodyPr>
          <a:lstStyle/>
          <a:p>
            <a:r>
              <a:rPr lang="en-US" sz="2400" dirty="0"/>
              <a:t>“The representation of facts as text, numbers, graphics, images, sound, or video” (The Department of National Defence and Canadian Armed Forces Data Strategy, 2019) </a:t>
            </a:r>
          </a:p>
          <a:p>
            <a:endParaRPr lang="en-US" sz="2400" dirty="0"/>
          </a:p>
          <a:p>
            <a:endParaRPr lang="en-US" sz="2400" dirty="0"/>
          </a:p>
          <a:p>
            <a:r>
              <a:rPr lang="en-US" sz="2400" dirty="0"/>
              <a:t>“An object, variable, or piece of information that has the perceived capacity to be collected, stored, and identifiable.” (Bhargava, et.al., 2015) </a:t>
            </a:r>
          </a:p>
        </p:txBody>
      </p:sp>
      <p:pic>
        <p:nvPicPr>
          <p:cNvPr id="6" name="Picture 5" descr="Graphical user interface, application&#10;&#10;Description automatically generated">
            <a:extLst>
              <a:ext uri="{FF2B5EF4-FFF2-40B4-BE49-F238E27FC236}">
                <a16:creationId xmlns:a16="http://schemas.microsoft.com/office/drawing/2014/main" id="{906B8833-8908-495B-9313-96DDD37DD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325" y="1825625"/>
            <a:ext cx="4180629" cy="4351338"/>
          </a:xfrm>
          <a:prstGeom prst="rect">
            <a:avLst/>
          </a:prstGeom>
        </p:spPr>
      </p:pic>
      <p:sp>
        <p:nvSpPr>
          <p:cNvPr id="7" name="Footer Placeholder 6">
            <a:extLst>
              <a:ext uri="{FF2B5EF4-FFF2-40B4-BE49-F238E27FC236}">
                <a16:creationId xmlns:a16="http://schemas.microsoft.com/office/drawing/2014/main" id="{B14791C6-C662-42E4-8308-98B46FE05DBD}"/>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1BEB5965-D208-4CA5-8129-1667A49A4AC5}"/>
              </a:ext>
            </a:extLst>
          </p:cNvPr>
          <p:cNvSpPr>
            <a:spLocks noGrp="1"/>
          </p:cNvSpPr>
          <p:nvPr>
            <p:ph type="sldNum" sz="quarter" idx="12"/>
          </p:nvPr>
        </p:nvSpPr>
        <p:spPr/>
        <p:txBody>
          <a:bodyPr/>
          <a:lstStyle/>
          <a:p>
            <a:fld id="{C6BF2AB9-14D0-4896-94B0-E5AE1DCDC902}" type="slidenum">
              <a:rPr lang="en-US" smtClean="0"/>
              <a:t>13</a:t>
            </a:fld>
            <a:endParaRPr lang="en-US"/>
          </a:p>
        </p:txBody>
      </p:sp>
      <p:sp>
        <p:nvSpPr>
          <p:cNvPr id="9" name="TextBox 8">
            <a:extLst>
              <a:ext uri="{FF2B5EF4-FFF2-40B4-BE49-F238E27FC236}">
                <a16:creationId xmlns:a16="http://schemas.microsoft.com/office/drawing/2014/main" id="{53CAD978-F94E-43BA-9D03-3A492D9F322B}"/>
              </a:ext>
            </a:extLst>
          </p:cNvPr>
          <p:cNvSpPr txBox="1"/>
          <p:nvPr/>
        </p:nvSpPr>
        <p:spPr>
          <a:xfrm>
            <a:off x="1067586" y="3570105"/>
            <a:ext cx="5276653" cy="523220"/>
          </a:xfrm>
          <a:prstGeom prst="rect">
            <a:avLst/>
          </a:prstGeom>
          <a:noFill/>
        </p:spPr>
        <p:txBody>
          <a:bodyPr wrap="square">
            <a:spAutoFit/>
          </a:bodyPr>
          <a:lstStyle/>
          <a:p>
            <a:r>
              <a:rPr lang="en-US" sz="1400" dirty="0">
                <a:hlinkClick r:id="rId3"/>
              </a:rPr>
              <a:t>https://www.canada.ca/en/department-national-defence/corporate/reports-publications/data-strategy.html</a:t>
            </a:r>
            <a:r>
              <a:rPr lang="en-US" sz="1400" dirty="0"/>
              <a:t> </a:t>
            </a:r>
          </a:p>
        </p:txBody>
      </p:sp>
      <p:sp>
        <p:nvSpPr>
          <p:cNvPr id="10" name="TextBox 9">
            <a:extLst>
              <a:ext uri="{FF2B5EF4-FFF2-40B4-BE49-F238E27FC236}">
                <a16:creationId xmlns:a16="http://schemas.microsoft.com/office/drawing/2014/main" id="{EC1E287F-FA54-43E7-BDC0-6FAE5F50461A}"/>
              </a:ext>
            </a:extLst>
          </p:cNvPr>
          <p:cNvSpPr txBox="1"/>
          <p:nvPr/>
        </p:nvSpPr>
        <p:spPr>
          <a:xfrm>
            <a:off x="1087538" y="5850235"/>
            <a:ext cx="7065862" cy="523220"/>
          </a:xfrm>
          <a:prstGeom prst="rect">
            <a:avLst/>
          </a:prstGeom>
          <a:noFill/>
        </p:spPr>
        <p:txBody>
          <a:bodyPr wrap="square">
            <a:spAutoFit/>
          </a:bodyPr>
          <a:lstStyle/>
          <a:p>
            <a:r>
              <a:rPr lang="en-US" sz="1400" dirty="0">
                <a:hlinkClick r:id="rId4"/>
              </a:rPr>
              <a:t>https://datapopalliance.org/item/beyond-data-literacy-reinventing-community-engagement-and-empowerment-in-the-age-of-data/</a:t>
            </a:r>
            <a:r>
              <a:rPr lang="en-US" sz="1400" dirty="0"/>
              <a:t> </a:t>
            </a:r>
          </a:p>
        </p:txBody>
      </p:sp>
    </p:spTree>
    <p:extLst>
      <p:ext uri="{BB962C8B-B14F-4D97-AF65-F5344CB8AC3E}">
        <p14:creationId xmlns:p14="http://schemas.microsoft.com/office/powerpoint/2010/main" val="389637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4108863450"/>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6D810588-0243-48AE-A7DD-037E1C29A685}"/>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35D05835-4C4B-450B-87E6-AF976C3A20E2}"/>
              </a:ext>
            </a:extLst>
          </p:cNvPr>
          <p:cNvSpPr>
            <a:spLocks noGrp="1"/>
          </p:cNvSpPr>
          <p:nvPr>
            <p:ph type="sldNum" sz="quarter" idx="12"/>
          </p:nvPr>
        </p:nvSpPr>
        <p:spPr/>
        <p:txBody>
          <a:bodyPr/>
          <a:lstStyle/>
          <a:p>
            <a:fld id="{C6BF2AB9-14D0-4896-94B0-E5AE1DCDC902}" type="slidenum">
              <a:rPr lang="en-US" smtClean="0"/>
              <a:t>14</a:t>
            </a:fld>
            <a:endParaRPr lang="en-US"/>
          </a:p>
        </p:txBody>
      </p:sp>
    </p:spTree>
    <p:extLst>
      <p:ext uri="{BB962C8B-B14F-4D97-AF65-F5344CB8AC3E}">
        <p14:creationId xmlns:p14="http://schemas.microsoft.com/office/powerpoint/2010/main" val="6210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254384982"/>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1B240A5-9D71-4564-ACBB-ABC2F57CB20E}"/>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F8D3C324-DD5A-485F-A5C4-02540A6047A7}"/>
              </a:ext>
            </a:extLst>
          </p:cNvPr>
          <p:cNvSpPr>
            <a:spLocks noGrp="1"/>
          </p:cNvSpPr>
          <p:nvPr>
            <p:ph type="sldNum" sz="quarter" idx="12"/>
          </p:nvPr>
        </p:nvSpPr>
        <p:spPr/>
        <p:txBody>
          <a:bodyPr/>
          <a:lstStyle/>
          <a:p>
            <a:fld id="{C6BF2AB9-14D0-4896-94B0-E5AE1DCDC902}" type="slidenum">
              <a:rPr lang="en-US" smtClean="0"/>
              <a:t>15</a:t>
            </a:fld>
            <a:endParaRPr lang="en-US"/>
          </a:p>
        </p:txBody>
      </p:sp>
    </p:spTree>
    <p:extLst>
      <p:ext uri="{BB962C8B-B14F-4D97-AF65-F5344CB8AC3E}">
        <p14:creationId xmlns:p14="http://schemas.microsoft.com/office/powerpoint/2010/main" val="267729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2630441627"/>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7D483CF-AF4B-4706-9FCD-2672037CD7FC}"/>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4B5852A2-6052-4F2F-8D37-E33EE1BD8994}"/>
              </a:ext>
            </a:extLst>
          </p:cNvPr>
          <p:cNvSpPr>
            <a:spLocks noGrp="1"/>
          </p:cNvSpPr>
          <p:nvPr>
            <p:ph type="sldNum" sz="quarter" idx="12"/>
          </p:nvPr>
        </p:nvSpPr>
        <p:spPr/>
        <p:txBody>
          <a:bodyPr/>
          <a:lstStyle/>
          <a:p>
            <a:fld id="{C6BF2AB9-14D0-4896-94B0-E5AE1DCDC902}" type="slidenum">
              <a:rPr lang="en-US" smtClean="0"/>
              <a:t>16</a:t>
            </a:fld>
            <a:endParaRPr lang="en-US"/>
          </a:p>
        </p:txBody>
      </p:sp>
      <p:sp>
        <p:nvSpPr>
          <p:cNvPr id="8" name="TextBox 7">
            <a:extLst>
              <a:ext uri="{FF2B5EF4-FFF2-40B4-BE49-F238E27FC236}">
                <a16:creationId xmlns:a16="http://schemas.microsoft.com/office/drawing/2014/main" id="{C175E267-0A2A-45BA-9F48-DD5F251C9E29}"/>
              </a:ext>
            </a:extLst>
          </p:cNvPr>
          <p:cNvSpPr txBox="1"/>
          <p:nvPr/>
        </p:nvSpPr>
        <p:spPr>
          <a:xfrm>
            <a:off x="838200" y="5715298"/>
            <a:ext cx="9578419" cy="523220"/>
          </a:xfrm>
          <a:prstGeom prst="rect">
            <a:avLst/>
          </a:prstGeom>
          <a:noFill/>
        </p:spPr>
        <p:txBody>
          <a:bodyPr wrap="square">
            <a:spAutoFit/>
          </a:bodyPr>
          <a:lstStyle/>
          <a:p>
            <a:r>
              <a:rPr lang="en-US" sz="1400" dirty="0">
                <a:hlinkClick r:id="rId7"/>
              </a:rPr>
              <a:t>https://datatracker.ietf.org/doc/html/rfc6838  </a:t>
            </a:r>
          </a:p>
          <a:p>
            <a:r>
              <a:rPr lang="en-US" sz="1400" dirty="0">
                <a:hlinkClick r:id="rId7"/>
              </a:rPr>
              <a:t>https://guides.library.oregonstate.edu/research-data-services/data-management-types-formats</a:t>
            </a:r>
            <a:r>
              <a:rPr lang="en-US" sz="1400" dirty="0"/>
              <a:t> </a:t>
            </a:r>
          </a:p>
        </p:txBody>
      </p:sp>
    </p:spTree>
    <p:extLst>
      <p:ext uri="{BB962C8B-B14F-4D97-AF65-F5344CB8AC3E}">
        <p14:creationId xmlns:p14="http://schemas.microsoft.com/office/powerpoint/2010/main" val="274229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601-9323-4C70-9EAE-2A5150F179D3}"/>
              </a:ext>
            </a:extLst>
          </p:cNvPr>
          <p:cNvSpPr>
            <a:spLocks noGrp="1"/>
          </p:cNvSpPr>
          <p:nvPr>
            <p:ph type="title"/>
          </p:nvPr>
        </p:nvSpPr>
        <p:spPr/>
        <p:txBody>
          <a:bodyPr/>
          <a:lstStyle/>
          <a:p>
            <a:r>
              <a:rPr lang="en-CA" dirty="0"/>
              <a:t>Data Model</a:t>
            </a:r>
            <a:endParaRPr lang="en-US" dirty="0"/>
          </a:p>
        </p:txBody>
      </p:sp>
      <p:sp>
        <p:nvSpPr>
          <p:cNvPr id="3" name="Content Placeholder 2">
            <a:extLst>
              <a:ext uri="{FF2B5EF4-FFF2-40B4-BE49-F238E27FC236}">
                <a16:creationId xmlns:a16="http://schemas.microsoft.com/office/drawing/2014/main" id="{4AD8D3BD-2635-4261-998B-24FA31B07D36}"/>
              </a:ext>
            </a:extLst>
          </p:cNvPr>
          <p:cNvSpPr>
            <a:spLocks noGrp="1"/>
          </p:cNvSpPr>
          <p:nvPr>
            <p:ph idx="1"/>
          </p:nvPr>
        </p:nvSpPr>
        <p:spPr/>
        <p:txBody>
          <a:bodyPr/>
          <a:lstStyle/>
          <a:p>
            <a:pPr marL="0" indent="0">
              <a:buNone/>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term ‘machine learning’ was coined in 1959 to describe the application of statistical algorithms to learning problems, for example, how to play checkers.  </a:t>
            </a:r>
          </a:p>
          <a:p>
            <a:pPr marL="0" indent="0">
              <a:buNone/>
            </a:pPr>
            <a:endParaRPr lang="en-US" dirty="0"/>
          </a:p>
        </p:txBody>
      </p:sp>
      <p:sp>
        <p:nvSpPr>
          <p:cNvPr id="4" name="Footer Placeholder 3">
            <a:extLst>
              <a:ext uri="{FF2B5EF4-FFF2-40B4-BE49-F238E27FC236}">
                <a16:creationId xmlns:a16="http://schemas.microsoft.com/office/drawing/2014/main" id="{19E0BA41-AC53-4FC9-9E8D-C338B2FE8AAD}"/>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8CA98512-B64F-4578-84DF-92F09BAC10FA}"/>
              </a:ext>
            </a:extLst>
          </p:cNvPr>
          <p:cNvSpPr>
            <a:spLocks noGrp="1"/>
          </p:cNvSpPr>
          <p:nvPr>
            <p:ph type="sldNum" sz="quarter" idx="12"/>
          </p:nvPr>
        </p:nvSpPr>
        <p:spPr/>
        <p:txBody>
          <a:bodyPr/>
          <a:lstStyle/>
          <a:p>
            <a:fld id="{C6BF2AB9-14D0-4896-94B0-E5AE1DCDC902}" type="slidenum">
              <a:rPr lang="en-US" smtClean="0"/>
              <a:t>17</a:t>
            </a:fld>
            <a:endParaRPr lang="en-US"/>
          </a:p>
        </p:txBody>
      </p:sp>
      <p:sp>
        <p:nvSpPr>
          <p:cNvPr id="9" name="TextBox 8">
            <a:extLst>
              <a:ext uri="{FF2B5EF4-FFF2-40B4-BE49-F238E27FC236}">
                <a16:creationId xmlns:a16="http://schemas.microsoft.com/office/drawing/2014/main" id="{E82FD607-2475-4873-9932-34AFE455EB7B}"/>
              </a:ext>
            </a:extLst>
          </p:cNvPr>
          <p:cNvSpPr txBox="1"/>
          <p:nvPr/>
        </p:nvSpPr>
        <p:spPr>
          <a:xfrm>
            <a:off x="865827" y="2690907"/>
            <a:ext cx="3172773" cy="2031325"/>
          </a:xfrm>
          <a:prstGeom prst="rect">
            <a:avLst/>
          </a:prstGeom>
          <a:noFill/>
        </p:spPr>
        <p:txBody>
          <a:bodyPr wrap="square">
            <a:spAutoFit/>
          </a:bodyPr>
          <a:lstStyle/>
          <a:p>
            <a:r>
              <a:rPr lang="en-US" dirty="0">
                <a:hlinkClick r:id="rId2"/>
              </a:rPr>
              <a:t>https://mdpi-res.com/d_attachment/ijgi/ijgi-11-00130/article_deploy/ijgi-11-00130-v2.pdf</a:t>
            </a:r>
            <a:r>
              <a:rPr lang="en-US" dirty="0"/>
              <a:t> </a:t>
            </a:r>
          </a:p>
          <a:p>
            <a:endParaRPr lang="en-US" dirty="0"/>
          </a:p>
          <a:p>
            <a:r>
              <a:rPr lang="en-US" dirty="0" err="1">
                <a:effectLst/>
                <a:latin typeface="Arial" panose="020B0604020202020204" pitchFamily="34" charset="0"/>
              </a:rPr>
              <a:t>Melpomeni</a:t>
            </a:r>
            <a:r>
              <a:rPr lang="en-US" dirty="0">
                <a:effectLst/>
                <a:latin typeface="Arial" panose="020B0604020202020204" pitchFamily="34" charset="0"/>
              </a:rPr>
              <a:t> Nikou and Panagiotis </a:t>
            </a:r>
            <a:r>
              <a:rPr lang="en-US" dirty="0" err="1">
                <a:effectLst/>
                <a:latin typeface="Arial" panose="020B0604020202020204" pitchFamily="34" charset="0"/>
              </a:rPr>
              <a:t>Tziachris</a:t>
            </a:r>
            <a:r>
              <a:rPr lang="en-US" dirty="0">
                <a:latin typeface="Arial" panose="020B0604020202020204" pitchFamily="34" charset="0"/>
              </a:rPr>
              <a:t>, 2022</a:t>
            </a:r>
            <a:endParaRPr lang="en-US" dirty="0"/>
          </a:p>
        </p:txBody>
      </p:sp>
      <p:pic>
        <p:nvPicPr>
          <p:cNvPr id="11" name="Picture 10">
            <a:extLst>
              <a:ext uri="{FF2B5EF4-FFF2-40B4-BE49-F238E27FC236}">
                <a16:creationId xmlns:a16="http://schemas.microsoft.com/office/drawing/2014/main" id="{83100584-4FA7-4C5C-B898-3C17775DB805}"/>
              </a:ext>
            </a:extLst>
          </p:cNvPr>
          <p:cNvPicPr>
            <a:picLocks noChangeAspect="1"/>
          </p:cNvPicPr>
          <p:nvPr/>
        </p:nvPicPr>
        <p:blipFill>
          <a:blip r:embed="rId3"/>
          <a:stretch>
            <a:fillRect/>
          </a:stretch>
        </p:blipFill>
        <p:spPr>
          <a:xfrm>
            <a:off x="4336330" y="2324181"/>
            <a:ext cx="6861557" cy="3779815"/>
          </a:xfrm>
          <a:prstGeom prst="rect">
            <a:avLst/>
          </a:prstGeom>
        </p:spPr>
      </p:pic>
    </p:spTree>
    <p:extLst>
      <p:ext uri="{BB962C8B-B14F-4D97-AF65-F5344CB8AC3E}">
        <p14:creationId xmlns:p14="http://schemas.microsoft.com/office/powerpoint/2010/main" val="252260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601-9323-4C70-9EAE-2A5150F179D3}"/>
              </a:ext>
            </a:extLst>
          </p:cNvPr>
          <p:cNvSpPr>
            <a:spLocks noGrp="1"/>
          </p:cNvSpPr>
          <p:nvPr>
            <p:ph type="title"/>
          </p:nvPr>
        </p:nvSpPr>
        <p:spPr/>
        <p:txBody>
          <a:bodyPr/>
          <a:lstStyle/>
          <a:p>
            <a:r>
              <a:rPr lang="en-CA" dirty="0"/>
              <a:t>Machine Learning</a:t>
            </a:r>
            <a:endParaRPr lang="en-US" dirty="0"/>
          </a:p>
        </p:txBody>
      </p:sp>
      <p:sp>
        <p:nvSpPr>
          <p:cNvPr id="3" name="Content Placeholder 2">
            <a:extLst>
              <a:ext uri="{FF2B5EF4-FFF2-40B4-BE49-F238E27FC236}">
                <a16:creationId xmlns:a16="http://schemas.microsoft.com/office/drawing/2014/main" id="{4AD8D3BD-2635-4261-998B-24FA31B07D36}"/>
              </a:ext>
            </a:extLst>
          </p:cNvPr>
          <p:cNvSpPr>
            <a:spLocks noGrp="1"/>
          </p:cNvSpPr>
          <p:nvPr>
            <p:ph idx="1"/>
          </p:nvPr>
        </p:nvSpPr>
        <p:spPr/>
        <p:txBody>
          <a:bodyPr/>
          <a:lstStyle/>
          <a:p>
            <a:pPr marL="0" indent="0">
              <a:buNone/>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term ‘machine learning’ was coined in 1959 to describe the application of statistical algorithms to learning problems, for example, how to play checkers.  </a:t>
            </a:r>
          </a:p>
          <a:p>
            <a:pPr marL="0" indent="0">
              <a:buNone/>
            </a:pPr>
            <a:endParaRPr lang="en-US" dirty="0"/>
          </a:p>
        </p:txBody>
      </p:sp>
      <p:sp>
        <p:nvSpPr>
          <p:cNvPr id="4" name="Footer Placeholder 3">
            <a:extLst>
              <a:ext uri="{FF2B5EF4-FFF2-40B4-BE49-F238E27FC236}">
                <a16:creationId xmlns:a16="http://schemas.microsoft.com/office/drawing/2014/main" id="{19E0BA41-AC53-4FC9-9E8D-C338B2FE8AAD}"/>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8CA98512-B64F-4578-84DF-92F09BAC10FA}"/>
              </a:ext>
            </a:extLst>
          </p:cNvPr>
          <p:cNvSpPr>
            <a:spLocks noGrp="1"/>
          </p:cNvSpPr>
          <p:nvPr>
            <p:ph type="sldNum" sz="quarter" idx="12"/>
          </p:nvPr>
        </p:nvSpPr>
        <p:spPr/>
        <p:txBody>
          <a:bodyPr/>
          <a:lstStyle/>
          <a:p>
            <a:fld id="{C6BF2AB9-14D0-4896-94B0-E5AE1DCDC902}" type="slidenum">
              <a:rPr lang="en-US" smtClean="0"/>
              <a:t>18</a:t>
            </a:fld>
            <a:endParaRPr lang="en-US"/>
          </a:p>
        </p:txBody>
      </p:sp>
      <p:pic>
        <p:nvPicPr>
          <p:cNvPr id="7" name="Picture 6">
            <a:extLst>
              <a:ext uri="{FF2B5EF4-FFF2-40B4-BE49-F238E27FC236}">
                <a16:creationId xmlns:a16="http://schemas.microsoft.com/office/drawing/2014/main" id="{BA2EC67E-6ED3-4037-8900-BFCDA4EF4830}"/>
              </a:ext>
            </a:extLst>
          </p:cNvPr>
          <p:cNvPicPr>
            <a:picLocks noChangeAspect="1"/>
          </p:cNvPicPr>
          <p:nvPr/>
        </p:nvPicPr>
        <p:blipFill>
          <a:blip r:embed="rId2"/>
          <a:stretch>
            <a:fillRect/>
          </a:stretch>
        </p:blipFill>
        <p:spPr>
          <a:xfrm>
            <a:off x="6603334" y="2482363"/>
            <a:ext cx="3514326" cy="3784294"/>
          </a:xfrm>
          <a:prstGeom prst="rect">
            <a:avLst/>
          </a:prstGeom>
        </p:spPr>
      </p:pic>
      <p:sp>
        <p:nvSpPr>
          <p:cNvPr id="9" name="TextBox 8">
            <a:extLst>
              <a:ext uri="{FF2B5EF4-FFF2-40B4-BE49-F238E27FC236}">
                <a16:creationId xmlns:a16="http://schemas.microsoft.com/office/drawing/2014/main" id="{E82FD607-2475-4873-9932-34AFE455EB7B}"/>
              </a:ext>
            </a:extLst>
          </p:cNvPr>
          <p:cNvSpPr txBox="1"/>
          <p:nvPr/>
        </p:nvSpPr>
        <p:spPr>
          <a:xfrm>
            <a:off x="865827" y="2690907"/>
            <a:ext cx="3172773" cy="923330"/>
          </a:xfrm>
          <a:prstGeom prst="rect">
            <a:avLst/>
          </a:prstGeom>
          <a:noFill/>
        </p:spPr>
        <p:txBody>
          <a:bodyPr wrap="square">
            <a:spAutoFit/>
          </a:bodyPr>
          <a:lstStyle/>
          <a:p>
            <a:r>
              <a:rPr lang="en-US" dirty="0">
                <a:hlinkClick r:id="rId3"/>
              </a:rPr>
              <a:t>https://ieeexplore.ieee.org/document/5392560</a:t>
            </a:r>
            <a:r>
              <a:rPr lang="en-US" dirty="0"/>
              <a:t> </a:t>
            </a: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Arthur Samuel (1959) for IBM</a:t>
            </a:r>
            <a:endParaRPr lang="en-US" dirty="0"/>
          </a:p>
        </p:txBody>
      </p:sp>
    </p:spTree>
    <p:extLst>
      <p:ext uri="{BB962C8B-B14F-4D97-AF65-F5344CB8AC3E}">
        <p14:creationId xmlns:p14="http://schemas.microsoft.com/office/powerpoint/2010/main" val="2169030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FA1D-EFC1-4D04-B5CF-BBEB508F1185}"/>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1B744843-662B-4E0A-AB96-6CEE22C8EBCD}"/>
              </a:ext>
            </a:extLst>
          </p:cNvPr>
          <p:cNvSpPr>
            <a:spLocks noGrp="1"/>
          </p:cNvSpPr>
          <p:nvPr>
            <p:ph idx="1"/>
          </p:nvPr>
        </p:nvSpPr>
        <p:spPr>
          <a:xfrm>
            <a:off x="838200" y="1825625"/>
            <a:ext cx="2511056" cy="4351338"/>
          </a:xfrm>
        </p:spPr>
        <p:txBody>
          <a:bodyPr/>
          <a:lstStyle/>
          <a:p>
            <a:pPr marL="0" indent="0">
              <a:buNone/>
            </a:pPr>
            <a:r>
              <a:rPr lang="en-CA" dirty="0"/>
              <a:t>Machine Learning Engineering</a:t>
            </a:r>
            <a:endParaRPr lang="en-US" dirty="0"/>
          </a:p>
        </p:txBody>
      </p:sp>
      <p:pic>
        <p:nvPicPr>
          <p:cNvPr id="7" name="Picture 6" descr="Diagram&#10;&#10;Description automatically generated">
            <a:extLst>
              <a:ext uri="{FF2B5EF4-FFF2-40B4-BE49-F238E27FC236}">
                <a16:creationId xmlns:a16="http://schemas.microsoft.com/office/drawing/2014/main" id="{C296C489-C61E-475B-BE56-D787A1367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822" y="1605847"/>
            <a:ext cx="6879265" cy="5156931"/>
          </a:xfrm>
          <a:prstGeom prst="rect">
            <a:avLst/>
          </a:prstGeom>
        </p:spPr>
      </p:pic>
      <p:sp>
        <p:nvSpPr>
          <p:cNvPr id="9" name="TextBox 8">
            <a:extLst>
              <a:ext uri="{FF2B5EF4-FFF2-40B4-BE49-F238E27FC236}">
                <a16:creationId xmlns:a16="http://schemas.microsoft.com/office/drawing/2014/main" id="{012881C1-9977-4764-A1C9-0E8C91D52769}"/>
              </a:ext>
            </a:extLst>
          </p:cNvPr>
          <p:cNvSpPr txBox="1"/>
          <p:nvPr/>
        </p:nvSpPr>
        <p:spPr>
          <a:xfrm>
            <a:off x="781494" y="5111571"/>
            <a:ext cx="2033477" cy="1200329"/>
          </a:xfrm>
          <a:prstGeom prst="rect">
            <a:avLst/>
          </a:prstGeom>
          <a:noFill/>
        </p:spPr>
        <p:txBody>
          <a:bodyPr wrap="square">
            <a:spAutoFit/>
          </a:bodyPr>
          <a:lstStyle/>
          <a:p>
            <a:r>
              <a:rPr lang="en-US" dirty="0" err="1"/>
              <a:t>MLops</a:t>
            </a:r>
            <a:r>
              <a:rPr lang="en-US" dirty="0"/>
              <a:t> </a:t>
            </a:r>
            <a:r>
              <a:rPr lang="en-US" dirty="0">
                <a:hlinkClick r:id="rId3"/>
              </a:rPr>
              <a:t>https://ml-ops.org/content/end-to-end-ml-workflow</a:t>
            </a:r>
            <a:r>
              <a:rPr lang="en-US" dirty="0"/>
              <a:t> </a:t>
            </a:r>
          </a:p>
        </p:txBody>
      </p:sp>
      <p:sp>
        <p:nvSpPr>
          <p:cNvPr id="10" name="Footer Placeholder 9">
            <a:extLst>
              <a:ext uri="{FF2B5EF4-FFF2-40B4-BE49-F238E27FC236}">
                <a16:creationId xmlns:a16="http://schemas.microsoft.com/office/drawing/2014/main" id="{8C093834-F5AE-45E1-81D0-A836B238F895}"/>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4C1D7278-CC68-46EF-A8D2-B6A12788A129}"/>
              </a:ext>
            </a:extLst>
          </p:cNvPr>
          <p:cNvSpPr>
            <a:spLocks noGrp="1"/>
          </p:cNvSpPr>
          <p:nvPr>
            <p:ph type="sldNum" sz="quarter" idx="12"/>
          </p:nvPr>
        </p:nvSpPr>
        <p:spPr/>
        <p:txBody>
          <a:bodyPr/>
          <a:lstStyle/>
          <a:p>
            <a:fld id="{C6BF2AB9-14D0-4896-94B0-E5AE1DCDC902}" type="slidenum">
              <a:rPr lang="en-US" smtClean="0"/>
              <a:t>19</a:t>
            </a:fld>
            <a:endParaRPr lang="en-US"/>
          </a:p>
        </p:txBody>
      </p:sp>
    </p:spTree>
    <p:extLst>
      <p:ext uri="{BB962C8B-B14F-4D97-AF65-F5344CB8AC3E}">
        <p14:creationId xmlns:p14="http://schemas.microsoft.com/office/powerpoint/2010/main" val="184112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4A02-FA6A-465F-9638-7A181D8B55C4}"/>
              </a:ext>
            </a:extLst>
          </p:cNvPr>
          <p:cNvSpPr>
            <a:spLocks noGrp="1"/>
          </p:cNvSpPr>
          <p:nvPr>
            <p:ph type="title"/>
          </p:nvPr>
        </p:nvSpPr>
        <p:spPr/>
        <p:txBody>
          <a:bodyPr/>
          <a:lstStyle/>
          <a:p>
            <a:r>
              <a:rPr lang="en-CA" dirty="0"/>
              <a:t>Three Frameworks</a:t>
            </a:r>
            <a:endParaRPr lang="en-US" dirty="0"/>
          </a:p>
        </p:txBody>
      </p:sp>
      <p:graphicFrame>
        <p:nvGraphicFramePr>
          <p:cNvPr id="4" name="Content Placeholder 3">
            <a:extLst>
              <a:ext uri="{FF2B5EF4-FFF2-40B4-BE49-F238E27FC236}">
                <a16:creationId xmlns:a16="http://schemas.microsoft.com/office/drawing/2014/main" id="{AD0C385D-2467-429A-B99C-A068E028B6BE}"/>
              </a:ext>
            </a:extLst>
          </p:cNvPr>
          <p:cNvGraphicFramePr>
            <a:graphicFrameLocks noGrp="1"/>
          </p:cNvGraphicFramePr>
          <p:nvPr>
            <p:ph idx="1"/>
            <p:extLst>
              <p:ext uri="{D42A27DB-BD31-4B8C-83A1-F6EECF244321}">
                <p14:modId xmlns:p14="http://schemas.microsoft.com/office/powerpoint/2010/main" val="4215505158"/>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A704C387-E821-4D5D-89E7-C66F461A0917}"/>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014A8B68-F8B7-42C3-A57D-11F2A40BFA67}"/>
              </a:ext>
            </a:extLst>
          </p:cNvPr>
          <p:cNvSpPr>
            <a:spLocks noGrp="1"/>
          </p:cNvSpPr>
          <p:nvPr>
            <p:ph type="sldNum" sz="quarter" idx="12"/>
          </p:nvPr>
        </p:nvSpPr>
        <p:spPr/>
        <p:txBody>
          <a:bodyPr/>
          <a:lstStyle/>
          <a:p>
            <a:fld id="{C6BF2AB9-14D0-4896-94B0-E5AE1DCDC902}" type="slidenum">
              <a:rPr lang="en-US" smtClean="0"/>
              <a:t>2</a:t>
            </a:fld>
            <a:endParaRPr lang="en-US"/>
          </a:p>
        </p:txBody>
      </p:sp>
    </p:spTree>
    <p:extLst>
      <p:ext uri="{BB962C8B-B14F-4D97-AF65-F5344CB8AC3E}">
        <p14:creationId xmlns:p14="http://schemas.microsoft.com/office/powerpoint/2010/main" val="234219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9CAFA22-310B-4994-ADA3-0738A0000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168" y="2139950"/>
            <a:ext cx="8096250" cy="4171950"/>
          </a:xfrm>
          <a:prstGeom prst="rect">
            <a:avLst/>
          </a:prstGeom>
        </p:spPr>
      </p:pic>
      <p:sp>
        <p:nvSpPr>
          <p:cNvPr id="2" name="Title 1">
            <a:extLst>
              <a:ext uri="{FF2B5EF4-FFF2-40B4-BE49-F238E27FC236}">
                <a16:creationId xmlns:a16="http://schemas.microsoft.com/office/drawing/2014/main" id="{DAF0FA1D-EFC1-4D04-B5CF-BBEB508F1185}"/>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1B744843-662B-4E0A-AB96-6CEE22C8EBCD}"/>
              </a:ext>
            </a:extLst>
          </p:cNvPr>
          <p:cNvSpPr>
            <a:spLocks noGrp="1"/>
          </p:cNvSpPr>
          <p:nvPr>
            <p:ph idx="1"/>
          </p:nvPr>
        </p:nvSpPr>
        <p:spPr/>
        <p:txBody>
          <a:bodyPr/>
          <a:lstStyle/>
          <a:p>
            <a:pPr marL="0" indent="0">
              <a:buNone/>
            </a:pPr>
            <a:r>
              <a:rPr lang="en-CA" dirty="0"/>
              <a:t>Big Data Analytics</a:t>
            </a:r>
            <a:endParaRPr lang="en-US" dirty="0"/>
          </a:p>
        </p:txBody>
      </p:sp>
      <p:sp>
        <p:nvSpPr>
          <p:cNvPr id="10" name="TextBox 9">
            <a:extLst>
              <a:ext uri="{FF2B5EF4-FFF2-40B4-BE49-F238E27FC236}">
                <a16:creationId xmlns:a16="http://schemas.microsoft.com/office/drawing/2014/main" id="{D0729478-2679-4BC2-90D3-B9F73E659491}"/>
              </a:ext>
            </a:extLst>
          </p:cNvPr>
          <p:cNvSpPr txBox="1"/>
          <p:nvPr/>
        </p:nvSpPr>
        <p:spPr>
          <a:xfrm>
            <a:off x="838198" y="4836904"/>
            <a:ext cx="2676969" cy="1785104"/>
          </a:xfrm>
          <a:prstGeom prst="rect">
            <a:avLst/>
          </a:prstGeom>
          <a:noFill/>
        </p:spPr>
        <p:txBody>
          <a:bodyPr wrap="square">
            <a:spAutoFit/>
          </a:bodyPr>
          <a:lstStyle/>
          <a:p>
            <a:r>
              <a:rPr lang="en-US" sz="1100" dirty="0"/>
              <a:t>Marcos D. </a:t>
            </a:r>
            <a:r>
              <a:rPr lang="en-US" sz="1100" dirty="0" err="1"/>
              <a:t>Assuncao</a:t>
            </a:r>
            <a:r>
              <a:rPr lang="en-US" sz="1100" dirty="0"/>
              <a:t>, Rodrigo N. </a:t>
            </a:r>
            <a:r>
              <a:rPr lang="en-US" sz="1100" dirty="0" err="1"/>
              <a:t>Calheiros</a:t>
            </a:r>
            <a:r>
              <a:rPr lang="en-US" sz="1100" dirty="0"/>
              <a:t>, Silvia Bianchi, Marco A. S. </a:t>
            </a:r>
            <a:r>
              <a:rPr lang="en-US" sz="1100" dirty="0" err="1"/>
              <a:t>Netto</a:t>
            </a:r>
            <a:r>
              <a:rPr lang="en-US" sz="1100" dirty="0"/>
              <a:t>, Rajkumar </a:t>
            </a:r>
            <a:r>
              <a:rPr lang="en-US" sz="1100" dirty="0" err="1"/>
              <a:t>Buyya</a:t>
            </a:r>
            <a:r>
              <a:rPr lang="en-US" sz="1100" dirty="0"/>
              <a:t>. (2014). Big Data Computing and Clouds: Trends and Future Directions. Journal of Parallel and Distributed Computing. </a:t>
            </a:r>
            <a:r>
              <a:rPr lang="en-US" sz="1100" dirty="0">
                <a:hlinkClick r:id="rId3"/>
              </a:rPr>
              <a:t>https://www.researchgate.net/publication/259335041_Big_Data_Computing_and_Clouds_Challenges_Solutions_and_Future_Directions</a:t>
            </a:r>
            <a:r>
              <a:rPr lang="en-US" sz="1100" dirty="0"/>
              <a:t> </a:t>
            </a:r>
          </a:p>
        </p:txBody>
      </p:sp>
      <p:sp>
        <p:nvSpPr>
          <p:cNvPr id="8" name="Footer Placeholder 7">
            <a:extLst>
              <a:ext uri="{FF2B5EF4-FFF2-40B4-BE49-F238E27FC236}">
                <a16:creationId xmlns:a16="http://schemas.microsoft.com/office/drawing/2014/main" id="{9CC10417-C672-4B49-AD59-0137CEA5A658}"/>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48D978ED-93BA-4FF7-8217-0BE191B643A9}"/>
              </a:ext>
            </a:extLst>
          </p:cNvPr>
          <p:cNvSpPr>
            <a:spLocks noGrp="1"/>
          </p:cNvSpPr>
          <p:nvPr>
            <p:ph type="sldNum" sz="quarter" idx="12"/>
          </p:nvPr>
        </p:nvSpPr>
        <p:spPr/>
        <p:txBody>
          <a:bodyPr/>
          <a:lstStyle/>
          <a:p>
            <a:fld id="{C6BF2AB9-14D0-4896-94B0-E5AE1DCDC902}" type="slidenum">
              <a:rPr lang="en-US" smtClean="0"/>
              <a:t>20</a:t>
            </a:fld>
            <a:endParaRPr lang="en-US"/>
          </a:p>
        </p:txBody>
      </p:sp>
    </p:spTree>
    <p:extLst>
      <p:ext uri="{BB962C8B-B14F-4D97-AF65-F5344CB8AC3E}">
        <p14:creationId xmlns:p14="http://schemas.microsoft.com/office/powerpoint/2010/main" val="274127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1DDF-2CD4-4F20-9B75-0975BA4E4942}"/>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CD1DC999-140F-4D87-8723-7519F16FBA2D}"/>
              </a:ext>
            </a:extLst>
          </p:cNvPr>
          <p:cNvSpPr>
            <a:spLocks noGrp="1"/>
          </p:cNvSpPr>
          <p:nvPr>
            <p:ph idx="1"/>
          </p:nvPr>
        </p:nvSpPr>
        <p:spPr>
          <a:xfrm>
            <a:off x="818561" y="1825625"/>
            <a:ext cx="10515600" cy="4351338"/>
          </a:xfrm>
        </p:spPr>
        <p:txBody>
          <a:bodyPr/>
          <a:lstStyle/>
          <a:p>
            <a:pPr marL="0" indent="0">
              <a:buNone/>
            </a:pPr>
            <a:r>
              <a:rPr lang="en-CA" dirty="0"/>
              <a:t>GAISE</a:t>
            </a:r>
            <a:endParaRPr lang="en-US" dirty="0"/>
          </a:p>
        </p:txBody>
      </p:sp>
      <p:pic>
        <p:nvPicPr>
          <p:cNvPr id="5" name="Picture 4">
            <a:extLst>
              <a:ext uri="{FF2B5EF4-FFF2-40B4-BE49-F238E27FC236}">
                <a16:creationId xmlns:a16="http://schemas.microsoft.com/office/drawing/2014/main" id="{41F7C56C-CA9E-4D5A-B37B-80338B9F6119}"/>
              </a:ext>
            </a:extLst>
          </p:cNvPr>
          <p:cNvPicPr>
            <a:picLocks noChangeAspect="1"/>
          </p:cNvPicPr>
          <p:nvPr/>
        </p:nvPicPr>
        <p:blipFill>
          <a:blip r:embed="rId2"/>
          <a:stretch>
            <a:fillRect/>
          </a:stretch>
        </p:blipFill>
        <p:spPr>
          <a:xfrm>
            <a:off x="3787611" y="1825625"/>
            <a:ext cx="6573167" cy="3667637"/>
          </a:xfrm>
          <a:prstGeom prst="rect">
            <a:avLst/>
          </a:prstGeom>
        </p:spPr>
      </p:pic>
      <p:sp>
        <p:nvSpPr>
          <p:cNvPr id="7" name="TextBox 6">
            <a:extLst>
              <a:ext uri="{FF2B5EF4-FFF2-40B4-BE49-F238E27FC236}">
                <a16:creationId xmlns:a16="http://schemas.microsoft.com/office/drawing/2014/main" id="{D24CCB66-EA5B-4932-8C1E-205E90F0E285}"/>
              </a:ext>
            </a:extLst>
          </p:cNvPr>
          <p:cNvSpPr txBox="1"/>
          <p:nvPr/>
        </p:nvSpPr>
        <p:spPr>
          <a:xfrm>
            <a:off x="307665" y="4403721"/>
            <a:ext cx="3047114" cy="1773242"/>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3"/>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sp>
        <p:nvSpPr>
          <p:cNvPr id="8" name="Footer Placeholder 7">
            <a:extLst>
              <a:ext uri="{FF2B5EF4-FFF2-40B4-BE49-F238E27FC236}">
                <a16:creationId xmlns:a16="http://schemas.microsoft.com/office/drawing/2014/main" id="{2DF2FB3D-5CB4-4B1B-A952-6632E5085A18}"/>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8D1F7F29-CB74-43FB-AD8B-8331858EBCC0}"/>
              </a:ext>
            </a:extLst>
          </p:cNvPr>
          <p:cNvSpPr>
            <a:spLocks noGrp="1"/>
          </p:cNvSpPr>
          <p:nvPr>
            <p:ph type="sldNum" sz="quarter" idx="12"/>
          </p:nvPr>
        </p:nvSpPr>
        <p:spPr/>
        <p:txBody>
          <a:bodyPr/>
          <a:lstStyle/>
          <a:p>
            <a:fld id="{C6BF2AB9-14D0-4896-94B0-E5AE1DCDC902}" type="slidenum">
              <a:rPr lang="en-US" smtClean="0"/>
              <a:t>21</a:t>
            </a:fld>
            <a:endParaRPr lang="en-US"/>
          </a:p>
        </p:txBody>
      </p:sp>
    </p:spTree>
    <p:extLst>
      <p:ext uri="{BB962C8B-B14F-4D97-AF65-F5344CB8AC3E}">
        <p14:creationId xmlns:p14="http://schemas.microsoft.com/office/powerpoint/2010/main" val="113289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A594-4982-4602-AD2B-E443244AB4A4}"/>
              </a:ext>
            </a:extLst>
          </p:cNvPr>
          <p:cNvSpPr>
            <a:spLocks noGrp="1"/>
          </p:cNvSpPr>
          <p:nvPr>
            <p:ph type="title"/>
          </p:nvPr>
        </p:nvSpPr>
        <p:spPr/>
        <p:txBody>
          <a:bodyPr/>
          <a:lstStyle/>
          <a:p>
            <a:r>
              <a:rPr lang="en-CA" dirty="0"/>
              <a:t>Subdivisions</a:t>
            </a:r>
            <a:endParaRPr lang="en-US" dirty="0"/>
          </a:p>
        </p:txBody>
      </p:sp>
      <p:graphicFrame>
        <p:nvGraphicFramePr>
          <p:cNvPr id="4" name="Table 4">
            <a:extLst>
              <a:ext uri="{FF2B5EF4-FFF2-40B4-BE49-F238E27FC236}">
                <a16:creationId xmlns:a16="http://schemas.microsoft.com/office/drawing/2014/main" id="{63B83B37-1467-492E-9C97-587F15C59C27}"/>
              </a:ext>
            </a:extLst>
          </p:cNvPr>
          <p:cNvGraphicFramePr>
            <a:graphicFrameLocks noGrp="1"/>
          </p:cNvGraphicFramePr>
          <p:nvPr>
            <p:ph idx="1"/>
            <p:extLst>
              <p:ext uri="{D42A27DB-BD31-4B8C-83A1-F6EECF244321}">
                <p14:modId xmlns:p14="http://schemas.microsoft.com/office/powerpoint/2010/main" val="397330456"/>
              </p:ext>
            </p:extLst>
          </p:nvPr>
        </p:nvGraphicFramePr>
        <p:xfrm>
          <a:off x="838200" y="1825625"/>
          <a:ext cx="10515600" cy="1854200"/>
        </p:xfrm>
        <a:graphic>
          <a:graphicData uri="http://schemas.openxmlformats.org/drawingml/2006/table">
            <a:tbl>
              <a:tblPr firstRow="1" bandRow="1">
                <a:tableStyleId>{F5AB1C69-6EDB-4FF4-983F-18BD219EF322}</a:tableStyleId>
              </a:tblPr>
              <a:tblGrid>
                <a:gridCol w="2805953">
                  <a:extLst>
                    <a:ext uri="{9D8B030D-6E8A-4147-A177-3AD203B41FA5}">
                      <a16:colId xmlns:a16="http://schemas.microsoft.com/office/drawing/2014/main" val="2631129326"/>
                    </a:ext>
                  </a:extLst>
                </a:gridCol>
                <a:gridCol w="7709647">
                  <a:extLst>
                    <a:ext uri="{9D8B030D-6E8A-4147-A177-3AD203B41FA5}">
                      <a16:colId xmlns:a16="http://schemas.microsoft.com/office/drawing/2014/main" val="3841256324"/>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894389997"/>
                  </a:ext>
                </a:extLst>
              </a:tr>
              <a:tr h="370840">
                <a:tc>
                  <a:txBody>
                    <a:bodyPr/>
                    <a:lstStyle/>
                    <a:p>
                      <a:r>
                        <a:rPr lang="en-CA" dirty="0"/>
                        <a:t>Information Literacy</a:t>
                      </a:r>
                      <a:endParaRPr lang="en-US" dirty="0"/>
                    </a:p>
                  </a:txBody>
                  <a:tcPr/>
                </a:tc>
                <a:tc>
                  <a:txBody>
                    <a:bodyPr/>
                    <a:lstStyle/>
                    <a:p>
                      <a:endParaRPr lang="en-US" dirty="0"/>
                    </a:p>
                  </a:txBody>
                  <a:tcPr/>
                </a:tc>
                <a:extLst>
                  <a:ext uri="{0D108BD9-81ED-4DB2-BD59-A6C34878D82A}">
                    <a16:rowId xmlns:a16="http://schemas.microsoft.com/office/drawing/2014/main" val="1930829203"/>
                  </a:ext>
                </a:extLst>
              </a:tr>
              <a:tr h="370840">
                <a:tc>
                  <a:txBody>
                    <a:bodyPr/>
                    <a:lstStyle/>
                    <a:p>
                      <a:r>
                        <a:rPr lang="en-CA" dirty="0"/>
                        <a:t>Probability and Statistics</a:t>
                      </a:r>
                      <a:endParaRPr lang="en-US" dirty="0"/>
                    </a:p>
                  </a:txBody>
                  <a:tcPr/>
                </a:tc>
                <a:tc>
                  <a:txBody>
                    <a:bodyPr/>
                    <a:lstStyle/>
                    <a:p>
                      <a:endParaRPr lang="en-US"/>
                    </a:p>
                  </a:txBody>
                  <a:tcPr/>
                </a:tc>
                <a:extLst>
                  <a:ext uri="{0D108BD9-81ED-4DB2-BD59-A6C34878D82A}">
                    <a16:rowId xmlns:a16="http://schemas.microsoft.com/office/drawing/2014/main" val="1144630437"/>
                  </a:ext>
                </a:extLst>
              </a:tr>
              <a:tr h="370840">
                <a:tc>
                  <a:txBody>
                    <a:bodyPr/>
                    <a:lstStyle/>
                    <a:p>
                      <a:r>
                        <a:rPr lang="en-CA" dirty="0"/>
                        <a:t>Critical Thinking</a:t>
                      </a:r>
                      <a:endParaRPr lang="en-US" dirty="0"/>
                    </a:p>
                  </a:txBody>
                  <a:tcPr/>
                </a:tc>
                <a:tc>
                  <a:txBody>
                    <a:bodyPr/>
                    <a:lstStyle/>
                    <a:p>
                      <a:endParaRPr lang="en-US"/>
                    </a:p>
                  </a:txBody>
                  <a:tcPr/>
                </a:tc>
                <a:extLst>
                  <a:ext uri="{0D108BD9-81ED-4DB2-BD59-A6C34878D82A}">
                    <a16:rowId xmlns:a16="http://schemas.microsoft.com/office/drawing/2014/main" val="1020239481"/>
                  </a:ext>
                </a:extLst>
              </a:tr>
              <a:tr h="370840">
                <a:tc>
                  <a:txBody>
                    <a:bodyPr/>
                    <a:lstStyle/>
                    <a:p>
                      <a:r>
                        <a:rPr lang="en-CA" dirty="0"/>
                        <a:t>Data Management</a:t>
                      </a:r>
                      <a:endParaRPr lang="en-US" dirty="0"/>
                    </a:p>
                  </a:txBody>
                  <a:tcPr/>
                </a:tc>
                <a:tc>
                  <a:txBody>
                    <a:bodyPr/>
                    <a:lstStyle/>
                    <a:p>
                      <a:endParaRPr lang="en-US" dirty="0"/>
                    </a:p>
                  </a:txBody>
                  <a:tcPr/>
                </a:tc>
                <a:extLst>
                  <a:ext uri="{0D108BD9-81ED-4DB2-BD59-A6C34878D82A}">
                    <a16:rowId xmlns:a16="http://schemas.microsoft.com/office/drawing/2014/main" val="3322174199"/>
                  </a:ext>
                </a:extLst>
              </a:tr>
            </a:tbl>
          </a:graphicData>
        </a:graphic>
      </p:graphicFrame>
      <p:sp>
        <p:nvSpPr>
          <p:cNvPr id="3" name="Footer Placeholder 2">
            <a:extLst>
              <a:ext uri="{FF2B5EF4-FFF2-40B4-BE49-F238E27FC236}">
                <a16:creationId xmlns:a16="http://schemas.microsoft.com/office/drawing/2014/main" id="{33A32352-0C00-40C9-BAE6-B3781A874214}"/>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780C0B36-BE9B-4B24-BA68-26E337E3C700}"/>
              </a:ext>
            </a:extLst>
          </p:cNvPr>
          <p:cNvSpPr>
            <a:spLocks noGrp="1"/>
          </p:cNvSpPr>
          <p:nvPr>
            <p:ph type="sldNum" sz="quarter" idx="12"/>
          </p:nvPr>
        </p:nvSpPr>
        <p:spPr/>
        <p:txBody>
          <a:bodyPr/>
          <a:lstStyle/>
          <a:p>
            <a:fld id="{C6BF2AB9-14D0-4896-94B0-E5AE1DCDC902}" type="slidenum">
              <a:rPr lang="en-US" smtClean="0"/>
              <a:t>22</a:t>
            </a:fld>
            <a:endParaRPr lang="en-US"/>
          </a:p>
        </p:txBody>
      </p:sp>
    </p:spTree>
    <p:extLst>
      <p:ext uri="{BB962C8B-B14F-4D97-AF65-F5344CB8AC3E}">
        <p14:creationId xmlns:p14="http://schemas.microsoft.com/office/powerpoint/2010/main" val="1068907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A594-4982-4602-AD2B-E443244AB4A4}"/>
              </a:ext>
            </a:extLst>
          </p:cNvPr>
          <p:cNvSpPr>
            <a:spLocks noGrp="1"/>
          </p:cNvSpPr>
          <p:nvPr>
            <p:ph type="title"/>
          </p:nvPr>
        </p:nvSpPr>
        <p:spPr/>
        <p:txBody>
          <a:bodyPr/>
          <a:lstStyle/>
          <a:p>
            <a:r>
              <a:rPr lang="en-CA" dirty="0"/>
              <a:t>Competencies</a:t>
            </a:r>
            <a:endParaRPr lang="en-US" dirty="0"/>
          </a:p>
        </p:txBody>
      </p:sp>
      <p:sp>
        <p:nvSpPr>
          <p:cNvPr id="3" name="Footer Placeholder 2">
            <a:extLst>
              <a:ext uri="{FF2B5EF4-FFF2-40B4-BE49-F238E27FC236}">
                <a16:creationId xmlns:a16="http://schemas.microsoft.com/office/drawing/2014/main" id="{33A32352-0C00-40C9-BAE6-B3781A874214}"/>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780C0B36-BE9B-4B24-BA68-26E337E3C700}"/>
              </a:ext>
            </a:extLst>
          </p:cNvPr>
          <p:cNvSpPr>
            <a:spLocks noGrp="1"/>
          </p:cNvSpPr>
          <p:nvPr>
            <p:ph type="sldNum" sz="quarter" idx="12"/>
          </p:nvPr>
        </p:nvSpPr>
        <p:spPr/>
        <p:txBody>
          <a:bodyPr/>
          <a:lstStyle/>
          <a:p>
            <a:fld id="{C6BF2AB9-14D0-4896-94B0-E5AE1DCDC902}" type="slidenum">
              <a:rPr lang="en-US" smtClean="0"/>
              <a:t>23</a:t>
            </a:fld>
            <a:endParaRPr lang="en-US"/>
          </a:p>
        </p:txBody>
      </p:sp>
      <p:sp>
        <p:nvSpPr>
          <p:cNvPr id="7" name="Content Placeholder 6">
            <a:extLst>
              <a:ext uri="{FF2B5EF4-FFF2-40B4-BE49-F238E27FC236}">
                <a16:creationId xmlns:a16="http://schemas.microsoft.com/office/drawing/2014/main" id="{CDE99C4D-FA16-419C-8AC8-4B9509FD0C3F}"/>
              </a:ext>
            </a:extLst>
          </p:cNvPr>
          <p:cNvSpPr>
            <a:spLocks noGrp="1"/>
          </p:cNvSpPr>
          <p:nvPr>
            <p:ph idx="1"/>
          </p:nvPr>
        </p:nvSpPr>
        <p:spPr/>
        <p:txBody>
          <a:bodyPr/>
          <a:lstStyle/>
          <a:p>
            <a:r>
              <a:rPr lang="en-US" dirty="0"/>
              <a:t>are a set of basic knowledge, skills, abilities, and other characteristics that enable people at work to efficiently and successfully accomplish their job tasks</a:t>
            </a:r>
          </a:p>
        </p:txBody>
      </p:sp>
      <p:sp>
        <p:nvSpPr>
          <p:cNvPr id="9" name="TextBox 8">
            <a:extLst>
              <a:ext uri="{FF2B5EF4-FFF2-40B4-BE49-F238E27FC236}">
                <a16:creationId xmlns:a16="http://schemas.microsoft.com/office/drawing/2014/main" id="{9F9301A6-37F5-4240-8500-B3E0385E6729}"/>
              </a:ext>
            </a:extLst>
          </p:cNvPr>
          <p:cNvSpPr txBox="1"/>
          <p:nvPr/>
        </p:nvSpPr>
        <p:spPr>
          <a:xfrm>
            <a:off x="1086440" y="4631711"/>
            <a:ext cx="6094428" cy="1200329"/>
          </a:xfrm>
          <a:prstGeom prst="rect">
            <a:avLst/>
          </a:prstGeom>
          <a:noFill/>
        </p:spPr>
        <p:txBody>
          <a:bodyPr wrap="square">
            <a:spAutoFit/>
          </a:bodyPr>
          <a:lstStyle/>
          <a:p>
            <a:r>
              <a:rPr lang="en-US" dirty="0">
                <a:hlinkClick r:id="rId2"/>
              </a:rPr>
              <a:t>https://www.sciencedirect.com/science/article/pii/S0360131519303057?casa_token=u0BT0lHseNwAAAAA:AmTC_kv0KFakderwurRBSHFsLt19ApTPqNQ0kmF5hRBxm5QoPIh3oa85ooay1NjGHCWQ_kd7Fw#bib36</a:t>
            </a:r>
            <a:r>
              <a:rPr lang="en-US" dirty="0"/>
              <a:t> </a:t>
            </a:r>
          </a:p>
        </p:txBody>
      </p:sp>
    </p:spTree>
    <p:extLst>
      <p:ext uri="{BB962C8B-B14F-4D97-AF65-F5344CB8AC3E}">
        <p14:creationId xmlns:p14="http://schemas.microsoft.com/office/powerpoint/2010/main" val="305336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3340661183"/>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2</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3</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4</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5</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6</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7</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8</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9</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10</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11</a:t>
                      </a: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12</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13</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14</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15</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16</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17</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18</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19</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20</a:t>
                      </a:r>
                      <a:endParaRPr lang="en-US" sz="1000" dirty="0">
                        <a:solidFill>
                          <a:srgbClr val="000000"/>
                        </a:solidFill>
                        <a:effectLst/>
                        <a:latin typeface="+mj-lt"/>
                      </a:endParaRPr>
                    </a:p>
                  </a:txBody>
                  <a:tcPr marL="53065" marR="53065" marT="0" marB="0">
                    <a:solidFill>
                      <a:schemeClr val="bg1">
                        <a:lumMod val="85000"/>
                        <a:alpha val="57000"/>
                      </a:schemeClr>
                    </a:solid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Slide Number Placeholder 6">
            <a:extLst>
              <a:ext uri="{FF2B5EF4-FFF2-40B4-BE49-F238E27FC236}">
                <a16:creationId xmlns:a16="http://schemas.microsoft.com/office/drawing/2014/main" id="{CE4524F0-4D1C-43C4-80E6-2F3FDDD74757}"/>
              </a:ext>
            </a:extLst>
          </p:cNvPr>
          <p:cNvSpPr>
            <a:spLocks noGrp="1"/>
          </p:cNvSpPr>
          <p:nvPr>
            <p:ph type="sldNum" sz="quarter" idx="12"/>
          </p:nvPr>
        </p:nvSpPr>
        <p:spPr/>
        <p:txBody>
          <a:bodyPr/>
          <a:lstStyle/>
          <a:p>
            <a:fld id="{C6BF2AB9-14D0-4896-94B0-E5AE1DCDC902}" type="slidenum">
              <a:rPr lang="en-US" smtClean="0"/>
              <a:t>24</a:t>
            </a:fld>
            <a:endParaRPr lang="en-US"/>
          </a:p>
        </p:txBody>
      </p:sp>
    </p:spTree>
    <p:extLst>
      <p:ext uri="{BB962C8B-B14F-4D97-AF65-F5344CB8AC3E}">
        <p14:creationId xmlns:p14="http://schemas.microsoft.com/office/powerpoint/2010/main" val="2409267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631062761"/>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id="{83E860E9-4AD0-4433-90FD-A1294BB8BE1D}"/>
              </a:ext>
            </a:extLst>
          </p:cNvPr>
          <p:cNvGraphicFramePr>
            <a:graphicFrameLocks/>
          </p:cNvGraphicFramePr>
          <p:nvPr>
            <p:extLst>
              <p:ext uri="{D42A27DB-BD31-4B8C-83A1-F6EECF244321}">
                <p14:modId xmlns:p14="http://schemas.microsoft.com/office/powerpoint/2010/main" val="2771138394"/>
              </p:ext>
            </p:extLst>
          </p:nvPr>
        </p:nvGraphicFramePr>
        <p:xfrm>
          <a:off x="1425463" y="-69626"/>
          <a:ext cx="10217038" cy="6997252"/>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a:extLst>
              <a:ext uri="{FF2B5EF4-FFF2-40B4-BE49-F238E27FC236}">
                <a16:creationId xmlns:a16="http://schemas.microsoft.com/office/drawing/2014/main" id="{CD6E6DEA-B5BF-4AFC-B7DF-B820BEFFABB5}"/>
              </a:ext>
            </a:extLst>
          </p:cNvPr>
          <p:cNvSpPr>
            <a:spLocks noGrp="1"/>
          </p:cNvSpPr>
          <p:nvPr>
            <p:ph type="sldNum" sz="quarter" idx="12"/>
          </p:nvPr>
        </p:nvSpPr>
        <p:spPr/>
        <p:txBody>
          <a:bodyPr/>
          <a:lstStyle/>
          <a:p>
            <a:fld id="{C6BF2AB9-14D0-4896-94B0-E5AE1DCDC902}" type="slidenum">
              <a:rPr lang="en-US" smtClean="0"/>
              <a:t>25</a:t>
            </a:fld>
            <a:endParaRPr lang="en-US"/>
          </a:p>
        </p:txBody>
      </p:sp>
    </p:spTree>
    <p:extLst>
      <p:ext uri="{BB962C8B-B14F-4D97-AF65-F5344CB8AC3E}">
        <p14:creationId xmlns:p14="http://schemas.microsoft.com/office/powerpoint/2010/main" val="3490234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3451769280"/>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2</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3</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4</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5</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6</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7</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8</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9</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10</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11</a:t>
                      </a: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12</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13</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14</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15</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16</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17</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18</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19</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20</a:t>
                      </a:r>
                      <a:endParaRPr lang="en-US" sz="1000" dirty="0">
                        <a:solidFill>
                          <a:srgbClr val="000000"/>
                        </a:solidFill>
                        <a:effectLst/>
                        <a:latin typeface="+mj-lt"/>
                      </a:endParaRPr>
                    </a:p>
                  </a:txBody>
                  <a:tcPr marL="53065" marR="53065" marT="0" marB="0">
                    <a:solidFill>
                      <a:schemeClr val="bg1">
                        <a:lumMod val="85000"/>
                        <a:alpha val="57000"/>
                      </a:schemeClr>
                    </a:solid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27D459F-0527-4B2F-8B66-D48A6BE781FE}"/>
              </a:ext>
            </a:extLst>
          </p:cNvPr>
          <p:cNvSpPr txBox="1"/>
          <p:nvPr/>
        </p:nvSpPr>
        <p:spPr>
          <a:xfrm>
            <a:off x="10161431" y="425003"/>
            <a:ext cx="1733001" cy="646331"/>
          </a:xfrm>
          <a:prstGeom prst="rect">
            <a:avLst/>
          </a:prstGeom>
          <a:noFill/>
        </p:spPr>
        <p:txBody>
          <a:bodyPr wrap="square" rtlCol="0">
            <a:spAutoFit/>
          </a:bodyPr>
          <a:lstStyle/>
          <a:p>
            <a:r>
              <a:rPr lang="en-CA" dirty="0"/>
              <a:t>Row 13</a:t>
            </a:r>
          </a:p>
          <a:p>
            <a:r>
              <a:rPr lang="en-CA" dirty="0" err="1"/>
              <a:t>Databilities</a:t>
            </a:r>
            <a:endParaRPr lang="en-US" dirty="0"/>
          </a:p>
        </p:txBody>
      </p:sp>
      <p:sp>
        <p:nvSpPr>
          <p:cNvPr id="6" name="Slide Number Placeholder 5">
            <a:extLst>
              <a:ext uri="{FF2B5EF4-FFF2-40B4-BE49-F238E27FC236}">
                <a16:creationId xmlns:a16="http://schemas.microsoft.com/office/drawing/2014/main" id="{B30CB72F-3107-427F-81D0-6A8C1EE4D3A7}"/>
              </a:ext>
            </a:extLst>
          </p:cNvPr>
          <p:cNvSpPr>
            <a:spLocks noGrp="1"/>
          </p:cNvSpPr>
          <p:nvPr>
            <p:ph type="sldNum" sz="quarter" idx="12"/>
          </p:nvPr>
        </p:nvSpPr>
        <p:spPr/>
        <p:txBody>
          <a:bodyPr/>
          <a:lstStyle/>
          <a:p>
            <a:fld id="{C6BF2AB9-14D0-4896-94B0-E5AE1DCDC902}" type="slidenum">
              <a:rPr lang="en-US" smtClean="0"/>
              <a:t>26</a:t>
            </a:fld>
            <a:endParaRPr lang="en-US"/>
          </a:p>
        </p:txBody>
      </p:sp>
    </p:spTree>
    <p:extLst>
      <p:ext uri="{BB962C8B-B14F-4D97-AF65-F5344CB8AC3E}">
        <p14:creationId xmlns:p14="http://schemas.microsoft.com/office/powerpoint/2010/main" val="288154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Defining Data Literacy</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2616164690"/>
              </p:ext>
            </p:extLst>
          </p:nvPr>
        </p:nvGraphicFramePr>
        <p:xfrm>
          <a:off x="838200" y="1825625"/>
          <a:ext cx="10515600" cy="4803953"/>
        </p:xfrm>
        <a:graphic>
          <a:graphicData uri="http://schemas.openxmlformats.org/drawingml/2006/table">
            <a:tbl>
              <a:tblPr firstRow="1" bandRow="1">
                <a:tableStyleId>{F5AB1C69-6EDB-4FF4-983F-18BD219EF322}</a:tableStyleId>
              </a:tblPr>
              <a:tblGrid>
                <a:gridCol w="2066365">
                  <a:extLst>
                    <a:ext uri="{9D8B030D-6E8A-4147-A177-3AD203B41FA5}">
                      <a16:colId xmlns:a16="http://schemas.microsoft.com/office/drawing/2014/main" val="153197233"/>
                    </a:ext>
                  </a:extLst>
                </a:gridCol>
                <a:gridCol w="2816412">
                  <a:extLst>
                    <a:ext uri="{9D8B030D-6E8A-4147-A177-3AD203B41FA5}">
                      <a16:colId xmlns:a16="http://schemas.microsoft.com/office/drawing/2014/main" val="1923699564"/>
                    </a:ext>
                  </a:extLst>
                </a:gridCol>
                <a:gridCol w="2816411">
                  <a:extLst>
                    <a:ext uri="{9D8B030D-6E8A-4147-A177-3AD203B41FA5}">
                      <a16:colId xmlns:a16="http://schemas.microsoft.com/office/drawing/2014/main" val="2095420012"/>
                    </a:ext>
                  </a:extLst>
                </a:gridCol>
                <a:gridCol w="2816412">
                  <a:extLst>
                    <a:ext uri="{9D8B030D-6E8A-4147-A177-3AD203B41FA5}">
                      <a16:colId xmlns:a16="http://schemas.microsoft.com/office/drawing/2014/main" val="1495744072"/>
                    </a:ext>
                  </a:extLst>
                </a:gridCol>
              </a:tblGrid>
              <a:tr h="527611">
                <a:tc>
                  <a:txBody>
                    <a:bodyPr/>
                    <a:lstStyle/>
                    <a:p>
                      <a:r>
                        <a:rPr lang="en-CA" dirty="0"/>
                        <a:t>Individual</a:t>
                      </a:r>
                      <a:endParaRPr lang="en-US" dirty="0"/>
                    </a:p>
                  </a:txBody>
                  <a:tcPr/>
                </a:tc>
                <a:tc gridSpan="3">
                  <a:txBody>
                    <a:bodyPr/>
                    <a:lstStyle/>
                    <a:p>
                      <a:r>
                        <a:rPr lang="en-CA" dirty="0"/>
                        <a:t>Organizational</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5859777"/>
                  </a:ext>
                </a:extLst>
              </a:tr>
              <a:tr h="527611">
                <a:tc>
                  <a:txBody>
                    <a:bodyPr/>
                    <a:lstStyle/>
                    <a:p>
                      <a:pPr marL="0" algn="l" defTabSz="914400" rtl="0" eaLnBrk="1" latinLnBrk="0" hangingPunct="1"/>
                      <a:endParaRPr lang="en-US" sz="1800" b="1" kern="1200" dirty="0">
                        <a:solidFill>
                          <a:schemeClr val="lt1"/>
                        </a:solidFill>
                        <a:latin typeface="+mn-lt"/>
                        <a:ea typeface="+mn-ea"/>
                        <a:cs typeface="+mn-cs"/>
                      </a:endParaRPr>
                    </a:p>
                  </a:txBody>
                  <a:tcPr>
                    <a:solidFill>
                      <a:schemeClr val="bg1">
                        <a:lumMod val="65000"/>
                      </a:schemeClr>
                    </a:solidFill>
                  </a:tcPr>
                </a:tc>
                <a:tc>
                  <a:txBody>
                    <a:bodyPr/>
                    <a:lstStyle/>
                    <a:p>
                      <a:r>
                        <a:rPr lang="en-CA" b="1" dirty="0">
                          <a:solidFill>
                            <a:schemeClr val="bg1"/>
                          </a:solidFill>
                        </a:rPr>
                        <a:t>Team</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Division</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Branch</a:t>
                      </a:r>
                      <a:endParaRPr lang="en-US" b="1" dirty="0">
                        <a:solidFill>
                          <a:schemeClr val="bg1"/>
                        </a:solidFill>
                      </a:endParaRPr>
                    </a:p>
                  </a:txBody>
                  <a:tcPr>
                    <a:solidFill>
                      <a:schemeClr val="bg1">
                        <a:lumMod val="65000"/>
                      </a:schemeClr>
                    </a:solidFill>
                  </a:tcPr>
                </a:tc>
                <a:extLst>
                  <a:ext uri="{0D108BD9-81ED-4DB2-BD59-A6C34878D82A}">
                    <a16:rowId xmlns:a16="http://schemas.microsoft.com/office/drawing/2014/main" val="54591773"/>
                  </a:ext>
                </a:extLst>
              </a:tr>
              <a:tr h="527611">
                <a:tc>
                  <a:txBody>
                    <a:bodyPr/>
                    <a:lstStyle/>
                    <a:p>
                      <a:pPr marL="0" algn="l" defTabSz="914400" rtl="0" eaLnBrk="1" latinLnBrk="0" hangingPunct="1"/>
                      <a:endParaRPr lang="en-US" sz="1800" b="1" kern="1200" dirty="0">
                        <a:solidFill>
                          <a:schemeClr val="lt1"/>
                        </a:solidFill>
                        <a:latin typeface="+mn-lt"/>
                        <a:ea typeface="+mn-ea"/>
                        <a:cs typeface="+mn-cs"/>
                      </a:endParaRPr>
                    </a:p>
                  </a:txBody>
                  <a:tcPr>
                    <a:solidFill>
                      <a:schemeClr val="bg1">
                        <a:lumMod val="65000"/>
                      </a:schemeClr>
                    </a:solidFill>
                  </a:tcPr>
                </a:tc>
                <a:tc>
                  <a:txBody>
                    <a:bodyPr/>
                    <a:lstStyle/>
                    <a:p>
                      <a:r>
                        <a:rPr lang="en-CA" b="1" dirty="0">
                          <a:solidFill>
                            <a:schemeClr val="bg1"/>
                          </a:solidFill>
                        </a:rPr>
                        <a:t>Tools and systems</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Employee skills and capabilities</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Procedures and mechanisms</a:t>
                      </a:r>
                      <a:endParaRPr lang="en-US" b="1" dirty="0">
                        <a:solidFill>
                          <a:schemeClr val="bg1"/>
                        </a:solidFill>
                      </a:endParaRPr>
                    </a:p>
                  </a:txBody>
                  <a:tcPr>
                    <a:solidFill>
                      <a:schemeClr val="bg1">
                        <a:lumMod val="65000"/>
                      </a:schemeClr>
                    </a:solidFill>
                  </a:tcPr>
                </a:tc>
                <a:extLst>
                  <a:ext uri="{0D108BD9-81ED-4DB2-BD59-A6C34878D82A}">
                    <a16:rowId xmlns:a16="http://schemas.microsoft.com/office/drawing/2014/main" val="944435222"/>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18223370"/>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99492913"/>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1D8A51E8-ADC0-4DEA-873D-5F636DA00BC4}"/>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ED3A7D06-383A-4C55-94B6-0BE30B6F1962}"/>
              </a:ext>
            </a:extLst>
          </p:cNvPr>
          <p:cNvSpPr>
            <a:spLocks noGrp="1"/>
          </p:cNvSpPr>
          <p:nvPr>
            <p:ph type="sldNum" sz="quarter" idx="12"/>
          </p:nvPr>
        </p:nvSpPr>
        <p:spPr/>
        <p:txBody>
          <a:bodyPr/>
          <a:lstStyle/>
          <a:p>
            <a:fld id="{C6BF2AB9-14D0-4896-94B0-E5AE1DCDC902}" type="slidenum">
              <a:rPr lang="en-US" smtClean="0"/>
              <a:t>27</a:t>
            </a:fld>
            <a:endParaRPr lang="en-US"/>
          </a:p>
        </p:txBody>
      </p:sp>
    </p:spTree>
    <p:extLst>
      <p:ext uri="{BB962C8B-B14F-4D97-AF65-F5344CB8AC3E}">
        <p14:creationId xmlns:p14="http://schemas.microsoft.com/office/powerpoint/2010/main" val="1526836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4A87-D0AA-4384-B660-557D0E7BBB19}"/>
              </a:ext>
            </a:extLst>
          </p:cNvPr>
          <p:cNvSpPr>
            <a:spLocks noGrp="1"/>
          </p:cNvSpPr>
          <p:nvPr>
            <p:ph type="title"/>
          </p:nvPr>
        </p:nvSpPr>
        <p:spPr/>
        <p:txBody>
          <a:bodyPr/>
          <a:lstStyle/>
          <a:p>
            <a:r>
              <a:rPr lang="en-CA" dirty="0"/>
              <a:t>Defining Data Literacy</a:t>
            </a:r>
            <a:endParaRPr lang="en-US" dirty="0"/>
          </a:p>
        </p:txBody>
      </p:sp>
      <p:graphicFrame>
        <p:nvGraphicFramePr>
          <p:cNvPr id="6" name="Content Placeholder 5">
            <a:extLst>
              <a:ext uri="{FF2B5EF4-FFF2-40B4-BE49-F238E27FC236}">
                <a16:creationId xmlns:a16="http://schemas.microsoft.com/office/drawing/2014/main" id="{BAA9F05F-9BC0-4501-97B6-7938EB0C48BE}"/>
              </a:ext>
            </a:extLst>
          </p:cNvPr>
          <p:cNvGraphicFramePr>
            <a:graphicFrameLocks noGrp="1"/>
          </p:cNvGraphicFramePr>
          <p:nvPr>
            <p:ph idx="1"/>
            <p:extLst>
              <p:ext uri="{D42A27DB-BD31-4B8C-83A1-F6EECF244321}">
                <p14:modId xmlns:p14="http://schemas.microsoft.com/office/powerpoint/2010/main" val="18819165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3921069-3060-4855-B072-46402F42CBD9}"/>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6CFB83D0-1E6A-423D-97D9-CF43E787DFD8}"/>
              </a:ext>
            </a:extLst>
          </p:cNvPr>
          <p:cNvSpPr>
            <a:spLocks noGrp="1"/>
          </p:cNvSpPr>
          <p:nvPr>
            <p:ph type="sldNum" sz="quarter" idx="12"/>
          </p:nvPr>
        </p:nvSpPr>
        <p:spPr/>
        <p:txBody>
          <a:bodyPr/>
          <a:lstStyle/>
          <a:p>
            <a:fld id="{C6BF2AB9-14D0-4896-94B0-E5AE1DCDC902}" type="slidenum">
              <a:rPr lang="en-US" smtClean="0"/>
              <a:t>28</a:t>
            </a:fld>
            <a:endParaRPr lang="en-US"/>
          </a:p>
        </p:txBody>
      </p:sp>
    </p:spTree>
    <p:extLst>
      <p:ext uri="{BB962C8B-B14F-4D97-AF65-F5344CB8AC3E}">
        <p14:creationId xmlns:p14="http://schemas.microsoft.com/office/powerpoint/2010/main" val="383039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A6CC-6B47-4BD2-BBA0-FBB67DEA5817}"/>
              </a:ext>
            </a:extLst>
          </p:cNvPr>
          <p:cNvSpPr>
            <a:spLocks noGrp="1"/>
          </p:cNvSpPr>
          <p:nvPr>
            <p:ph type="title"/>
          </p:nvPr>
        </p:nvSpPr>
        <p:spPr/>
        <p:txBody>
          <a:bodyPr/>
          <a:lstStyle/>
          <a:p>
            <a:r>
              <a:rPr lang="en-CA" dirty="0"/>
              <a:t>Competencies</a:t>
            </a:r>
            <a:endParaRPr lang="en-US" dirty="0"/>
          </a:p>
        </p:txBody>
      </p:sp>
      <p:sp>
        <p:nvSpPr>
          <p:cNvPr id="3" name="Content Placeholder 2">
            <a:extLst>
              <a:ext uri="{FF2B5EF4-FFF2-40B4-BE49-F238E27FC236}">
                <a16:creationId xmlns:a16="http://schemas.microsoft.com/office/drawing/2014/main" id="{2C0D519D-555D-47E8-9CB2-1A0966A364BC}"/>
              </a:ext>
            </a:extLst>
          </p:cNvPr>
          <p:cNvSpPr>
            <a:spLocks noGrp="1"/>
          </p:cNvSpPr>
          <p:nvPr>
            <p:ph idx="1"/>
          </p:nvPr>
        </p:nvSpPr>
        <p:spPr/>
        <p:txBody>
          <a:bodyPr/>
          <a:lstStyle/>
          <a:p>
            <a:pPr marL="0" indent="0">
              <a:buNone/>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Specifically, “a competency is a set of skills, related knowledge and attributes that allow an individual to successfully perform a task or an activity within a specific function or job” (United Nations Industrial Development Organization (UNIDO), 2002).</a:t>
            </a:r>
            <a:endParaRPr lang="en-US" dirty="0"/>
          </a:p>
        </p:txBody>
      </p:sp>
      <p:sp>
        <p:nvSpPr>
          <p:cNvPr id="4" name="Footer Placeholder 3">
            <a:extLst>
              <a:ext uri="{FF2B5EF4-FFF2-40B4-BE49-F238E27FC236}">
                <a16:creationId xmlns:a16="http://schemas.microsoft.com/office/drawing/2014/main" id="{7B28D554-A4C6-42D0-8BD1-7F9FD1D390C6}"/>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AD7553EC-E925-40D4-950F-A3634E36F8EF}"/>
              </a:ext>
            </a:extLst>
          </p:cNvPr>
          <p:cNvSpPr>
            <a:spLocks noGrp="1"/>
          </p:cNvSpPr>
          <p:nvPr>
            <p:ph type="sldNum" sz="quarter" idx="12"/>
          </p:nvPr>
        </p:nvSpPr>
        <p:spPr/>
        <p:txBody>
          <a:bodyPr/>
          <a:lstStyle/>
          <a:p>
            <a:fld id="{C6BF2AB9-14D0-4896-94B0-E5AE1DCDC902}" type="slidenum">
              <a:rPr lang="en-US" smtClean="0"/>
              <a:t>29</a:t>
            </a:fld>
            <a:endParaRPr lang="en-US"/>
          </a:p>
        </p:txBody>
      </p:sp>
      <p:pic>
        <p:nvPicPr>
          <p:cNvPr id="9" name="Picture 8">
            <a:extLst>
              <a:ext uri="{FF2B5EF4-FFF2-40B4-BE49-F238E27FC236}">
                <a16:creationId xmlns:a16="http://schemas.microsoft.com/office/drawing/2014/main" id="{D0ED592D-5CC9-4E0C-BCB1-5E9860D24E5E}"/>
              </a:ext>
            </a:extLst>
          </p:cNvPr>
          <p:cNvPicPr>
            <a:picLocks noChangeAspect="1"/>
          </p:cNvPicPr>
          <p:nvPr/>
        </p:nvPicPr>
        <p:blipFill>
          <a:blip r:embed="rId2"/>
          <a:stretch>
            <a:fillRect/>
          </a:stretch>
        </p:blipFill>
        <p:spPr>
          <a:xfrm>
            <a:off x="4998847" y="2797612"/>
            <a:ext cx="5982535" cy="3029373"/>
          </a:xfrm>
          <a:prstGeom prst="rect">
            <a:avLst/>
          </a:prstGeom>
        </p:spPr>
      </p:pic>
      <p:sp>
        <p:nvSpPr>
          <p:cNvPr id="11" name="TextBox 10">
            <a:extLst>
              <a:ext uri="{FF2B5EF4-FFF2-40B4-BE49-F238E27FC236}">
                <a16:creationId xmlns:a16="http://schemas.microsoft.com/office/drawing/2014/main" id="{969FD481-2E3E-4F60-BCDF-69C40402F38C}"/>
              </a:ext>
            </a:extLst>
          </p:cNvPr>
          <p:cNvSpPr txBox="1"/>
          <p:nvPr/>
        </p:nvSpPr>
        <p:spPr>
          <a:xfrm>
            <a:off x="838200" y="4312298"/>
            <a:ext cx="3968931" cy="1754326"/>
          </a:xfrm>
          <a:prstGeom prst="rect">
            <a:avLst/>
          </a:prstGeom>
          <a:noFill/>
        </p:spPr>
        <p:txBody>
          <a:bodyPr wrap="square">
            <a:spAutoFit/>
          </a:bodyPr>
          <a:lstStyle/>
          <a:p>
            <a:r>
              <a:rPr lang="en-US" sz="1200" dirty="0">
                <a:hlinkClick r:id="rId3"/>
              </a:rPr>
              <a:t>https://www.researchgate.net/publication/282971399_Competency_of_Adult_Learners_in_Learning_Application_of_the_Iceberg_Competency_Model</a:t>
            </a:r>
            <a:r>
              <a:rPr lang="en-US" sz="1200" dirty="0"/>
              <a:t> </a:t>
            </a:r>
          </a:p>
          <a:p>
            <a:endParaRPr lang="en-US" sz="1200" dirty="0"/>
          </a:p>
          <a:p>
            <a:r>
              <a:rPr lang="en-US" sz="1200" dirty="0"/>
              <a:t>UNIDO competencies: Strengthening organizational core values and managerial capabilities </a:t>
            </a:r>
            <a:r>
              <a:rPr lang="en-US" sz="1200" dirty="0">
                <a:hlinkClick r:id="rId4"/>
              </a:rPr>
              <a:t>https://docplayer.net/9459584-Unido-competencies-strengthening-organizational-core-values-and-managerial-capabilities.html</a:t>
            </a:r>
            <a:r>
              <a:rPr lang="en-US" sz="1200" dirty="0"/>
              <a:t> </a:t>
            </a:r>
          </a:p>
        </p:txBody>
      </p:sp>
    </p:spTree>
    <p:extLst>
      <p:ext uri="{BB962C8B-B14F-4D97-AF65-F5344CB8AC3E}">
        <p14:creationId xmlns:p14="http://schemas.microsoft.com/office/powerpoint/2010/main" val="146057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FFE4331-E8BF-4A13-B632-A72089D622D8}"/>
              </a:ext>
            </a:extLst>
          </p:cNvPr>
          <p:cNvGraphicFramePr>
            <a:graphicFrameLocks noGrp="1"/>
          </p:cNvGraphicFramePr>
          <p:nvPr>
            <p:ph idx="1"/>
            <p:extLst>
              <p:ext uri="{D42A27DB-BD31-4B8C-83A1-F6EECF244321}">
                <p14:modId xmlns:p14="http://schemas.microsoft.com/office/powerpoint/2010/main" val="1956483130"/>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A13E8643-26DE-4B73-B2B2-F649133BBA70}"/>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C39C9E99-B6E9-4BB5-9911-43BF779EDF2A}"/>
              </a:ext>
            </a:extLst>
          </p:cNvPr>
          <p:cNvSpPr>
            <a:spLocks noGrp="1"/>
          </p:cNvSpPr>
          <p:nvPr>
            <p:ph type="sldNum" sz="quarter" idx="12"/>
          </p:nvPr>
        </p:nvSpPr>
        <p:spPr/>
        <p:txBody>
          <a:bodyPr/>
          <a:lstStyle/>
          <a:p>
            <a:fld id="{C6BF2AB9-14D0-4896-94B0-E5AE1DCDC902}" type="slidenum">
              <a:rPr lang="en-US" smtClean="0"/>
              <a:t>3</a:t>
            </a:fld>
            <a:endParaRPr lang="en-US"/>
          </a:p>
        </p:txBody>
      </p:sp>
    </p:spTree>
    <p:extLst>
      <p:ext uri="{BB962C8B-B14F-4D97-AF65-F5344CB8AC3E}">
        <p14:creationId xmlns:p14="http://schemas.microsoft.com/office/powerpoint/2010/main" val="246507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Defining Data Literacy</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654176783"/>
              </p:ext>
            </p:extLst>
          </p:nvPr>
        </p:nvGraphicFramePr>
        <p:xfrm>
          <a:off x="838200" y="1825625"/>
          <a:ext cx="8109858" cy="1781487"/>
        </p:xfrm>
        <a:graphic>
          <a:graphicData uri="http://schemas.openxmlformats.org/drawingml/2006/table">
            <a:tbl>
              <a:tblPr firstRow="1" bandRow="1">
                <a:tableStyleId>{F5AB1C69-6EDB-4FF4-983F-18BD219EF322}</a:tableStyleId>
              </a:tblPr>
              <a:tblGrid>
                <a:gridCol w="4054929">
                  <a:extLst>
                    <a:ext uri="{9D8B030D-6E8A-4147-A177-3AD203B41FA5}">
                      <a16:colId xmlns:a16="http://schemas.microsoft.com/office/drawing/2014/main" val="153197233"/>
                    </a:ext>
                  </a:extLst>
                </a:gridCol>
                <a:gridCol w="4054929">
                  <a:extLst>
                    <a:ext uri="{9D8B030D-6E8A-4147-A177-3AD203B41FA5}">
                      <a16:colId xmlns:a16="http://schemas.microsoft.com/office/drawing/2014/main" val="1923699564"/>
                    </a:ext>
                  </a:extLst>
                </a:gridCol>
              </a:tblGrid>
              <a:tr h="298682">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471909">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471909">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471909">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2EC9B5F7-4CD2-421A-BCBE-AD321586A780}"/>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4850575C-0413-40A5-821C-135808A0C482}"/>
              </a:ext>
            </a:extLst>
          </p:cNvPr>
          <p:cNvSpPr>
            <a:spLocks noGrp="1"/>
          </p:cNvSpPr>
          <p:nvPr>
            <p:ph type="sldNum" sz="quarter" idx="12"/>
          </p:nvPr>
        </p:nvSpPr>
        <p:spPr/>
        <p:txBody>
          <a:bodyPr/>
          <a:lstStyle/>
          <a:p>
            <a:fld id="{C6BF2AB9-14D0-4896-94B0-E5AE1DCDC902}" type="slidenum">
              <a:rPr lang="en-US" smtClean="0"/>
              <a:t>30</a:t>
            </a:fld>
            <a:endParaRPr lang="en-US"/>
          </a:p>
        </p:txBody>
      </p:sp>
    </p:spTree>
    <p:extLst>
      <p:ext uri="{BB962C8B-B14F-4D97-AF65-F5344CB8AC3E}">
        <p14:creationId xmlns:p14="http://schemas.microsoft.com/office/powerpoint/2010/main" val="1415234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Example: Data Visualization</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1349929359"/>
              </p:ext>
            </p:extLst>
          </p:nvPr>
        </p:nvGraphicFramePr>
        <p:xfrm>
          <a:off x="838200" y="1825625"/>
          <a:ext cx="8449492" cy="3412581"/>
        </p:xfrm>
        <a:graphic>
          <a:graphicData uri="http://schemas.openxmlformats.org/drawingml/2006/table">
            <a:tbl>
              <a:tblPr firstRow="1" bandRow="1">
                <a:tableStyleId>{F5AB1C69-6EDB-4FF4-983F-18BD219EF322}</a:tableStyleId>
              </a:tblPr>
              <a:tblGrid>
                <a:gridCol w="4224746">
                  <a:extLst>
                    <a:ext uri="{9D8B030D-6E8A-4147-A177-3AD203B41FA5}">
                      <a16:colId xmlns:a16="http://schemas.microsoft.com/office/drawing/2014/main" val="153197233"/>
                    </a:ext>
                  </a:extLst>
                </a:gridCol>
                <a:gridCol w="4224746">
                  <a:extLst>
                    <a:ext uri="{9D8B030D-6E8A-4147-A177-3AD203B41FA5}">
                      <a16:colId xmlns:a16="http://schemas.microsoft.com/office/drawing/2014/main" val="1923699564"/>
                    </a:ext>
                  </a:extLst>
                </a:gridCol>
              </a:tblGrid>
              <a:tr h="495156">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972475">
                <a:tc>
                  <a:txBody>
                    <a:bodyPr/>
                    <a:lstStyle/>
                    <a:p>
                      <a:r>
                        <a:rPr lang="en-CA" dirty="0"/>
                        <a:t>Knowledge</a:t>
                      </a:r>
                    </a:p>
                    <a:p>
                      <a:r>
                        <a:rPr lang="en-CA" sz="1600" dirty="0"/>
                        <a:t>  - knows visualization formats</a:t>
                      </a:r>
                    </a:p>
                    <a:p>
                      <a:r>
                        <a:rPr lang="en-CA" sz="1600" dirty="0"/>
                        <a:t>  - understands data representation</a:t>
                      </a:r>
                      <a:endParaRPr lang="en-US" sz="1600" dirty="0"/>
                    </a:p>
                  </a:txBody>
                  <a:tcPr/>
                </a:tc>
                <a:tc>
                  <a:txBody>
                    <a:bodyPr/>
                    <a:lstStyle/>
                    <a:p>
                      <a:r>
                        <a:rPr lang="en-CA" dirty="0"/>
                        <a:t>Definitions</a:t>
                      </a:r>
                    </a:p>
                    <a:p>
                      <a:r>
                        <a:rPr lang="en-CA" sz="1600" dirty="0"/>
                        <a:t>  - standard visualizations for key data</a:t>
                      </a:r>
                    </a:p>
                    <a:p>
                      <a:r>
                        <a:rPr lang="en-CA" sz="1600" dirty="0"/>
                        <a:t>  - visualizations referenced to original data</a:t>
                      </a:r>
                      <a:endParaRPr lang="en-US" sz="1600" dirty="0"/>
                    </a:p>
                  </a:txBody>
                  <a:tcPr/>
                </a:tc>
                <a:extLst>
                  <a:ext uri="{0D108BD9-81ED-4DB2-BD59-A6C34878D82A}">
                    <a16:rowId xmlns:a16="http://schemas.microsoft.com/office/drawing/2014/main" val="3718223370"/>
                  </a:ext>
                </a:extLst>
              </a:tr>
              <a:tr h="972475">
                <a:tc>
                  <a:txBody>
                    <a:bodyPr/>
                    <a:lstStyle/>
                    <a:p>
                      <a:r>
                        <a:rPr lang="en-CA" dirty="0"/>
                        <a:t>Skills / Competencies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mn-lt"/>
                          <a:ea typeface="+mn-ea"/>
                          <a:cs typeface="+mn-cs"/>
                        </a:rPr>
                        <a:t> - can create visualizations from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mn-lt"/>
                          <a:ea typeface="+mn-ea"/>
                          <a:cs typeface="+mn-cs"/>
                        </a:rPr>
                        <a:t> - can generate meaning from visualizations</a:t>
                      </a:r>
                      <a:endParaRPr lang="en-US" dirty="0"/>
                    </a:p>
                  </a:txBody>
                  <a:tcPr/>
                </a:tc>
                <a:tc>
                  <a:txBody>
                    <a:bodyPr/>
                    <a:lstStyle/>
                    <a:p>
                      <a:r>
                        <a:rPr lang="en-CA" dirty="0"/>
                        <a:t>Capacities</a:t>
                      </a:r>
                    </a:p>
                    <a:p>
                      <a:r>
                        <a:rPr lang="en-CA" sz="1600" dirty="0"/>
                        <a:t>  - staff have access to  data visualizations</a:t>
                      </a:r>
                    </a:p>
                    <a:p>
                      <a:r>
                        <a:rPr lang="en-CA" sz="1600" dirty="0"/>
                        <a:t>  - staff includes data visualization expertise</a:t>
                      </a:r>
                      <a:endParaRPr lang="en-US" sz="1600" dirty="0"/>
                    </a:p>
                  </a:txBody>
                  <a:tcPr/>
                </a:tc>
                <a:extLst>
                  <a:ext uri="{0D108BD9-81ED-4DB2-BD59-A6C34878D82A}">
                    <a16:rowId xmlns:a16="http://schemas.microsoft.com/office/drawing/2014/main" val="3299492913"/>
                  </a:ext>
                </a:extLst>
              </a:tr>
              <a:tr h="972475">
                <a:tc>
                  <a:txBody>
                    <a:bodyPr/>
                    <a:lstStyle/>
                    <a:p>
                      <a:r>
                        <a:rPr lang="en-CA" dirty="0"/>
                        <a:t>Attitudes</a:t>
                      </a:r>
                    </a:p>
                    <a:p>
                      <a:r>
                        <a:rPr lang="en-US" sz="1600" dirty="0"/>
                        <a:t>  - is comfortable working with visualizations</a:t>
                      </a:r>
                    </a:p>
                    <a:p>
                      <a:r>
                        <a:rPr lang="en-US" sz="1600" dirty="0"/>
                        <a:t>  - recognizes importance of visualizations</a:t>
                      </a:r>
                    </a:p>
                  </a:txBody>
                  <a:tcPr/>
                </a:tc>
                <a:tc>
                  <a:txBody>
                    <a:bodyPr/>
                    <a:lstStyle/>
                    <a:p>
                      <a:r>
                        <a:rPr lang="en-CA" dirty="0"/>
                        <a:t>Practices</a:t>
                      </a:r>
                    </a:p>
                    <a:p>
                      <a:r>
                        <a:rPr lang="en-CA" sz="1600" dirty="0"/>
                        <a:t>  - maintains data visualization software tools</a:t>
                      </a:r>
                    </a:p>
                    <a:p>
                      <a:r>
                        <a:rPr lang="en-CA" sz="1600" dirty="0"/>
                        <a:t>  - data visualization part of reports workflow</a:t>
                      </a:r>
                      <a:endParaRPr lang="en-US" sz="1600"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31431FB6-C287-4791-8462-29CCE40DCA66}"/>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FD24AD8F-2015-4E2A-A7C8-E94F07142183}"/>
              </a:ext>
            </a:extLst>
          </p:cNvPr>
          <p:cNvSpPr>
            <a:spLocks noGrp="1"/>
          </p:cNvSpPr>
          <p:nvPr>
            <p:ph type="sldNum" sz="quarter" idx="12"/>
          </p:nvPr>
        </p:nvSpPr>
        <p:spPr/>
        <p:txBody>
          <a:bodyPr/>
          <a:lstStyle/>
          <a:p>
            <a:fld id="{C6BF2AB9-14D0-4896-94B0-E5AE1DCDC902}" type="slidenum">
              <a:rPr lang="en-US" smtClean="0"/>
              <a:t>31</a:t>
            </a:fld>
            <a:endParaRPr lang="en-US"/>
          </a:p>
        </p:txBody>
      </p:sp>
    </p:spTree>
    <p:extLst>
      <p:ext uri="{BB962C8B-B14F-4D97-AF65-F5344CB8AC3E}">
        <p14:creationId xmlns:p14="http://schemas.microsoft.com/office/powerpoint/2010/main" val="766575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79C679B2-4429-4C97-A2E5-BB315290A329}"/>
              </a:ext>
            </a:extLst>
          </p:cNvPr>
          <p:cNvGraphicFramePr>
            <a:graphicFrameLocks noGrp="1"/>
          </p:cNvGraphicFramePr>
          <p:nvPr>
            <p:ph idx="1"/>
            <p:extLst>
              <p:ext uri="{D42A27DB-BD31-4B8C-83A1-F6EECF244321}">
                <p14:modId xmlns:p14="http://schemas.microsoft.com/office/powerpoint/2010/main" val="2660359427"/>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925CB12C-767B-4459-9F37-26BE709131A2}"/>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632990B5-5D81-4B4C-A06F-802A87478545}"/>
              </a:ext>
            </a:extLst>
          </p:cNvPr>
          <p:cNvSpPr>
            <a:spLocks noGrp="1"/>
          </p:cNvSpPr>
          <p:nvPr>
            <p:ph type="sldNum" sz="quarter" idx="12"/>
          </p:nvPr>
        </p:nvSpPr>
        <p:spPr/>
        <p:txBody>
          <a:bodyPr/>
          <a:lstStyle/>
          <a:p>
            <a:fld id="{C6BF2AB9-14D0-4896-94B0-E5AE1DCDC902}" type="slidenum">
              <a:rPr lang="en-US" smtClean="0"/>
              <a:t>32</a:t>
            </a:fld>
            <a:endParaRPr lang="en-US"/>
          </a:p>
        </p:txBody>
      </p:sp>
    </p:spTree>
    <p:extLst>
      <p:ext uri="{BB962C8B-B14F-4D97-AF65-F5344CB8AC3E}">
        <p14:creationId xmlns:p14="http://schemas.microsoft.com/office/powerpoint/2010/main" val="177918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7FFB-25BF-4585-99A7-8677F90586BC}"/>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A7702634-B93C-4727-AA6A-509EB5E40585}"/>
              </a:ext>
            </a:extLst>
          </p:cNvPr>
          <p:cNvSpPr>
            <a:spLocks noGrp="1"/>
          </p:cNvSpPr>
          <p:nvPr>
            <p:ph idx="1"/>
          </p:nvPr>
        </p:nvSpPr>
        <p:spPr/>
        <p:txBody>
          <a:bodyPr/>
          <a:lstStyle/>
          <a:p>
            <a:pPr marL="0" indent="0">
              <a:buNone/>
            </a:pPr>
            <a:r>
              <a:rPr lang="en-CA" dirty="0"/>
              <a:t>OECD</a:t>
            </a:r>
          </a:p>
          <a:p>
            <a:r>
              <a:rPr lang="en-US" sz="2400" dirty="0"/>
              <a:t>The </a:t>
            </a:r>
            <a:r>
              <a:rPr lang="en-US" sz="2400" dirty="0" err="1"/>
              <a:t>Programme</a:t>
            </a:r>
            <a:r>
              <a:rPr lang="en-US" sz="2400" dirty="0"/>
              <a:t> for the International Assessment of Adult Competencies (PIAAC)</a:t>
            </a:r>
          </a:p>
          <a:p>
            <a:r>
              <a:rPr lang="en-US" sz="2400" dirty="0" err="1"/>
              <a:t>Programme</a:t>
            </a:r>
            <a:r>
              <a:rPr lang="en-US" sz="2400" dirty="0"/>
              <a:t> for International Student Assessment (PISA)</a:t>
            </a:r>
          </a:p>
        </p:txBody>
      </p:sp>
      <p:sp>
        <p:nvSpPr>
          <p:cNvPr id="5" name="TextBox 4">
            <a:extLst>
              <a:ext uri="{FF2B5EF4-FFF2-40B4-BE49-F238E27FC236}">
                <a16:creationId xmlns:a16="http://schemas.microsoft.com/office/drawing/2014/main" id="{C7BC3802-CED4-4A31-B4BD-20CEF49F871F}"/>
              </a:ext>
            </a:extLst>
          </p:cNvPr>
          <p:cNvSpPr txBox="1"/>
          <p:nvPr/>
        </p:nvSpPr>
        <p:spPr>
          <a:xfrm>
            <a:off x="838200" y="5816960"/>
            <a:ext cx="9325640" cy="738664"/>
          </a:xfrm>
          <a:prstGeom prst="rect">
            <a:avLst/>
          </a:prstGeom>
          <a:noFill/>
        </p:spPr>
        <p:txBody>
          <a:bodyPr wrap="square">
            <a:spAutoFit/>
          </a:bodyPr>
          <a:lstStyle/>
          <a:p>
            <a:r>
              <a:rPr lang="en-US" sz="1400" dirty="0">
                <a:effectLst/>
                <a:latin typeface="Arial" panose="020B0604020202020204" pitchFamily="34" charset="0"/>
              </a:rPr>
              <a:t>OECD (PISA). 2021. Are 15-year-olds prepared to deal with fake news and misinformation? </a:t>
            </a:r>
            <a:r>
              <a:rPr lang="en-US" sz="1400" dirty="0">
                <a:effectLst/>
                <a:latin typeface="Arial" panose="020B0604020202020204" pitchFamily="34" charset="0"/>
                <a:hlinkClick r:id="rId2"/>
              </a:rPr>
              <a:t>https://www.oecd-ilibrary.org/education/are-15-year-olds-prepared-to-deal-with-fake-news-and-misinformation_6ad5395e-en</a:t>
            </a:r>
            <a:r>
              <a:rPr lang="en-US" sz="1400" dirty="0">
                <a:effectLst/>
                <a:latin typeface="Arial" panose="020B0604020202020204" pitchFamily="34" charset="0"/>
              </a:rPr>
              <a:t> </a:t>
            </a:r>
          </a:p>
          <a:p>
            <a:r>
              <a:rPr lang="en-US" sz="1400" dirty="0">
                <a:latin typeface="Arial" panose="020B0604020202020204" pitchFamily="34" charset="0"/>
              </a:rPr>
              <a:t>OECD (PIAAC). 2021. PIAAC Round 3 International Launch Webinar. </a:t>
            </a:r>
            <a:r>
              <a:rPr lang="en-US" sz="1400" dirty="0">
                <a:latin typeface="Arial" panose="020B0604020202020204" pitchFamily="34" charset="0"/>
                <a:hlinkClick r:id="rId3"/>
              </a:rPr>
              <a:t>https://www.oecd.org/skills/piaac/</a:t>
            </a:r>
            <a:r>
              <a:rPr lang="en-US" sz="1400" dirty="0">
                <a:latin typeface="Arial" panose="020B0604020202020204" pitchFamily="34" charset="0"/>
              </a:rPr>
              <a:t> </a:t>
            </a:r>
            <a:endParaRPr lang="en-US" sz="1400" dirty="0"/>
          </a:p>
        </p:txBody>
      </p:sp>
      <p:pic>
        <p:nvPicPr>
          <p:cNvPr id="7" name="Picture 6">
            <a:extLst>
              <a:ext uri="{FF2B5EF4-FFF2-40B4-BE49-F238E27FC236}">
                <a16:creationId xmlns:a16="http://schemas.microsoft.com/office/drawing/2014/main" id="{4B5DCE27-65E0-4664-B0CC-6521ABBC388D}"/>
              </a:ext>
            </a:extLst>
          </p:cNvPr>
          <p:cNvPicPr>
            <a:picLocks noChangeAspect="1"/>
          </p:cNvPicPr>
          <p:nvPr/>
        </p:nvPicPr>
        <p:blipFill>
          <a:blip r:embed="rId4"/>
          <a:stretch>
            <a:fillRect/>
          </a:stretch>
        </p:blipFill>
        <p:spPr>
          <a:xfrm>
            <a:off x="1608824" y="3429000"/>
            <a:ext cx="3214154" cy="2300658"/>
          </a:xfrm>
          <a:prstGeom prst="rect">
            <a:avLst/>
          </a:prstGeom>
        </p:spPr>
      </p:pic>
      <p:pic>
        <p:nvPicPr>
          <p:cNvPr id="9" name="Picture 8">
            <a:extLst>
              <a:ext uri="{FF2B5EF4-FFF2-40B4-BE49-F238E27FC236}">
                <a16:creationId xmlns:a16="http://schemas.microsoft.com/office/drawing/2014/main" id="{AD3A9353-BEBE-44FF-8A12-AFE5274155BB}"/>
              </a:ext>
            </a:extLst>
          </p:cNvPr>
          <p:cNvPicPr>
            <a:picLocks noChangeAspect="1"/>
          </p:cNvPicPr>
          <p:nvPr/>
        </p:nvPicPr>
        <p:blipFill>
          <a:blip r:embed="rId5"/>
          <a:stretch>
            <a:fillRect/>
          </a:stretch>
        </p:blipFill>
        <p:spPr>
          <a:xfrm>
            <a:off x="5593602" y="3429000"/>
            <a:ext cx="3767258" cy="2300658"/>
          </a:xfrm>
          <a:prstGeom prst="rect">
            <a:avLst/>
          </a:prstGeom>
        </p:spPr>
      </p:pic>
      <p:sp>
        <p:nvSpPr>
          <p:cNvPr id="10" name="Footer Placeholder 9">
            <a:extLst>
              <a:ext uri="{FF2B5EF4-FFF2-40B4-BE49-F238E27FC236}">
                <a16:creationId xmlns:a16="http://schemas.microsoft.com/office/drawing/2014/main" id="{CD8B67C0-01F4-44CE-954C-37746070CF7C}"/>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2DD745AB-D0AD-4021-AF3F-22766B151F3A}"/>
              </a:ext>
            </a:extLst>
          </p:cNvPr>
          <p:cNvSpPr>
            <a:spLocks noGrp="1"/>
          </p:cNvSpPr>
          <p:nvPr>
            <p:ph type="sldNum" sz="quarter" idx="12"/>
          </p:nvPr>
        </p:nvSpPr>
        <p:spPr/>
        <p:txBody>
          <a:bodyPr/>
          <a:lstStyle/>
          <a:p>
            <a:fld id="{C6BF2AB9-14D0-4896-94B0-E5AE1DCDC902}" type="slidenum">
              <a:rPr lang="en-US" smtClean="0"/>
              <a:t>33</a:t>
            </a:fld>
            <a:endParaRPr lang="en-US"/>
          </a:p>
        </p:txBody>
      </p:sp>
      <p:sp>
        <p:nvSpPr>
          <p:cNvPr id="12" name="TextBox 11">
            <a:extLst>
              <a:ext uri="{FF2B5EF4-FFF2-40B4-BE49-F238E27FC236}">
                <a16:creationId xmlns:a16="http://schemas.microsoft.com/office/drawing/2014/main" id="{92955331-3520-467E-BF87-3EFA3B0EF091}"/>
              </a:ext>
            </a:extLst>
          </p:cNvPr>
          <p:cNvSpPr txBox="1"/>
          <p:nvPr/>
        </p:nvSpPr>
        <p:spPr>
          <a:xfrm>
            <a:off x="9784080" y="3221128"/>
            <a:ext cx="1812589" cy="954107"/>
          </a:xfrm>
          <a:prstGeom prst="rect">
            <a:avLst/>
          </a:prstGeom>
          <a:noFill/>
        </p:spPr>
        <p:txBody>
          <a:bodyPr wrap="square">
            <a:spAutoFit/>
          </a:bodyPr>
          <a:lstStyle/>
          <a:p>
            <a:r>
              <a:rPr lang="en-US" sz="1400" dirty="0">
                <a:hlinkClick r:id="rId6"/>
              </a:rPr>
              <a:t>https://www.oecd-ilibrary.org/education/the-policy-impact-of-pisa_5k9fdfqffr28-en</a:t>
            </a:r>
            <a:r>
              <a:rPr lang="en-US" sz="1400" dirty="0"/>
              <a:t> </a:t>
            </a:r>
          </a:p>
        </p:txBody>
      </p:sp>
      <p:sp>
        <p:nvSpPr>
          <p:cNvPr id="13" name="TextBox 12">
            <a:extLst>
              <a:ext uri="{FF2B5EF4-FFF2-40B4-BE49-F238E27FC236}">
                <a16:creationId xmlns:a16="http://schemas.microsoft.com/office/drawing/2014/main" id="{3C97C5E6-FF82-4B3D-9946-A07E20A6D8EE}"/>
              </a:ext>
            </a:extLst>
          </p:cNvPr>
          <p:cNvSpPr txBox="1"/>
          <p:nvPr/>
        </p:nvSpPr>
        <p:spPr>
          <a:xfrm>
            <a:off x="9813430" y="4672932"/>
            <a:ext cx="1925682" cy="1384995"/>
          </a:xfrm>
          <a:prstGeom prst="rect">
            <a:avLst/>
          </a:prstGeom>
          <a:noFill/>
        </p:spPr>
        <p:txBody>
          <a:bodyPr wrap="square">
            <a:spAutoFit/>
          </a:bodyPr>
          <a:lstStyle/>
          <a:p>
            <a:r>
              <a:rPr lang="en-US" sz="1400" dirty="0"/>
              <a:t>(PIAAC) (Second Edition) (2016) </a:t>
            </a:r>
            <a:r>
              <a:rPr lang="en-US" sz="1400" dirty="0">
                <a:hlinkClick r:id="rId7"/>
              </a:rPr>
              <a:t>https://www.oecd.org/skills/piaac/PIAAC_Technical_Report_2nd_Edition_Full_Report.pdf</a:t>
            </a:r>
            <a:r>
              <a:rPr lang="en-US" sz="1400" dirty="0"/>
              <a:t> </a:t>
            </a:r>
          </a:p>
        </p:txBody>
      </p:sp>
    </p:spTree>
    <p:extLst>
      <p:ext uri="{BB962C8B-B14F-4D97-AF65-F5344CB8AC3E}">
        <p14:creationId xmlns:p14="http://schemas.microsoft.com/office/powerpoint/2010/main" val="2271147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F72B-EE5C-4814-B91B-51A514277CF9}"/>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F646AE4D-CDFD-4AA6-9BB7-A0C2991A4FA8}"/>
              </a:ext>
            </a:extLst>
          </p:cNvPr>
          <p:cNvSpPr>
            <a:spLocks noGrp="1"/>
          </p:cNvSpPr>
          <p:nvPr>
            <p:ph idx="1"/>
          </p:nvPr>
        </p:nvSpPr>
        <p:spPr/>
        <p:txBody>
          <a:bodyPr>
            <a:normAutofit/>
          </a:bodyPr>
          <a:lstStyle/>
          <a:p>
            <a:pPr marL="0" indent="0">
              <a:buNone/>
            </a:pPr>
            <a:r>
              <a:rPr lang="en-US" dirty="0"/>
              <a:t>Guidelines for Assessment and Instruction in Statistics Education (GAISE)</a:t>
            </a:r>
          </a:p>
          <a:p>
            <a:pPr marL="0" indent="0">
              <a:buNone/>
            </a:pPr>
            <a:endParaRPr lang="en-US" dirty="0"/>
          </a:p>
          <a:p>
            <a:pPr marL="0" indent="0">
              <a:buNone/>
            </a:pPr>
            <a:endParaRPr lang="en-US" dirty="0"/>
          </a:p>
          <a:p>
            <a:pPr marL="0" indent="0">
              <a:buNone/>
            </a:pPr>
            <a:r>
              <a:rPr lang="en-US" dirty="0"/>
              <a:t> </a:t>
            </a:r>
          </a:p>
        </p:txBody>
      </p:sp>
      <p:sp>
        <p:nvSpPr>
          <p:cNvPr id="4" name="TextBox 3">
            <a:extLst>
              <a:ext uri="{FF2B5EF4-FFF2-40B4-BE49-F238E27FC236}">
                <a16:creationId xmlns:a16="http://schemas.microsoft.com/office/drawing/2014/main" id="{17EE2069-19B1-479B-8765-AC54F9691475}"/>
              </a:ext>
            </a:extLst>
          </p:cNvPr>
          <p:cNvSpPr txBox="1"/>
          <p:nvPr/>
        </p:nvSpPr>
        <p:spPr>
          <a:xfrm>
            <a:off x="379481" y="3583594"/>
            <a:ext cx="4276060" cy="2197974"/>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Robert Carver,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(2016). Guidelines for Assessment and Instruction in Statistics Education (GAISE) College Report. American Statistical Association. </a:t>
            </a:r>
            <a:r>
              <a:rPr lang="en-US" sz="1200" u="sng" dirty="0">
                <a:solidFill>
                  <a:srgbClr val="004466"/>
                </a:solidFill>
                <a:effectLst/>
                <a:latin typeface="Arial" panose="020B0604020202020204" pitchFamily="34" charset="0"/>
                <a:hlinkClick r:id="rId3"/>
              </a:rPr>
              <a:t>https://www.amstat.org/docs/default-source/amstat-documents/gaisecollege_full.pdf</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pic>
        <p:nvPicPr>
          <p:cNvPr id="6" name="Picture 5">
            <a:extLst>
              <a:ext uri="{FF2B5EF4-FFF2-40B4-BE49-F238E27FC236}">
                <a16:creationId xmlns:a16="http://schemas.microsoft.com/office/drawing/2014/main" id="{CB92B779-F488-4F46-8B93-961A4FEE65B5}"/>
              </a:ext>
            </a:extLst>
          </p:cNvPr>
          <p:cNvPicPr>
            <a:picLocks noChangeAspect="1"/>
          </p:cNvPicPr>
          <p:nvPr/>
        </p:nvPicPr>
        <p:blipFill>
          <a:blip r:embed="rId5"/>
          <a:stretch>
            <a:fillRect/>
          </a:stretch>
        </p:blipFill>
        <p:spPr>
          <a:xfrm>
            <a:off x="5638799" y="2872288"/>
            <a:ext cx="5448805" cy="3620587"/>
          </a:xfrm>
          <a:prstGeom prst="rect">
            <a:avLst/>
          </a:prstGeom>
          <a:ln>
            <a:solidFill>
              <a:schemeClr val="accent1"/>
            </a:solidFill>
          </a:ln>
        </p:spPr>
      </p:pic>
      <p:sp>
        <p:nvSpPr>
          <p:cNvPr id="7" name="Footer Placeholder 6">
            <a:extLst>
              <a:ext uri="{FF2B5EF4-FFF2-40B4-BE49-F238E27FC236}">
                <a16:creationId xmlns:a16="http://schemas.microsoft.com/office/drawing/2014/main" id="{86D41F4A-93A6-4571-9777-F27B0B6E2BD3}"/>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BE0A8529-F2EE-4F44-8949-3753AFB5EBC0}"/>
              </a:ext>
            </a:extLst>
          </p:cNvPr>
          <p:cNvSpPr>
            <a:spLocks noGrp="1"/>
          </p:cNvSpPr>
          <p:nvPr>
            <p:ph type="sldNum" sz="quarter" idx="12"/>
          </p:nvPr>
        </p:nvSpPr>
        <p:spPr/>
        <p:txBody>
          <a:bodyPr/>
          <a:lstStyle/>
          <a:p>
            <a:fld id="{C6BF2AB9-14D0-4896-94B0-E5AE1DCDC902}" type="slidenum">
              <a:rPr lang="en-US" smtClean="0"/>
              <a:t>34</a:t>
            </a:fld>
            <a:endParaRPr lang="en-US"/>
          </a:p>
        </p:txBody>
      </p:sp>
      <p:sp>
        <p:nvSpPr>
          <p:cNvPr id="9" name="TextBox 8">
            <a:extLst>
              <a:ext uri="{FF2B5EF4-FFF2-40B4-BE49-F238E27FC236}">
                <a16:creationId xmlns:a16="http://schemas.microsoft.com/office/drawing/2014/main" id="{969D4C73-6C41-4296-9E2B-B4C06626E5D4}"/>
              </a:ext>
            </a:extLst>
          </p:cNvPr>
          <p:cNvSpPr txBox="1"/>
          <p:nvPr/>
        </p:nvSpPr>
        <p:spPr>
          <a:xfrm>
            <a:off x="838200" y="5989657"/>
            <a:ext cx="4098471" cy="276999"/>
          </a:xfrm>
          <a:prstGeom prst="rect">
            <a:avLst/>
          </a:prstGeom>
          <a:noFill/>
        </p:spPr>
        <p:txBody>
          <a:bodyPr wrap="square">
            <a:spAutoFit/>
          </a:bodyPr>
          <a:lstStyle/>
          <a:p>
            <a:r>
              <a:rPr lang="en-US" sz="1200" dirty="0">
                <a:hlinkClick r:id="rId6"/>
              </a:rPr>
              <a:t>https://journals.gmu.edu/index.php/ITLCP/article/view/2241</a:t>
            </a:r>
            <a:r>
              <a:rPr lang="en-US" sz="1200" dirty="0"/>
              <a:t> </a:t>
            </a:r>
          </a:p>
        </p:txBody>
      </p:sp>
    </p:spTree>
    <p:extLst>
      <p:ext uri="{BB962C8B-B14F-4D97-AF65-F5344CB8AC3E}">
        <p14:creationId xmlns:p14="http://schemas.microsoft.com/office/powerpoint/2010/main" val="243125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B64D-EFCD-4AC0-963E-B780F857FB0E}"/>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3CAB2B93-6A70-406B-812E-6422BFA07C5B}"/>
              </a:ext>
            </a:extLst>
          </p:cNvPr>
          <p:cNvSpPr>
            <a:spLocks noGrp="1"/>
          </p:cNvSpPr>
          <p:nvPr>
            <p:ph idx="1"/>
          </p:nvPr>
        </p:nvSpPr>
        <p:spPr/>
        <p:txBody>
          <a:bodyPr/>
          <a:lstStyle/>
          <a:p>
            <a:pPr marL="0" indent="0">
              <a:buNone/>
            </a:pPr>
            <a:r>
              <a:rPr lang="en-CA" dirty="0" err="1"/>
              <a:t>Eckerson</a:t>
            </a:r>
            <a:r>
              <a:rPr lang="en-CA" dirty="0"/>
              <a:t> Group Data Literacy Imperative</a:t>
            </a:r>
            <a:endParaRPr lang="en-US" dirty="0"/>
          </a:p>
        </p:txBody>
      </p:sp>
      <p:sp>
        <p:nvSpPr>
          <p:cNvPr id="7" name="TextBox 6">
            <a:extLst>
              <a:ext uri="{FF2B5EF4-FFF2-40B4-BE49-F238E27FC236}">
                <a16:creationId xmlns:a16="http://schemas.microsoft.com/office/drawing/2014/main" id="{D529CDC7-7A2C-4FE2-9BD3-C72283D3B129}"/>
              </a:ext>
            </a:extLst>
          </p:cNvPr>
          <p:cNvSpPr txBox="1"/>
          <p:nvPr/>
        </p:nvSpPr>
        <p:spPr>
          <a:xfrm>
            <a:off x="741620" y="6050290"/>
            <a:ext cx="9657021" cy="523220"/>
          </a:xfrm>
          <a:prstGeom prst="rect">
            <a:avLst/>
          </a:prstGeom>
          <a:noFill/>
        </p:spPr>
        <p:txBody>
          <a:bodyPr wrap="square">
            <a:spAutoFit/>
          </a:bodyPr>
          <a:lstStyle/>
          <a:p>
            <a:r>
              <a:rPr lang="en-US" sz="1400" dirty="0"/>
              <a:t>Dave Wells. 2022. The Data Literacy Imperative - Part III: Data Literacy Assessment. </a:t>
            </a:r>
            <a:r>
              <a:rPr lang="en-US" sz="1400" dirty="0" err="1"/>
              <a:t>Eckerson</a:t>
            </a:r>
            <a:r>
              <a:rPr lang="en-US" sz="1400" dirty="0"/>
              <a:t> Group. </a:t>
            </a:r>
            <a:r>
              <a:rPr lang="en-US" sz="1400" dirty="0">
                <a:hlinkClick r:id="rId2"/>
              </a:rPr>
              <a:t>https://www.eckerson.com/articles/the-data-literacy-imperative-part-iii-data-literacy-assessment</a:t>
            </a:r>
            <a:r>
              <a:rPr lang="en-US" sz="1400" dirty="0"/>
              <a:t>  </a:t>
            </a:r>
          </a:p>
        </p:txBody>
      </p:sp>
      <p:pic>
        <p:nvPicPr>
          <p:cNvPr id="9" name="Picture 8" descr="Timeline&#10;&#10;Description automatically generated">
            <a:extLst>
              <a:ext uri="{FF2B5EF4-FFF2-40B4-BE49-F238E27FC236}">
                <a16:creationId xmlns:a16="http://schemas.microsoft.com/office/drawing/2014/main" id="{886E6B3D-94F6-4891-8A00-7D2C1622C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24" y="2582438"/>
            <a:ext cx="5871609" cy="3393424"/>
          </a:xfrm>
          <a:prstGeom prst="rect">
            <a:avLst/>
          </a:prstGeom>
        </p:spPr>
      </p:pic>
      <p:sp>
        <p:nvSpPr>
          <p:cNvPr id="10" name="Footer Placeholder 9">
            <a:extLst>
              <a:ext uri="{FF2B5EF4-FFF2-40B4-BE49-F238E27FC236}">
                <a16:creationId xmlns:a16="http://schemas.microsoft.com/office/drawing/2014/main" id="{31B2A0EF-579F-4FF4-B5A0-D2DC26DA026B}"/>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08CDA77C-D317-4B44-9DD4-EBE8D766F831}"/>
              </a:ext>
            </a:extLst>
          </p:cNvPr>
          <p:cNvSpPr>
            <a:spLocks noGrp="1"/>
          </p:cNvSpPr>
          <p:nvPr>
            <p:ph type="sldNum" sz="quarter" idx="12"/>
          </p:nvPr>
        </p:nvSpPr>
        <p:spPr/>
        <p:txBody>
          <a:bodyPr/>
          <a:lstStyle/>
          <a:p>
            <a:fld id="{C6BF2AB9-14D0-4896-94B0-E5AE1DCDC902}" type="slidenum">
              <a:rPr lang="en-US" smtClean="0"/>
              <a:t>35</a:t>
            </a:fld>
            <a:endParaRPr lang="en-US"/>
          </a:p>
        </p:txBody>
      </p:sp>
      <p:sp>
        <p:nvSpPr>
          <p:cNvPr id="12" name="TextBox 11">
            <a:extLst>
              <a:ext uri="{FF2B5EF4-FFF2-40B4-BE49-F238E27FC236}">
                <a16:creationId xmlns:a16="http://schemas.microsoft.com/office/drawing/2014/main" id="{7579BE3A-07B5-4EB4-AA27-1644DEC0B59E}"/>
              </a:ext>
            </a:extLst>
          </p:cNvPr>
          <p:cNvSpPr txBox="1"/>
          <p:nvPr/>
        </p:nvSpPr>
        <p:spPr>
          <a:xfrm>
            <a:off x="8153400" y="2120773"/>
            <a:ext cx="2175521" cy="923330"/>
          </a:xfrm>
          <a:prstGeom prst="rect">
            <a:avLst/>
          </a:prstGeom>
          <a:noFill/>
        </p:spPr>
        <p:txBody>
          <a:bodyPr wrap="square">
            <a:spAutoFit/>
          </a:bodyPr>
          <a:lstStyle/>
          <a:p>
            <a:r>
              <a:rPr lang="en-US" dirty="0">
                <a:hlinkClick r:id="rId4"/>
              </a:rPr>
              <a:t>https://ecm.elearningcurve.com/Articles.asp?ID=369</a:t>
            </a:r>
            <a:r>
              <a:rPr lang="en-US" dirty="0"/>
              <a:t> </a:t>
            </a:r>
          </a:p>
        </p:txBody>
      </p:sp>
    </p:spTree>
    <p:extLst>
      <p:ext uri="{BB962C8B-B14F-4D97-AF65-F5344CB8AC3E}">
        <p14:creationId xmlns:p14="http://schemas.microsoft.com/office/powerpoint/2010/main" val="3726029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B0EF40B-4ADF-420C-8738-8436C9347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164" y="2194590"/>
            <a:ext cx="6423836" cy="3613408"/>
          </a:xfrm>
          <a:prstGeom prst="rect">
            <a:avLst/>
          </a:prstGeom>
        </p:spPr>
      </p:pic>
      <p:sp>
        <p:nvSpPr>
          <p:cNvPr id="2" name="Title 1">
            <a:extLst>
              <a:ext uri="{FF2B5EF4-FFF2-40B4-BE49-F238E27FC236}">
                <a16:creationId xmlns:a16="http://schemas.microsoft.com/office/drawing/2014/main" id="{06588826-2864-4A40-B4E7-7E664A7B1ADA}"/>
              </a:ext>
            </a:extLst>
          </p:cNvPr>
          <p:cNvSpPr>
            <a:spLocks noGrp="1"/>
          </p:cNvSpPr>
          <p:nvPr>
            <p:ph type="title"/>
          </p:nvPr>
        </p:nvSpPr>
        <p:spPr/>
        <p:txBody>
          <a:bodyPr/>
          <a:lstStyle/>
          <a:p>
            <a:r>
              <a:rPr lang="en-CA" dirty="0"/>
              <a:t>Data Literacy Model-Based Assessment</a:t>
            </a:r>
            <a:endParaRPr lang="en-US" dirty="0"/>
          </a:p>
        </p:txBody>
      </p:sp>
      <p:sp>
        <p:nvSpPr>
          <p:cNvPr id="3" name="Content Placeholder 2">
            <a:extLst>
              <a:ext uri="{FF2B5EF4-FFF2-40B4-BE49-F238E27FC236}">
                <a16:creationId xmlns:a16="http://schemas.microsoft.com/office/drawing/2014/main" id="{D3DC0121-C359-4C59-82EF-CEBAC87CEF3C}"/>
              </a:ext>
            </a:extLst>
          </p:cNvPr>
          <p:cNvSpPr>
            <a:spLocks noGrp="1"/>
          </p:cNvSpPr>
          <p:nvPr>
            <p:ph idx="1"/>
          </p:nvPr>
        </p:nvSpPr>
        <p:spPr>
          <a:xfrm>
            <a:off x="838200" y="1825625"/>
            <a:ext cx="3942806" cy="4755928"/>
          </a:xfrm>
        </p:spPr>
        <p:txBody>
          <a:bodyPr>
            <a:normAutofit fontScale="92500" lnSpcReduction="10000"/>
          </a:bodyPr>
          <a:lstStyle/>
          <a:p>
            <a:r>
              <a:rPr lang="en-CA" dirty="0"/>
              <a:t>Extant list of skills based on empirical analysis of data workflows</a:t>
            </a:r>
          </a:p>
          <a:p>
            <a:r>
              <a:rPr lang="en-CA" dirty="0"/>
              <a:t>This list can be cross-referenced with a comprehensive skills taxonomy</a:t>
            </a:r>
          </a:p>
          <a:p>
            <a:pPr lvl="1"/>
            <a:r>
              <a:rPr lang="en-CA" dirty="0"/>
              <a:t>(For simplicity I used a modified Bloom’s Taxonomy)</a:t>
            </a:r>
          </a:p>
          <a:p>
            <a:pPr lvl="1"/>
            <a:r>
              <a:rPr lang="en-CA" dirty="0"/>
              <a:t>Treated as </a:t>
            </a:r>
            <a:r>
              <a:rPr lang="en-CA" i="1" dirty="0"/>
              <a:t>taxonomies</a:t>
            </a:r>
            <a:r>
              <a:rPr lang="en-CA" dirty="0"/>
              <a:t> not hierarchies</a:t>
            </a:r>
          </a:p>
          <a:p>
            <a:pPr lvl="1"/>
            <a:r>
              <a:rPr lang="en-CA" dirty="0"/>
              <a:t>Represented as types of skills or competences</a:t>
            </a:r>
          </a:p>
          <a:p>
            <a:pPr lvl="1"/>
            <a:endParaRPr lang="en-US" dirty="0"/>
          </a:p>
        </p:txBody>
      </p:sp>
      <p:sp>
        <p:nvSpPr>
          <p:cNvPr id="6" name="Footer Placeholder 5">
            <a:extLst>
              <a:ext uri="{FF2B5EF4-FFF2-40B4-BE49-F238E27FC236}">
                <a16:creationId xmlns:a16="http://schemas.microsoft.com/office/drawing/2014/main" id="{DDD9247D-6E86-4C25-9DDA-27C99962DCED}"/>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F92ECEE1-9895-480D-B358-6A085F859519}"/>
              </a:ext>
            </a:extLst>
          </p:cNvPr>
          <p:cNvSpPr>
            <a:spLocks noGrp="1"/>
          </p:cNvSpPr>
          <p:nvPr>
            <p:ph type="sldNum" sz="quarter" idx="12"/>
          </p:nvPr>
        </p:nvSpPr>
        <p:spPr/>
        <p:txBody>
          <a:bodyPr/>
          <a:lstStyle/>
          <a:p>
            <a:fld id="{C6BF2AB9-14D0-4896-94B0-E5AE1DCDC902}" type="slidenum">
              <a:rPr lang="en-US" smtClean="0"/>
              <a:t>36</a:t>
            </a:fld>
            <a:endParaRPr lang="en-US"/>
          </a:p>
        </p:txBody>
      </p:sp>
      <p:sp>
        <p:nvSpPr>
          <p:cNvPr id="8" name="TextBox 7">
            <a:extLst>
              <a:ext uri="{FF2B5EF4-FFF2-40B4-BE49-F238E27FC236}">
                <a16:creationId xmlns:a16="http://schemas.microsoft.com/office/drawing/2014/main" id="{F6EB87D6-FADE-491C-AF3C-1BA3332DBD7D}"/>
              </a:ext>
            </a:extLst>
          </p:cNvPr>
          <p:cNvSpPr txBox="1"/>
          <p:nvPr/>
        </p:nvSpPr>
        <p:spPr>
          <a:xfrm>
            <a:off x="5972992" y="5987018"/>
            <a:ext cx="6093822" cy="369332"/>
          </a:xfrm>
          <a:prstGeom prst="rect">
            <a:avLst/>
          </a:prstGeom>
          <a:noFill/>
        </p:spPr>
        <p:txBody>
          <a:bodyPr wrap="square">
            <a:spAutoFit/>
          </a:bodyPr>
          <a:lstStyle/>
          <a:p>
            <a:r>
              <a:rPr lang="en-US" dirty="0">
                <a:hlinkClick r:id="rId3"/>
              </a:rPr>
              <a:t>https://psycnet.apa.org/record/2003-00041-000</a:t>
            </a:r>
            <a:r>
              <a:rPr lang="en-US" dirty="0"/>
              <a:t> </a:t>
            </a:r>
          </a:p>
        </p:txBody>
      </p:sp>
    </p:spTree>
    <p:extLst>
      <p:ext uri="{BB962C8B-B14F-4D97-AF65-F5344CB8AC3E}">
        <p14:creationId xmlns:p14="http://schemas.microsoft.com/office/powerpoint/2010/main" val="2789396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DC4C-E11C-4B5C-BEB4-553F6D95B870}"/>
              </a:ext>
            </a:extLst>
          </p:cNvPr>
          <p:cNvSpPr>
            <a:spLocks noGrp="1"/>
          </p:cNvSpPr>
          <p:nvPr>
            <p:ph type="title"/>
          </p:nvPr>
        </p:nvSpPr>
        <p:spPr/>
        <p:txBody>
          <a:bodyPr/>
          <a:lstStyle/>
          <a:p>
            <a:r>
              <a:rPr lang="en-CA" dirty="0"/>
              <a:t>Assessing Data Literacy</a:t>
            </a:r>
            <a:endParaRPr lang="en-US" dirty="0"/>
          </a:p>
        </p:txBody>
      </p:sp>
      <p:graphicFrame>
        <p:nvGraphicFramePr>
          <p:cNvPr id="4" name="Table 4">
            <a:extLst>
              <a:ext uri="{FF2B5EF4-FFF2-40B4-BE49-F238E27FC236}">
                <a16:creationId xmlns:a16="http://schemas.microsoft.com/office/drawing/2014/main" id="{C253A3E1-83FC-4F56-8B92-24B9A4E299F3}"/>
              </a:ext>
            </a:extLst>
          </p:cNvPr>
          <p:cNvGraphicFramePr>
            <a:graphicFrameLocks noGrp="1"/>
          </p:cNvGraphicFramePr>
          <p:nvPr>
            <p:ph idx="1"/>
            <p:extLst>
              <p:ext uri="{D42A27DB-BD31-4B8C-83A1-F6EECF244321}">
                <p14:modId xmlns:p14="http://schemas.microsoft.com/office/powerpoint/2010/main" val="2659478443"/>
              </p:ext>
            </p:extLst>
          </p:nvPr>
        </p:nvGraphicFramePr>
        <p:xfrm>
          <a:off x="838200" y="1825627"/>
          <a:ext cx="6659880" cy="1809828"/>
        </p:xfrm>
        <a:graphic>
          <a:graphicData uri="http://schemas.openxmlformats.org/drawingml/2006/table">
            <a:tbl>
              <a:tblPr firstRow="1" bandRow="1">
                <a:tableStyleId>{F5AB1C69-6EDB-4FF4-983F-18BD219EF322}</a:tableStyleId>
              </a:tblPr>
              <a:tblGrid>
                <a:gridCol w="1664970">
                  <a:extLst>
                    <a:ext uri="{9D8B030D-6E8A-4147-A177-3AD203B41FA5}">
                      <a16:colId xmlns:a16="http://schemas.microsoft.com/office/drawing/2014/main" val="153197233"/>
                    </a:ext>
                  </a:extLst>
                </a:gridCol>
                <a:gridCol w="2303961">
                  <a:extLst>
                    <a:ext uri="{9D8B030D-6E8A-4147-A177-3AD203B41FA5}">
                      <a16:colId xmlns:a16="http://schemas.microsoft.com/office/drawing/2014/main" val="273509931"/>
                    </a:ext>
                  </a:extLst>
                </a:gridCol>
                <a:gridCol w="2690949">
                  <a:extLst>
                    <a:ext uri="{9D8B030D-6E8A-4147-A177-3AD203B41FA5}">
                      <a16:colId xmlns:a16="http://schemas.microsoft.com/office/drawing/2014/main" val="1923699564"/>
                    </a:ext>
                  </a:extLst>
                </a:gridCol>
              </a:tblGrid>
              <a:tr h="322593">
                <a:tc>
                  <a:txBody>
                    <a:bodyPr/>
                    <a:lstStyle/>
                    <a:p>
                      <a:r>
                        <a:rPr lang="en-CA" dirty="0"/>
                        <a:t>Bloom’s</a:t>
                      </a:r>
                      <a:endParaRPr lang="en-US" dirty="0"/>
                    </a:p>
                  </a:txBody>
                  <a:tcPr/>
                </a:tc>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481356">
                <a:tc>
                  <a:txBody>
                    <a:bodyPr/>
                    <a:lstStyle/>
                    <a:p>
                      <a:r>
                        <a:rPr lang="en-CA" dirty="0"/>
                        <a:t>Cognitive</a:t>
                      </a:r>
                      <a:endParaRPr lang="en-US" dirty="0"/>
                    </a:p>
                  </a:txBody>
                  <a:tcPr/>
                </a:tc>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481356">
                <a:tc>
                  <a:txBody>
                    <a:bodyPr/>
                    <a:lstStyle/>
                    <a:p>
                      <a:r>
                        <a:rPr lang="en-CA" dirty="0"/>
                        <a:t>Psychomotor</a:t>
                      </a:r>
                      <a:endParaRPr lang="en-US" dirty="0"/>
                    </a:p>
                  </a:txBody>
                  <a:tcPr/>
                </a:tc>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481356">
                <a:tc>
                  <a:txBody>
                    <a:bodyPr/>
                    <a:lstStyle/>
                    <a:p>
                      <a:r>
                        <a:rPr lang="en-CA" dirty="0"/>
                        <a:t>Affective</a:t>
                      </a:r>
                      <a:endParaRPr lang="en-US" dirty="0"/>
                    </a:p>
                  </a:txBody>
                  <a:tcPr/>
                </a:tc>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8C8610B0-4545-40B8-A8D2-29663BBD470C}"/>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D49A57DD-5538-4B91-836F-7153EED40783}"/>
              </a:ext>
            </a:extLst>
          </p:cNvPr>
          <p:cNvSpPr>
            <a:spLocks noGrp="1"/>
          </p:cNvSpPr>
          <p:nvPr>
            <p:ph type="sldNum" sz="quarter" idx="12"/>
          </p:nvPr>
        </p:nvSpPr>
        <p:spPr/>
        <p:txBody>
          <a:bodyPr/>
          <a:lstStyle/>
          <a:p>
            <a:fld id="{C6BF2AB9-14D0-4896-94B0-E5AE1DCDC902}" type="slidenum">
              <a:rPr lang="en-US" smtClean="0"/>
              <a:t>37</a:t>
            </a:fld>
            <a:endParaRPr lang="en-US"/>
          </a:p>
        </p:txBody>
      </p:sp>
    </p:spTree>
    <p:extLst>
      <p:ext uri="{BB962C8B-B14F-4D97-AF65-F5344CB8AC3E}">
        <p14:creationId xmlns:p14="http://schemas.microsoft.com/office/powerpoint/2010/main" val="4224182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D099-1ED0-4E3E-BF2A-B8982D03AB3D}"/>
              </a:ext>
            </a:extLst>
          </p:cNvPr>
          <p:cNvSpPr>
            <a:spLocks noGrp="1"/>
          </p:cNvSpPr>
          <p:nvPr>
            <p:ph type="title"/>
          </p:nvPr>
        </p:nvSpPr>
        <p:spPr/>
        <p:txBody>
          <a:bodyPr/>
          <a:lstStyle/>
          <a:p>
            <a:r>
              <a:rPr lang="en-CA" dirty="0"/>
              <a:t>Knowledge</a:t>
            </a:r>
            <a:endParaRPr lang="en-US" dirty="0"/>
          </a:p>
        </p:txBody>
      </p:sp>
      <p:graphicFrame>
        <p:nvGraphicFramePr>
          <p:cNvPr id="4" name="Table 4">
            <a:extLst>
              <a:ext uri="{FF2B5EF4-FFF2-40B4-BE49-F238E27FC236}">
                <a16:creationId xmlns:a16="http://schemas.microsoft.com/office/drawing/2014/main" id="{1DCF9A9B-4B8E-454B-A7CE-9154DF1029AA}"/>
              </a:ext>
            </a:extLst>
          </p:cNvPr>
          <p:cNvGraphicFramePr>
            <a:graphicFrameLocks noGrp="1"/>
          </p:cNvGraphicFramePr>
          <p:nvPr>
            <p:ph idx="1"/>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Knowledge</a:t>
                      </a:r>
                    </a:p>
                    <a:p>
                      <a:r>
                        <a:rPr lang="en-CA" sz="1200" dirty="0"/>
                        <a:t>- Know what data is, recognize data vs non-data</a:t>
                      </a:r>
                      <a:endParaRPr lang="en-US" sz="1200" dirty="0"/>
                    </a:p>
                  </a:txBody>
                  <a:tcPr/>
                </a:tc>
                <a:tc>
                  <a:txBody>
                    <a:bodyPr/>
                    <a:lstStyle/>
                    <a:p>
                      <a:endParaRPr lang="en-CA" dirty="0"/>
                    </a:p>
                    <a:p>
                      <a:r>
                        <a:rPr lang="en-US" sz="1200" dirty="0"/>
                        <a:t>- Has or uses data in some way</a:t>
                      </a:r>
                    </a:p>
                  </a:txBody>
                  <a:tcPr/>
                </a:tc>
                <a:extLst>
                  <a:ext uri="{0D108BD9-81ED-4DB2-BD59-A6C34878D82A}">
                    <a16:rowId xmlns:a16="http://schemas.microsoft.com/office/drawing/2014/main" val="2617934476"/>
                  </a:ext>
                </a:extLst>
              </a:tr>
              <a:tr h="555088">
                <a:tc>
                  <a:txBody>
                    <a:bodyPr/>
                    <a:lstStyle/>
                    <a:p>
                      <a:r>
                        <a:rPr lang="en-CA" dirty="0"/>
                        <a:t>Comprehension</a:t>
                      </a:r>
                    </a:p>
                    <a:p>
                      <a:r>
                        <a:rPr lang="en-US" sz="1200" dirty="0"/>
                        <a:t>- Know methods to read data, comprehend data</a:t>
                      </a:r>
                    </a:p>
                  </a:txBody>
                  <a:tcPr/>
                </a:tc>
                <a:tc>
                  <a:txBody>
                    <a:bodyPr/>
                    <a:lstStyle/>
                    <a:p>
                      <a:endParaRPr lang="en-CA" dirty="0"/>
                    </a:p>
                    <a:p>
                      <a:r>
                        <a:rPr lang="en-US" sz="1200" dirty="0"/>
                        <a:t>- Provides mechanisms for data access</a:t>
                      </a:r>
                    </a:p>
                  </a:txBody>
                  <a:tcPr/>
                </a:tc>
                <a:extLst>
                  <a:ext uri="{0D108BD9-81ED-4DB2-BD59-A6C34878D82A}">
                    <a16:rowId xmlns:a16="http://schemas.microsoft.com/office/drawing/2014/main" val="1929623138"/>
                  </a:ext>
                </a:extLst>
              </a:tr>
              <a:tr h="555088">
                <a:tc>
                  <a:txBody>
                    <a:bodyPr/>
                    <a:lstStyle/>
                    <a:p>
                      <a:r>
                        <a:rPr lang="en-CA" dirty="0"/>
                        <a:t>Application</a:t>
                      </a:r>
                    </a:p>
                    <a:p>
                      <a:r>
                        <a:rPr lang="en-CA" sz="1200" dirty="0"/>
                        <a:t>- Know how data can be used</a:t>
                      </a:r>
                      <a:endParaRPr lang="en-US" sz="1200" dirty="0"/>
                    </a:p>
                  </a:txBody>
                  <a:tcPr/>
                </a:tc>
                <a:tc>
                  <a:txBody>
                    <a:bodyPr/>
                    <a:lstStyle/>
                    <a:p>
                      <a:endParaRPr lang="en-CA" dirty="0"/>
                    </a:p>
                    <a:p>
                      <a:r>
                        <a:rPr lang="en-US" sz="1200" dirty="0"/>
                        <a:t>- Data can be used as input in tools and systems</a:t>
                      </a:r>
                    </a:p>
                  </a:txBody>
                  <a:tcPr/>
                </a:tc>
                <a:extLst>
                  <a:ext uri="{0D108BD9-81ED-4DB2-BD59-A6C34878D82A}">
                    <a16:rowId xmlns:a16="http://schemas.microsoft.com/office/drawing/2014/main" val="2117916853"/>
                  </a:ext>
                </a:extLst>
              </a:tr>
              <a:tr h="555088">
                <a:tc>
                  <a:txBody>
                    <a:bodyPr/>
                    <a:lstStyle/>
                    <a:p>
                      <a:r>
                        <a:rPr lang="en-CA" dirty="0"/>
                        <a:t>Analysis</a:t>
                      </a:r>
                    </a:p>
                    <a:p>
                      <a:r>
                        <a:rPr lang="en-CA" sz="1200" dirty="0"/>
                        <a:t>- Understand parts of data, types of data</a:t>
                      </a:r>
                      <a:endParaRPr lang="en-US" sz="1200" dirty="0"/>
                    </a:p>
                  </a:txBody>
                  <a:tcPr/>
                </a:tc>
                <a:tc>
                  <a:txBody>
                    <a:bodyPr/>
                    <a:lstStyle/>
                    <a:p>
                      <a:endParaRPr lang="en-CA" dirty="0"/>
                    </a:p>
                    <a:p>
                      <a:r>
                        <a:rPr lang="en-US" sz="1200" dirty="0"/>
                        <a:t>- Data can be accessed in different views, formats</a:t>
                      </a:r>
                    </a:p>
                  </a:txBody>
                  <a:tcPr/>
                </a:tc>
                <a:extLst>
                  <a:ext uri="{0D108BD9-81ED-4DB2-BD59-A6C34878D82A}">
                    <a16:rowId xmlns:a16="http://schemas.microsoft.com/office/drawing/2014/main" val="1765985527"/>
                  </a:ext>
                </a:extLst>
              </a:tr>
              <a:tr h="555088">
                <a:tc>
                  <a:txBody>
                    <a:bodyPr/>
                    <a:lstStyle/>
                    <a:p>
                      <a:r>
                        <a:rPr lang="en-CA" dirty="0"/>
                        <a:t>Synthesis</a:t>
                      </a:r>
                    </a:p>
                    <a:p>
                      <a:r>
                        <a:rPr lang="en-CA" sz="1200" dirty="0"/>
                        <a:t>- Know ways to join of connect data</a:t>
                      </a:r>
                      <a:endParaRPr lang="en-US" sz="1200" dirty="0"/>
                    </a:p>
                  </a:txBody>
                  <a:tcPr/>
                </a:tc>
                <a:tc>
                  <a:txBody>
                    <a:bodyPr/>
                    <a:lstStyle/>
                    <a:p>
                      <a:endParaRPr lang="en-CA" dirty="0"/>
                    </a:p>
                    <a:p>
                      <a:r>
                        <a:rPr lang="en-US" sz="1200" dirty="0"/>
                        <a:t>- Data can be pooled or connected</a:t>
                      </a:r>
                    </a:p>
                  </a:txBody>
                  <a:tcPr/>
                </a:tc>
                <a:extLst>
                  <a:ext uri="{0D108BD9-81ED-4DB2-BD59-A6C34878D82A}">
                    <a16:rowId xmlns:a16="http://schemas.microsoft.com/office/drawing/2014/main" val="347838678"/>
                  </a:ext>
                </a:extLst>
              </a:tr>
              <a:tr h="555088">
                <a:tc>
                  <a:txBody>
                    <a:bodyPr/>
                    <a:lstStyle/>
                    <a:p>
                      <a:r>
                        <a:rPr lang="en-CA" dirty="0"/>
                        <a:t>Evaluation</a:t>
                      </a:r>
                    </a:p>
                    <a:p>
                      <a:r>
                        <a:rPr lang="en-CA" sz="1200" dirty="0"/>
                        <a:t>- Identify quality data, appropriate data</a:t>
                      </a:r>
                      <a:endParaRPr lang="en-US" sz="1200" dirty="0"/>
                    </a:p>
                  </a:txBody>
                  <a:tcPr/>
                </a:tc>
                <a:tc>
                  <a:txBody>
                    <a:bodyPr/>
                    <a:lstStyle/>
                    <a:p>
                      <a:endParaRPr lang="en-CA" dirty="0"/>
                    </a:p>
                    <a:p>
                      <a:r>
                        <a:rPr lang="en-US" sz="1200" dirty="0"/>
                        <a:t>- The are organizational data quality standards</a:t>
                      </a:r>
                    </a:p>
                  </a:txBody>
                  <a:tcPr/>
                </a:tc>
                <a:extLst>
                  <a:ext uri="{0D108BD9-81ED-4DB2-BD59-A6C34878D82A}">
                    <a16:rowId xmlns:a16="http://schemas.microsoft.com/office/drawing/2014/main" val="3160344732"/>
                  </a:ext>
                </a:extLst>
              </a:tr>
              <a:tr h="555088">
                <a:tc>
                  <a:txBody>
                    <a:bodyPr/>
                    <a:lstStyle/>
                    <a:p>
                      <a:r>
                        <a:rPr lang="en-CA" dirty="0"/>
                        <a:t>Creation</a:t>
                      </a:r>
                    </a:p>
                    <a:p>
                      <a:r>
                        <a:rPr lang="en-CA" sz="1200" dirty="0"/>
                        <a:t>- Create data</a:t>
                      </a:r>
                      <a:endParaRPr lang="en-US" dirty="0"/>
                    </a:p>
                  </a:txBody>
                  <a:tcPr/>
                </a:tc>
                <a:tc>
                  <a:txBody>
                    <a:bodyPr/>
                    <a:lstStyle/>
                    <a:p>
                      <a:endParaRPr lang="en-CA" dirty="0"/>
                    </a:p>
                    <a:p>
                      <a:r>
                        <a:rPr lang="en-US" sz="1200" dirty="0"/>
                        <a:t>- Data is recorded and produced in the organization</a:t>
                      </a:r>
                    </a:p>
                  </a:txBody>
                  <a:tcPr/>
                </a:tc>
                <a:extLst>
                  <a:ext uri="{0D108BD9-81ED-4DB2-BD59-A6C34878D82A}">
                    <a16:rowId xmlns:a16="http://schemas.microsoft.com/office/drawing/2014/main" val="2183464048"/>
                  </a:ext>
                </a:extLst>
              </a:tr>
            </a:tbl>
          </a:graphicData>
        </a:graphic>
      </p:graphicFrame>
      <p:sp>
        <p:nvSpPr>
          <p:cNvPr id="3" name="Footer Placeholder 2">
            <a:extLst>
              <a:ext uri="{FF2B5EF4-FFF2-40B4-BE49-F238E27FC236}">
                <a16:creationId xmlns:a16="http://schemas.microsoft.com/office/drawing/2014/main" id="{6D8A2A88-DB8E-4496-8845-5C525E87B9A8}"/>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24DCE3D5-47A7-452B-AB8E-35D3566FCA5F}"/>
              </a:ext>
            </a:extLst>
          </p:cNvPr>
          <p:cNvSpPr>
            <a:spLocks noGrp="1"/>
          </p:cNvSpPr>
          <p:nvPr>
            <p:ph type="sldNum" sz="quarter" idx="12"/>
          </p:nvPr>
        </p:nvSpPr>
        <p:spPr/>
        <p:txBody>
          <a:bodyPr/>
          <a:lstStyle/>
          <a:p>
            <a:fld id="{C6BF2AB9-14D0-4896-94B0-E5AE1DCDC902}" type="slidenum">
              <a:rPr lang="en-US" smtClean="0"/>
              <a:t>38</a:t>
            </a:fld>
            <a:endParaRPr lang="en-US"/>
          </a:p>
        </p:txBody>
      </p:sp>
    </p:spTree>
    <p:extLst>
      <p:ext uri="{BB962C8B-B14F-4D97-AF65-F5344CB8AC3E}">
        <p14:creationId xmlns:p14="http://schemas.microsoft.com/office/powerpoint/2010/main" val="51842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FA3-DFF3-42EE-B0C3-A78C74173BC1}"/>
              </a:ext>
            </a:extLst>
          </p:cNvPr>
          <p:cNvSpPr>
            <a:spLocks noGrp="1"/>
          </p:cNvSpPr>
          <p:nvPr>
            <p:ph type="title"/>
          </p:nvPr>
        </p:nvSpPr>
        <p:spPr/>
        <p:txBody>
          <a:bodyPr/>
          <a:lstStyle/>
          <a:p>
            <a:r>
              <a:rPr lang="en-CA" dirty="0"/>
              <a:t>Skills / Competencies</a:t>
            </a:r>
            <a:endParaRPr lang="en-US" dirty="0"/>
          </a:p>
        </p:txBody>
      </p:sp>
      <p:sp>
        <p:nvSpPr>
          <p:cNvPr id="3" name="Content Placeholder 2">
            <a:extLst>
              <a:ext uri="{FF2B5EF4-FFF2-40B4-BE49-F238E27FC236}">
                <a16:creationId xmlns:a16="http://schemas.microsoft.com/office/drawing/2014/main" id="{49BB65C9-1B49-4CAE-AB22-45D6D34DCD44}"/>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F0540A13-E99D-4350-B66B-0624409136F1}"/>
              </a:ext>
            </a:extLst>
          </p:cNvPr>
          <p:cNvGraphicFramePr>
            <a:graphicFrameLocks/>
          </p:cNvGraphicFramePr>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Perception</a:t>
                      </a:r>
                    </a:p>
                    <a:p>
                      <a:r>
                        <a:rPr lang="en-CA" sz="1200" dirty="0"/>
                        <a:t>- Be able to discover, read, explore data</a:t>
                      </a:r>
                      <a:endParaRPr lang="en-US" sz="1200" dirty="0"/>
                    </a:p>
                  </a:txBody>
                  <a:tcPr/>
                </a:tc>
                <a:tc>
                  <a:txBody>
                    <a:bodyPr/>
                    <a:lstStyle/>
                    <a:p>
                      <a:endParaRPr lang="en-CA" dirty="0"/>
                    </a:p>
                    <a:p>
                      <a:r>
                        <a:rPr lang="en-US" sz="1200" dirty="0"/>
                        <a:t>- The organization actively collects data</a:t>
                      </a:r>
                    </a:p>
                  </a:txBody>
                  <a:tcPr/>
                </a:tc>
                <a:extLst>
                  <a:ext uri="{0D108BD9-81ED-4DB2-BD59-A6C34878D82A}">
                    <a16:rowId xmlns:a16="http://schemas.microsoft.com/office/drawing/2014/main" val="2617934476"/>
                  </a:ext>
                </a:extLst>
              </a:tr>
              <a:tr h="555088">
                <a:tc>
                  <a:txBody>
                    <a:bodyPr/>
                    <a:lstStyle/>
                    <a:p>
                      <a:r>
                        <a:rPr lang="en-CA" dirty="0"/>
                        <a:t>Set</a:t>
                      </a:r>
                    </a:p>
                    <a:p>
                      <a:r>
                        <a:rPr lang="en-CA" sz="1200" dirty="0"/>
                        <a:t>- Can follow data processes and procedures</a:t>
                      </a:r>
                      <a:endParaRPr lang="en-US" sz="1200" dirty="0"/>
                    </a:p>
                  </a:txBody>
                  <a:tcPr/>
                </a:tc>
                <a:tc>
                  <a:txBody>
                    <a:bodyPr/>
                    <a:lstStyle/>
                    <a:p>
                      <a:endParaRPr lang="en-CA" dirty="0"/>
                    </a:p>
                    <a:p>
                      <a:r>
                        <a:rPr lang="en-US" sz="1200" dirty="0"/>
                        <a:t>- There are data management processes</a:t>
                      </a:r>
                    </a:p>
                  </a:txBody>
                  <a:tcPr/>
                </a:tc>
                <a:extLst>
                  <a:ext uri="{0D108BD9-81ED-4DB2-BD59-A6C34878D82A}">
                    <a16:rowId xmlns:a16="http://schemas.microsoft.com/office/drawing/2014/main" val="1929623138"/>
                  </a:ext>
                </a:extLst>
              </a:tr>
              <a:tr h="555088">
                <a:tc>
                  <a:txBody>
                    <a:bodyPr/>
                    <a:lstStyle/>
                    <a:p>
                      <a:r>
                        <a:rPr lang="en-CA" dirty="0"/>
                        <a:t>Guided Response</a:t>
                      </a:r>
                    </a:p>
                    <a:p>
                      <a:r>
                        <a:rPr lang="en-CA" sz="1200" dirty="0"/>
                        <a:t>- Can follow instructions and respond to data</a:t>
                      </a:r>
                      <a:endParaRPr lang="en-US" sz="1200" dirty="0"/>
                    </a:p>
                  </a:txBody>
                  <a:tcPr/>
                </a:tc>
                <a:tc>
                  <a:txBody>
                    <a:bodyPr/>
                    <a:lstStyle/>
                    <a:p>
                      <a:endParaRPr lang="en-CA" dirty="0"/>
                    </a:p>
                    <a:p>
                      <a:r>
                        <a:rPr lang="en-US" sz="1200" dirty="0"/>
                        <a:t>- There is a capacity to respond to data</a:t>
                      </a:r>
                    </a:p>
                  </a:txBody>
                  <a:tcPr/>
                </a:tc>
                <a:extLst>
                  <a:ext uri="{0D108BD9-81ED-4DB2-BD59-A6C34878D82A}">
                    <a16:rowId xmlns:a16="http://schemas.microsoft.com/office/drawing/2014/main" val="2117916853"/>
                  </a:ext>
                </a:extLst>
              </a:tr>
              <a:tr h="555088">
                <a:tc>
                  <a:txBody>
                    <a:bodyPr/>
                    <a:lstStyle/>
                    <a:p>
                      <a:r>
                        <a:rPr lang="en-CA" dirty="0"/>
                        <a:t>Mechanism</a:t>
                      </a:r>
                    </a:p>
                    <a:p>
                      <a:r>
                        <a:rPr lang="en-US" sz="1200" dirty="0"/>
                        <a:t>- Knows about and can use data tools and systems</a:t>
                      </a:r>
                    </a:p>
                  </a:txBody>
                  <a:tcPr/>
                </a:tc>
                <a:tc>
                  <a:txBody>
                    <a:bodyPr/>
                    <a:lstStyle/>
                    <a:p>
                      <a:endParaRPr lang="en-CA" dirty="0"/>
                    </a:p>
                    <a:p>
                      <a:r>
                        <a:rPr lang="en-US" sz="1200" dirty="0"/>
                        <a:t>- Data management tools and systems are supported</a:t>
                      </a:r>
                    </a:p>
                  </a:txBody>
                  <a:tcPr/>
                </a:tc>
                <a:extLst>
                  <a:ext uri="{0D108BD9-81ED-4DB2-BD59-A6C34878D82A}">
                    <a16:rowId xmlns:a16="http://schemas.microsoft.com/office/drawing/2014/main" val="1765985527"/>
                  </a:ext>
                </a:extLst>
              </a:tr>
              <a:tr h="555088">
                <a:tc>
                  <a:txBody>
                    <a:bodyPr/>
                    <a:lstStyle/>
                    <a:p>
                      <a:r>
                        <a:rPr lang="en-CA" dirty="0"/>
                        <a:t>Complex Overt Response</a:t>
                      </a:r>
                    </a:p>
                    <a:p>
                      <a:r>
                        <a:rPr lang="en-CA" sz="1200" dirty="0"/>
                        <a:t>- Can make decisions using data</a:t>
                      </a:r>
                      <a:endParaRPr lang="en-US" sz="1200" dirty="0"/>
                    </a:p>
                  </a:txBody>
                  <a:tcPr/>
                </a:tc>
                <a:tc>
                  <a:txBody>
                    <a:bodyPr/>
                    <a:lstStyle/>
                    <a:p>
                      <a:endParaRPr lang="en-CA" dirty="0"/>
                    </a:p>
                    <a:p>
                      <a:r>
                        <a:rPr lang="en-US" sz="1200" dirty="0"/>
                        <a:t>- Decisions are driven by data</a:t>
                      </a:r>
                    </a:p>
                  </a:txBody>
                  <a:tcPr/>
                </a:tc>
                <a:extLst>
                  <a:ext uri="{0D108BD9-81ED-4DB2-BD59-A6C34878D82A}">
                    <a16:rowId xmlns:a16="http://schemas.microsoft.com/office/drawing/2014/main" val="347838678"/>
                  </a:ext>
                </a:extLst>
              </a:tr>
              <a:tr h="555088">
                <a:tc>
                  <a:txBody>
                    <a:bodyPr/>
                    <a:lstStyle/>
                    <a:p>
                      <a:r>
                        <a:rPr lang="en-CA" dirty="0"/>
                        <a:t>Adaptation</a:t>
                      </a:r>
                    </a:p>
                    <a:p>
                      <a:r>
                        <a:rPr lang="en-CA" sz="1200" dirty="0"/>
                        <a:t>- Can create data visualizations, stories</a:t>
                      </a:r>
                      <a:endParaRPr lang="en-US" sz="1200" dirty="0"/>
                    </a:p>
                  </a:txBody>
                  <a:tcPr/>
                </a:tc>
                <a:tc>
                  <a:txBody>
                    <a:bodyPr/>
                    <a:lstStyle/>
                    <a:p>
                      <a:endParaRPr lang="en-CA" dirty="0"/>
                    </a:p>
                    <a:p>
                      <a:r>
                        <a:rPr lang="en-US" sz="1200" dirty="0"/>
                        <a:t>- Visualizations and data stories are used</a:t>
                      </a:r>
                    </a:p>
                  </a:txBody>
                  <a:tcPr/>
                </a:tc>
                <a:extLst>
                  <a:ext uri="{0D108BD9-81ED-4DB2-BD59-A6C34878D82A}">
                    <a16:rowId xmlns:a16="http://schemas.microsoft.com/office/drawing/2014/main" val="3160344732"/>
                  </a:ext>
                </a:extLst>
              </a:tr>
              <a:tr h="555088">
                <a:tc>
                  <a:txBody>
                    <a:bodyPr/>
                    <a:lstStyle/>
                    <a:p>
                      <a:r>
                        <a:rPr lang="en-CA" dirty="0"/>
                        <a:t>Origination</a:t>
                      </a:r>
                    </a:p>
                    <a:p>
                      <a:r>
                        <a:rPr lang="en-CA" sz="1200" dirty="0"/>
                        <a:t>- Can create and share data from new sources</a:t>
                      </a:r>
                      <a:endParaRPr lang="en-US" sz="1200" dirty="0"/>
                    </a:p>
                  </a:txBody>
                  <a:tcPr/>
                </a:tc>
                <a:tc>
                  <a:txBody>
                    <a:bodyPr/>
                    <a:lstStyle/>
                    <a:p>
                      <a:endParaRPr lang="en-CA" dirty="0"/>
                    </a:p>
                    <a:p>
                      <a:r>
                        <a:rPr lang="en-US" sz="1200" dirty="0"/>
                        <a:t>- The organization regularly collects and shares data</a:t>
                      </a:r>
                    </a:p>
                  </a:txBody>
                  <a:tcPr/>
                </a:tc>
                <a:extLst>
                  <a:ext uri="{0D108BD9-81ED-4DB2-BD59-A6C34878D82A}">
                    <a16:rowId xmlns:a16="http://schemas.microsoft.com/office/drawing/2014/main" val="2183464048"/>
                  </a:ext>
                </a:extLst>
              </a:tr>
            </a:tbl>
          </a:graphicData>
        </a:graphic>
      </p:graphicFrame>
      <p:sp>
        <p:nvSpPr>
          <p:cNvPr id="5" name="Footer Placeholder 4">
            <a:extLst>
              <a:ext uri="{FF2B5EF4-FFF2-40B4-BE49-F238E27FC236}">
                <a16:creationId xmlns:a16="http://schemas.microsoft.com/office/drawing/2014/main" id="{67182F0E-5BFE-49E0-A85E-7361C30DAEC8}"/>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BEE9D693-40FD-4BEF-89C6-3D9BC04FC67F}"/>
              </a:ext>
            </a:extLst>
          </p:cNvPr>
          <p:cNvSpPr>
            <a:spLocks noGrp="1"/>
          </p:cNvSpPr>
          <p:nvPr>
            <p:ph type="sldNum" sz="quarter" idx="12"/>
          </p:nvPr>
        </p:nvSpPr>
        <p:spPr/>
        <p:txBody>
          <a:bodyPr/>
          <a:lstStyle/>
          <a:p>
            <a:fld id="{C6BF2AB9-14D0-4896-94B0-E5AE1DCDC902}" type="slidenum">
              <a:rPr lang="en-US" smtClean="0"/>
              <a:t>39</a:t>
            </a:fld>
            <a:endParaRPr lang="en-US"/>
          </a:p>
        </p:txBody>
      </p:sp>
    </p:spTree>
    <p:extLst>
      <p:ext uri="{BB962C8B-B14F-4D97-AF65-F5344CB8AC3E}">
        <p14:creationId xmlns:p14="http://schemas.microsoft.com/office/powerpoint/2010/main" val="145324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7F03-42D9-479C-878B-556BA3D99B23}"/>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4A26617A-FABE-4111-8970-8A0B24BACFD0}"/>
              </a:ext>
            </a:extLst>
          </p:cNvPr>
          <p:cNvSpPr>
            <a:spLocks noGrp="1"/>
          </p:cNvSpPr>
          <p:nvPr>
            <p:ph idx="1"/>
          </p:nvPr>
        </p:nvSpPr>
        <p:spPr/>
        <p:txBody>
          <a:bodyPr/>
          <a:lstStyle/>
          <a:p>
            <a:pPr marL="0" indent="0">
              <a:buNone/>
            </a:pPr>
            <a:r>
              <a:rPr lang="en-US" dirty="0"/>
              <a:t>“Data literacy is the ability to collect, manage, evaluate, and apply data, in a critical manner” (p. 2). </a:t>
            </a:r>
          </a:p>
          <a:p>
            <a:pPr marL="0" indent="0">
              <a:buNone/>
            </a:pPr>
            <a:endParaRPr lang="en-US" dirty="0"/>
          </a:p>
        </p:txBody>
      </p:sp>
      <p:sp>
        <p:nvSpPr>
          <p:cNvPr id="5" name="TextBox 4">
            <a:extLst>
              <a:ext uri="{FF2B5EF4-FFF2-40B4-BE49-F238E27FC236}">
                <a16:creationId xmlns:a16="http://schemas.microsoft.com/office/drawing/2014/main" id="{332F975F-4729-428F-9AD0-84A1C05C0C3A}"/>
              </a:ext>
            </a:extLst>
          </p:cNvPr>
          <p:cNvSpPr txBox="1"/>
          <p:nvPr/>
        </p:nvSpPr>
        <p:spPr>
          <a:xfrm>
            <a:off x="838200" y="5573236"/>
            <a:ext cx="10634330" cy="830997"/>
          </a:xfrm>
          <a:prstGeom prst="rect">
            <a:avLst/>
          </a:prstGeom>
          <a:noFill/>
        </p:spPr>
        <p:txBody>
          <a:bodyPr wrap="square">
            <a:spAutoFit/>
          </a:bodyPr>
          <a:lstStyle/>
          <a:p>
            <a:r>
              <a:rPr lang="en-US" sz="1600" u="none" strike="noStrike" dirty="0">
                <a:effectLst/>
                <a:hlinkClick r:id="rId2"/>
              </a:rPr>
              <a:t>Chantel Ridsdale</a:t>
            </a:r>
            <a:r>
              <a:rPr lang="en-US" sz="1600" dirty="0"/>
              <a:t>, </a:t>
            </a:r>
            <a:r>
              <a:rPr lang="en-US" sz="1600" u="none" strike="noStrike" dirty="0">
                <a:effectLst/>
                <a:hlinkClick r:id="rId3"/>
              </a:rPr>
              <a:t>et.al.</a:t>
            </a:r>
            <a:r>
              <a:rPr lang="en-US" sz="1600" dirty="0"/>
              <a:t>. 2015. Strategies and Best Practices for Data Literacy Education. </a:t>
            </a:r>
            <a:r>
              <a:rPr lang="en-US" sz="1600" u="none" strike="noStrike" dirty="0">
                <a:effectLst/>
                <a:hlinkClick r:id="rId4"/>
              </a:rPr>
              <a:t>Dalhousie University</a:t>
            </a:r>
            <a:r>
              <a:rPr lang="en-US" sz="1600" dirty="0"/>
              <a:t>. </a:t>
            </a:r>
            <a:r>
              <a:rPr lang="en-US" sz="1600" dirty="0">
                <a:hlinkClick r:id="rId5"/>
              </a:rPr>
              <a:t>https://dalspace.library.dal.ca/bitstream/handle/10222/64578/Strategies%20and%20Best%20Practices%20for%20Data%20Literacy%20Education.pdf?sequence=1&amp;isAllowed=y</a:t>
            </a:r>
            <a:r>
              <a:rPr lang="en-US" sz="1600" dirty="0"/>
              <a:t>  (Open University)</a:t>
            </a:r>
          </a:p>
        </p:txBody>
      </p:sp>
      <p:sp>
        <p:nvSpPr>
          <p:cNvPr id="7" name="TextBox 6">
            <a:extLst>
              <a:ext uri="{FF2B5EF4-FFF2-40B4-BE49-F238E27FC236}">
                <a16:creationId xmlns:a16="http://schemas.microsoft.com/office/drawing/2014/main" id="{D47F7958-6773-41D4-A2CF-BC098BEEE75C}"/>
              </a:ext>
            </a:extLst>
          </p:cNvPr>
          <p:cNvSpPr txBox="1"/>
          <p:nvPr/>
        </p:nvSpPr>
        <p:spPr>
          <a:xfrm>
            <a:off x="838200" y="2713806"/>
            <a:ext cx="10515600" cy="1477328"/>
          </a:xfrm>
          <a:prstGeom prst="rect">
            <a:avLst/>
          </a:prstGeom>
          <a:noFill/>
        </p:spPr>
        <p:txBody>
          <a:bodyPr wrap="square">
            <a:spAutoFit/>
          </a:bodyPr>
          <a:lstStyle/>
          <a:p>
            <a:pPr marL="0" indent="0">
              <a:buNone/>
            </a:pPr>
            <a:r>
              <a:rPr lang="en-US" sz="1800" dirty="0"/>
              <a:t>“We define the core skills and competencies that comprise data literacy, using a thematic analysis of the elements of data literacy described in peer-reviewed literature. These competencies (23 in total) and their skills, knowledge, and expected tasks (64 in total) are organized under the top-level elements of the definition (data, collect, manage, evaluate, apply) and are categorized as conceptual competencies, core competencies, and advanced competencies.”</a:t>
            </a:r>
          </a:p>
        </p:txBody>
      </p:sp>
      <p:pic>
        <p:nvPicPr>
          <p:cNvPr id="9" name="Picture 8">
            <a:extLst>
              <a:ext uri="{FF2B5EF4-FFF2-40B4-BE49-F238E27FC236}">
                <a16:creationId xmlns:a16="http://schemas.microsoft.com/office/drawing/2014/main" id="{33B809CE-9EDF-41BC-85C6-AE4861BD327A}"/>
              </a:ext>
            </a:extLst>
          </p:cNvPr>
          <p:cNvPicPr>
            <a:picLocks noChangeAspect="1"/>
          </p:cNvPicPr>
          <p:nvPr/>
        </p:nvPicPr>
        <p:blipFill>
          <a:blip r:embed="rId6"/>
          <a:stretch>
            <a:fillRect/>
          </a:stretch>
        </p:blipFill>
        <p:spPr>
          <a:xfrm>
            <a:off x="2318810" y="4191134"/>
            <a:ext cx="7554379" cy="1314633"/>
          </a:xfrm>
          <a:prstGeom prst="rect">
            <a:avLst/>
          </a:prstGeom>
        </p:spPr>
      </p:pic>
      <p:sp>
        <p:nvSpPr>
          <p:cNvPr id="10" name="Footer Placeholder 9">
            <a:extLst>
              <a:ext uri="{FF2B5EF4-FFF2-40B4-BE49-F238E27FC236}">
                <a16:creationId xmlns:a16="http://schemas.microsoft.com/office/drawing/2014/main" id="{7FF46975-3CB9-4042-B40A-6AC5C0D85ED4}"/>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151DB8A5-713B-4249-BF17-B1F051F706DF}"/>
              </a:ext>
            </a:extLst>
          </p:cNvPr>
          <p:cNvSpPr>
            <a:spLocks noGrp="1"/>
          </p:cNvSpPr>
          <p:nvPr>
            <p:ph type="sldNum" sz="quarter" idx="12"/>
          </p:nvPr>
        </p:nvSpPr>
        <p:spPr/>
        <p:txBody>
          <a:bodyPr/>
          <a:lstStyle/>
          <a:p>
            <a:fld id="{C6BF2AB9-14D0-4896-94B0-E5AE1DCDC902}" type="slidenum">
              <a:rPr lang="en-US" smtClean="0"/>
              <a:t>4</a:t>
            </a:fld>
            <a:endParaRPr lang="en-US"/>
          </a:p>
        </p:txBody>
      </p:sp>
    </p:spTree>
    <p:extLst>
      <p:ext uri="{BB962C8B-B14F-4D97-AF65-F5344CB8AC3E}">
        <p14:creationId xmlns:p14="http://schemas.microsoft.com/office/powerpoint/2010/main" val="966044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C174-CD66-4BFE-8AFA-CDC8BBCDA56A}"/>
              </a:ext>
            </a:extLst>
          </p:cNvPr>
          <p:cNvSpPr>
            <a:spLocks noGrp="1"/>
          </p:cNvSpPr>
          <p:nvPr>
            <p:ph type="title"/>
          </p:nvPr>
        </p:nvSpPr>
        <p:spPr/>
        <p:txBody>
          <a:bodyPr/>
          <a:lstStyle/>
          <a:p>
            <a:r>
              <a:rPr lang="en-CA" dirty="0"/>
              <a:t>Attitudes</a:t>
            </a:r>
            <a:endParaRPr lang="en-US" dirty="0"/>
          </a:p>
        </p:txBody>
      </p:sp>
      <p:sp>
        <p:nvSpPr>
          <p:cNvPr id="3" name="Content Placeholder 2">
            <a:extLst>
              <a:ext uri="{FF2B5EF4-FFF2-40B4-BE49-F238E27FC236}">
                <a16:creationId xmlns:a16="http://schemas.microsoft.com/office/drawing/2014/main" id="{5466125F-DAB1-401A-A2CF-5AEEF8F82CC8}"/>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A7050E48-F569-44FA-A32C-6AEC2DF72283}"/>
              </a:ext>
            </a:extLst>
          </p:cNvPr>
          <p:cNvGraphicFramePr>
            <a:graphicFrameLocks/>
          </p:cNvGraphicFramePr>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Receiving</a:t>
                      </a:r>
                    </a:p>
                    <a:p>
                      <a:r>
                        <a:rPr lang="en-CA" sz="1200" dirty="0"/>
                        <a:t>- Is open to learning from data</a:t>
                      </a:r>
                      <a:endParaRPr lang="en-US" sz="1200" dirty="0"/>
                    </a:p>
                  </a:txBody>
                  <a:tcPr/>
                </a:tc>
                <a:tc>
                  <a:txBody>
                    <a:bodyPr/>
                    <a:lstStyle/>
                    <a:p>
                      <a:endParaRPr lang="en-CA" dirty="0"/>
                    </a:p>
                    <a:p>
                      <a:r>
                        <a:rPr lang="en-US" sz="1200" dirty="0"/>
                        <a:t>- Data is welcomed and sought after</a:t>
                      </a:r>
                    </a:p>
                  </a:txBody>
                  <a:tcPr/>
                </a:tc>
                <a:extLst>
                  <a:ext uri="{0D108BD9-81ED-4DB2-BD59-A6C34878D82A}">
                    <a16:rowId xmlns:a16="http://schemas.microsoft.com/office/drawing/2014/main" val="2617934476"/>
                  </a:ext>
                </a:extLst>
              </a:tr>
              <a:tr h="555088">
                <a:tc>
                  <a:txBody>
                    <a:bodyPr/>
                    <a:lstStyle/>
                    <a:p>
                      <a:r>
                        <a:rPr lang="en-CA" dirty="0"/>
                        <a:t>Recognizing</a:t>
                      </a:r>
                    </a:p>
                    <a:p>
                      <a:r>
                        <a:rPr lang="en-CA" sz="1200" dirty="0"/>
                        <a:t>- Can detect patterns and regularities in data</a:t>
                      </a:r>
                      <a:endParaRPr lang="en-US" sz="1200" dirty="0"/>
                    </a:p>
                  </a:txBody>
                  <a:tcPr/>
                </a:tc>
                <a:tc>
                  <a:txBody>
                    <a:bodyPr/>
                    <a:lstStyle/>
                    <a:p>
                      <a:endParaRPr lang="en-CA" dirty="0"/>
                    </a:p>
                    <a:p>
                      <a:r>
                        <a:rPr lang="en-US" sz="1200" dirty="0"/>
                        <a:t>- Data is considered and analyzed; there are data-based alerts</a:t>
                      </a:r>
                    </a:p>
                  </a:txBody>
                  <a:tcPr/>
                </a:tc>
                <a:extLst>
                  <a:ext uri="{0D108BD9-81ED-4DB2-BD59-A6C34878D82A}">
                    <a16:rowId xmlns:a16="http://schemas.microsoft.com/office/drawing/2014/main" val="1929623138"/>
                  </a:ext>
                </a:extLst>
              </a:tr>
              <a:tr h="555088">
                <a:tc>
                  <a:txBody>
                    <a:bodyPr/>
                    <a:lstStyle/>
                    <a:p>
                      <a:r>
                        <a:rPr lang="en-CA" dirty="0"/>
                        <a:t>Responding</a:t>
                      </a:r>
                    </a:p>
                    <a:p>
                      <a:r>
                        <a:rPr lang="en-CA" sz="1200" dirty="0"/>
                        <a:t>- Is willing to act on new data</a:t>
                      </a:r>
                      <a:endParaRPr lang="en-US" sz="1200" dirty="0"/>
                    </a:p>
                  </a:txBody>
                  <a:tcPr/>
                </a:tc>
                <a:tc>
                  <a:txBody>
                    <a:bodyPr/>
                    <a:lstStyle/>
                    <a:p>
                      <a:endParaRPr lang="en-CA" dirty="0"/>
                    </a:p>
                    <a:p>
                      <a:r>
                        <a:rPr lang="en-US" sz="1200" dirty="0"/>
                        <a:t>- Data drives actions and responses to challenges</a:t>
                      </a:r>
                    </a:p>
                  </a:txBody>
                  <a:tcPr/>
                </a:tc>
                <a:extLst>
                  <a:ext uri="{0D108BD9-81ED-4DB2-BD59-A6C34878D82A}">
                    <a16:rowId xmlns:a16="http://schemas.microsoft.com/office/drawing/2014/main" val="2117916853"/>
                  </a:ext>
                </a:extLst>
              </a:tr>
              <a:tr h="555088">
                <a:tc>
                  <a:txBody>
                    <a:bodyPr/>
                    <a:lstStyle/>
                    <a:p>
                      <a:r>
                        <a:rPr lang="en-CA" dirty="0"/>
                        <a:t>Framing</a:t>
                      </a:r>
                    </a:p>
                    <a:p>
                      <a:r>
                        <a:rPr lang="en-CA" sz="1200" dirty="0"/>
                        <a:t>- Is willing to work in a data-centered way</a:t>
                      </a:r>
                      <a:endParaRPr lang="en-US" sz="1200" dirty="0"/>
                    </a:p>
                  </a:txBody>
                  <a:tcPr/>
                </a:tc>
                <a:tc>
                  <a:txBody>
                    <a:bodyPr/>
                    <a:lstStyle/>
                    <a:p>
                      <a:endParaRPr lang="en-CA" dirty="0"/>
                    </a:p>
                    <a:p>
                      <a:r>
                        <a:rPr lang="en-US" sz="1200" dirty="0"/>
                        <a:t>- Knowledge management is data centered</a:t>
                      </a:r>
                    </a:p>
                  </a:txBody>
                  <a:tcPr/>
                </a:tc>
                <a:extLst>
                  <a:ext uri="{0D108BD9-81ED-4DB2-BD59-A6C34878D82A}">
                    <a16:rowId xmlns:a16="http://schemas.microsoft.com/office/drawing/2014/main" val="1765985527"/>
                  </a:ext>
                </a:extLst>
              </a:tr>
              <a:tr h="555088">
                <a:tc>
                  <a:txBody>
                    <a:bodyPr/>
                    <a:lstStyle/>
                    <a:p>
                      <a:r>
                        <a:rPr lang="en-CA" dirty="0"/>
                        <a:t>Valuing</a:t>
                      </a:r>
                    </a:p>
                    <a:p>
                      <a:r>
                        <a:rPr lang="en-CA" sz="1200" dirty="0"/>
                        <a:t>- Values and can assign value to different types of data</a:t>
                      </a:r>
                      <a:endParaRPr lang="en-US" sz="1200" dirty="0"/>
                    </a:p>
                  </a:txBody>
                  <a:tcPr/>
                </a:tc>
                <a:tc>
                  <a:txBody>
                    <a:bodyPr/>
                    <a:lstStyle/>
                    <a:p>
                      <a:endParaRPr lang="en-CA" dirty="0"/>
                    </a:p>
                    <a:p>
                      <a:r>
                        <a:rPr lang="en-US" sz="1200" dirty="0"/>
                        <a:t>- Data is valued in the organization and quality controls apply</a:t>
                      </a:r>
                    </a:p>
                  </a:txBody>
                  <a:tcPr/>
                </a:tc>
                <a:extLst>
                  <a:ext uri="{0D108BD9-81ED-4DB2-BD59-A6C34878D82A}">
                    <a16:rowId xmlns:a16="http://schemas.microsoft.com/office/drawing/2014/main" val="347838678"/>
                  </a:ext>
                </a:extLst>
              </a:tr>
              <a:tr h="555088">
                <a:tc>
                  <a:txBody>
                    <a:bodyPr/>
                    <a:lstStyle/>
                    <a:p>
                      <a:r>
                        <a:rPr lang="en-CA" dirty="0"/>
                        <a:t>Organizing</a:t>
                      </a:r>
                    </a:p>
                    <a:p>
                      <a:r>
                        <a:rPr lang="en-CA" sz="1200" dirty="0"/>
                        <a:t>- Actively orients data to address challenges</a:t>
                      </a:r>
                      <a:endParaRPr lang="en-US" sz="1200" dirty="0"/>
                    </a:p>
                  </a:txBody>
                  <a:tcPr/>
                </a:tc>
                <a:tc>
                  <a:txBody>
                    <a:bodyPr/>
                    <a:lstStyle/>
                    <a:p>
                      <a:endParaRPr lang="en-CA" dirty="0"/>
                    </a:p>
                    <a:p>
                      <a:r>
                        <a:rPr lang="en-US" sz="1200" dirty="0"/>
                        <a:t>- Key strategies are oriented by data</a:t>
                      </a:r>
                    </a:p>
                  </a:txBody>
                  <a:tcPr/>
                </a:tc>
                <a:extLst>
                  <a:ext uri="{0D108BD9-81ED-4DB2-BD59-A6C34878D82A}">
                    <a16:rowId xmlns:a16="http://schemas.microsoft.com/office/drawing/2014/main" val="3160344732"/>
                  </a:ext>
                </a:extLst>
              </a:tr>
              <a:tr h="555088">
                <a:tc>
                  <a:txBody>
                    <a:bodyPr/>
                    <a:lstStyle/>
                    <a:p>
                      <a:r>
                        <a:rPr lang="en-CA" dirty="0"/>
                        <a:t>Characterizing</a:t>
                      </a:r>
                    </a:p>
                    <a:p>
                      <a:r>
                        <a:rPr lang="en-CA" sz="1200" dirty="0"/>
                        <a:t>- Develops abstractions, generalizations and principles</a:t>
                      </a:r>
                      <a:endParaRPr lang="en-US" sz="1200" dirty="0"/>
                    </a:p>
                  </a:txBody>
                  <a:tcPr/>
                </a:tc>
                <a:tc>
                  <a:txBody>
                    <a:bodyPr/>
                    <a:lstStyle/>
                    <a:p>
                      <a:endParaRPr lang="en-CA" dirty="0"/>
                    </a:p>
                    <a:p>
                      <a:r>
                        <a:rPr lang="en-US" sz="1200" dirty="0"/>
                        <a:t>- Organizational frameworks, structures, procedures driven by data</a:t>
                      </a:r>
                    </a:p>
                  </a:txBody>
                  <a:tcPr/>
                </a:tc>
                <a:extLst>
                  <a:ext uri="{0D108BD9-81ED-4DB2-BD59-A6C34878D82A}">
                    <a16:rowId xmlns:a16="http://schemas.microsoft.com/office/drawing/2014/main" val="2183464048"/>
                  </a:ext>
                </a:extLst>
              </a:tr>
            </a:tbl>
          </a:graphicData>
        </a:graphic>
      </p:graphicFrame>
      <p:sp>
        <p:nvSpPr>
          <p:cNvPr id="5" name="Footer Placeholder 4">
            <a:extLst>
              <a:ext uri="{FF2B5EF4-FFF2-40B4-BE49-F238E27FC236}">
                <a16:creationId xmlns:a16="http://schemas.microsoft.com/office/drawing/2014/main" id="{31A9E824-78FC-488E-A39B-E114E55CB41E}"/>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0AF8C812-8492-472D-96B3-AF941DBC8822}"/>
              </a:ext>
            </a:extLst>
          </p:cNvPr>
          <p:cNvSpPr>
            <a:spLocks noGrp="1"/>
          </p:cNvSpPr>
          <p:nvPr>
            <p:ph type="sldNum" sz="quarter" idx="12"/>
          </p:nvPr>
        </p:nvSpPr>
        <p:spPr/>
        <p:txBody>
          <a:bodyPr/>
          <a:lstStyle/>
          <a:p>
            <a:fld id="{C6BF2AB9-14D0-4896-94B0-E5AE1DCDC902}" type="slidenum">
              <a:rPr lang="en-US" smtClean="0"/>
              <a:t>40</a:t>
            </a:fld>
            <a:endParaRPr lang="en-US"/>
          </a:p>
        </p:txBody>
      </p:sp>
    </p:spTree>
    <p:extLst>
      <p:ext uri="{BB962C8B-B14F-4D97-AF65-F5344CB8AC3E}">
        <p14:creationId xmlns:p14="http://schemas.microsoft.com/office/powerpoint/2010/main" val="443308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2101-3E40-40F0-BEB2-BDDD55FB9CB5}"/>
              </a:ext>
            </a:extLst>
          </p:cNvPr>
          <p:cNvSpPr>
            <a:spLocks noGrp="1"/>
          </p:cNvSpPr>
          <p:nvPr>
            <p:ph type="title"/>
          </p:nvPr>
        </p:nvSpPr>
        <p:spPr/>
        <p:txBody>
          <a:bodyPr/>
          <a:lstStyle/>
          <a:p>
            <a:r>
              <a:rPr lang="en-CA" dirty="0"/>
              <a:t>Levels</a:t>
            </a:r>
            <a:endParaRPr lang="en-US" dirty="0"/>
          </a:p>
        </p:txBody>
      </p:sp>
      <p:sp>
        <p:nvSpPr>
          <p:cNvPr id="3" name="Content Placeholder 2">
            <a:extLst>
              <a:ext uri="{FF2B5EF4-FFF2-40B4-BE49-F238E27FC236}">
                <a16:creationId xmlns:a16="http://schemas.microsoft.com/office/drawing/2014/main" id="{3E60BE65-83B7-4DB9-9BD7-32C597CB4D90}"/>
              </a:ext>
            </a:extLst>
          </p:cNvPr>
          <p:cNvSpPr>
            <a:spLocks noGrp="1"/>
          </p:cNvSpPr>
          <p:nvPr>
            <p:ph idx="1"/>
          </p:nvPr>
        </p:nvSpPr>
        <p:spPr/>
        <p:txBody>
          <a:bodyPr/>
          <a:lstStyle/>
          <a:p>
            <a:r>
              <a:rPr lang="en-CA" dirty="0"/>
              <a:t>GAISE: Levels A, B, C program contents</a:t>
            </a:r>
          </a:p>
          <a:p>
            <a:r>
              <a:rPr lang="en-CA" dirty="0" err="1"/>
              <a:t>Quanthub</a:t>
            </a:r>
            <a:r>
              <a:rPr lang="en-CA" dirty="0"/>
              <a:t> Personas</a:t>
            </a:r>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5FC5EB9C-E8F9-44C8-9083-95E0640B2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317" y="2486137"/>
            <a:ext cx="4500094" cy="3510073"/>
          </a:xfrm>
          <a:prstGeom prst="rect">
            <a:avLst/>
          </a:prstGeom>
        </p:spPr>
      </p:pic>
      <p:sp>
        <p:nvSpPr>
          <p:cNvPr id="7" name="TextBox 6">
            <a:extLst>
              <a:ext uri="{FF2B5EF4-FFF2-40B4-BE49-F238E27FC236}">
                <a16:creationId xmlns:a16="http://schemas.microsoft.com/office/drawing/2014/main" id="{C6C34E26-1576-41D9-9BF9-DB0505BA7BA0}"/>
              </a:ext>
            </a:extLst>
          </p:cNvPr>
          <p:cNvSpPr txBox="1"/>
          <p:nvPr/>
        </p:nvSpPr>
        <p:spPr>
          <a:xfrm>
            <a:off x="838200" y="6176963"/>
            <a:ext cx="6097772" cy="523220"/>
          </a:xfrm>
          <a:prstGeom prst="rect">
            <a:avLst/>
          </a:prstGeom>
          <a:noFill/>
        </p:spPr>
        <p:txBody>
          <a:bodyPr wrap="square">
            <a:spAutoFit/>
          </a:bodyPr>
          <a:lstStyle/>
          <a:p>
            <a:r>
              <a:rPr lang="en-US" sz="1400" dirty="0"/>
              <a:t>Jen DuBois. 2022. Thriving Data Culture Starts with Data Literacy Assessments. </a:t>
            </a:r>
            <a:r>
              <a:rPr lang="en-US" sz="1400" dirty="0" err="1"/>
              <a:t>QuantHub</a:t>
            </a:r>
            <a:r>
              <a:rPr lang="en-US" sz="1400" dirty="0"/>
              <a:t>. </a:t>
            </a:r>
            <a:r>
              <a:rPr lang="en-US" sz="1400" dirty="0">
                <a:hlinkClick r:id="rId3"/>
              </a:rPr>
              <a:t>https://quanthub.com/data-literacy-assessment/</a:t>
            </a:r>
            <a:r>
              <a:rPr lang="en-US" sz="1400" dirty="0"/>
              <a:t>  </a:t>
            </a:r>
          </a:p>
        </p:txBody>
      </p:sp>
      <p:sp>
        <p:nvSpPr>
          <p:cNvPr id="8" name="Footer Placeholder 7">
            <a:extLst>
              <a:ext uri="{FF2B5EF4-FFF2-40B4-BE49-F238E27FC236}">
                <a16:creationId xmlns:a16="http://schemas.microsoft.com/office/drawing/2014/main" id="{6E23D777-C843-4074-AEEC-0A471144BAFE}"/>
              </a:ext>
            </a:extLst>
          </p:cNvPr>
          <p:cNvSpPr>
            <a:spLocks noGrp="1"/>
          </p:cNvSpPr>
          <p:nvPr>
            <p:ph type="ftr" sz="quarter" idx="11"/>
          </p:nvPr>
        </p:nvSpPr>
        <p:spPr/>
        <p:txBody>
          <a:bodyPr/>
          <a:lstStyle/>
          <a:p>
            <a:r>
              <a:rPr lang="en-US" dirty="0"/>
              <a:t>NATIONAL RESEARCH COUNCIL CANADA</a:t>
            </a:r>
          </a:p>
        </p:txBody>
      </p:sp>
      <p:sp>
        <p:nvSpPr>
          <p:cNvPr id="9" name="Slide Number Placeholder 8">
            <a:extLst>
              <a:ext uri="{FF2B5EF4-FFF2-40B4-BE49-F238E27FC236}">
                <a16:creationId xmlns:a16="http://schemas.microsoft.com/office/drawing/2014/main" id="{268A8D86-5835-4CE0-9F1A-6A8F8860FBF2}"/>
              </a:ext>
            </a:extLst>
          </p:cNvPr>
          <p:cNvSpPr>
            <a:spLocks noGrp="1"/>
          </p:cNvSpPr>
          <p:nvPr>
            <p:ph type="sldNum" sz="quarter" idx="12"/>
          </p:nvPr>
        </p:nvSpPr>
        <p:spPr/>
        <p:txBody>
          <a:bodyPr/>
          <a:lstStyle/>
          <a:p>
            <a:fld id="{C6BF2AB9-14D0-4896-94B0-E5AE1DCDC902}" type="slidenum">
              <a:rPr lang="en-US" smtClean="0"/>
              <a:t>41</a:t>
            </a:fld>
            <a:endParaRPr lang="en-US"/>
          </a:p>
        </p:txBody>
      </p:sp>
    </p:spTree>
    <p:extLst>
      <p:ext uri="{BB962C8B-B14F-4D97-AF65-F5344CB8AC3E}">
        <p14:creationId xmlns:p14="http://schemas.microsoft.com/office/powerpoint/2010/main" val="591253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7A5B-0420-4A0A-9DCE-68DF9F31CD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AC4D80-F2C4-49E1-AFAA-0C35AB47545B}"/>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C3E5E076-91FF-46D9-B7B5-06656AACA5E1}"/>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3A0472EF-B273-4D9E-B913-2DD761F503D3}"/>
              </a:ext>
            </a:extLst>
          </p:cNvPr>
          <p:cNvSpPr>
            <a:spLocks noGrp="1"/>
          </p:cNvSpPr>
          <p:nvPr>
            <p:ph type="sldNum" sz="quarter" idx="12"/>
          </p:nvPr>
        </p:nvSpPr>
        <p:spPr/>
        <p:txBody>
          <a:bodyPr/>
          <a:lstStyle/>
          <a:p>
            <a:fld id="{C6BF2AB9-14D0-4896-94B0-E5AE1DCDC902}" type="slidenum">
              <a:rPr lang="en-US" smtClean="0"/>
              <a:t>42</a:t>
            </a:fld>
            <a:endParaRPr lang="en-US"/>
          </a:p>
        </p:txBody>
      </p:sp>
      <p:sp>
        <p:nvSpPr>
          <p:cNvPr id="7" name="TextBox 6">
            <a:extLst>
              <a:ext uri="{FF2B5EF4-FFF2-40B4-BE49-F238E27FC236}">
                <a16:creationId xmlns:a16="http://schemas.microsoft.com/office/drawing/2014/main" id="{859D4739-C1ED-4955-A5B3-D8AA2AAC0728}"/>
              </a:ext>
            </a:extLst>
          </p:cNvPr>
          <p:cNvSpPr txBox="1"/>
          <p:nvPr/>
        </p:nvSpPr>
        <p:spPr>
          <a:xfrm>
            <a:off x="1699182" y="3404293"/>
            <a:ext cx="6094428" cy="1477328"/>
          </a:xfrm>
          <a:prstGeom prst="rect">
            <a:avLst/>
          </a:prstGeom>
          <a:noFill/>
        </p:spPr>
        <p:txBody>
          <a:bodyPr wrap="square">
            <a:spAutoFit/>
          </a:bodyPr>
          <a:lstStyle/>
          <a:p>
            <a:r>
              <a:rPr lang="en-US" dirty="0"/>
              <a:t>Means, et.al. 2011. Teachers' Ability to Use Data to Inform Instruction: Challenges and Supports</a:t>
            </a:r>
          </a:p>
          <a:p>
            <a:r>
              <a:rPr lang="en-US" dirty="0"/>
              <a:t>Below Basic, Basic, Proficient, Advanced</a:t>
            </a:r>
          </a:p>
          <a:p>
            <a:r>
              <a:rPr lang="en-US" dirty="0">
                <a:hlinkClick r:id="rId2"/>
              </a:rPr>
              <a:t>https://www2.ed.gov/rschstat/eval/data-to-inform-instruction/report.pdf</a:t>
            </a:r>
            <a:r>
              <a:rPr lang="en-US" dirty="0"/>
              <a:t> </a:t>
            </a:r>
          </a:p>
        </p:txBody>
      </p:sp>
      <p:sp>
        <p:nvSpPr>
          <p:cNvPr id="9" name="TextBox 8">
            <a:extLst>
              <a:ext uri="{FF2B5EF4-FFF2-40B4-BE49-F238E27FC236}">
                <a16:creationId xmlns:a16="http://schemas.microsoft.com/office/drawing/2014/main" id="{BE1FDF07-140F-4210-951C-A7F7B904CAA4}"/>
              </a:ext>
            </a:extLst>
          </p:cNvPr>
          <p:cNvSpPr txBox="1"/>
          <p:nvPr/>
        </p:nvSpPr>
        <p:spPr>
          <a:xfrm>
            <a:off x="5106186" y="916582"/>
            <a:ext cx="6094428" cy="2308324"/>
          </a:xfrm>
          <a:prstGeom prst="rect">
            <a:avLst/>
          </a:prstGeom>
          <a:noFill/>
        </p:spPr>
        <p:txBody>
          <a:bodyPr wrap="square">
            <a:spAutoFit/>
          </a:bodyPr>
          <a:lstStyle/>
          <a:p>
            <a:r>
              <a:rPr lang="en-US" i="1" dirty="0"/>
              <a:t>NU Data</a:t>
            </a:r>
            <a:r>
              <a:rPr lang="en-US" dirty="0"/>
              <a:t>, a professional development intervention aimed at preparing special education teams to use data-based decision making to improve academic outcomes for students with disabilities. Doll, et.al., 2014. </a:t>
            </a:r>
            <a:r>
              <a:rPr lang="en-US" dirty="0">
                <a:hlinkClick r:id="rId3"/>
              </a:rPr>
              <a:t>https://ies.ed.gov/funding/grantsearch/details.asp?ID=1131</a:t>
            </a:r>
            <a:r>
              <a:rPr lang="en-US" dirty="0"/>
              <a:t> </a:t>
            </a:r>
          </a:p>
          <a:p>
            <a:r>
              <a:rPr lang="en-US" dirty="0"/>
              <a:t>Sikorski, 2016 </a:t>
            </a:r>
            <a:r>
              <a:rPr lang="en-US" dirty="0">
                <a:hlinkClick r:id="rId4"/>
              </a:rPr>
              <a:t>https://digitalcommons.unl.edu/cgi/viewcontent.cgi?article=1268&amp;context=cehsdiss</a:t>
            </a:r>
            <a:r>
              <a:rPr lang="en-US" dirty="0"/>
              <a:t> </a:t>
            </a:r>
          </a:p>
        </p:txBody>
      </p:sp>
      <p:sp>
        <p:nvSpPr>
          <p:cNvPr id="11" name="TextBox 10">
            <a:extLst>
              <a:ext uri="{FF2B5EF4-FFF2-40B4-BE49-F238E27FC236}">
                <a16:creationId xmlns:a16="http://schemas.microsoft.com/office/drawing/2014/main" id="{0CEA2B57-8272-439C-9325-56B2468FFF31}"/>
              </a:ext>
            </a:extLst>
          </p:cNvPr>
          <p:cNvSpPr txBox="1"/>
          <p:nvPr/>
        </p:nvSpPr>
        <p:spPr>
          <a:xfrm>
            <a:off x="5259372" y="5264026"/>
            <a:ext cx="6094428" cy="369332"/>
          </a:xfrm>
          <a:prstGeom prst="rect">
            <a:avLst/>
          </a:prstGeom>
          <a:noFill/>
        </p:spPr>
        <p:txBody>
          <a:bodyPr wrap="square">
            <a:spAutoFit/>
          </a:bodyPr>
          <a:lstStyle/>
          <a:p>
            <a:r>
              <a:rPr lang="en-US" dirty="0">
                <a:hlinkClick r:id="rId5"/>
              </a:rPr>
              <a:t>https://dataliteracy.com/data-literacy-score/</a:t>
            </a:r>
            <a:r>
              <a:rPr lang="en-US" dirty="0"/>
              <a:t> </a:t>
            </a:r>
          </a:p>
        </p:txBody>
      </p:sp>
    </p:spTree>
    <p:extLst>
      <p:ext uri="{BB962C8B-B14F-4D97-AF65-F5344CB8AC3E}">
        <p14:creationId xmlns:p14="http://schemas.microsoft.com/office/powerpoint/2010/main" val="1175715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519C-76CC-4826-9821-0DE948EE1985}"/>
              </a:ext>
            </a:extLst>
          </p:cNvPr>
          <p:cNvSpPr>
            <a:spLocks noGrp="1"/>
          </p:cNvSpPr>
          <p:nvPr>
            <p:ph type="title"/>
          </p:nvPr>
        </p:nvSpPr>
        <p:spPr/>
        <p:txBody>
          <a:bodyPr/>
          <a:lstStyle/>
          <a:p>
            <a:r>
              <a:rPr lang="en-CA" dirty="0"/>
              <a:t>Role-Defined Data Literacy</a:t>
            </a:r>
            <a:endParaRPr lang="en-US" dirty="0"/>
          </a:p>
        </p:txBody>
      </p:sp>
      <p:pic>
        <p:nvPicPr>
          <p:cNvPr id="5" name="Picture 4">
            <a:extLst>
              <a:ext uri="{FF2B5EF4-FFF2-40B4-BE49-F238E27FC236}">
                <a16:creationId xmlns:a16="http://schemas.microsoft.com/office/drawing/2014/main" id="{BA8D6C33-AB91-4BBE-932A-E202583F47C0}"/>
              </a:ext>
            </a:extLst>
          </p:cNvPr>
          <p:cNvPicPr>
            <a:picLocks noChangeAspect="1"/>
          </p:cNvPicPr>
          <p:nvPr/>
        </p:nvPicPr>
        <p:blipFill>
          <a:blip r:embed="rId2"/>
          <a:stretch>
            <a:fillRect/>
          </a:stretch>
        </p:blipFill>
        <p:spPr>
          <a:xfrm>
            <a:off x="1661694" y="1690688"/>
            <a:ext cx="1593985" cy="1937470"/>
          </a:xfrm>
          <a:prstGeom prst="rect">
            <a:avLst/>
          </a:prstGeom>
        </p:spPr>
      </p:pic>
      <p:pic>
        <p:nvPicPr>
          <p:cNvPr id="7" name="Picture 6">
            <a:extLst>
              <a:ext uri="{FF2B5EF4-FFF2-40B4-BE49-F238E27FC236}">
                <a16:creationId xmlns:a16="http://schemas.microsoft.com/office/drawing/2014/main" id="{4979DD88-0223-40A9-A768-FC8D5A04FC06}"/>
              </a:ext>
            </a:extLst>
          </p:cNvPr>
          <p:cNvPicPr>
            <a:picLocks noChangeAspect="1"/>
          </p:cNvPicPr>
          <p:nvPr/>
        </p:nvPicPr>
        <p:blipFill>
          <a:blip r:embed="rId3"/>
          <a:stretch>
            <a:fillRect/>
          </a:stretch>
        </p:blipFill>
        <p:spPr>
          <a:xfrm>
            <a:off x="1661694" y="3347043"/>
            <a:ext cx="1645523" cy="1937470"/>
          </a:xfrm>
          <a:prstGeom prst="rect">
            <a:avLst/>
          </a:prstGeom>
        </p:spPr>
      </p:pic>
      <p:sp>
        <p:nvSpPr>
          <p:cNvPr id="8" name="TextBox 7">
            <a:extLst>
              <a:ext uri="{FF2B5EF4-FFF2-40B4-BE49-F238E27FC236}">
                <a16:creationId xmlns:a16="http://schemas.microsoft.com/office/drawing/2014/main" id="{563917B7-DD57-469F-A144-7008E06BEAF7}"/>
              </a:ext>
            </a:extLst>
          </p:cNvPr>
          <p:cNvSpPr txBox="1"/>
          <p:nvPr/>
        </p:nvSpPr>
        <p:spPr>
          <a:xfrm>
            <a:off x="1831365" y="5284513"/>
            <a:ext cx="1254641" cy="369332"/>
          </a:xfrm>
          <a:prstGeom prst="rect">
            <a:avLst/>
          </a:prstGeom>
          <a:noFill/>
        </p:spPr>
        <p:txBody>
          <a:bodyPr wrap="square" rtlCol="0">
            <a:spAutoFit/>
          </a:bodyPr>
          <a:lstStyle/>
          <a:p>
            <a:r>
              <a:rPr lang="en-CA" dirty="0" err="1"/>
              <a:t>Etc</a:t>
            </a:r>
            <a:r>
              <a:rPr lang="en-CA" dirty="0"/>
              <a:t>…</a:t>
            </a:r>
            <a:endParaRPr lang="en-US" dirty="0"/>
          </a:p>
        </p:txBody>
      </p:sp>
      <p:sp>
        <p:nvSpPr>
          <p:cNvPr id="10" name="TextBox 9">
            <a:extLst>
              <a:ext uri="{FF2B5EF4-FFF2-40B4-BE49-F238E27FC236}">
                <a16:creationId xmlns:a16="http://schemas.microsoft.com/office/drawing/2014/main" id="{E7FE2343-9B76-4E35-9B4F-F2021D2ECA5E}"/>
              </a:ext>
            </a:extLst>
          </p:cNvPr>
          <p:cNvSpPr txBox="1"/>
          <p:nvPr/>
        </p:nvSpPr>
        <p:spPr>
          <a:xfrm>
            <a:off x="4431118" y="6123543"/>
            <a:ext cx="6097772" cy="338554"/>
          </a:xfrm>
          <a:prstGeom prst="rect">
            <a:avLst/>
          </a:prstGeom>
          <a:noFill/>
        </p:spPr>
        <p:txBody>
          <a:bodyPr wrap="square">
            <a:spAutoFit/>
          </a:bodyPr>
          <a:lstStyle/>
          <a:p>
            <a:r>
              <a:rPr lang="en-US" sz="1600" dirty="0">
                <a:hlinkClick r:id="rId4"/>
              </a:rPr>
              <a:t>https://forces.ca/en/careers</a:t>
            </a:r>
            <a:r>
              <a:rPr lang="en-US" sz="1600" dirty="0"/>
              <a:t> </a:t>
            </a:r>
          </a:p>
        </p:txBody>
      </p:sp>
      <p:pic>
        <p:nvPicPr>
          <p:cNvPr id="12" name="Picture 11">
            <a:extLst>
              <a:ext uri="{FF2B5EF4-FFF2-40B4-BE49-F238E27FC236}">
                <a16:creationId xmlns:a16="http://schemas.microsoft.com/office/drawing/2014/main" id="{A397688F-5AA6-4304-B3D7-7E1941C67238}"/>
              </a:ext>
            </a:extLst>
          </p:cNvPr>
          <p:cNvPicPr>
            <a:picLocks noChangeAspect="1"/>
          </p:cNvPicPr>
          <p:nvPr/>
        </p:nvPicPr>
        <p:blipFill>
          <a:blip r:embed="rId5"/>
          <a:stretch>
            <a:fillRect/>
          </a:stretch>
        </p:blipFill>
        <p:spPr>
          <a:xfrm>
            <a:off x="4680372" y="1690688"/>
            <a:ext cx="1838904" cy="3657600"/>
          </a:xfrm>
          <a:prstGeom prst="rect">
            <a:avLst/>
          </a:prstGeom>
        </p:spPr>
      </p:pic>
      <p:sp>
        <p:nvSpPr>
          <p:cNvPr id="13" name="Plus Sign 12">
            <a:extLst>
              <a:ext uri="{FF2B5EF4-FFF2-40B4-BE49-F238E27FC236}">
                <a16:creationId xmlns:a16="http://schemas.microsoft.com/office/drawing/2014/main" id="{6F48A0D3-A0FE-4E6D-943E-1A63DD1CD2F1}"/>
              </a:ext>
            </a:extLst>
          </p:cNvPr>
          <p:cNvSpPr/>
          <p:nvPr/>
        </p:nvSpPr>
        <p:spPr>
          <a:xfrm>
            <a:off x="3646967" y="3115340"/>
            <a:ext cx="784151" cy="71238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37D3E508-BA56-468A-96B6-E015CBD03540}"/>
              </a:ext>
            </a:extLst>
          </p:cNvPr>
          <p:cNvSpPr/>
          <p:nvPr/>
        </p:nvSpPr>
        <p:spPr>
          <a:xfrm>
            <a:off x="6768530" y="3018948"/>
            <a:ext cx="893135" cy="8087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5" name="Chart 14">
            <a:extLst>
              <a:ext uri="{FF2B5EF4-FFF2-40B4-BE49-F238E27FC236}">
                <a16:creationId xmlns:a16="http://schemas.microsoft.com/office/drawing/2014/main" id="{5C81F180-043F-4F3F-BD5F-81254F536152}"/>
              </a:ext>
            </a:extLst>
          </p:cNvPr>
          <p:cNvGraphicFramePr>
            <a:graphicFrameLocks/>
          </p:cNvGraphicFramePr>
          <p:nvPr>
            <p:extLst>
              <p:ext uri="{D42A27DB-BD31-4B8C-83A1-F6EECF244321}">
                <p14:modId xmlns:p14="http://schemas.microsoft.com/office/powerpoint/2010/main" val="4217204121"/>
              </p:ext>
            </p:extLst>
          </p:nvPr>
        </p:nvGraphicFramePr>
        <p:xfrm>
          <a:off x="7661665" y="1768799"/>
          <a:ext cx="4509437" cy="3579489"/>
        </p:xfrm>
        <a:graphic>
          <a:graphicData uri="http://schemas.openxmlformats.org/drawingml/2006/chart">
            <c:chart xmlns:c="http://schemas.openxmlformats.org/drawingml/2006/chart" xmlns:r="http://schemas.openxmlformats.org/officeDocument/2006/relationships" r:id="rId6"/>
          </a:graphicData>
        </a:graphic>
      </p:graphicFrame>
      <p:sp>
        <p:nvSpPr>
          <p:cNvPr id="16" name="Footer Placeholder 15">
            <a:extLst>
              <a:ext uri="{FF2B5EF4-FFF2-40B4-BE49-F238E27FC236}">
                <a16:creationId xmlns:a16="http://schemas.microsoft.com/office/drawing/2014/main" id="{3F547C8A-E103-40BC-81CD-97F96A0634CA}"/>
              </a:ext>
            </a:extLst>
          </p:cNvPr>
          <p:cNvSpPr>
            <a:spLocks noGrp="1"/>
          </p:cNvSpPr>
          <p:nvPr>
            <p:ph type="ftr" sz="quarter" idx="11"/>
          </p:nvPr>
        </p:nvSpPr>
        <p:spPr/>
        <p:txBody>
          <a:bodyPr/>
          <a:lstStyle/>
          <a:p>
            <a:r>
              <a:rPr lang="en-US"/>
              <a:t>NATIONAL RESEARCH COUNCIL CANADA</a:t>
            </a:r>
          </a:p>
        </p:txBody>
      </p:sp>
      <p:sp>
        <p:nvSpPr>
          <p:cNvPr id="17" name="Slide Number Placeholder 16">
            <a:extLst>
              <a:ext uri="{FF2B5EF4-FFF2-40B4-BE49-F238E27FC236}">
                <a16:creationId xmlns:a16="http://schemas.microsoft.com/office/drawing/2014/main" id="{4BD3BF42-29A1-473E-8E19-295F1196F42A}"/>
              </a:ext>
            </a:extLst>
          </p:cNvPr>
          <p:cNvSpPr>
            <a:spLocks noGrp="1"/>
          </p:cNvSpPr>
          <p:nvPr>
            <p:ph type="sldNum" sz="quarter" idx="12"/>
          </p:nvPr>
        </p:nvSpPr>
        <p:spPr/>
        <p:txBody>
          <a:bodyPr/>
          <a:lstStyle/>
          <a:p>
            <a:fld id="{C6BF2AB9-14D0-4896-94B0-E5AE1DCDC902}" type="slidenum">
              <a:rPr lang="en-US" smtClean="0"/>
              <a:t>43</a:t>
            </a:fld>
            <a:endParaRPr lang="en-US"/>
          </a:p>
        </p:txBody>
      </p:sp>
    </p:spTree>
    <p:extLst>
      <p:ext uri="{BB962C8B-B14F-4D97-AF65-F5344CB8AC3E}">
        <p14:creationId xmlns:p14="http://schemas.microsoft.com/office/powerpoint/2010/main" val="4243417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1172-89D8-482A-9161-3C67ED51B828}"/>
              </a:ext>
            </a:extLst>
          </p:cNvPr>
          <p:cNvSpPr>
            <a:spLocks noGrp="1"/>
          </p:cNvSpPr>
          <p:nvPr>
            <p:ph type="title"/>
          </p:nvPr>
        </p:nvSpPr>
        <p:spPr/>
        <p:txBody>
          <a:bodyPr/>
          <a:lstStyle/>
          <a:p>
            <a:r>
              <a:rPr lang="en-CA" dirty="0"/>
              <a:t>Assessment Methods</a:t>
            </a:r>
            <a:endParaRPr lang="en-US" dirty="0"/>
          </a:p>
        </p:txBody>
      </p:sp>
      <p:sp>
        <p:nvSpPr>
          <p:cNvPr id="3" name="Content Placeholder 2">
            <a:extLst>
              <a:ext uri="{FF2B5EF4-FFF2-40B4-BE49-F238E27FC236}">
                <a16:creationId xmlns:a16="http://schemas.microsoft.com/office/drawing/2014/main" id="{DFB3CD3A-A11D-4D51-8E7E-4B6CF7E499CC}"/>
              </a:ext>
            </a:extLst>
          </p:cNvPr>
          <p:cNvSpPr>
            <a:spLocks noGrp="1"/>
          </p:cNvSpPr>
          <p:nvPr>
            <p:ph idx="1"/>
          </p:nvPr>
        </p:nvSpPr>
        <p:spPr/>
        <p:txBody>
          <a:bodyPr/>
          <a:lstStyle/>
          <a:p>
            <a:r>
              <a:rPr lang="en-CA" dirty="0"/>
              <a:t>Self-Report</a:t>
            </a:r>
          </a:p>
          <a:p>
            <a:r>
              <a:rPr lang="en-CA" dirty="0"/>
              <a:t>Skills Test (Multiple Choice)</a:t>
            </a:r>
          </a:p>
          <a:p>
            <a:r>
              <a:rPr lang="en-CA" dirty="0"/>
              <a:t>Skills Test (Open Response)</a:t>
            </a:r>
          </a:p>
          <a:p>
            <a:r>
              <a:rPr lang="en-CA" dirty="0"/>
              <a:t>Analysis</a:t>
            </a:r>
            <a:endParaRPr lang="en-US" dirty="0"/>
          </a:p>
        </p:txBody>
      </p:sp>
      <p:pic>
        <p:nvPicPr>
          <p:cNvPr id="5" name="Picture 4" descr="Timeline&#10;&#10;Description automatically generated">
            <a:extLst>
              <a:ext uri="{FF2B5EF4-FFF2-40B4-BE49-F238E27FC236}">
                <a16:creationId xmlns:a16="http://schemas.microsoft.com/office/drawing/2014/main" id="{52C16315-2877-4D3A-AA1C-6E429DDC7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502" y="1690688"/>
            <a:ext cx="6737498" cy="3767740"/>
          </a:xfrm>
          <a:prstGeom prst="rect">
            <a:avLst/>
          </a:prstGeom>
        </p:spPr>
      </p:pic>
      <p:sp>
        <p:nvSpPr>
          <p:cNvPr id="7" name="TextBox 6">
            <a:extLst>
              <a:ext uri="{FF2B5EF4-FFF2-40B4-BE49-F238E27FC236}">
                <a16:creationId xmlns:a16="http://schemas.microsoft.com/office/drawing/2014/main" id="{E3E01269-FA67-4B84-8FF6-9455508CC0AA}"/>
              </a:ext>
            </a:extLst>
          </p:cNvPr>
          <p:cNvSpPr txBox="1"/>
          <p:nvPr/>
        </p:nvSpPr>
        <p:spPr>
          <a:xfrm>
            <a:off x="5377416" y="5520956"/>
            <a:ext cx="6097772" cy="307777"/>
          </a:xfrm>
          <a:prstGeom prst="rect">
            <a:avLst/>
          </a:prstGeom>
          <a:noFill/>
        </p:spPr>
        <p:txBody>
          <a:bodyPr wrap="square">
            <a:spAutoFit/>
          </a:bodyPr>
          <a:lstStyle/>
          <a:p>
            <a:r>
              <a:rPr lang="en-US" sz="1400" dirty="0">
                <a:hlinkClick r:id="rId3"/>
              </a:rPr>
              <a:t>https://dataliteracy.com/data-literacy-score/</a:t>
            </a:r>
            <a:r>
              <a:rPr lang="en-US" sz="1400" dirty="0"/>
              <a:t> </a:t>
            </a:r>
          </a:p>
        </p:txBody>
      </p:sp>
      <p:sp>
        <p:nvSpPr>
          <p:cNvPr id="8" name="Footer Placeholder 7">
            <a:extLst>
              <a:ext uri="{FF2B5EF4-FFF2-40B4-BE49-F238E27FC236}">
                <a16:creationId xmlns:a16="http://schemas.microsoft.com/office/drawing/2014/main" id="{C7F08D3F-AA95-46CA-B4CF-1103E10D7EE1}"/>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30DA87E5-1AF5-43F3-B76D-D5BEF54A7ED9}"/>
              </a:ext>
            </a:extLst>
          </p:cNvPr>
          <p:cNvSpPr>
            <a:spLocks noGrp="1"/>
          </p:cNvSpPr>
          <p:nvPr>
            <p:ph type="sldNum" sz="quarter" idx="12"/>
          </p:nvPr>
        </p:nvSpPr>
        <p:spPr/>
        <p:txBody>
          <a:bodyPr/>
          <a:lstStyle/>
          <a:p>
            <a:fld id="{C6BF2AB9-14D0-4896-94B0-E5AE1DCDC902}" type="slidenum">
              <a:rPr lang="en-US" smtClean="0"/>
              <a:t>44</a:t>
            </a:fld>
            <a:endParaRPr lang="en-US"/>
          </a:p>
        </p:txBody>
      </p:sp>
    </p:spTree>
    <p:extLst>
      <p:ext uri="{BB962C8B-B14F-4D97-AF65-F5344CB8AC3E}">
        <p14:creationId xmlns:p14="http://schemas.microsoft.com/office/powerpoint/2010/main" val="2947680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1C0-43B0-43BF-B487-23B2B0D239EC}"/>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A78C26AC-4C30-4D0C-9781-665E662178DD}"/>
              </a:ext>
            </a:extLst>
          </p:cNvPr>
          <p:cNvSpPr>
            <a:spLocks noGrp="1"/>
          </p:cNvSpPr>
          <p:nvPr>
            <p:ph idx="1"/>
          </p:nvPr>
        </p:nvSpPr>
        <p:spPr/>
        <p:txBody>
          <a:bodyPr/>
          <a:lstStyle/>
          <a:p>
            <a:pPr marL="0" indent="0">
              <a:buNone/>
            </a:pPr>
            <a:r>
              <a:rPr lang="en-CA" dirty="0"/>
              <a:t>Self-Report</a:t>
            </a:r>
            <a:endParaRPr lang="en-US" dirty="0"/>
          </a:p>
        </p:txBody>
      </p:sp>
      <p:sp>
        <p:nvSpPr>
          <p:cNvPr id="7" name="TextBox 6">
            <a:extLst>
              <a:ext uri="{FF2B5EF4-FFF2-40B4-BE49-F238E27FC236}">
                <a16:creationId xmlns:a16="http://schemas.microsoft.com/office/drawing/2014/main" id="{5B37672D-2BE8-4663-9453-C27F2F3D50DB}"/>
              </a:ext>
            </a:extLst>
          </p:cNvPr>
          <p:cNvSpPr txBox="1"/>
          <p:nvPr/>
        </p:nvSpPr>
        <p:spPr>
          <a:xfrm>
            <a:off x="838200" y="5472429"/>
            <a:ext cx="8179095" cy="523220"/>
          </a:xfrm>
          <a:prstGeom prst="rect">
            <a:avLst/>
          </a:prstGeom>
          <a:noFill/>
        </p:spPr>
        <p:txBody>
          <a:bodyPr wrap="square">
            <a:spAutoFit/>
          </a:bodyPr>
          <a:lstStyle/>
          <a:p>
            <a:r>
              <a:rPr lang="en-US" sz="1400" dirty="0"/>
              <a:t>2019. Take the 17 Key Traits of Data Literacy Self-Assessment. Data Literacy. </a:t>
            </a:r>
            <a:r>
              <a:rPr lang="en-US" sz="1400" dirty="0">
                <a:hlinkClick r:id="rId2"/>
              </a:rPr>
              <a:t>https://dataliteracy.com/take-the-17-key-traits-self-assessment/</a:t>
            </a:r>
            <a:r>
              <a:rPr lang="en-US" sz="1400" dirty="0"/>
              <a:t> </a:t>
            </a:r>
          </a:p>
        </p:txBody>
      </p:sp>
      <p:pic>
        <p:nvPicPr>
          <p:cNvPr id="9" name="Picture 8">
            <a:extLst>
              <a:ext uri="{FF2B5EF4-FFF2-40B4-BE49-F238E27FC236}">
                <a16:creationId xmlns:a16="http://schemas.microsoft.com/office/drawing/2014/main" id="{E1354A6C-5448-4793-9D2D-B0DCE1726FEB}"/>
              </a:ext>
            </a:extLst>
          </p:cNvPr>
          <p:cNvPicPr>
            <a:picLocks noChangeAspect="1"/>
          </p:cNvPicPr>
          <p:nvPr/>
        </p:nvPicPr>
        <p:blipFill>
          <a:blip r:embed="rId3"/>
          <a:stretch>
            <a:fillRect/>
          </a:stretch>
        </p:blipFill>
        <p:spPr>
          <a:xfrm>
            <a:off x="3870251" y="1753330"/>
            <a:ext cx="6733950" cy="3537785"/>
          </a:xfrm>
          <a:prstGeom prst="rect">
            <a:avLst/>
          </a:prstGeom>
        </p:spPr>
      </p:pic>
      <p:sp>
        <p:nvSpPr>
          <p:cNvPr id="13" name="TextBox 12">
            <a:extLst>
              <a:ext uri="{FF2B5EF4-FFF2-40B4-BE49-F238E27FC236}">
                <a16:creationId xmlns:a16="http://schemas.microsoft.com/office/drawing/2014/main" id="{BF312376-BD34-4BA5-B267-A486FFD89EA7}"/>
              </a:ext>
            </a:extLst>
          </p:cNvPr>
          <p:cNvSpPr txBox="1"/>
          <p:nvPr/>
        </p:nvSpPr>
        <p:spPr>
          <a:xfrm>
            <a:off x="821365" y="6096667"/>
            <a:ext cx="6097772" cy="523220"/>
          </a:xfrm>
          <a:prstGeom prst="rect">
            <a:avLst/>
          </a:prstGeom>
          <a:noFill/>
        </p:spPr>
        <p:txBody>
          <a:bodyPr wrap="square">
            <a:spAutoFit/>
          </a:bodyPr>
          <a:lstStyle/>
          <a:p>
            <a:r>
              <a:rPr lang="en-US" sz="1400" dirty="0"/>
              <a:t>Ben Jones. 2021. A Data Literacy Assessment for Every Employee. Udemy. </a:t>
            </a:r>
            <a:r>
              <a:rPr lang="en-US" sz="1400" dirty="0">
                <a:hlinkClick r:id="rId4"/>
              </a:rPr>
              <a:t>https://business.udemy.com/resources/data-skills-assessment-template/</a:t>
            </a:r>
            <a:r>
              <a:rPr lang="en-US" sz="1400" dirty="0"/>
              <a:t>  </a:t>
            </a:r>
          </a:p>
        </p:txBody>
      </p:sp>
      <p:sp>
        <p:nvSpPr>
          <p:cNvPr id="14" name="Footer Placeholder 13">
            <a:extLst>
              <a:ext uri="{FF2B5EF4-FFF2-40B4-BE49-F238E27FC236}">
                <a16:creationId xmlns:a16="http://schemas.microsoft.com/office/drawing/2014/main" id="{AAE6E2B3-D16B-443A-9934-584BFF2D2F26}"/>
              </a:ext>
            </a:extLst>
          </p:cNvPr>
          <p:cNvSpPr>
            <a:spLocks noGrp="1"/>
          </p:cNvSpPr>
          <p:nvPr>
            <p:ph type="ftr" sz="quarter" idx="11"/>
          </p:nvPr>
        </p:nvSpPr>
        <p:spPr/>
        <p:txBody>
          <a:bodyPr/>
          <a:lstStyle/>
          <a:p>
            <a:r>
              <a:rPr lang="en-US"/>
              <a:t>NATIONAL RESEARCH COUNCIL CANADA</a:t>
            </a:r>
          </a:p>
        </p:txBody>
      </p:sp>
      <p:sp>
        <p:nvSpPr>
          <p:cNvPr id="15" name="Slide Number Placeholder 14">
            <a:extLst>
              <a:ext uri="{FF2B5EF4-FFF2-40B4-BE49-F238E27FC236}">
                <a16:creationId xmlns:a16="http://schemas.microsoft.com/office/drawing/2014/main" id="{4FCFE1F2-BCB9-474E-9E46-492F75E9D480}"/>
              </a:ext>
            </a:extLst>
          </p:cNvPr>
          <p:cNvSpPr>
            <a:spLocks noGrp="1"/>
          </p:cNvSpPr>
          <p:nvPr>
            <p:ph type="sldNum" sz="quarter" idx="12"/>
          </p:nvPr>
        </p:nvSpPr>
        <p:spPr/>
        <p:txBody>
          <a:bodyPr/>
          <a:lstStyle/>
          <a:p>
            <a:fld id="{C6BF2AB9-14D0-4896-94B0-E5AE1DCDC902}" type="slidenum">
              <a:rPr lang="en-US" smtClean="0"/>
              <a:t>45</a:t>
            </a:fld>
            <a:endParaRPr lang="en-US"/>
          </a:p>
        </p:txBody>
      </p:sp>
    </p:spTree>
    <p:extLst>
      <p:ext uri="{BB962C8B-B14F-4D97-AF65-F5344CB8AC3E}">
        <p14:creationId xmlns:p14="http://schemas.microsoft.com/office/powerpoint/2010/main" val="1285689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1C0-43B0-43BF-B487-23B2B0D239EC}"/>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A78C26AC-4C30-4D0C-9781-665E662178DD}"/>
              </a:ext>
            </a:extLst>
          </p:cNvPr>
          <p:cNvSpPr>
            <a:spLocks noGrp="1"/>
          </p:cNvSpPr>
          <p:nvPr>
            <p:ph idx="1"/>
          </p:nvPr>
        </p:nvSpPr>
        <p:spPr/>
        <p:txBody>
          <a:bodyPr/>
          <a:lstStyle/>
          <a:p>
            <a:pPr marL="0" indent="0">
              <a:buNone/>
            </a:pPr>
            <a:r>
              <a:rPr lang="en-CA" dirty="0"/>
              <a:t>Self-Report</a:t>
            </a:r>
            <a:endParaRPr lang="en-US" dirty="0"/>
          </a:p>
        </p:txBody>
      </p:sp>
      <p:sp>
        <p:nvSpPr>
          <p:cNvPr id="12" name="TextBox 11">
            <a:extLst>
              <a:ext uri="{FF2B5EF4-FFF2-40B4-BE49-F238E27FC236}">
                <a16:creationId xmlns:a16="http://schemas.microsoft.com/office/drawing/2014/main" id="{DED6EDF7-9153-4853-A940-28402FBF1DCB}"/>
              </a:ext>
            </a:extLst>
          </p:cNvPr>
          <p:cNvSpPr txBox="1"/>
          <p:nvPr/>
        </p:nvSpPr>
        <p:spPr>
          <a:xfrm>
            <a:off x="838200" y="5788680"/>
            <a:ext cx="8487440" cy="523220"/>
          </a:xfrm>
          <a:prstGeom prst="rect">
            <a:avLst/>
          </a:prstGeom>
          <a:noFill/>
        </p:spPr>
        <p:txBody>
          <a:bodyPr wrap="square">
            <a:spAutoFit/>
          </a:bodyPr>
          <a:lstStyle/>
          <a:p>
            <a:r>
              <a:rPr lang="en-US" sz="1400" dirty="0"/>
              <a:t>Canada School of Public Service. . How Data Literate Are You?. Government of Canada. </a:t>
            </a:r>
            <a:r>
              <a:rPr lang="en-US" sz="1400" dirty="0">
                <a:hlinkClick r:id="rId2"/>
              </a:rPr>
              <a:t>https://catalogue.csps-efpc.gc.ca/product?catalog=DDN302&amp;cm_locale=en</a:t>
            </a:r>
            <a:r>
              <a:rPr lang="en-US" sz="1400" dirty="0"/>
              <a:t>  </a:t>
            </a:r>
          </a:p>
        </p:txBody>
      </p:sp>
      <p:pic>
        <p:nvPicPr>
          <p:cNvPr id="14" name="Picture 13">
            <a:extLst>
              <a:ext uri="{FF2B5EF4-FFF2-40B4-BE49-F238E27FC236}">
                <a16:creationId xmlns:a16="http://schemas.microsoft.com/office/drawing/2014/main" id="{CE2AC36B-7C41-405C-8A9A-56D3F7B68E2B}"/>
              </a:ext>
            </a:extLst>
          </p:cNvPr>
          <p:cNvPicPr>
            <a:picLocks noChangeAspect="1"/>
          </p:cNvPicPr>
          <p:nvPr/>
        </p:nvPicPr>
        <p:blipFill>
          <a:blip r:embed="rId3"/>
          <a:stretch>
            <a:fillRect/>
          </a:stretch>
        </p:blipFill>
        <p:spPr>
          <a:xfrm>
            <a:off x="1584250" y="2434875"/>
            <a:ext cx="6100387" cy="3082850"/>
          </a:xfrm>
          <a:prstGeom prst="rect">
            <a:avLst/>
          </a:prstGeom>
        </p:spPr>
      </p:pic>
      <p:sp>
        <p:nvSpPr>
          <p:cNvPr id="15" name="Footer Placeholder 14">
            <a:extLst>
              <a:ext uri="{FF2B5EF4-FFF2-40B4-BE49-F238E27FC236}">
                <a16:creationId xmlns:a16="http://schemas.microsoft.com/office/drawing/2014/main" id="{C17E83BA-06FA-4DCC-8DA1-A4344B567369}"/>
              </a:ext>
            </a:extLst>
          </p:cNvPr>
          <p:cNvSpPr>
            <a:spLocks noGrp="1"/>
          </p:cNvSpPr>
          <p:nvPr>
            <p:ph type="ftr" sz="quarter" idx="11"/>
          </p:nvPr>
        </p:nvSpPr>
        <p:spPr/>
        <p:txBody>
          <a:bodyPr/>
          <a:lstStyle/>
          <a:p>
            <a:r>
              <a:rPr lang="en-US"/>
              <a:t>NATIONAL RESEARCH COUNCIL CANADA</a:t>
            </a:r>
          </a:p>
        </p:txBody>
      </p:sp>
      <p:sp>
        <p:nvSpPr>
          <p:cNvPr id="16" name="Slide Number Placeholder 15">
            <a:extLst>
              <a:ext uri="{FF2B5EF4-FFF2-40B4-BE49-F238E27FC236}">
                <a16:creationId xmlns:a16="http://schemas.microsoft.com/office/drawing/2014/main" id="{66930639-0AFD-4B84-8307-EF74F5470CBF}"/>
              </a:ext>
            </a:extLst>
          </p:cNvPr>
          <p:cNvSpPr>
            <a:spLocks noGrp="1"/>
          </p:cNvSpPr>
          <p:nvPr>
            <p:ph type="sldNum" sz="quarter" idx="12"/>
          </p:nvPr>
        </p:nvSpPr>
        <p:spPr/>
        <p:txBody>
          <a:bodyPr/>
          <a:lstStyle/>
          <a:p>
            <a:fld id="{C6BF2AB9-14D0-4896-94B0-E5AE1DCDC902}" type="slidenum">
              <a:rPr lang="en-US" smtClean="0"/>
              <a:t>46</a:t>
            </a:fld>
            <a:endParaRPr lang="en-US"/>
          </a:p>
        </p:txBody>
      </p:sp>
      <p:sp>
        <p:nvSpPr>
          <p:cNvPr id="9" name="TextBox 8">
            <a:extLst>
              <a:ext uri="{FF2B5EF4-FFF2-40B4-BE49-F238E27FC236}">
                <a16:creationId xmlns:a16="http://schemas.microsoft.com/office/drawing/2014/main" id="{22A930C3-83A9-4C61-BDE1-D0FCA3A6A04D}"/>
              </a:ext>
            </a:extLst>
          </p:cNvPr>
          <p:cNvSpPr txBox="1"/>
          <p:nvPr/>
        </p:nvSpPr>
        <p:spPr>
          <a:xfrm>
            <a:off x="838200" y="6262042"/>
            <a:ext cx="6094428" cy="461665"/>
          </a:xfrm>
          <a:prstGeom prst="rect">
            <a:avLst/>
          </a:prstGeom>
          <a:noFill/>
        </p:spPr>
        <p:txBody>
          <a:bodyPr wrap="square">
            <a:spAutoFit/>
          </a:bodyPr>
          <a:lstStyle/>
          <a:p>
            <a:r>
              <a:rPr lang="en-US" sz="1200" dirty="0"/>
              <a:t>Criticism: Williams, et.al., 2017 </a:t>
            </a:r>
            <a:r>
              <a:rPr lang="en-US" sz="1200" dirty="0">
                <a:hlinkClick r:id="rId4"/>
              </a:rPr>
              <a:t>https://psych.utah.edu/_resources/documents/people/williams/williams-et-al_pa-17.pdf</a:t>
            </a:r>
            <a:r>
              <a:rPr lang="en-US" sz="1200" dirty="0"/>
              <a:t> </a:t>
            </a:r>
          </a:p>
        </p:txBody>
      </p:sp>
      <p:sp>
        <p:nvSpPr>
          <p:cNvPr id="11" name="TextBox 10">
            <a:extLst>
              <a:ext uri="{FF2B5EF4-FFF2-40B4-BE49-F238E27FC236}">
                <a16:creationId xmlns:a16="http://schemas.microsoft.com/office/drawing/2014/main" id="{1A624115-33CD-4009-80A8-F8580F600FA7}"/>
              </a:ext>
            </a:extLst>
          </p:cNvPr>
          <p:cNvSpPr txBox="1"/>
          <p:nvPr/>
        </p:nvSpPr>
        <p:spPr>
          <a:xfrm>
            <a:off x="8430687" y="2985631"/>
            <a:ext cx="2750270" cy="1015663"/>
          </a:xfrm>
          <a:prstGeom prst="rect">
            <a:avLst/>
          </a:prstGeom>
          <a:noFill/>
        </p:spPr>
        <p:txBody>
          <a:bodyPr wrap="square">
            <a:spAutoFit/>
          </a:bodyPr>
          <a:lstStyle/>
          <a:p>
            <a:r>
              <a:rPr lang="en-US" sz="1200" dirty="0"/>
              <a:t>Fix, 2022. The Dunning-Kruger Effect is Autocorrelation  </a:t>
            </a:r>
            <a:r>
              <a:rPr lang="en-US" sz="1200" dirty="0">
                <a:hlinkClick r:id="rId5"/>
              </a:rPr>
              <a:t>https://economicsfromthetopdown.com/2022/04/08/the-dunning-kruger-effect-is-autocorrelation/</a:t>
            </a:r>
            <a:r>
              <a:rPr lang="en-US" sz="1200" dirty="0"/>
              <a:t> </a:t>
            </a:r>
          </a:p>
        </p:txBody>
      </p:sp>
    </p:spTree>
    <p:extLst>
      <p:ext uri="{BB962C8B-B14F-4D97-AF65-F5344CB8AC3E}">
        <p14:creationId xmlns:p14="http://schemas.microsoft.com/office/powerpoint/2010/main" val="2360273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DEF5-7BA3-40A6-A043-1D47E6B0E59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EC93575-0435-49AE-932A-21F218689E4E}"/>
              </a:ext>
            </a:extLst>
          </p:cNvPr>
          <p:cNvSpPr>
            <a:spLocks noGrp="1"/>
          </p:cNvSpPr>
          <p:nvPr>
            <p:ph idx="1"/>
          </p:nvPr>
        </p:nvSpPr>
        <p:spPr/>
        <p:txBody>
          <a:bodyPr/>
          <a:lstStyle/>
          <a:p>
            <a:pPr marL="0" indent="0">
              <a:buNone/>
            </a:pPr>
            <a:r>
              <a:rPr lang="en-CA" dirty="0"/>
              <a:t>Skills Test (Open Response)</a:t>
            </a:r>
            <a:endParaRPr lang="en-US" dirty="0"/>
          </a:p>
        </p:txBody>
      </p:sp>
      <p:sp>
        <p:nvSpPr>
          <p:cNvPr id="12" name="Footer Placeholder 11">
            <a:extLst>
              <a:ext uri="{FF2B5EF4-FFF2-40B4-BE49-F238E27FC236}">
                <a16:creationId xmlns:a16="http://schemas.microsoft.com/office/drawing/2014/main" id="{73477CD8-B4D8-4295-8306-167FD611F440}"/>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80D6E253-B460-432B-88B9-B22CE038E744}"/>
              </a:ext>
            </a:extLst>
          </p:cNvPr>
          <p:cNvSpPr>
            <a:spLocks noGrp="1"/>
          </p:cNvSpPr>
          <p:nvPr>
            <p:ph type="sldNum" sz="quarter" idx="12"/>
          </p:nvPr>
        </p:nvSpPr>
        <p:spPr/>
        <p:txBody>
          <a:bodyPr/>
          <a:lstStyle/>
          <a:p>
            <a:fld id="{C6BF2AB9-14D0-4896-94B0-E5AE1DCDC902}" type="slidenum">
              <a:rPr lang="en-US" smtClean="0"/>
              <a:t>47</a:t>
            </a:fld>
            <a:endParaRPr lang="en-US"/>
          </a:p>
        </p:txBody>
      </p:sp>
      <p:sp>
        <p:nvSpPr>
          <p:cNvPr id="14" name="TextBox 13">
            <a:extLst>
              <a:ext uri="{FF2B5EF4-FFF2-40B4-BE49-F238E27FC236}">
                <a16:creationId xmlns:a16="http://schemas.microsoft.com/office/drawing/2014/main" id="{94892A01-FBF1-4240-9BCF-B97340636683}"/>
              </a:ext>
            </a:extLst>
          </p:cNvPr>
          <p:cNvSpPr txBox="1"/>
          <p:nvPr/>
        </p:nvSpPr>
        <p:spPr>
          <a:xfrm>
            <a:off x="795094" y="4397501"/>
            <a:ext cx="6094428" cy="461665"/>
          </a:xfrm>
          <a:prstGeom prst="rect">
            <a:avLst/>
          </a:prstGeom>
          <a:noFill/>
        </p:spPr>
        <p:txBody>
          <a:bodyPr wrap="square">
            <a:spAutoFit/>
          </a:bodyPr>
          <a:lstStyle/>
          <a:p>
            <a:r>
              <a:rPr lang="en-US" sz="1200" dirty="0">
                <a:hlinkClick r:id="rId2"/>
              </a:rPr>
              <a:t>https://www.ugdsb.ca/jfr/literacy-test-osslt-ross/</a:t>
            </a:r>
            <a:r>
              <a:rPr lang="en-US" sz="1200" dirty="0"/>
              <a:t> </a:t>
            </a:r>
          </a:p>
          <a:p>
            <a:r>
              <a:rPr lang="en-US" sz="1200" dirty="0">
                <a:hlinkClick r:id="rId3"/>
              </a:rPr>
              <a:t>https://drive.google.com/file/d/1LsDbvAy_YHepMVD9VVEEWH6w5U_Dk1-E/view</a:t>
            </a:r>
            <a:r>
              <a:rPr lang="en-US" sz="1200" dirty="0"/>
              <a:t> </a:t>
            </a:r>
          </a:p>
        </p:txBody>
      </p:sp>
      <p:pic>
        <p:nvPicPr>
          <p:cNvPr id="16" name="Picture 15">
            <a:extLst>
              <a:ext uri="{FF2B5EF4-FFF2-40B4-BE49-F238E27FC236}">
                <a16:creationId xmlns:a16="http://schemas.microsoft.com/office/drawing/2014/main" id="{BC528791-9132-4780-BB3C-F53EEF1DA112}"/>
              </a:ext>
            </a:extLst>
          </p:cNvPr>
          <p:cNvPicPr>
            <a:picLocks noChangeAspect="1"/>
          </p:cNvPicPr>
          <p:nvPr/>
        </p:nvPicPr>
        <p:blipFill>
          <a:blip r:embed="rId4"/>
          <a:stretch>
            <a:fillRect/>
          </a:stretch>
        </p:blipFill>
        <p:spPr>
          <a:xfrm>
            <a:off x="886422" y="2350201"/>
            <a:ext cx="6020640" cy="1981477"/>
          </a:xfrm>
          <a:prstGeom prst="rect">
            <a:avLst/>
          </a:prstGeom>
          <a:ln w="3175">
            <a:solidFill>
              <a:schemeClr val="tx1"/>
            </a:solidFill>
          </a:ln>
        </p:spPr>
      </p:pic>
      <p:sp>
        <p:nvSpPr>
          <p:cNvPr id="18" name="TextBox 17">
            <a:extLst>
              <a:ext uri="{FF2B5EF4-FFF2-40B4-BE49-F238E27FC236}">
                <a16:creationId xmlns:a16="http://schemas.microsoft.com/office/drawing/2014/main" id="{22737027-22B0-4B9D-8562-BEA7B3784E58}"/>
              </a:ext>
            </a:extLst>
          </p:cNvPr>
          <p:cNvSpPr txBox="1"/>
          <p:nvPr/>
        </p:nvSpPr>
        <p:spPr>
          <a:xfrm>
            <a:off x="838200" y="5003916"/>
            <a:ext cx="6094428" cy="430887"/>
          </a:xfrm>
          <a:prstGeom prst="rect">
            <a:avLst/>
          </a:prstGeom>
          <a:noFill/>
        </p:spPr>
        <p:txBody>
          <a:bodyPr wrap="square">
            <a:spAutoFit/>
          </a:bodyPr>
          <a:lstStyle/>
          <a:p>
            <a:r>
              <a:rPr lang="en-US" sz="1100" dirty="0"/>
              <a:t>Fostering Data Literacy through Preservice Teacher Inquiry in English Language Arts </a:t>
            </a:r>
            <a:r>
              <a:rPr lang="en-US" sz="1100" dirty="0">
                <a:hlinkClick r:id="rId5"/>
              </a:rPr>
              <a:t>https://education.ucdavis.edu/sites/main/files/file-attachments/teacher_inquiry_and_data_literacy.pdf</a:t>
            </a:r>
            <a:r>
              <a:rPr lang="en-US" sz="1100" dirty="0"/>
              <a:t>  </a:t>
            </a:r>
          </a:p>
        </p:txBody>
      </p:sp>
    </p:spTree>
    <p:extLst>
      <p:ext uri="{BB962C8B-B14F-4D97-AF65-F5344CB8AC3E}">
        <p14:creationId xmlns:p14="http://schemas.microsoft.com/office/powerpoint/2010/main" val="154099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6E28-2E93-4E71-A6D9-98697F09C862}"/>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7B17C1AF-660B-4DF2-A4C2-57164BB7F47A}"/>
              </a:ext>
            </a:extLst>
          </p:cNvPr>
          <p:cNvSpPr>
            <a:spLocks noGrp="1"/>
          </p:cNvSpPr>
          <p:nvPr>
            <p:ph idx="1"/>
          </p:nvPr>
        </p:nvSpPr>
        <p:spPr/>
        <p:txBody>
          <a:bodyPr/>
          <a:lstStyle/>
          <a:p>
            <a:pPr marL="0" indent="0">
              <a:buNone/>
            </a:pPr>
            <a:r>
              <a:rPr lang="en-CA" dirty="0"/>
              <a:t>Rubric</a:t>
            </a:r>
            <a:endParaRPr lang="en-US" dirty="0"/>
          </a:p>
        </p:txBody>
      </p:sp>
      <p:sp>
        <p:nvSpPr>
          <p:cNvPr id="4" name="Footer Placeholder 3">
            <a:extLst>
              <a:ext uri="{FF2B5EF4-FFF2-40B4-BE49-F238E27FC236}">
                <a16:creationId xmlns:a16="http://schemas.microsoft.com/office/drawing/2014/main" id="{F237053B-8BFE-4B07-A136-7401747122FC}"/>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3FA63BB9-54BA-45E0-B9C1-47C8D069A32F}"/>
              </a:ext>
            </a:extLst>
          </p:cNvPr>
          <p:cNvSpPr>
            <a:spLocks noGrp="1"/>
          </p:cNvSpPr>
          <p:nvPr>
            <p:ph type="sldNum" sz="quarter" idx="12"/>
          </p:nvPr>
        </p:nvSpPr>
        <p:spPr/>
        <p:txBody>
          <a:bodyPr/>
          <a:lstStyle/>
          <a:p>
            <a:fld id="{C6BF2AB9-14D0-4896-94B0-E5AE1DCDC902}" type="slidenum">
              <a:rPr lang="en-US" smtClean="0"/>
              <a:t>48</a:t>
            </a:fld>
            <a:endParaRPr lang="en-US"/>
          </a:p>
        </p:txBody>
      </p:sp>
      <p:pic>
        <p:nvPicPr>
          <p:cNvPr id="6" name="Picture 5" descr="Text, table&#10;&#10;Description automatically generated">
            <a:extLst>
              <a:ext uri="{FF2B5EF4-FFF2-40B4-BE49-F238E27FC236}">
                <a16:creationId xmlns:a16="http://schemas.microsoft.com/office/drawing/2014/main" id="{40EA73CC-6CFA-4C3B-A6AA-26BF88D5A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985" y="2447569"/>
            <a:ext cx="5509333" cy="3554751"/>
          </a:xfrm>
          <a:prstGeom prst="rect">
            <a:avLst/>
          </a:prstGeom>
        </p:spPr>
      </p:pic>
      <p:sp>
        <p:nvSpPr>
          <p:cNvPr id="8" name="TextBox 7">
            <a:extLst>
              <a:ext uri="{FF2B5EF4-FFF2-40B4-BE49-F238E27FC236}">
                <a16:creationId xmlns:a16="http://schemas.microsoft.com/office/drawing/2014/main" id="{CB17668C-BC8F-4401-9EAC-DF90E35711B9}"/>
              </a:ext>
            </a:extLst>
          </p:cNvPr>
          <p:cNvSpPr txBox="1"/>
          <p:nvPr/>
        </p:nvSpPr>
        <p:spPr>
          <a:xfrm>
            <a:off x="2596430" y="5710019"/>
            <a:ext cx="8875989" cy="646331"/>
          </a:xfrm>
          <a:prstGeom prst="rect">
            <a:avLst/>
          </a:prstGeom>
          <a:noFill/>
        </p:spPr>
        <p:txBody>
          <a:bodyPr wrap="square">
            <a:spAutoFit/>
          </a:bodyPr>
          <a:lstStyle/>
          <a:p>
            <a:r>
              <a:rPr lang="en-US" dirty="0">
                <a:hlinkClick r:id="rId3"/>
              </a:rPr>
              <a:t>https://www.nsta.org/journal-college-science-teaching/journal-college-science-teaching-marchapril-2021/measuring-data</a:t>
            </a:r>
            <a:r>
              <a:rPr lang="en-US" dirty="0"/>
              <a:t> </a:t>
            </a:r>
          </a:p>
        </p:txBody>
      </p:sp>
      <p:sp>
        <p:nvSpPr>
          <p:cNvPr id="10" name="TextBox 9">
            <a:extLst>
              <a:ext uri="{FF2B5EF4-FFF2-40B4-BE49-F238E27FC236}">
                <a16:creationId xmlns:a16="http://schemas.microsoft.com/office/drawing/2014/main" id="{9053ECBB-6A97-442F-8B88-6FD2212F4532}"/>
              </a:ext>
            </a:extLst>
          </p:cNvPr>
          <p:cNvSpPr txBox="1"/>
          <p:nvPr/>
        </p:nvSpPr>
        <p:spPr>
          <a:xfrm>
            <a:off x="8195101" y="2447569"/>
            <a:ext cx="2448612" cy="1200329"/>
          </a:xfrm>
          <a:prstGeom prst="rect">
            <a:avLst/>
          </a:prstGeom>
          <a:noFill/>
        </p:spPr>
        <p:txBody>
          <a:bodyPr wrap="square">
            <a:spAutoFit/>
          </a:bodyPr>
          <a:lstStyle/>
          <a:p>
            <a:r>
              <a:rPr lang="en-US" dirty="0"/>
              <a:t>AI essay graders </a:t>
            </a:r>
            <a:r>
              <a:rPr lang="en-US" dirty="0">
                <a:hlinkClick r:id="rId4"/>
              </a:rPr>
              <a:t>https://www.frontiersin.org/articles/10.3389/feduc.2020.572367/full</a:t>
            </a:r>
            <a:r>
              <a:rPr lang="en-US" dirty="0"/>
              <a:t> </a:t>
            </a:r>
          </a:p>
        </p:txBody>
      </p:sp>
    </p:spTree>
    <p:extLst>
      <p:ext uri="{BB962C8B-B14F-4D97-AF65-F5344CB8AC3E}">
        <p14:creationId xmlns:p14="http://schemas.microsoft.com/office/powerpoint/2010/main" val="3007383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DEF5-7BA3-40A6-A043-1D47E6B0E59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EC93575-0435-49AE-932A-21F218689E4E}"/>
              </a:ext>
            </a:extLst>
          </p:cNvPr>
          <p:cNvSpPr>
            <a:spLocks noGrp="1"/>
          </p:cNvSpPr>
          <p:nvPr>
            <p:ph idx="1"/>
          </p:nvPr>
        </p:nvSpPr>
        <p:spPr/>
        <p:txBody>
          <a:bodyPr/>
          <a:lstStyle/>
          <a:p>
            <a:pPr marL="0" indent="0">
              <a:buNone/>
            </a:pPr>
            <a:r>
              <a:rPr lang="en-CA" dirty="0"/>
              <a:t>Skills Test (Multiple Choice)</a:t>
            </a:r>
            <a:endParaRPr lang="en-US" dirty="0"/>
          </a:p>
        </p:txBody>
      </p:sp>
      <p:sp>
        <p:nvSpPr>
          <p:cNvPr id="5" name="TextBox 4">
            <a:extLst>
              <a:ext uri="{FF2B5EF4-FFF2-40B4-BE49-F238E27FC236}">
                <a16:creationId xmlns:a16="http://schemas.microsoft.com/office/drawing/2014/main" id="{300C340F-916F-4B98-83D7-1A511EFD8BB6}"/>
              </a:ext>
            </a:extLst>
          </p:cNvPr>
          <p:cNvSpPr txBox="1"/>
          <p:nvPr/>
        </p:nvSpPr>
        <p:spPr>
          <a:xfrm>
            <a:off x="838200" y="2551837"/>
            <a:ext cx="3128630" cy="1754326"/>
          </a:xfrm>
          <a:prstGeom prst="rect">
            <a:avLst/>
          </a:prstGeom>
          <a:noFill/>
        </p:spPr>
        <p:txBody>
          <a:bodyPr wrap="square">
            <a:spAutoFit/>
          </a:bodyPr>
          <a:lstStyle/>
          <a:p>
            <a:r>
              <a:rPr lang="en-US" dirty="0"/>
              <a:t>The objective here is t</a:t>
            </a:r>
            <a:r>
              <a:rPr lang="en-US" dirty="0">
                <a:effectLst/>
              </a:rPr>
              <a:t>o develop a multiple-choice (“MC”) assessment of students’ ability that compares favorably with more time-consuming, open response instruments.</a:t>
            </a:r>
            <a:endParaRPr lang="en-US" dirty="0"/>
          </a:p>
        </p:txBody>
      </p:sp>
      <p:sp>
        <p:nvSpPr>
          <p:cNvPr id="7" name="TextBox 6">
            <a:extLst>
              <a:ext uri="{FF2B5EF4-FFF2-40B4-BE49-F238E27FC236}">
                <a16:creationId xmlns:a16="http://schemas.microsoft.com/office/drawing/2014/main" id="{8B0F65DB-9C6C-4A0D-959C-89111A9D1B90}"/>
              </a:ext>
            </a:extLst>
          </p:cNvPr>
          <p:cNvSpPr txBox="1"/>
          <p:nvPr/>
        </p:nvSpPr>
        <p:spPr>
          <a:xfrm>
            <a:off x="838200" y="5807631"/>
            <a:ext cx="10146118" cy="738664"/>
          </a:xfrm>
          <a:prstGeom prst="rect">
            <a:avLst/>
          </a:prstGeom>
          <a:noFill/>
        </p:spPr>
        <p:txBody>
          <a:bodyPr wrap="square">
            <a:spAutoFit/>
          </a:bodyPr>
          <a:lstStyle/>
          <a:p>
            <a:r>
              <a:rPr lang="en-US" sz="1400" dirty="0"/>
              <a:t>Bill Zoellick, Molly </a:t>
            </a:r>
            <a:r>
              <a:rPr lang="en-US" sz="1400" dirty="0" err="1"/>
              <a:t>Schauffler</a:t>
            </a:r>
            <a:r>
              <a:rPr lang="en-US" sz="1400" dirty="0"/>
              <a:t>, Marcella </a:t>
            </a:r>
            <a:r>
              <a:rPr lang="en-US" sz="1400" dirty="0" err="1"/>
              <a:t>Flubacher</a:t>
            </a:r>
            <a:r>
              <a:rPr lang="en-US" sz="1400" dirty="0"/>
              <a:t>. Ryan </a:t>
            </a:r>
            <a:r>
              <a:rPr lang="en-US" sz="1400" dirty="0" err="1"/>
              <a:t>Weatherbee</a:t>
            </a:r>
            <a:r>
              <a:rPr lang="en-US" sz="1400" dirty="0"/>
              <a:t>, Hannah Webber. (2016). Data Literacy: Assessing Student Understanding of Variability in Data. Annual Meeting of the National Association for Research in Science Teaching. </a:t>
            </a:r>
            <a:r>
              <a:rPr lang="en-US" sz="1400" dirty="0">
                <a:hlinkClick r:id="rId2"/>
              </a:rPr>
              <a:t>https://www.researchgate.net/publication/301802243_Data_Literacy_Assessing_Student_Understanding_of_Variability_in_Data</a:t>
            </a:r>
            <a:r>
              <a:rPr lang="en-US" sz="1400" dirty="0"/>
              <a:t> </a:t>
            </a:r>
          </a:p>
        </p:txBody>
      </p:sp>
      <p:pic>
        <p:nvPicPr>
          <p:cNvPr id="9" name="Picture 8">
            <a:extLst>
              <a:ext uri="{FF2B5EF4-FFF2-40B4-BE49-F238E27FC236}">
                <a16:creationId xmlns:a16="http://schemas.microsoft.com/office/drawing/2014/main" id="{DAA35F08-3A26-4518-82E5-AAD7CC323123}"/>
              </a:ext>
            </a:extLst>
          </p:cNvPr>
          <p:cNvPicPr>
            <a:picLocks noChangeAspect="1"/>
          </p:cNvPicPr>
          <p:nvPr/>
        </p:nvPicPr>
        <p:blipFill>
          <a:blip r:embed="rId3"/>
          <a:stretch>
            <a:fillRect/>
          </a:stretch>
        </p:blipFill>
        <p:spPr>
          <a:xfrm>
            <a:off x="6327897" y="1690688"/>
            <a:ext cx="4441590" cy="3849378"/>
          </a:xfrm>
          <a:prstGeom prst="rect">
            <a:avLst/>
          </a:prstGeom>
        </p:spPr>
      </p:pic>
      <p:sp>
        <p:nvSpPr>
          <p:cNvPr id="13" name="TextBox 12">
            <a:extLst>
              <a:ext uri="{FF2B5EF4-FFF2-40B4-BE49-F238E27FC236}">
                <a16:creationId xmlns:a16="http://schemas.microsoft.com/office/drawing/2014/main" id="{1731E0B3-2184-45DC-966E-88C48F35D370}"/>
              </a:ext>
            </a:extLst>
          </p:cNvPr>
          <p:cNvSpPr txBox="1"/>
          <p:nvPr/>
        </p:nvSpPr>
        <p:spPr>
          <a:xfrm>
            <a:off x="838200" y="4298899"/>
            <a:ext cx="4905384" cy="1200329"/>
          </a:xfrm>
          <a:prstGeom prst="rect">
            <a:avLst/>
          </a:prstGeom>
          <a:noFill/>
        </p:spPr>
        <p:txBody>
          <a:bodyPr wrap="square">
            <a:spAutoFit/>
          </a:bodyPr>
          <a:lstStyle/>
          <a:p>
            <a:pPr marL="0" indent="0">
              <a:buNone/>
            </a:pPr>
            <a:r>
              <a:rPr lang="en-CA" sz="1800" dirty="0"/>
              <a:t>D</a:t>
            </a:r>
            <a:r>
              <a:rPr lang="en-US" sz="1800" dirty="0" err="1"/>
              <a:t>esign</a:t>
            </a:r>
            <a:r>
              <a:rPr lang="en-US" sz="1800" dirty="0"/>
              <a:t> and development effort using Rasch modeling. “The Rasch model assumes that the underlying construct that is being measured varies along a single dimension (Bond &amp; Fox, 2012).”</a:t>
            </a:r>
          </a:p>
        </p:txBody>
      </p:sp>
      <p:sp>
        <p:nvSpPr>
          <p:cNvPr id="14" name="Footer Placeholder 13">
            <a:extLst>
              <a:ext uri="{FF2B5EF4-FFF2-40B4-BE49-F238E27FC236}">
                <a16:creationId xmlns:a16="http://schemas.microsoft.com/office/drawing/2014/main" id="{9CB7D765-E0BC-4C30-8D44-2754D98EBBE3}"/>
              </a:ext>
            </a:extLst>
          </p:cNvPr>
          <p:cNvSpPr>
            <a:spLocks noGrp="1"/>
          </p:cNvSpPr>
          <p:nvPr>
            <p:ph type="ftr" sz="quarter" idx="11"/>
          </p:nvPr>
        </p:nvSpPr>
        <p:spPr/>
        <p:txBody>
          <a:bodyPr/>
          <a:lstStyle/>
          <a:p>
            <a:r>
              <a:rPr lang="en-US"/>
              <a:t>NATIONAL RESEARCH COUNCIL CANADA</a:t>
            </a:r>
          </a:p>
        </p:txBody>
      </p:sp>
      <p:sp>
        <p:nvSpPr>
          <p:cNvPr id="15" name="Slide Number Placeholder 14">
            <a:extLst>
              <a:ext uri="{FF2B5EF4-FFF2-40B4-BE49-F238E27FC236}">
                <a16:creationId xmlns:a16="http://schemas.microsoft.com/office/drawing/2014/main" id="{1F984582-5599-48A6-B57A-938E7583C614}"/>
              </a:ext>
            </a:extLst>
          </p:cNvPr>
          <p:cNvSpPr>
            <a:spLocks noGrp="1"/>
          </p:cNvSpPr>
          <p:nvPr>
            <p:ph type="sldNum" sz="quarter" idx="12"/>
          </p:nvPr>
        </p:nvSpPr>
        <p:spPr/>
        <p:txBody>
          <a:bodyPr/>
          <a:lstStyle/>
          <a:p>
            <a:fld id="{C6BF2AB9-14D0-4896-94B0-E5AE1DCDC902}" type="slidenum">
              <a:rPr lang="en-US" smtClean="0"/>
              <a:t>49</a:t>
            </a:fld>
            <a:endParaRPr lang="en-US"/>
          </a:p>
        </p:txBody>
      </p:sp>
    </p:spTree>
    <p:extLst>
      <p:ext uri="{BB962C8B-B14F-4D97-AF65-F5344CB8AC3E}">
        <p14:creationId xmlns:p14="http://schemas.microsoft.com/office/powerpoint/2010/main" val="233192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A3FF-4E17-468D-A744-66268E713FD8}"/>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52787F2B-431C-49E5-B34B-0F666B5B21FC}"/>
              </a:ext>
            </a:extLst>
          </p:cNvPr>
          <p:cNvSpPr>
            <a:spLocks noGrp="1"/>
          </p:cNvSpPr>
          <p:nvPr>
            <p:ph idx="1"/>
          </p:nvPr>
        </p:nvSpPr>
        <p:spPr/>
        <p:txBody>
          <a:bodyPr/>
          <a:lstStyle/>
          <a:p>
            <a:pPr marL="0" indent="0">
              <a:buNone/>
            </a:pPr>
            <a:r>
              <a:rPr lang="en-US" dirty="0"/>
              <a:t>Wolff, et.al. 2016. “Data literacy is the ability to ask and answer real-world questions from large and small data sets through an inquiry process, with consideration of ethical use of data.”</a:t>
            </a:r>
          </a:p>
        </p:txBody>
      </p:sp>
      <p:sp>
        <p:nvSpPr>
          <p:cNvPr id="7" name="TextBox 6">
            <a:extLst>
              <a:ext uri="{FF2B5EF4-FFF2-40B4-BE49-F238E27FC236}">
                <a16:creationId xmlns:a16="http://schemas.microsoft.com/office/drawing/2014/main" id="{BAB2DF9D-0019-48A1-9FED-10A9A6AB525F}"/>
              </a:ext>
            </a:extLst>
          </p:cNvPr>
          <p:cNvSpPr txBox="1"/>
          <p:nvPr/>
        </p:nvSpPr>
        <p:spPr>
          <a:xfrm>
            <a:off x="838200" y="5388570"/>
            <a:ext cx="10515600" cy="923330"/>
          </a:xfrm>
          <a:prstGeom prst="rect">
            <a:avLst/>
          </a:prstGeom>
          <a:noFill/>
        </p:spPr>
        <p:txBody>
          <a:bodyPr wrap="square">
            <a:spAutoFit/>
          </a:bodyPr>
          <a:lstStyle/>
          <a:p>
            <a:r>
              <a:rPr lang="en-US" dirty="0"/>
              <a:t>Annika Wolff, Daniel Gooch, Jose J. </a:t>
            </a:r>
            <a:r>
              <a:rPr lang="en-US" dirty="0" err="1"/>
              <a:t>Cavero</a:t>
            </a:r>
            <a:r>
              <a:rPr lang="en-US" dirty="0"/>
              <a:t> Montaner, Umar Rashid, Gerd </a:t>
            </a:r>
            <a:r>
              <a:rPr lang="en-US" dirty="0" err="1"/>
              <a:t>Kortuem</a:t>
            </a:r>
            <a:r>
              <a:rPr lang="en-US" dirty="0"/>
              <a:t>. 2016. Creating an understanding of data literacy for a data-driven society. </a:t>
            </a:r>
            <a:r>
              <a:rPr lang="en-US" dirty="0">
                <a:hlinkClick r:id="rId2"/>
              </a:rPr>
              <a:t>https://openjournals.uwaterloo.ca/index.php/JoCI/article/view/3275</a:t>
            </a:r>
            <a:r>
              <a:rPr lang="en-US" dirty="0"/>
              <a:t>  </a:t>
            </a:r>
          </a:p>
        </p:txBody>
      </p:sp>
      <p:pic>
        <p:nvPicPr>
          <p:cNvPr id="9" name="Picture 8">
            <a:extLst>
              <a:ext uri="{FF2B5EF4-FFF2-40B4-BE49-F238E27FC236}">
                <a16:creationId xmlns:a16="http://schemas.microsoft.com/office/drawing/2014/main" id="{15841460-3ECC-49EB-BB91-D0E3EC51E6BF}"/>
              </a:ext>
            </a:extLst>
          </p:cNvPr>
          <p:cNvPicPr>
            <a:picLocks noChangeAspect="1"/>
          </p:cNvPicPr>
          <p:nvPr/>
        </p:nvPicPr>
        <p:blipFill>
          <a:blip r:embed="rId3"/>
          <a:stretch>
            <a:fillRect/>
          </a:stretch>
        </p:blipFill>
        <p:spPr>
          <a:xfrm>
            <a:off x="6158024" y="3105900"/>
            <a:ext cx="4915586" cy="2114845"/>
          </a:xfrm>
          <a:prstGeom prst="rect">
            <a:avLst/>
          </a:prstGeom>
        </p:spPr>
      </p:pic>
      <p:sp>
        <p:nvSpPr>
          <p:cNvPr id="11" name="TextBox 10">
            <a:extLst>
              <a:ext uri="{FF2B5EF4-FFF2-40B4-BE49-F238E27FC236}">
                <a16:creationId xmlns:a16="http://schemas.microsoft.com/office/drawing/2014/main" id="{7C854A41-F7D3-4EF1-AA33-3CE9A61A89D0}"/>
              </a:ext>
            </a:extLst>
          </p:cNvPr>
          <p:cNvSpPr txBox="1"/>
          <p:nvPr/>
        </p:nvSpPr>
        <p:spPr>
          <a:xfrm>
            <a:off x="810734" y="3155682"/>
            <a:ext cx="5223244" cy="2031325"/>
          </a:xfrm>
          <a:prstGeom prst="rect">
            <a:avLst/>
          </a:prstGeom>
          <a:noFill/>
        </p:spPr>
        <p:txBody>
          <a:bodyPr wrap="square">
            <a:spAutoFit/>
          </a:bodyPr>
          <a:lstStyle/>
          <a:p>
            <a:r>
              <a:rPr lang="en-US" dirty="0"/>
              <a:t>“It is based on core practical and creative skills, with the ability to extend knowledge of specialist data handling skills according to goals. These include the abilities to select, clean, </a:t>
            </a:r>
            <a:r>
              <a:rPr lang="en-US" dirty="0" err="1"/>
              <a:t>analyse</a:t>
            </a:r>
            <a:r>
              <a:rPr lang="en-US" dirty="0"/>
              <a:t>, </a:t>
            </a:r>
            <a:r>
              <a:rPr lang="en-US" dirty="0" err="1"/>
              <a:t>visualise</a:t>
            </a:r>
            <a:r>
              <a:rPr lang="en-US" dirty="0"/>
              <a:t>, critique and interpret data, as well as to communicate stories from data and to use data as part of a design process.”</a:t>
            </a:r>
          </a:p>
        </p:txBody>
      </p:sp>
      <p:sp>
        <p:nvSpPr>
          <p:cNvPr id="12" name="Footer Placeholder 11">
            <a:extLst>
              <a:ext uri="{FF2B5EF4-FFF2-40B4-BE49-F238E27FC236}">
                <a16:creationId xmlns:a16="http://schemas.microsoft.com/office/drawing/2014/main" id="{DEEF3506-7BA9-473A-8537-E5E9022A98A4}"/>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65527A37-F3F4-42C8-A64D-07CC8C123EEC}"/>
              </a:ext>
            </a:extLst>
          </p:cNvPr>
          <p:cNvSpPr>
            <a:spLocks noGrp="1"/>
          </p:cNvSpPr>
          <p:nvPr>
            <p:ph type="sldNum" sz="quarter" idx="12"/>
          </p:nvPr>
        </p:nvSpPr>
        <p:spPr/>
        <p:txBody>
          <a:bodyPr/>
          <a:lstStyle/>
          <a:p>
            <a:fld id="{C6BF2AB9-14D0-4896-94B0-E5AE1DCDC902}" type="slidenum">
              <a:rPr lang="en-US" smtClean="0"/>
              <a:t>5</a:t>
            </a:fld>
            <a:endParaRPr lang="en-US"/>
          </a:p>
        </p:txBody>
      </p:sp>
    </p:spTree>
    <p:extLst>
      <p:ext uri="{BB962C8B-B14F-4D97-AF65-F5344CB8AC3E}">
        <p14:creationId xmlns:p14="http://schemas.microsoft.com/office/powerpoint/2010/main" val="883714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D5F3D5-9508-4234-BFB6-637AC93AB915}"/>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3C87E9DB-FD96-4B97-873E-45C3BBF5B8BF}"/>
              </a:ext>
            </a:extLst>
          </p:cNvPr>
          <p:cNvSpPr>
            <a:spLocks noGrp="1"/>
          </p:cNvSpPr>
          <p:nvPr>
            <p:ph type="sldNum" sz="quarter" idx="12"/>
          </p:nvPr>
        </p:nvSpPr>
        <p:spPr/>
        <p:txBody>
          <a:bodyPr/>
          <a:lstStyle/>
          <a:p>
            <a:fld id="{C6BF2AB9-14D0-4896-94B0-E5AE1DCDC902}" type="slidenum">
              <a:rPr lang="en-US" smtClean="0"/>
              <a:t>50</a:t>
            </a:fld>
            <a:endParaRPr lang="en-US"/>
          </a:p>
        </p:txBody>
      </p:sp>
      <p:pic>
        <p:nvPicPr>
          <p:cNvPr id="7" name="Picture 6">
            <a:extLst>
              <a:ext uri="{FF2B5EF4-FFF2-40B4-BE49-F238E27FC236}">
                <a16:creationId xmlns:a16="http://schemas.microsoft.com/office/drawing/2014/main" id="{EFE524B7-930C-41CB-AF5E-15F29BBE206F}"/>
              </a:ext>
            </a:extLst>
          </p:cNvPr>
          <p:cNvPicPr>
            <a:picLocks noChangeAspect="1"/>
          </p:cNvPicPr>
          <p:nvPr/>
        </p:nvPicPr>
        <p:blipFill>
          <a:blip r:embed="rId2"/>
          <a:stretch>
            <a:fillRect/>
          </a:stretch>
        </p:blipFill>
        <p:spPr>
          <a:xfrm>
            <a:off x="4869456" y="816378"/>
            <a:ext cx="5755082" cy="2718800"/>
          </a:xfrm>
          <a:prstGeom prst="rect">
            <a:avLst/>
          </a:prstGeom>
        </p:spPr>
      </p:pic>
      <p:sp>
        <p:nvSpPr>
          <p:cNvPr id="9" name="TextBox 8">
            <a:extLst>
              <a:ext uri="{FF2B5EF4-FFF2-40B4-BE49-F238E27FC236}">
                <a16:creationId xmlns:a16="http://schemas.microsoft.com/office/drawing/2014/main" id="{3EB71A73-2FC3-4864-93E8-FF98D276ADE7}"/>
              </a:ext>
            </a:extLst>
          </p:cNvPr>
          <p:cNvSpPr txBox="1"/>
          <p:nvPr/>
        </p:nvSpPr>
        <p:spPr>
          <a:xfrm>
            <a:off x="4967926" y="3244334"/>
            <a:ext cx="5286080" cy="369332"/>
          </a:xfrm>
          <a:prstGeom prst="rect">
            <a:avLst/>
          </a:prstGeom>
          <a:noFill/>
        </p:spPr>
        <p:txBody>
          <a:bodyPr wrap="square">
            <a:spAutoFit/>
          </a:bodyPr>
          <a:lstStyle/>
          <a:p>
            <a:r>
              <a:rPr lang="en-US" dirty="0">
                <a:hlinkClick r:id="rId3"/>
              </a:rPr>
              <a:t>https://www.eqao.com/the-assessments/osslt/</a:t>
            </a:r>
            <a:r>
              <a:rPr lang="en-US" dirty="0"/>
              <a:t> </a:t>
            </a:r>
          </a:p>
        </p:txBody>
      </p:sp>
    </p:spTree>
    <p:extLst>
      <p:ext uri="{BB962C8B-B14F-4D97-AF65-F5344CB8AC3E}">
        <p14:creationId xmlns:p14="http://schemas.microsoft.com/office/powerpoint/2010/main" val="1898854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3319-D3C2-474D-B736-C828E75B815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67C91DEA-4516-4006-8698-70C3446CA63B}"/>
              </a:ext>
            </a:extLst>
          </p:cNvPr>
          <p:cNvSpPr>
            <a:spLocks noGrp="1"/>
          </p:cNvSpPr>
          <p:nvPr>
            <p:ph idx="1"/>
          </p:nvPr>
        </p:nvSpPr>
        <p:spPr/>
        <p:txBody>
          <a:bodyPr/>
          <a:lstStyle/>
          <a:p>
            <a:pPr marL="0" indent="0">
              <a:buNone/>
            </a:pPr>
            <a:r>
              <a:rPr lang="en-CA" dirty="0"/>
              <a:t>Analysis</a:t>
            </a:r>
            <a:endParaRPr lang="en-US" dirty="0"/>
          </a:p>
        </p:txBody>
      </p:sp>
      <p:sp>
        <p:nvSpPr>
          <p:cNvPr id="7" name="TextBox 6">
            <a:extLst>
              <a:ext uri="{FF2B5EF4-FFF2-40B4-BE49-F238E27FC236}">
                <a16:creationId xmlns:a16="http://schemas.microsoft.com/office/drawing/2014/main" id="{B74A10FE-DB13-4F92-A044-6FF623E77320}"/>
              </a:ext>
            </a:extLst>
          </p:cNvPr>
          <p:cNvSpPr txBox="1"/>
          <p:nvPr/>
        </p:nvSpPr>
        <p:spPr>
          <a:xfrm>
            <a:off x="754911" y="5357793"/>
            <a:ext cx="10515600" cy="1169551"/>
          </a:xfrm>
          <a:prstGeom prst="rect">
            <a:avLst/>
          </a:prstGeom>
          <a:noFill/>
        </p:spPr>
        <p:txBody>
          <a:bodyPr wrap="square">
            <a:spAutoFit/>
          </a:bodyPr>
          <a:lstStyle/>
          <a:p>
            <a:r>
              <a:rPr lang="en-US" sz="1400" dirty="0" err="1"/>
              <a:t>Suryadi</a:t>
            </a:r>
            <a:r>
              <a:rPr lang="en-US" sz="1400" dirty="0"/>
              <a:t>, I K </a:t>
            </a:r>
            <a:r>
              <a:rPr lang="en-US" sz="1400" dirty="0" err="1"/>
              <a:t>Mahardika</a:t>
            </a:r>
            <a:r>
              <a:rPr lang="en-US" sz="1400" dirty="0"/>
              <a:t>, </a:t>
            </a:r>
            <a:r>
              <a:rPr lang="en-US" sz="1400" dirty="0" err="1"/>
              <a:t>Supeno</a:t>
            </a:r>
            <a:r>
              <a:rPr lang="en-US" sz="1400" dirty="0"/>
              <a:t>, </a:t>
            </a:r>
            <a:r>
              <a:rPr lang="en-US" sz="1400" dirty="0" err="1"/>
              <a:t>Sudarti</a:t>
            </a:r>
            <a:r>
              <a:rPr lang="en-US" sz="1400" dirty="0"/>
              <a:t>. (2021). Data literacy of high school students on physics learning. Journal of Physics: Conference Series. </a:t>
            </a:r>
            <a:r>
              <a:rPr lang="en-US" sz="1400" dirty="0">
                <a:hlinkClick r:id="rId2"/>
              </a:rPr>
              <a:t>https://www.researchgate.net/publication/350169382_Data_literacy_of_high_school_students_on_physics_learning</a:t>
            </a:r>
            <a:r>
              <a:rPr lang="en-US" sz="1400" dirty="0"/>
              <a:t> </a:t>
            </a:r>
          </a:p>
          <a:p>
            <a:endParaRPr lang="en-US" sz="1400" dirty="0"/>
          </a:p>
          <a:p>
            <a:r>
              <a:rPr lang="en-US" sz="1400" dirty="0"/>
              <a:t>A. J. </a:t>
            </a:r>
            <a:r>
              <a:rPr lang="en-US" sz="1400" dirty="0" err="1"/>
              <a:t>Kleinheksel</a:t>
            </a:r>
            <a:r>
              <a:rPr lang="en-US" sz="1400" dirty="0"/>
              <a:t>, Nicole </a:t>
            </a:r>
            <a:r>
              <a:rPr lang="en-US" sz="1400" dirty="0" err="1"/>
              <a:t>Rockich</a:t>
            </a:r>
            <a:r>
              <a:rPr lang="en-US" sz="1400" dirty="0"/>
              <a:t>-Winston, Huda Tawfik, Tasha R. Wyatt. (2020). Demystifying Content Analysis. American Journal of Pharmaceutical Education. </a:t>
            </a:r>
            <a:r>
              <a:rPr lang="en-US" sz="1400" dirty="0">
                <a:hlinkClick r:id="rId3"/>
              </a:rPr>
              <a:t>https://www.ncbi.nlm.nih.gov/pmc/articles/PMC7055418/</a:t>
            </a:r>
            <a:r>
              <a:rPr lang="en-US" sz="1400" dirty="0"/>
              <a:t> </a:t>
            </a:r>
          </a:p>
        </p:txBody>
      </p:sp>
      <p:sp>
        <p:nvSpPr>
          <p:cNvPr id="11" name="TextBox 10">
            <a:extLst>
              <a:ext uri="{FF2B5EF4-FFF2-40B4-BE49-F238E27FC236}">
                <a16:creationId xmlns:a16="http://schemas.microsoft.com/office/drawing/2014/main" id="{F34B389F-D64C-4606-87F5-4F541EDF44CD}"/>
              </a:ext>
            </a:extLst>
          </p:cNvPr>
          <p:cNvSpPr txBox="1"/>
          <p:nvPr/>
        </p:nvSpPr>
        <p:spPr>
          <a:xfrm>
            <a:off x="838200" y="2413337"/>
            <a:ext cx="2401990" cy="2031325"/>
          </a:xfrm>
          <a:prstGeom prst="rect">
            <a:avLst/>
          </a:prstGeom>
          <a:noFill/>
        </p:spPr>
        <p:txBody>
          <a:bodyPr wrap="square">
            <a:spAutoFit/>
          </a:bodyPr>
          <a:lstStyle/>
          <a:p>
            <a:r>
              <a:rPr lang="en-US" dirty="0"/>
              <a:t>E.g. Data literacy was measured on the 60 students using a written essay test of 6 items, according to the aspects contained in data literacy</a:t>
            </a:r>
          </a:p>
        </p:txBody>
      </p:sp>
      <p:pic>
        <p:nvPicPr>
          <p:cNvPr id="13" name="Picture 12" descr="Graphical user interface, text, application&#10;&#10;Description automatically generated">
            <a:extLst>
              <a:ext uri="{FF2B5EF4-FFF2-40B4-BE49-F238E27FC236}">
                <a16:creationId xmlns:a16="http://schemas.microsoft.com/office/drawing/2014/main" id="{7DC788A1-5D90-4645-B8A5-C24253A59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750" y="2509860"/>
            <a:ext cx="7692384" cy="2094038"/>
          </a:xfrm>
          <a:prstGeom prst="rect">
            <a:avLst/>
          </a:prstGeom>
        </p:spPr>
      </p:pic>
      <p:sp>
        <p:nvSpPr>
          <p:cNvPr id="14" name="Footer Placeholder 13">
            <a:extLst>
              <a:ext uri="{FF2B5EF4-FFF2-40B4-BE49-F238E27FC236}">
                <a16:creationId xmlns:a16="http://schemas.microsoft.com/office/drawing/2014/main" id="{B638CA02-F399-4C47-80E5-763B85590A72}"/>
              </a:ext>
            </a:extLst>
          </p:cNvPr>
          <p:cNvSpPr>
            <a:spLocks noGrp="1"/>
          </p:cNvSpPr>
          <p:nvPr>
            <p:ph type="ftr" sz="quarter" idx="11"/>
          </p:nvPr>
        </p:nvSpPr>
        <p:spPr/>
        <p:txBody>
          <a:bodyPr/>
          <a:lstStyle/>
          <a:p>
            <a:r>
              <a:rPr lang="en-US"/>
              <a:t>NATIONAL RESEARCH COUNCIL CANADA</a:t>
            </a:r>
          </a:p>
        </p:txBody>
      </p:sp>
      <p:sp>
        <p:nvSpPr>
          <p:cNvPr id="15" name="Slide Number Placeholder 14">
            <a:extLst>
              <a:ext uri="{FF2B5EF4-FFF2-40B4-BE49-F238E27FC236}">
                <a16:creationId xmlns:a16="http://schemas.microsoft.com/office/drawing/2014/main" id="{FBF93F78-CCB8-4FB1-B256-EFF7FB8C2471}"/>
              </a:ext>
            </a:extLst>
          </p:cNvPr>
          <p:cNvSpPr>
            <a:spLocks noGrp="1"/>
          </p:cNvSpPr>
          <p:nvPr>
            <p:ph type="sldNum" sz="quarter" idx="12"/>
          </p:nvPr>
        </p:nvSpPr>
        <p:spPr/>
        <p:txBody>
          <a:bodyPr/>
          <a:lstStyle/>
          <a:p>
            <a:fld id="{C6BF2AB9-14D0-4896-94B0-E5AE1DCDC902}" type="slidenum">
              <a:rPr lang="en-US" smtClean="0"/>
              <a:t>51</a:t>
            </a:fld>
            <a:endParaRPr lang="en-US"/>
          </a:p>
        </p:txBody>
      </p:sp>
      <p:sp>
        <p:nvSpPr>
          <p:cNvPr id="10" name="TextBox 9">
            <a:extLst>
              <a:ext uri="{FF2B5EF4-FFF2-40B4-BE49-F238E27FC236}">
                <a16:creationId xmlns:a16="http://schemas.microsoft.com/office/drawing/2014/main" id="{21B7766D-625A-4B5D-8822-0F4789B7195D}"/>
              </a:ext>
            </a:extLst>
          </p:cNvPr>
          <p:cNvSpPr txBox="1"/>
          <p:nvPr/>
        </p:nvSpPr>
        <p:spPr>
          <a:xfrm>
            <a:off x="754911" y="4663042"/>
            <a:ext cx="9009706" cy="738664"/>
          </a:xfrm>
          <a:prstGeom prst="rect">
            <a:avLst/>
          </a:prstGeom>
          <a:noFill/>
        </p:spPr>
        <p:txBody>
          <a:bodyPr wrap="square">
            <a:spAutoFit/>
          </a:bodyPr>
          <a:lstStyle/>
          <a:p>
            <a:r>
              <a:rPr lang="en-US" sz="1400" dirty="0">
                <a:hlinkClick r:id="rId5"/>
              </a:rPr>
              <a:t>https://scholarspace.manoa.hawaii.edu/bitstream/10125/44616/1/21_02_golonkatarebonilla.pdf</a:t>
            </a:r>
            <a:endParaRPr lang="en-US" sz="1400" dirty="0"/>
          </a:p>
          <a:p>
            <a:r>
              <a:rPr lang="en-US" sz="1400" dirty="0">
                <a:hlinkClick r:id="rId6"/>
              </a:rPr>
              <a:t>https://dl.acm.org/doi/abs/10.1145/3462741.3466663?casa_token=02Ul1Mcs-kYAAAAA:7s1DZW-orZqgEf48pi9bOqSJb0sLsQ8IGoaRdLC93JsyGL1DGszfi06q8lG6MFcdlClb3q2x_NeuYg</a:t>
            </a:r>
            <a:r>
              <a:rPr lang="en-US" sz="1400" dirty="0"/>
              <a:t>  </a:t>
            </a:r>
          </a:p>
        </p:txBody>
      </p:sp>
    </p:spTree>
    <p:extLst>
      <p:ext uri="{BB962C8B-B14F-4D97-AF65-F5344CB8AC3E}">
        <p14:creationId xmlns:p14="http://schemas.microsoft.com/office/powerpoint/2010/main" val="2377572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2B0F-C149-432E-B7CD-DB01168EFEB1}"/>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59308E87-416F-4810-987C-8EA7B448B8D0}"/>
              </a:ext>
            </a:extLst>
          </p:cNvPr>
          <p:cNvSpPr>
            <a:spLocks noGrp="1"/>
          </p:cNvSpPr>
          <p:nvPr>
            <p:ph idx="1"/>
          </p:nvPr>
        </p:nvSpPr>
        <p:spPr/>
        <p:txBody>
          <a:bodyPr/>
          <a:lstStyle/>
          <a:p>
            <a:pPr marL="0" indent="0">
              <a:buNone/>
            </a:pPr>
            <a:r>
              <a:rPr lang="en-CA" dirty="0"/>
              <a:t>Mixed</a:t>
            </a:r>
            <a:endParaRPr lang="en-US" dirty="0"/>
          </a:p>
        </p:txBody>
      </p:sp>
      <p:sp>
        <p:nvSpPr>
          <p:cNvPr id="5" name="TextBox 4">
            <a:extLst>
              <a:ext uri="{FF2B5EF4-FFF2-40B4-BE49-F238E27FC236}">
                <a16:creationId xmlns:a16="http://schemas.microsoft.com/office/drawing/2014/main" id="{C99CF7E7-890D-4613-9C08-25DB7513509A}"/>
              </a:ext>
            </a:extLst>
          </p:cNvPr>
          <p:cNvSpPr txBox="1"/>
          <p:nvPr/>
        </p:nvSpPr>
        <p:spPr>
          <a:xfrm>
            <a:off x="838200" y="2732088"/>
            <a:ext cx="3256221" cy="2031325"/>
          </a:xfrm>
          <a:prstGeom prst="rect">
            <a:avLst/>
          </a:prstGeom>
          <a:noFill/>
        </p:spPr>
        <p:txBody>
          <a:bodyPr wrap="square">
            <a:spAutoFit/>
          </a:bodyPr>
          <a:lstStyle/>
          <a:p>
            <a:r>
              <a:rPr lang="en-US" dirty="0"/>
              <a:t>Example: </a:t>
            </a:r>
          </a:p>
          <a:p>
            <a:r>
              <a:rPr lang="en-US" dirty="0"/>
              <a:t>Short 10-question quiz with a mix of attitude questions and objective questions to classify people into one of six 'data literacy' categories.</a:t>
            </a:r>
          </a:p>
          <a:p>
            <a:endParaRPr lang="en-US" dirty="0"/>
          </a:p>
        </p:txBody>
      </p:sp>
      <p:sp>
        <p:nvSpPr>
          <p:cNvPr id="7" name="TextBox 6">
            <a:extLst>
              <a:ext uri="{FF2B5EF4-FFF2-40B4-BE49-F238E27FC236}">
                <a16:creationId xmlns:a16="http://schemas.microsoft.com/office/drawing/2014/main" id="{17A51AB8-0326-4153-8B0B-13E8BC43E401}"/>
              </a:ext>
            </a:extLst>
          </p:cNvPr>
          <p:cNvSpPr txBox="1"/>
          <p:nvPr/>
        </p:nvSpPr>
        <p:spPr>
          <a:xfrm>
            <a:off x="752253" y="5846544"/>
            <a:ext cx="8264155" cy="369332"/>
          </a:xfrm>
          <a:prstGeom prst="rect">
            <a:avLst/>
          </a:prstGeom>
          <a:noFill/>
        </p:spPr>
        <p:txBody>
          <a:bodyPr wrap="square">
            <a:spAutoFit/>
          </a:bodyPr>
          <a:lstStyle/>
          <a:p>
            <a:r>
              <a:rPr lang="en-US" dirty="0"/>
              <a:t>2022. Data literacy assessment. </a:t>
            </a:r>
            <a:r>
              <a:rPr lang="en-US" dirty="0" err="1"/>
              <a:t>Aryng</a:t>
            </a:r>
            <a:r>
              <a:rPr lang="en-US" dirty="0"/>
              <a:t>. </a:t>
            </a:r>
            <a:r>
              <a:rPr lang="en-US" dirty="0">
                <a:hlinkClick r:id="rId2"/>
              </a:rPr>
              <a:t>https://aryng.com/data-literacy-test</a:t>
            </a:r>
            <a:r>
              <a:rPr lang="en-US" dirty="0"/>
              <a:t>   </a:t>
            </a:r>
          </a:p>
        </p:txBody>
      </p:sp>
      <p:pic>
        <p:nvPicPr>
          <p:cNvPr id="9" name="Picture 8">
            <a:extLst>
              <a:ext uri="{FF2B5EF4-FFF2-40B4-BE49-F238E27FC236}">
                <a16:creationId xmlns:a16="http://schemas.microsoft.com/office/drawing/2014/main" id="{C37AD1B6-3BB0-419D-8679-9FE560BE9B71}"/>
              </a:ext>
            </a:extLst>
          </p:cNvPr>
          <p:cNvPicPr>
            <a:picLocks noChangeAspect="1"/>
          </p:cNvPicPr>
          <p:nvPr/>
        </p:nvPicPr>
        <p:blipFill>
          <a:blip r:embed="rId3"/>
          <a:stretch>
            <a:fillRect/>
          </a:stretch>
        </p:blipFill>
        <p:spPr>
          <a:xfrm>
            <a:off x="4391246" y="1690688"/>
            <a:ext cx="5917915" cy="3795712"/>
          </a:xfrm>
          <a:prstGeom prst="rect">
            <a:avLst/>
          </a:prstGeom>
          <a:ln>
            <a:solidFill>
              <a:schemeClr val="accent1"/>
            </a:solidFill>
          </a:ln>
        </p:spPr>
      </p:pic>
      <p:sp>
        <p:nvSpPr>
          <p:cNvPr id="11" name="Footer Placeholder 10">
            <a:extLst>
              <a:ext uri="{FF2B5EF4-FFF2-40B4-BE49-F238E27FC236}">
                <a16:creationId xmlns:a16="http://schemas.microsoft.com/office/drawing/2014/main" id="{7D240AFF-2F0A-4952-AB0D-E31D050A22F8}"/>
              </a:ext>
            </a:extLst>
          </p:cNvPr>
          <p:cNvSpPr>
            <a:spLocks noGrp="1"/>
          </p:cNvSpPr>
          <p:nvPr>
            <p:ph type="ftr" sz="quarter" idx="11"/>
          </p:nvPr>
        </p:nvSpPr>
        <p:spPr/>
        <p:txBody>
          <a:bodyPr/>
          <a:lstStyle/>
          <a:p>
            <a:r>
              <a:rPr lang="en-US"/>
              <a:t>NATIONAL RESEARCH COUNCIL CANADA</a:t>
            </a:r>
          </a:p>
        </p:txBody>
      </p:sp>
      <p:sp>
        <p:nvSpPr>
          <p:cNvPr id="12" name="Slide Number Placeholder 11">
            <a:extLst>
              <a:ext uri="{FF2B5EF4-FFF2-40B4-BE49-F238E27FC236}">
                <a16:creationId xmlns:a16="http://schemas.microsoft.com/office/drawing/2014/main" id="{215DB177-5617-46B8-92FB-FFE986AB783D}"/>
              </a:ext>
            </a:extLst>
          </p:cNvPr>
          <p:cNvSpPr>
            <a:spLocks noGrp="1"/>
          </p:cNvSpPr>
          <p:nvPr>
            <p:ph type="sldNum" sz="quarter" idx="12"/>
          </p:nvPr>
        </p:nvSpPr>
        <p:spPr/>
        <p:txBody>
          <a:bodyPr/>
          <a:lstStyle/>
          <a:p>
            <a:fld id="{C6BF2AB9-14D0-4896-94B0-E5AE1DCDC902}" type="slidenum">
              <a:rPr lang="en-US" smtClean="0"/>
              <a:t>52</a:t>
            </a:fld>
            <a:endParaRPr lang="en-US"/>
          </a:p>
        </p:txBody>
      </p:sp>
    </p:spTree>
    <p:extLst>
      <p:ext uri="{BB962C8B-B14F-4D97-AF65-F5344CB8AC3E}">
        <p14:creationId xmlns:p14="http://schemas.microsoft.com/office/powerpoint/2010/main" val="3638953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40AC-A40E-4546-925C-68A5D268A246}"/>
              </a:ext>
            </a:extLst>
          </p:cNvPr>
          <p:cNvSpPr>
            <a:spLocks noGrp="1"/>
          </p:cNvSpPr>
          <p:nvPr>
            <p:ph type="title"/>
          </p:nvPr>
        </p:nvSpPr>
        <p:spPr/>
        <p:txBody>
          <a:bodyPr/>
          <a:lstStyle/>
          <a:p>
            <a:r>
              <a:rPr lang="en-CA" dirty="0"/>
              <a:t>Reliability and Validity</a:t>
            </a:r>
            <a:endParaRPr lang="en-US" dirty="0"/>
          </a:p>
        </p:txBody>
      </p:sp>
      <p:sp>
        <p:nvSpPr>
          <p:cNvPr id="3" name="Content Placeholder 2">
            <a:extLst>
              <a:ext uri="{FF2B5EF4-FFF2-40B4-BE49-F238E27FC236}">
                <a16:creationId xmlns:a16="http://schemas.microsoft.com/office/drawing/2014/main" id="{651FDE7D-AE84-4E57-AC43-4E109A6EFB0F}"/>
              </a:ext>
            </a:extLst>
          </p:cNvPr>
          <p:cNvSpPr>
            <a:spLocks noGrp="1"/>
          </p:cNvSpPr>
          <p:nvPr>
            <p:ph idx="1"/>
          </p:nvPr>
        </p:nvSpPr>
        <p:spPr/>
        <p:txBody>
          <a:bodyPr/>
          <a:lstStyle/>
          <a:p>
            <a:pPr marL="0" indent="0">
              <a:buNone/>
            </a:pPr>
            <a:r>
              <a:rPr lang="en-CA" b="1" dirty="0"/>
              <a:t> </a:t>
            </a:r>
            <a:endParaRPr lang="en-US" dirty="0"/>
          </a:p>
        </p:txBody>
      </p:sp>
      <p:sp>
        <p:nvSpPr>
          <p:cNvPr id="4" name="Footer Placeholder 3">
            <a:extLst>
              <a:ext uri="{FF2B5EF4-FFF2-40B4-BE49-F238E27FC236}">
                <a16:creationId xmlns:a16="http://schemas.microsoft.com/office/drawing/2014/main" id="{F5E21445-2DB1-4BD9-8E65-6EE512BE37DF}"/>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F9A2FE99-BF20-4DBE-AE02-1B4968FB69BD}"/>
              </a:ext>
            </a:extLst>
          </p:cNvPr>
          <p:cNvSpPr>
            <a:spLocks noGrp="1"/>
          </p:cNvSpPr>
          <p:nvPr>
            <p:ph type="sldNum" sz="quarter" idx="12"/>
          </p:nvPr>
        </p:nvSpPr>
        <p:spPr/>
        <p:txBody>
          <a:bodyPr/>
          <a:lstStyle/>
          <a:p>
            <a:fld id="{C6BF2AB9-14D0-4896-94B0-E5AE1DCDC902}" type="slidenum">
              <a:rPr lang="en-US" smtClean="0"/>
              <a:t>53</a:t>
            </a:fld>
            <a:endParaRPr lang="en-US"/>
          </a:p>
        </p:txBody>
      </p:sp>
      <p:sp>
        <p:nvSpPr>
          <p:cNvPr id="7" name="TextBox 6">
            <a:extLst>
              <a:ext uri="{FF2B5EF4-FFF2-40B4-BE49-F238E27FC236}">
                <a16:creationId xmlns:a16="http://schemas.microsoft.com/office/drawing/2014/main" id="{8E80E9F6-14B4-48B3-B4B1-C2048F0EC29A}"/>
              </a:ext>
            </a:extLst>
          </p:cNvPr>
          <p:cNvSpPr txBox="1"/>
          <p:nvPr/>
        </p:nvSpPr>
        <p:spPr>
          <a:xfrm>
            <a:off x="1199561" y="4536687"/>
            <a:ext cx="6094428" cy="646331"/>
          </a:xfrm>
          <a:prstGeom prst="rect">
            <a:avLst/>
          </a:prstGeom>
          <a:noFill/>
        </p:spPr>
        <p:txBody>
          <a:bodyPr wrap="square">
            <a:spAutoFit/>
          </a:bodyPr>
          <a:lstStyle/>
          <a:p>
            <a:r>
              <a:rPr lang="en-US" dirty="0"/>
              <a:t>McHugh, 2012 </a:t>
            </a:r>
            <a:r>
              <a:rPr lang="en-US" dirty="0">
                <a:hlinkClick r:id="rId2"/>
              </a:rPr>
              <a:t>https://www.ncbi.nlm.nih.gov/pmc/articles/PMC3900052/</a:t>
            </a:r>
            <a:r>
              <a:rPr lang="en-US" dirty="0"/>
              <a:t>  </a:t>
            </a:r>
          </a:p>
        </p:txBody>
      </p:sp>
      <p:sp>
        <p:nvSpPr>
          <p:cNvPr id="9" name="TextBox 8">
            <a:extLst>
              <a:ext uri="{FF2B5EF4-FFF2-40B4-BE49-F238E27FC236}">
                <a16:creationId xmlns:a16="http://schemas.microsoft.com/office/drawing/2014/main" id="{C6AD89E3-864C-4BB1-A5F2-2AB5915C66C0}"/>
              </a:ext>
            </a:extLst>
          </p:cNvPr>
          <p:cNvSpPr txBox="1"/>
          <p:nvPr/>
        </p:nvSpPr>
        <p:spPr>
          <a:xfrm>
            <a:off x="1199561" y="5314086"/>
            <a:ext cx="6094428" cy="646331"/>
          </a:xfrm>
          <a:prstGeom prst="rect">
            <a:avLst/>
          </a:prstGeom>
          <a:noFill/>
        </p:spPr>
        <p:txBody>
          <a:bodyPr wrap="square">
            <a:spAutoFit/>
          </a:bodyPr>
          <a:lstStyle/>
          <a:p>
            <a:r>
              <a:rPr lang="en-CA" dirty="0"/>
              <a:t>Delmas, et.al., 2007 </a:t>
            </a:r>
            <a:r>
              <a:rPr lang="en-CA" dirty="0">
                <a:hlinkClick r:id="rId3"/>
              </a:rPr>
              <a:t>http://iase-web.org/documents/SERJ/SERJ6(2)_delMas.pdf</a:t>
            </a:r>
            <a:endParaRPr lang="en-US" dirty="0"/>
          </a:p>
        </p:txBody>
      </p:sp>
      <p:pic>
        <p:nvPicPr>
          <p:cNvPr id="10" name="Picture 9" descr="Reliability &amp; Validity - Research Methods Knowledge Base">
            <a:extLst>
              <a:ext uri="{FF2B5EF4-FFF2-40B4-BE49-F238E27FC236}">
                <a16:creationId xmlns:a16="http://schemas.microsoft.com/office/drawing/2014/main" id="{3F941D66-E46D-4F7B-8CB4-A61B9746E1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2490" y="2045616"/>
            <a:ext cx="5712796" cy="1929137"/>
          </a:xfrm>
          <a:prstGeom prst="rect">
            <a:avLst/>
          </a:prstGeom>
          <a:noFill/>
          <a:ln>
            <a:noFill/>
          </a:ln>
        </p:spPr>
      </p:pic>
      <p:sp>
        <p:nvSpPr>
          <p:cNvPr id="14" name="TextBox 13">
            <a:extLst>
              <a:ext uri="{FF2B5EF4-FFF2-40B4-BE49-F238E27FC236}">
                <a16:creationId xmlns:a16="http://schemas.microsoft.com/office/drawing/2014/main" id="{226F01CF-990D-4433-9747-70E09431AFBE}"/>
              </a:ext>
            </a:extLst>
          </p:cNvPr>
          <p:cNvSpPr txBox="1"/>
          <p:nvPr/>
        </p:nvSpPr>
        <p:spPr>
          <a:xfrm>
            <a:off x="8239576" y="1951672"/>
            <a:ext cx="3608109" cy="1200329"/>
          </a:xfrm>
          <a:prstGeom prst="rect">
            <a:avLst/>
          </a:prstGeom>
          <a:noFill/>
        </p:spPr>
        <p:txBody>
          <a:bodyPr wrap="square">
            <a:spAutoFit/>
          </a:bodyPr>
          <a:lstStyle/>
          <a:p>
            <a:r>
              <a:rPr lang="en-US" dirty="0"/>
              <a:t>Linn, R. L., &amp; Miller, M. D. (2005). Measurement and assessment in teaching (9ºth ed.). New Jersey: Pearson Education.</a:t>
            </a:r>
          </a:p>
        </p:txBody>
      </p:sp>
      <p:sp>
        <p:nvSpPr>
          <p:cNvPr id="16" name="TextBox 15">
            <a:extLst>
              <a:ext uri="{FF2B5EF4-FFF2-40B4-BE49-F238E27FC236}">
                <a16:creationId xmlns:a16="http://schemas.microsoft.com/office/drawing/2014/main" id="{54922C38-4F5A-4EB2-8D74-305550FCCF6A}"/>
              </a:ext>
            </a:extLst>
          </p:cNvPr>
          <p:cNvSpPr txBox="1"/>
          <p:nvPr/>
        </p:nvSpPr>
        <p:spPr>
          <a:xfrm>
            <a:off x="8239575" y="3432001"/>
            <a:ext cx="3361167" cy="738664"/>
          </a:xfrm>
          <a:prstGeom prst="rect">
            <a:avLst/>
          </a:prstGeom>
          <a:noFill/>
        </p:spPr>
        <p:txBody>
          <a:bodyPr wrap="square">
            <a:spAutoFit/>
          </a:bodyPr>
          <a:lstStyle/>
          <a:p>
            <a:r>
              <a:rPr lang="en-US" sz="1400" dirty="0">
                <a:hlinkClick r:id="rId5"/>
              </a:rPr>
              <a:t>https://assessment.tki.org.nz/content/download/6110/62612/version/1/file/A+hitchhikers+guide+to+validity.pdf</a:t>
            </a:r>
            <a:r>
              <a:rPr lang="en-US" sz="1400" dirty="0"/>
              <a:t> </a:t>
            </a:r>
          </a:p>
        </p:txBody>
      </p:sp>
      <p:sp>
        <p:nvSpPr>
          <p:cNvPr id="18" name="TextBox 17">
            <a:extLst>
              <a:ext uri="{FF2B5EF4-FFF2-40B4-BE49-F238E27FC236}">
                <a16:creationId xmlns:a16="http://schemas.microsoft.com/office/drawing/2014/main" id="{FA933FD7-AFB7-471E-B308-0C743D78F601}"/>
              </a:ext>
            </a:extLst>
          </p:cNvPr>
          <p:cNvSpPr txBox="1"/>
          <p:nvPr/>
        </p:nvSpPr>
        <p:spPr>
          <a:xfrm>
            <a:off x="8257094" y="4577843"/>
            <a:ext cx="3608110" cy="738664"/>
          </a:xfrm>
          <a:prstGeom prst="rect">
            <a:avLst/>
          </a:prstGeom>
          <a:noFill/>
        </p:spPr>
        <p:txBody>
          <a:bodyPr wrap="square">
            <a:spAutoFit/>
          </a:bodyPr>
          <a:lstStyle/>
          <a:p>
            <a:r>
              <a:rPr lang="en-US" sz="1400" dirty="0" err="1"/>
              <a:t>Ikhsanudin</a:t>
            </a:r>
            <a:r>
              <a:rPr lang="en-US" sz="1400" dirty="0"/>
              <a:t> &amp; </a:t>
            </a:r>
            <a:r>
              <a:rPr lang="en-US" sz="1400" dirty="0" err="1"/>
              <a:t>Subal</a:t>
            </a:r>
            <a:r>
              <a:rPr lang="en-US" sz="1400" dirty="0"/>
              <a:t>, 2012 </a:t>
            </a:r>
            <a:r>
              <a:rPr lang="en-US" sz="1400" dirty="0">
                <a:hlinkClick r:id="rId6"/>
              </a:rPr>
              <a:t>https://iopscience.iop.org/article/10.1088/1742-6596/1097/1/012039/pdf</a:t>
            </a:r>
            <a:r>
              <a:rPr lang="en-US" sz="1400" dirty="0"/>
              <a:t> </a:t>
            </a:r>
          </a:p>
        </p:txBody>
      </p:sp>
    </p:spTree>
    <p:extLst>
      <p:ext uri="{BB962C8B-B14F-4D97-AF65-F5344CB8AC3E}">
        <p14:creationId xmlns:p14="http://schemas.microsoft.com/office/powerpoint/2010/main" val="3806463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597687-45A7-4B25-BA3C-49D5A4BCAB25}"/>
              </a:ext>
            </a:extLst>
          </p:cNvPr>
          <p:cNvGraphicFramePr>
            <a:graphicFrameLocks noGrp="1"/>
          </p:cNvGraphicFramePr>
          <p:nvPr>
            <p:ph idx="1"/>
            <p:extLst>
              <p:ext uri="{D42A27DB-BD31-4B8C-83A1-F6EECF244321}">
                <p14:modId xmlns:p14="http://schemas.microsoft.com/office/powerpoint/2010/main" val="1789647711"/>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4D8AEEED-48E0-48A5-822E-CB9493CDD3C6}"/>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842130D5-8EB9-4ACB-90F5-A89DE10BD3C3}"/>
              </a:ext>
            </a:extLst>
          </p:cNvPr>
          <p:cNvSpPr>
            <a:spLocks noGrp="1"/>
          </p:cNvSpPr>
          <p:nvPr>
            <p:ph type="sldNum" sz="quarter" idx="12"/>
          </p:nvPr>
        </p:nvSpPr>
        <p:spPr/>
        <p:txBody>
          <a:bodyPr/>
          <a:lstStyle/>
          <a:p>
            <a:fld id="{C6BF2AB9-14D0-4896-94B0-E5AE1DCDC902}" type="slidenum">
              <a:rPr lang="en-US" smtClean="0"/>
              <a:t>54</a:t>
            </a:fld>
            <a:endParaRPr lang="en-US"/>
          </a:p>
        </p:txBody>
      </p:sp>
    </p:spTree>
    <p:extLst>
      <p:ext uri="{BB962C8B-B14F-4D97-AF65-F5344CB8AC3E}">
        <p14:creationId xmlns:p14="http://schemas.microsoft.com/office/powerpoint/2010/main" val="1706295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0C48-DD54-4368-88C4-DC19794D30AE}"/>
              </a:ext>
            </a:extLst>
          </p:cNvPr>
          <p:cNvSpPr>
            <a:spLocks noGrp="1"/>
          </p:cNvSpPr>
          <p:nvPr>
            <p:ph type="title"/>
          </p:nvPr>
        </p:nvSpPr>
        <p:spPr/>
        <p:txBody>
          <a:bodyPr/>
          <a:lstStyle/>
          <a:p>
            <a:r>
              <a:rPr lang="en-CA" dirty="0"/>
              <a:t>Developing Data Literacy</a:t>
            </a:r>
            <a:endParaRPr lang="en-US" dirty="0"/>
          </a:p>
        </p:txBody>
      </p:sp>
      <p:graphicFrame>
        <p:nvGraphicFramePr>
          <p:cNvPr id="4" name="Table 4">
            <a:extLst>
              <a:ext uri="{FF2B5EF4-FFF2-40B4-BE49-F238E27FC236}">
                <a16:creationId xmlns:a16="http://schemas.microsoft.com/office/drawing/2014/main" id="{942182FD-2401-4EC9-810A-98414014CB7A}"/>
              </a:ext>
            </a:extLst>
          </p:cNvPr>
          <p:cNvGraphicFramePr>
            <a:graphicFrameLocks noGrp="1"/>
          </p:cNvGraphicFramePr>
          <p:nvPr>
            <p:ph idx="1"/>
            <p:extLst>
              <p:ext uri="{D42A27DB-BD31-4B8C-83A1-F6EECF244321}">
                <p14:modId xmlns:p14="http://schemas.microsoft.com/office/powerpoint/2010/main" val="2692806279"/>
              </p:ext>
            </p:extLst>
          </p:nvPr>
        </p:nvGraphicFramePr>
        <p:xfrm>
          <a:off x="838200" y="1825625"/>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1036217">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1036217">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E9AE330C-9C72-4ABF-B143-C93D6CBE16DC}"/>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EFA2706A-BCE6-479F-8CC8-3391AC4C0354}"/>
              </a:ext>
            </a:extLst>
          </p:cNvPr>
          <p:cNvSpPr>
            <a:spLocks noGrp="1"/>
          </p:cNvSpPr>
          <p:nvPr>
            <p:ph type="sldNum" sz="quarter" idx="12"/>
          </p:nvPr>
        </p:nvSpPr>
        <p:spPr/>
        <p:txBody>
          <a:bodyPr/>
          <a:lstStyle/>
          <a:p>
            <a:fld id="{C6BF2AB9-14D0-4896-94B0-E5AE1DCDC902}" type="slidenum">
              <a:rPr lang="en-US" smtClean="0"/>
              <a:t>55</a:t>
            </a:fld>
            <a:endParaRPr lang="en-US"/>
          </a:p>
        </p:txBody>
      </p:sp>
    </p:spTree>
    <p:extLst>
      <p:ext uri="{BB962C8B-B14F-4D97-AF65-F5344CB8AC3E}">
        <p14:creationId xmlns:p14="http://schemas.microsoft.com/office/powerpoint/2010/main" val="1711008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0B3E-4370-46D1-875B-D86824187781}"/>
              </a:ext>
            </a:extLst>
          </p:cNvPr>
          <p:cNvSpPr>
            <a:spLocks noGrp="1"/>
          </p:cNvSpPr>
          <p:nvPr>
            <p:ph type="title"/>
          </p:nvPr>
        </p:nvSpPr>
        <p:spPr/>
        <p:txBody>
          <a:bodyPr/>
          <a:lstStyle/>
          <a:p>
            <a:r>
              <a:rPr lang="en-CA" dirty="0"/>
              <a:t>Developing Data Literacy</a:t>
            </a:r>
            <a:endParaRPr lang="en-US" dirty="0"/>
          </a:p>
        </p:txBody>
      </p:sp>
      <p:sp>
        <p:nvSpPr>
          <p:cNvPr id="3" name="Content Placeholder 2">
            <a:extLst>
              <a:ext uri="{FF2B5EF4-FFF2-40B4-BE49-F238E27FC236}">
                <a16:creationId xmlns:a16="http://schemas.microsoft.com/office/drawing/2014/main" id="{E96EA5AF-D9B0-40D5-860E-F21F8D5F1913}"/>
              </a:ext>
            </a:extLst>
          </p:cNvPr>
          <p:cNvSpPr>
            <a:spLocks noGrp="1"/>
          </p:cNvSpPr>
          <p:nvPr>
            <p:ph idx="1"/>
          </p:nvPr>
        </p:nvSpPr>
        <p:spPr/>
        <p:txBody>
          <a:bodyPr/>
          <a:lstStyle/>
          <a:p>
            <a:r>
              <a:rPr lang="en-CA" dirty="0"/>
              <a:t>Data Literacy Programs</a:t>
            </a:r>
          </a:p>
          <a:p>
            <a:r>
              <a:rPr lang="en-CA" dirty="0"/>
              <a:t>Teaching and learning methods</a:t>
            </a:r>
          </a:p>
          <a:p>
            <a:r>
              <a:rPr lang="en-CA" dirty="0"/>
              <a:t>Individual learning resources</a:t>
            </a:r>
            <a:endParaRPr lang="en-US" dirty="0"/>
          </a:p>
        </p:txBody>
      </p:sp>
      <p:pic>
        <p:nvPicPr>
          <p:cNvPr id="7" name="Picture 6">
            <a:extLst>
              <a:ext uri="{FF2B5EF4-FFF2-40B4-BE49-F238E27FC236}">
                <a16:creationId xmlns:a16="http://schemas.microsoft.com/office/drawing/2014/main" id="{A041928A-9533-4E1D-A538-796136379B4A}"/>
              </a:ext>
            </a:extLst>
          </p:cNvPr>
          <p:cNvPicPr>
            <a:picLocks noChangeAspect="1"/>
          </p:cNvPicPr>
          <p:nvPr/>
        </p:nvPicPr>
        <p:blipFill>
          <a:blip r:embed="rId2"/>
          <a:stretch>
            <a:fillRect/>
          </a:stretch>
        </p:blipFill>
        <p:spPr>
          <a:xfrm>
            <a:off x="5946578" y="1414895"/>
            <a:ext cx="4934639" cy="5172797"/>
          </a:xfrm>
          <a:prstGeom prst="rect">
            <a:avLst/>
          </a:prstGeom>
        </p:spPr>
      </p:pic>
      <p:sp>
        <p:nvSpPr>
          <p:cNvPr id="9" name="TextBox 8">
            <a:extLst>
              <a:ext uri="{FF2B5EF4-FFF2-40B4-BE49-F238E27FC236}">
                <a16:creationId xmlns:a16="http://schemas.microsoft.com/office/drawing/2014/main" id="{12C622D0-9F70-4E3F-A150-6CEF07274CF8}"/>
              </a:ext>
            </a:extLst>
          </p:cNvPr>
          <p:cNvSpPr txBox="1"/>
          <p:nvPr/>
        </p:nvSpPr>
        <p:spPr>
          <a:xfrm>
            <a:off x="6270551" y="6418415"/>
            <a:ext cx="6097772" cy="338554"/>
          </a:xfrm>
          <a:prstGeom prst="rect">
            <a:avLst/>
          </a:prstGeom>
          <a:noFill/>
        </p:spPr>
        <p:txBody>
          <a:bodyPr wrap="square">
            <a:spAutoFit/>
          </a:bodyPr>
          <a:lstStyle/>
          <a:p>
            <a:r>
              <a:rPr lang="en-US" sz="1600" dirty="0">
                <a:hlinkClick r:id="rId3"/>
              </a:rPr>
              <a:t>https://www.pinterest.ca/pin/731905376935604058/?mt=login</a:t>
            </a:r>
            <a:r>
              <a:rPr lang="en-US" sz="1600" dirty="0"/>
              <a:t> </a:t>
            </a:r>
          </a:p>
        </p:txBody>
      </p:sp>
      <p:sp>
        <p:nvSpPr>
          <p:cNvPr id="10" name="Footer Placeholder 9">
            <a:extLst>
              <a:ext uri="{FF2B5EF4-FFF2-40B4-BE49-F238E27FC236}">
                <a16:creationId xmlns:a16="http://schemas.microsoft.com/office/drawing/2014/main" id="{31EAF4ED-9AD8-4F13-8C6D-BD69ECAF804D}"/>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3B99976C-C3E4-4D8D-886B-B0190708936A}"/>
              </a:ext>
            </a:extLst>
          </p:cNvPr>
          <p:cNvSpPr>
            <a:spLocks noGrp="1"/>
          </p:cNvSpPr>
          <p:nvPr>
            <p:ph type="sldNum" sz="quarter" idx="12"/>
          </p:nvPr>
        </p:nvSpPr>
        <p:spPr/>
        <p:txBody>
          <a:bodyPr/>
          <a:lstStyle/>
          <a:p>
            <a:fld id="{C6BF2AB9-14D0-4896-94B0-E5AE1DCDC902}" type="slidenum">
              <a:rPr lang="en-US" smtClean="0"/>
              <a:t>56</a:t>
            </a:fld>
            <a:endParaRPr lang="en-US"/>
          </a:p>
        </p:txBody>
      </p:sp>
    </p:spTree>
    <p:extLst>
      <p:ext uri="{BB962C8B-B14F-4D97-AF65-F5344CB8AC3E}">
        <p14:creationId xmlns:p14="http://schemas.microsoft.com/office/powerpoint/2010/main" val="4084310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C4F-DC44-4321-9763-DD5F16C76E9C}"/>
              </a:ext>
            </a:extLst>
          </p:cNvPr>
          <p:cNvSpPr>
            <a:spLocks noGrp="1"/>
          </p:cNvSpPr>
          <p:nvPr>
            <p:ph type="title"/>
          </p:nvPr>
        </p:nvSpPr>
        <p:spPr/>
        <p:txBody>
          <a:bodyPr/>
          <a:lstStyle/>
          <a:p>
            <a:r>
              <a:rPr lang="en-CA" dirty="0"/>
              <a:t>Data Literacy Programs</a:t>
            </a:r>
            <a:endParaRPr lang="en-US" dirty="0"/>
          </a:p>
        </p:txBody>
      </p:sp>
      <p:sp>
        <p:nvSpPr>
          <p:cNvPr id="3" name="Content Placeholder 2">
            <a:extLst>
              <a:ext uri="{FF2B5EF4-FFF2-40B4-BE49-F238E27FC236}">
                <a16:creationId xmlns:a16="http://schemas.microsoft.com/office/drawing/2014/main" id="{4214DC6B-0721-4A3D-8E38-037175D6CB22}"/>
              </a:ext>
            </a:extLst>
          </p:cNvPr>
          <p:cNvSpPr>
            <a:spLocks noGrp="1"/>
          </p:cNvSpPr>
          <p:nvPr>
            <p:ph idx="1"/>
          </p:nvPr>
        </p:nvSpPr>
        <p:spPr/>
        <p:txBody>
          <a:bodyPr/>
          <a:lstStyle/>
          <a:p>
            <a:pPr marL="0" indent="0">
              <a:buNone/>
            </a:pPr>
            <a:r>
              <a:rPr lang="en-CA" dirty="0"/>
              <a:t>Methods and Examples</a:t>
            </a:r>
          </a:p>
          <a:p>
            <a:r>
              <a:rPr lang="en-CA" dirty="0"/>
              <a:t>Models and designs for data literacy program development</a:t>
            </a:r>
          </a:p>
          <a:p>
            <a:r>
              <a:rPr lang="en-CA" dirty="0"/>
              <a:t>Extant Data literacy training programs and curricula</a:t>
            </a:r>
          </a:p>
          <a:p>
            <a:pPr marL="0" indent="0">
              <a:buNone/>
            </a:pPr>
            <a:endParaRPr lang="en-US" dirty="0"/>
          </a:p>
        </p:txBody>
      </p:sp>
      <p:pic>
        <p:nvPicPr>
          <p:cNvPr id="6" name="Picture 5" descr="Diagram, bubble chart&#10;&#10;Description automatically generated">
            <a:extLst>
              <a:ext uri="{FF2B5EF4-FFF2-40B4-BE49-F238E27FC236}">
                <a16:creationId xmlns:a16="http://schemas.microsoft.com/office/drawing/2014/main" id="{C9B805AA-96AA-4E99-BB3D-54297D8A8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500" y="3457496"/>
            <a:ext cx="5149709" cy="2719467"/>
          </a:xfrm>
          <a:prstGeom prst="rect">
            <a:avLst/>
          </a:prstGeom>
        </p:spPr>
      </p:pic>
      <p:sp>
        <p:nvSpPr>
          <p:cNvPr id="8" name="TextBox 7">
            <a:extLst>
              <a:ext uri="{FF2B5EF4-FFF2-40B4-BE49-F238E27FC236}">
                <a16:creationId xmlns:a16="http://schemas.microsoft.com/office/drawing/2014/main" id="{C38EB7D7-ACC5-4C60-BC53-0DEE283534C6}"/>
              </a:ext>
            </a:extLst>
          </p:cNvPr>
          <p:cNvSpPr txBox="1"/>
          <p:nvPr/>
        </p:nvSpPr>
        <p:spPr>
          <a:xfrm>
            <a:off x="1123500" y="6202461"/>
            <a:ext cx="10050426" cy="307777"/>
          </a:xfrm>
          <a:prstGeom prst="rect">
            <a:avLst/>
          </a:prstGeom>
          <a:noFill/>
        </p:spPr>
        <p:txBody>
          <a:bodyPr wrap="square">
            <a:spAutoFit/>
          </a:bodyPr>
          <a:lstStyle/>
          <a:p>
            <a:r>
              <a:rPr lang="en-US" sz="1400" dirty="0">
                <a:hlinkClick r:id="rId3"/>
              </a:rPr>
              <a:t>https://community.alteryx.com/t5/Women-of-Analytics/To-require-Data-Literacy-for-every-university-student-what-does/td-p/542076</a:t>
            </a:r>
            <a:r>
              <a:rPr lang="en-US" sz="1400" dirty="0"/>
              <a:t> </a:t>
            </a:r>
          </a:p>
        </p:txBody>
      </p:sp>
      <p:sp>
        <p:nvSpPr>
          <p:cNvPr id="9" name="Footer Placeholder 8">
            <a:extLst>
              <a:ext uri="{FF2B5EF4-FFF2-40B4-BE49-F238E27FC236}">
                <a16:creationId xmlns:a16="http://schemas.microsoft.com/office/drawing/2014/main" id="{50D34E63-83DC-4140-B95E-7E747E348DF1}"/>
              </a:ext>
            </a:extLst>
          </p:cNvPr>
          <p:cNvSpPr>
            <a:spLocks noGrp="1"/>
          </p:cNvSpPr>
          <p:nvPr>
            <p:ph type="ftr" sz="quarter" idx="11"/>
          </p:nvPr>
        </p:nvSpPr>
        <p:spPr/>
        <p:txBody>
          <a:bodyPr/>
          <a:lstStyle/>
          <a:p>
            <a:r>
              <a:rPr lang="en-US"/>
              <a:t>NATIONAL RESEARCH COUNCIL CANADA</a:t>
            </a:r>
          </a:p>
        </p:txBody>
      </p:sp>
      <p:sp>
        <p:nvSpPr>
          <p:cNvPr id="10" name="Slide Number Placeholder 9">
            <a:extLst>
              <a:ext uri="{FF2B5EF4-FFF2-40B4-BE49-F238E27FC236}">
                <a16:creationId xmlns:a16="http://schemas.microsoft.com/office/drawing/2014/main" id="{CC13BBFE-0E38-4445-8052-49B68C8699E7}"/>
              </a:ext>
            </a:extLst>
          </p:cNvPr>
          <p:cNvSpPr>
            <a:spLocks noGrp="1"/>
          </p:cNvSpPr>
          <p:nvPr>
            <p:ph type="sldNum" sz="quarter" idx="12"/>
          </p:nvPr>
        </p:nvSpPr>
        <p:spPr/>
        <p:txBody>
          <a:bodyPr/>
          <a:lstStyle/>
          <a:p>
            <a:fld id="{C6BF2AB9-14D0-4896-94B0-E5AE1DCDC902}" type="slidenum">
              <a:rPr lang="en-US" smtClean="0"/>
              <a:t>57</a:t>
            </a:fld>
            <a:endParaRPr lang="en-US"/>
          </a:p>
        </p:txBody>
      </p:sp>
      <p:sp>
        <p:nvSpPr>
          <p:cNvPr id="11" name="TextBox 10">
            <a:extLst>
              <a:ext uri="{FF2B5EF4-FFF2-40B4-BE49-F238E27FC236}">
                <a16:creationId xmlns:a16="http://schemas.microsoft.com/office/drawing/2014/main" id="{0ADE4EF9-ADC1-4F46-9586-F8848916C41C}"/>
              </a:ext>
            </a:extLst>
          </p:cNvPr>
          <p:cNvSpPr txBox="1"/>
          <p:nvPr/>
        </p:nvSpPr>
        <p:spPr>
          <a:xfrm>
            <a:off x="8308490" y="3457496"/>
            <a:ext cx="3045310" cy="1477328"/>
          </a:xfrm>
          <a:prstGeom prst="rect">
            <a:avLst/>
          </a:prstGeom>
          <a:noFill/>
        </p:spPr>
        <p:txBody>
          <a:bodyPr wrap="square">
            <a:spAutoFit/>
          </a:bodyPr>
          <a:lstStyle/>
          <a:p>
            <a:r>
              <a:rPr lang="en-US" dirty="0">
                <a:hlinkClick r:id="rId4"/>
              </a:rPr>
              <a:t>https://www2.deloitte.com/content/dam/Deloitte/ca/Documents/audit/ca-audit-abm-scotia-insights-from-impact-2018.pdf</a:t>
            </a:r>
            <a:r>
              <a:rPr lang="en-US" dirty="0"/>
              <a:t> Deloitte 2018</a:t>
            </a:r>
          </a:p>
        </p:txBody>
      </p:sp>
      <p:sp>
        <p:nvSpPr>
          <p:cNvPr id="12" name="TextBox 11">
            <a:extLst>
              <a:ext uri="{FF2B5EF4-FFF2-40B4-BE49-F238E27FC236}">
                <a16:creationId xmlns:a16="http://schemas.microsoft.com/office/drawing/2014/main" id="{0F89FF11-60A7-4B6D-97D0-632F5274359D}"/>
              </a:ext>
            </a:extLst>
          </p:cNvPr>
          <p:cNvSpPr txBox="1"/>
          <p:nvPr/>
        </p:nvSpPr>
        <p:spPr>
          <a:xfrm>
            <a:off x="7436831" y="4976634"/>
            <a:ext cx="3827032" cy="1200329"/>
          </a:xfrm>
          <a:prstGeom prst="rect">
            <a:avLst/>
          </a:prstGeom>
          <a:noFill/>
        </p:spPr>
        <p:txBody>
          <a:bodyPr wrap="square">
            <a:spAutoFit/>
          </a:bodyPr>
          <a:lstStyle/>
          <a:p>
            <a:r>
              <a:rPr lang="en-US" i="1" dirty="0"/>
              <a:t>Also: Five Basic Principles for Upskilling HR in People Analytics</a:t>
            </a:r>
            <a:r>
              <a:rPr lang="en-US" dirty="0"/>
              <a:t>, Bersin, Deloitte Consulting LLP / Madhura Chakrabarti, 2018.</a:t>
            </a:r>
          </a:p>
        </p:txBody>
      </p:sp>
    </p:spTree>
    <p:extLst>
      <p:ext uri="{BB962C8B-B14F-4D97-AF65-F5344CB8AC3E}">
        <p14:creationId xmlns:p14="http://schemas.microsoft.com/office/powerpoint/2010/main" val="2525706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C757-A144-41D8-81B5-4DEAA28C701F}"/>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E926071E-3CCC-4C22-82B1-A27B7DA02FDD}"/>
              </a:ext>
            </a:extLst>
          </p:cNvPr>
          <p:cNvSpPr>
            <a:spLocks noGrp="1"/>
          </p:cNvSpPr>
          <p:nvPr>
            <p:ph idx="1"/>
          </p:nvPr>
        </p:nvSpPr>
        <p:spPr/>
        <p:txBody>
          <a:bodyPr/>
          <a:lstStyle/>
          <a:p>
            <a:pPr marL="0" indent="0">
              <a:buNone/>
            </a:pPr>
            <a:r>
              <a:rPr lang="en-US" dirty="0"/>
              <a:t>A Roadmap for Creating a Data Literacy Program</a:t>
            </a:r>
          </a:p>
        </p:txBody>
      </p:sp>
      <p:sp>
        <p:nvSpPr>
          <p:cNvPr id="5" name="TextBox 4">
            <a:extLst>
              <a:ext uri="{FF2B5EF4-FFF2-40B4-BE49-F238E27FC236}">
                <a16:creationId xmlns:a16="http://schemas.microsoft.com/office/drawing/2014/main" id="{EC7AF489-4B81-47AF-B9D0-22BAD2E9F059}"/>
              </a:ext>
            </a:extLst>
          </p:cNvPr>
          <p:cNvSpPr txBox="1"/>
          <p:nvPr/>
        </p:nvSpPr>
        <p:spPr>
          <a:xfrm>
            <a:off x="838200" y="6327145"/>
            <a:ext cx="10515600" cy="369332"/>
          </a:xfrm>
          <a:prstGeom prst="rect">
            <a:avLst/>
          </a:prstGeom>
          <a:noFill/>
        </p:spPr>
        <p:txBody>
          <a:bodyPr wrap="square">
            <a:spAutoFit/>
          </a:bodyPr>
          <a:lstStyle/>
          <a:p>
            <a:r>
              <a:rPr lang="en-US" dirty="0"/>
              <a:t>Matt Cowell, </a:t>
            </a:r>
            <a:r>
              <a:rPr lang="en-US" dirty="0" err="1"/>
              <a:t>QuantHub</a:t>
            </a:r>
            <a:r>
              <a:rPr lang="en-US" dirty="0"/>
              <a:t> </a:t>
            </a:r>
            <a:r>
              <a:rPr lang="en-US" dirty="0">
                <a:hlinkClick r:id="rId2"/>
              </a:rPr>
              <a:t>https://quanthub.com/data-literacy-program/</a:t>
            </a:r>
            <a:r>
              <a:rPr lang="en-US" dirty="0"/>
              <a:t> </a:t>
            </a:r>
          </a:p>
        </p:txBody>
      </p:sp>
      <p:pic>
        <p:nvPicPr>
          <p:cNvPr id="7" name="Picture 6" descr="Diagram&#10;&#10;Description automatically generated">
            <a:extLst>
              <a:ext uri="{FF2B5EF4-FFF2-40B4-BE49-F238E27FC236}">
                <a16:creationId xmlns:a16="http://schemas.microsoft.com/office/drawing/2014/main" id="{7D1EFB75-0C00-49A1-9615-B6FD06FB9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70" y="2417669"/>
            <a:ext cx="6642821" cy="4075206"/>
          </a:xfrm>
          <a:prstGeom prst="rect">
            <a:avLst/>
          </a:prstGeom>
        </p:spPr>
      </p:pic>
      <p:pic>
        <p:nvPicPr>
          <p:cNvPr id="9" name="Picture 8" descr="Graphical user interface, chart, application&#10;&#10;Description automatically generated">
            <a:extLst>
              <a:ext uri="{FF2B5EF4-FFF2-40B4-BE49-F238E27FC236}">
                <a16:creationId xmlns:a16="http://schemas.microsoft.com/office/drawing/2014/main" id="{A887AA1F-9C56-4C0D-8C71-49E0BB76A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730" y="3514668"/>
            <a:ext cx="2904564" cy="2737908"/>
          </a:xfrm>
          <a:prstGeom prst="rect">
            <a:avLst/>
          </a:prstGeom>
        </p:spPr>
      </p:pic>
      <p:sp>
        <p:nvSpPr>
          <p:cNvPr id="13" name="TextBox 12">
            <a:extLst>
              <a:ext uri="{FF2B5EF4-FFF2-40B4-BE49-F238E27FC236}">
                <a16:creationId xmlns:a16="http://schemas.microsoft.com/office/drawing/2014/main" id="{FB875A10-E68D-4ACA-9DB6-100CE2737DD1}"/>
              </a:ext>
            </a:extLst>
          </p:cNvPr>
          <p:cNvSpPr txBox="1"/>
          <p:nvPr/>
        </p:nvSpPr>
        <p:spPr>
          <a:xfrm>
            <a:off x="838200" y="3475820"/>
            <a:ext cx="1501001" cy="1754326"/>
          </a:xfrm>
          <a:prstGeom prst="rect">
            <a:avLst/>
          </a:prstGeom>
          <a:noFill/>
        </p:spPr>
        <p:txBody>
          <a:bodyPr wrap="square">
            <a:spAutoFit/>
          </a:bodyPr>
          <a:lstStyle/>
          <a:p>
            <a:r>
              <a:rPr lang="en-US" dirty="0"/>
              <a:t>Individual and team data literacy learning and development plans</a:t>
            </a:r>
          </a:p>
        </p:txBody>
      </p:sp>
      <p:sp>
        <p:nvSpPr>
          <p:cNvPr id="14" name="Footer Placeholder 13">
            <a:extLst>
              <a:ext uri="{FF2B5EF4-FFF2-40B4-BE49-F238E27FC236}">
                <a16:creationId xmlns:a16="http://schemas.microsoft.com/office/drawing/2014/main" id="{E56BCF1B-C70F-4380-BBDA-71F122D97C12}"/>
              </a:ext>
            </a:extLst>
          </p:cNvPr>
          <p:cNvSpPr>
            <a:spLocks noGrp="1"/>
          </p:cNvSpPr>
          <p:nvPr>
            <p:ph type="ftr" sz="quarter" idx="11"/>
          </p:nvPr>
        </p:nvSpPr>
        <p:spPr/>
        <p:txBody>
          <a:bodyPr/>
          <a:lstStyle/>
          <a:p>
            <a:r>
              <a:rPr lang="en-US" dirty="0"/>
              <a:t>NATIONAL RESEARCH COUNCIL CANADA</a:t>
            </a:r>
          </a:p>
        </p:txBody>
      </p:sp>
      <p:sp>
        <p:nvSpPr>
          <p:cNvPr id="15" name="Slide Number Placeholder 14">
            <a:extLst>
              <a:ext uri="{FF2B5EF4-FFF2-40B4-BE49-F238E27FC236}">
                <a16:creationId xmlns:a16="http://schemas.microsoft.com/office/drawing/2014/main" id="{9E765601-EB03-4F8F-A654-B929CABCC770}"/>
              </a:ext>
            </a:extLst>
          </p:cNvPr>
          <p:cNvSpPr>
            <a:spLocks noGrp="1"/>
          </p:cNvSpPr>
          <p:nvPr>
            <p:ph type="sldNum" sz="quarter" idx="12"/>
          </p:nvPr>
        </p:nvSpPr>
        <p:spPr/>
        <p:txBody>
          <a:bodyPr/>
          <a:lstStyle/>
          <a:p>
            <a:fld id="{C6BF2AB9-14D0-4896-94B0-E5AE1DCDC902}" type="slidenum">
              <a:rPr lang="en-US" smtClean="0"/>
              <a:t>58</a:t>
            </a:fld>
            <a:endParaRPr lang="en-US"/>
          </a:p>
        </p:txBody>
      </p:sp>
    </p:spTree>
    <p:extLst>
      <p:ext uri="{BB962C8B-B14F-4D97-AF65-F5344CB8AC3E}">
        <p14:creationId xmlns:p14="http://schemas.microsoft.com/office/powerpoint/2010/main" val="2500664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BE91-E910-4C97-A6FD-CEFB00CCAA1D}"/>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25CF3B79-1C3A-4F2A-B47D-C238584DD533}"/>
              </a:ext>
            </a:extLst>
          </p:cNvPr>
          <p:cNvSpPr>
            <a:spLocks noGrp="1"/>
          </p:cNvSpPr>
          <p:nvPr>
            <p:ph idx="1"/>
          </p:nvPr>
        </p:nvSpPr>
        <p:spPr/>
        <p:txBody>
          <a:bodyPr/>
          <a:lstStyle/>
          <a:p>
            <a:pPr marL="0" indent="0">
              <a:buNone/>
            </a:pPr>
            <a:r>
              <a:rPr lang="en-US" dirty="0"/>
              <a:t>The Data Literacy Imperative </a:t>
            </a:r>
          </a:p>
          <a:p>
            <a:pPr marL="0" indent="0">
              <a:buNone/>
            </a:pPr>
            <a:r>
              <a:rPr lang="en-US" dirty="0"/>
              <a:t>Part I: Building a Data Literacy </a:t>
            </a:r>
          </a:p>
          <a:p>
            <a:pPr marL="0" indent="0">
              <a:buNone/>
            </a:pPr>
            <a:r>
              <a:rPr lang="en-US" dirty="0"/>
              <a:t>Program</a:t>
            </a:r>
          </a:p>
        </p:txBody>
      </p:sp>
      <p:sp>
        <p:nvSpPr>
          <p:cNvPr id="5" name="TextBox 4">
            <a:extLst>
              <a:ext uri="{FF2B5EF4-FFF2-40B4-BE49-F238E27FC236}">
                <a16:creationId xmlns:a16="http://schemas.microsoft.com/office/drawing/2014/main" id="{955335A7-68C3-4DB5-BF3E-459673C4D19D}"/>
              </a:ext>
            </a:extLst>
          </p:cNvPr>
          <p:cNvSpPr txBox="1"/>
          <p:nvPr/>
        </p:nvSpPr>
        <p:spPr>
          <a:xfrm>
            <a:off x="838200" y="5111571"/>
            <a:ext cx="3876675" cy="1200329"/>
          </a:xfrm>
          <a:prstGeom prst="rect">
            <a:avLst/>
          </a:prstGeom>
          <a:noFill/>
        </p:spPr>
        <p:txBody>
          <a:bodyPr wrap="square">
            <a:spAutoFit/>
          </a:bodyPr>
          <a:lstStyle/>
          <a:p>
            <a:r>
              <a:rPr lang="en-US" dirty="0"/>
              <a:t>Dave Wells, </a:t>
            </a:r>
            <a:r>
              <a:rPr lang="en-US" dirty="0" err="1"/>
              <a:t>Eckerson</a:t>
            </a:r>
            <a:r>
              <a:rPr lang="en-US" dirty="0"/>
              <a:t> Group </a:t>
            </a:r>
            <a:r>
              <a:rPr lang="en-US" dirty="0">
                <a:hlinkClick r:id="rId2"/>
              </a:rPr>
              <a:t>https://www.eckerson.com/articles/the-data-literacy-imperative-part-i-building-a-data-literacy-program</a:t>
            </a:r>
            <a:r>
              <a:rPr lang="en-US" dirty="0"/>
              <a:t> </a:t>
            </a:r>
          </a:p>
        </p:txBody>
      </p:sp>
      <p:pic>
        <p:nvPicPr>
          <p:cNvPr id="7" name="Picture 6" descr="Diagram&#10;&#10;Description automatically generated">
            <a:extLst>
              <a:ext uri="{FF2B5EF4-FFF2-40B4-BE49-F238E27FC236}">
                <a16:creationId xmlns:a16="http://schemas.microsoft.com/office/drawing/2014/main" id="{225ABA16-1493-4AB2-93DA-B8F6964B0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114" y="1987550"/>
            <a:ext cx="6638925" cy="4505325"/>
          </a:xfrm>
          <a:prstGeom prst="rect">
            <a:avLst/>
          </a:prstGeom>
        </p:spPr>
      </p:pic>
      <p:sp>
        <p:nvSpPr>
          <p:cNvPr id="8" name="Footer Placeholder 7">
            <a:extLst>
              <a:ext uri="{FF2B5EF4-FFF2-40B4-BE49-F238E27FC236}">
                <a16:creationId xmlns:a16="http://schemas.microsoft.com/office/drawing/2014/main" id="{D0CAC6CD-2D21-4A19-8CA1-C724A7C54CE6}"/>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E2FD782C-6F2D-42C6-BA29-D34DBAC1C795}"/>
              </a:ext>
            </a:extLst>
          </p:cNvPr>
          <p:cNvSpPr>
            <a:spLocks noGrp="1"/>
          </p:cNvSpPr>
          <p:nvPr>
            <p:ph type="sldNum" sz="quarter" idx="12"/>
          </p:nvPr>
        </p:nvSpPr>
        <p:spPr/>
        <p:txBody>
          <a:bodyPr/>
          <a:lstStyle/>
          <a:p>
            <a:fld id="{C6BF2AB9-14D0-4896-94B0-E5AE1DCDC902}" type="slidenum">
              <a:rPr lang="en-US" smtClean="0"/>
              <a:t>59</a:t>
            </a:fld>
            <a:endParaRPr lang="en-US"/>
          </a:p>
        </p:txBody>
      </p:sp>
    </p:spTree>
    <p:extLst>
      <p:ext uri="{BB962C8B-B14F-4D97-AF65-F5344CB8AC3E}">
        <p14:creationId xmlns:p14="http://schemas.microsoft.com/office/powerpoint/2010/main" val="62026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E43D-675C-4897-A4D7-2EB8A3976A54}"/>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1B30E526-550E-496C-8605-57AEB2DFFECD}"/>
              </a:ext>
            </a:extLst>
          </p:cNvPr>
          <p:cNvSpPr>
            <a:spLocks noGrp="1"/>
          </p:cNvSpPr>
          <p:nvPr>
            <p:ph idx="1"/>
          </p:nvPr>
        </p:nvSpPr>
        <p:spPr>
          <a:xfrm>
            <a:off x="838200" y="3349255"/>
            <a:ext cx="10515600" cy="2827707"/>
          </a:xfrm>
        </p:spPr>
        <p:txBody>
          <a:bodyPr/>
          <a:lstStyle/>
          <a:p>
            <a:pPr marL="0" indent="0">
              <a:buNone/>
            </a:pPr>
            <a:r>
              <a:rPr lang="en-US" dirty="0"/>
              <a:t>Data literacy is the “ability to derive meaningful information from data” (Sperry 2018). “To summarize, a data literate individual would, at minimum, be able to understand information extracted from data and summarized into simple statistics, make further calculations using those statistics, and use the statistics to inform decisions. However, this definition is context-dependent...” (</a:t>
            </a:r>
            <a:r>
              <a:rPr lang="en-US" dirty="0" err="1"/>
              <a:t>Bonikowska</a:t>
            </a:r>
            <a:r>
              <a:rPr lang="en-US" dirty="0"/>
              <a:t>, </a:t>
            </a:r>
            <a:r>
              <a:rPr lang="en-US" dirty="0" err="1"/>
              <a:t>Sanmartin</a:t>
            </a:r>
            <a:r>
              <a:rPr lang="en-US" dirty="0"/>
              <a:t> and </a:t>
            </a:r>
            <a:r>
              <a:rPr lang="en-US" dirty="0" err="1"/>
              <a:t>Frenette</a:t>
            </a:r>
            <a:r>
              <a:rPr lang="en-US" dirty="0"/>
              <a:t>, Statistics Canada, 2019) </a:t>
            </a:r>
          </a:p>
        </p:txBody>
      </p:sp>
      <p:pic>
        <p:nvPicPr>
          <p:cNvPr id="5" name="Picture 4">
            <a:extLst>
              <a:ext uri="{FF2B5EF4-FFF2-40B4-BE49-F238E27FC236}">
                <a16:creationId xmlns:a16="http://schemas.microsoft.com/office/drawing/2014/main" id="{DCD18584-C8BC-4C33-85EE-0C05E20E8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44" y="1973968"/>
            <a:ext cx="9959093" cy="1092006"/>
          </a:xfrm>
          <a:prstGeom prst="rect">
            <a:avLst/>
          </a:prstGeom>
        </p:spPr>
      </p:pic>
      <p:sp>
        <p:nvSpPr>
          <p:cNvPr id="6" name="Footer Placeholder 5">
            <a:extLst>
              <a:ext uri="{FF2B5EF4-FFF2-40B4-BE49-F238E27FC236}">
                <a16:creationId xmlns:a16="http://schemas.microsoft.com/office/drawing/2014/main" id="{60BA450F-7FB5-4E5D-BC68-A1CC77D202F2}"/>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BCB7D68A-D946-4CDB-A78C-901DD22E7ED7}"/>
              </a:ext>
            </a:extLst>
          </p:cNvPr>
          <p:cNvSpPr>
            <a:spLocks noGrp="1"/>
          </p:cNvSpPr>
          <p:nvPr>
            <p:ph type="sldNum" sz="quarter" idx="12"/>
          </p:nvPr>
        </p:nvSpPr>
        <p:spPr/>
        <p:txBody>
          <a:bodyPr/>
          <a:lstStyle/>
          <a:p>
            <a:fld id="{C6BF2AB9-14D0-4896-94B0-E5AE1DCDC902}" type="slidenum">
              <a:rPr lang="en-US" smtClean="0"/>
              <a:t>6</a:t>
            </a:fld>
            <a:endParaRPr lang="en-US"/>
          </a:p>
        </p:txBody>
      </p:sp>
      <p:sp>
        <p:nvSpPr>
          <p:cNvPr id="8" name="TextBox 7">
            <a:extLst>
              <a:ext uri="{FF2B5EF4-FFF2-40B4-BE49-F238E27FC236}">
                <a16:creationId xmlns:a16="http://schemas.microsoft.com/office/drawing/2014/main" id="{053CA1FA-0441-40C6-B906-4B3E62EBF240}"/>
              </a:ext>
            </a:extLst>
          </p:cNvPr>
          <p:cNvSpPr txBox="1"/>
          <p:nvPr/>
        </p:nvSpPr>
        <p:spPr>
          <a:xfrm>
            <a:off x="838199" y="6030273"/>
            <a:ext cx="8032423" cy="369332"/>
          </a:xfrm>
          <a:prstGeom prst="rect">
            <a:avLst/>
          </a:prstGeom>
          <a:noFill/>
        </p:spPr>
        <p:txBody>
          <a:bodyPr wrap="square">
            <a:spAutoFit/>
          </a:bodyPr>
          <a:lstStyle/>
          <a:p>
            <a:r>
              <a:rPr lang="en-US" dirty="0">
                <a:hlinkClick r:id="rId3"/>
              </a:rPr>
              <a:t>https://www150.statcan.gc.ca/n1/pub/11-633-x/11-633-x2019003-eng.htm</a:t>
            </a:r>
            <a:r>
              <a:rPr lang="en-US" dirty="0"/>
              <a:t> </a:t>
            </a:r>
          </a:p>
        </p:txBody>
      </p:sp>
    </p:spTree>
    <p:extLst>
      <p:ext uri="{BB962C8B-B14F-4D97-AF65-F5344CB8AC3E}">
        <p14:creationId xmlns:p14="http://schemas.microsoft.com/office/powerpoint/2010/main" val="20815786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AFF1-9AA5-4BE0-96B2-B13126403310}"/>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13B4164-6AE9-4D86-9997-0A4EE8905779}"/>
              </a:ext>
            </a:extLst>
          </p:cNvPr>
          <p:cNvSpPr>
            <a:spLocks noGrp="1"/>
          </p:cNvSpPr>
          <p:nvPr>
            <p:ph idx="1"/>
          </p:nvPr>
        </p:nvSpPr>
        <p:spPr>
          <a:xfrm>
            <a:off x="838200" y="1825625"/>
            <a:ext cx="5477759" cy="4351338"/>
          </a:xfrm>
        </p:spPr>
        <p:txBody>
          <a:bodyPr/>
          <a:lstStyle/>
          <a:p>
            <a:pPr marL="0" indent="0">
              <a:buNone/>
            </a:pPr>
            <a:r>
              <a:rPr lang="en-US" dirty="0"/>
              <a:t>The Data Literacy Imperative - Part IV: Developing Data Literacy</a:t>
            </a:r>
          </a:p>
        </p:txBody>
      </p:sp>
      <p:sp>
        <p:nvSpPr>
          <p:cNvPr id="4" name="TextBox 3">
            <a:extLst>
              <a:ext uri="{FF2B5EF4-FFF2-40B4-BE49-F238E27FC236}">
                <a16:creationId xmlns:a16="http://schemas.microsoft.com/office/drawing/2014/main" id="{8F9828D5-52A1-4750-873A-682164F994CA}"/>
              </a:ext>
            </a:extLst>
          </p:cNvPr>
          <p:cNvSpPr txBox="1"/>
          <p:nvPr/>
        </p:nvSpPr>
        <p:spPr>
          <a:xfrm>
            <a:off x="838200" y="4834572"/>
            <a:ext cx="2962275" cy="1477328"/>
          </a:xfrm>
          <a:prstGeom prst="rect">
            <a:avLst/>
          </a:prstGeom>
          <a:noFill/>
        </p:spPr>
        <p:txBody>
          <a:bodyPr wrap="square">
            <a:spAutoFit/>
          </a:bodyPr>
          <a:lstStyle/>
          <a:p>
            <a:r>
              <a:rPr lang="en-US" dirty="0"/>
              <a:t>Dave Wells, </a:t>
            </a:r>
            <a:r>
              <a:rPr lang="en-US" dirty="0" err="1"/>
              <a:t>Eckerson</a:t>
            </a:r>
            <a:r>
              <a:rPr lang="en-US" dirty="0"/>
              <a:t> Group </a:t>
            </a:r>
            <a:r>
              <a:rPr lang="en-US" dirty="0">
                <a:hlinkClick r:id="rId2"/>
              </a:rPr>
              <a:t>https://www.eckerson.com/articles/the-data-literacy-imperative-part-iv-developing-data-literacy</a:t>
            </a:r>
            <a:r>
              <a:rPr lang="en-US" dirty="0"/>
              <a:t> </a:t>
            </a:r>
          </a:p>
        </p:txBody>
      </p:sp>
      <p:pic>
        <p:nvPicPr>
          <p:cNvPr id="6" name="Picture 5" descr="Timeline&#10;&#10;Description automatically generated">
            <a:extLst>
              <a:ext uri="{FF2B5EF4-FFF2-40B4-BE49-F238E27FC236}">
                <a16:creationId xmlns:a16="http://schemas.microsoft.com/office/drawing/2014/main" id="{D9DE5042-5C6C-421A-98E1-1D79D23EF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92" y="2544890"/>
            <a:ext cx="4293248" cy="2154745"/>
          </a:xfrm>
          <a:prstGeom prst="rect">
            <a:avLst/>
          </a:prstGeom>
        </p:spPr>
      </p:pic>
      <p:sp>
        <p:nvSpPr>
          <p:cNvPr id="7" name="Footer Placeholder 6">
            <a:extLst>
              <a:ext uri="{FF2B5EF4-FFF2-40B4-BE49-F238E27FC236}">
                <a16:creationId xmlns:a16="http://schemas.microsoft.com/office/drawing/2014/main" id="{BA39689C-DE29-42DB-9B09-EA43D52A14E4}"/>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E180C4A3-7537-471A-A01C-37F6727346E2}"/>
              </a:ext>
            </a:extLst>
          </p:cNvPr>
          <p:cNvSpPr>
            <a:spLocks noGrp="1"/>
          </p:cNvSpPr>
          <p:nvPr>
            <p:ph type="sldNum" sz="quarter" idx="12"/>
          </p:nvPr>
        </p:nvSpPr>
        <p:spPr/>
        <p:txBody>
          <a:bodyPr/>
          <a:lstStyle/>
          <a:p>
            <a:fld id="{C6BF2AB9-14D0-4896-94B0-E5AE1DCDC902}" type="slidenum">
              <a:rPr lang="en-US" smtClean="0"/>
              <a:t>60</a:t>
            </a:fld>
            <a:endParaRPr lang="en-US"/>
          </a:p>
        </p:txBody>
      </p:sp>
      <p:sp>
        <p:nvSpPr>
          <p:cNvPr id="9" name="TextBox 8">
            <a:extLst>
              <a:ext uri="{FF2B5EF4-FFF2-40B4-BE49-F238E27FC236}">
                <a16:creationId xmlns:a16="http://schemas.microsoft.com/office/drawing/2014/main" id="{DD52D34B-1124-459B-92A2-7F2EAB9905C0}"/>
              </a:ext>
            </a:extLst>
          </p:cNvPr>
          <p:cNvSpPr txBox="1"/>
          <p:nvPr/>
        </p:nvSpPr>
        <p:spPr>
          <a:xfrm>
            <a:off x="7705726" y="5620325"/>
            <a:ext cx="3763948" cy="646331"/>
          </a:xfrm>
          <a:prstGeom prst="rect">
            <a:avLst/>
          </a:prstGeom>
          <a:noFill/>
        </p:spPr>
        <p:txBody>
          <a:bodyPr wrap="square">
            <a:spAutoFit/>
          </a:bodyPr>
          <a:lstStyle/>
          <a:p>
            <a:r>
              <a:rPr lang="en-US" dirty="0"/>
              <a:t>Wright, et.al., 2015 </a:t>
            </a:r>
            <a:r>
              <a:rPr lang="en-US" dirty="0">
                <a:hlinkClick r:id="rId4"/>
              </a:rPr>
              <a:t>http://www.datainfolit.org/dilguide/</a:t>
            </a:r>
            <a:r>
              <a:rPr lang="en-US" dirty="0"/>
              <a:t> </a:t>
            </a:r>
          </a:p>
        </p:txBody>
      </p:sp>
      <p:pic>
        <p:nvPicPr>
          <p:cNvPr id="10" name="Picture 9" descr="Diagram&#10;&#10;Description automatically generated">
            <a:extLst>
              <a:ext uri="{FF2B5EF4-FFF2-40B4-BE49-F238E27FC236}">
                <a16:creationId xmlns:a16="http://schemas.microsoft.com/office/drawing/2014/main" id="{12926C95-CB31-4AA2-8DA9-B0BD43FC26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9125" y="1061748"/>
            <a:ext cx="2906865" cy="4379250"/>
          </a:xfrm>
          <a:prstGeom prst="rect">
            <a:avLst/>
          </a:prstGeom>
          <a:ln w="3175">
            <a:solidFill>
              <a:schemeClr val="tx1"/>
            </a:solidFill>
          </a:ln>
        </p:spPr>
      </p:pic>
    </p:spTree>
    <p:extLst>
      <p:ext uri="{BB962C8B-B14F-4D97-AF65-F5344CB8AC3E}">
        <p14:creationId xmlns:p14="http://schemas.microsoft.com/office/powerpoint/2010/main" val="3083759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application&#10;&#10;Description automatically generated">
            <a:extLst>
              <a:ext uri="{FF2B5EF4-FFF2-40B4-BE49-F238E27FC236}">
                <a16:creationId xmlns:a16="http://schemas.microsoft.com/office/drawing/2014/main" id="{9C1EACC1-D11A-4607-844D-FDA388039A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6938" y="3631426"/>
            <a:ext cx="1666875" cy="2381250"/>
          </a:xfrm>
        </p:spPr>
      </p:pic>
      <p:sp>
        <p:nvSpPr>
          <p:cNvPr id="4" name="Footer Placeholder 3">
            <a:extLst>
              <a:ext uri="{FF2B5EF4-FFF2-40B4-BE49-F238E27FC236}">
                <a16:creationId xmlns:a16="http://schemas.microsoft.com/office/drawing/2014/main" id="{FCFF734B-545A-4B89-9A5D-92AC9B577C32}"/>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C222E0EF-2B94-461F-96E6-D5AFA81F129E}"/>
              </a:ext>
            </a:extLst>
          </p:cNvPr>
          <p:cNvSpPr>
            <a:spLocks noGrp="1"/>
          </p:cNvSpPr>
          <p:nvPr>
            <p:ph type="sldNum" sz="quarter" idx="12"/>
          </p:nvPr>
        </p:nvSpPr>
        <p:spPr/>
        <p:txBody>
          <a:bodyPr/>
          <a:lstStyle/>
          <a:p>
            <a:fld id="{C6BF2AB9-14D0-4896-94B0-E5AE1DCDC902}" type="slidenum">
              <a:rPr lang="en-US" smtClean="0"/>
              <a:t>61</a:t>
            </a:fld>
            <a:endParaRPr lang="en-US"/>
          </a:p>
        </p:txBody>
      </p:sp>
      <p:sp>
        <p:nvSpPr>
          <p:cNvPr id="7" name="TextBox 6">
            <a:extLst>
              <a:ext uri="{FF2B5EF4-FFF2-40B4-BE49-F238E27FC236}">
                <a16:creationId xmlns:a16="http://schemas.microsoft.com/office/drawing/2014/main" id="{F48AB5D3-5E9D-463A-82AF-C93009A7C54A}"/>
              </a:ext>
            </a:extLst>
          </p:cNvPr>
          <p:cNvSpPr txBox="1"/>
          <p:nvPr/>
        </p:nvSpPr>
        <p:spPr>
          <a:xfrm>
            <a:off x="4985994" y="6054908"/>
            <a:ext cx="6596406" cy="369332"/>
          </a:xfrm>
          <a:prstGeom prst="rect">
            <a:avLst/>
          </a:prstGeom>
          <a:noFill/>
        </p:spPr>
        <p:txBody>
          <a:bodyPr wrap="square">
            <a:spAutoFit/>
          </a:bodyPr>
          <a:lstStyle/>
          <a:p>
            <a:r>
              <a:rPr lang="en-US" dirty="0">
                <a:hlinkClick r:id="rId3"/>
              </a:rPr>
              <a:t>http://www.thepress.purdue.edu/titles/format/9781612493527</a:t>
            </a:r>
            <a:r>
              <a:rPr lang="en-US" dirty="0"/>
              <a:t> </a:t>
            </a:r>
          </a:p>
        </p:txBody>
      </p:sp>
      <p:sp>
        <p:nvSpPr>
          <p:cNvPr id="10" name="TextBox 9">
            <a:extLst>
              <a:ext uri="{FF2B5EF4-FFF2-40B4-BE49-F238E27FC236}">
                <a16:creationId xmlns:a16="http://schemas.microsoft.com/office/drawing/2014/main" id="{EA575D8E-990A-46DF-9024-8646750E61CB}"/>
              </a:ext>
            </a:extLst>
          </p:cNvPr>
          <p:cNvSpPr txBox="1"/>
          <p:nvPr/>
        </p:nvSpPr>
        <p:spPr>
          <a:xfrm>
            <a:off x="852973" y="1266822"/>
            <a:ext cx="10500827" cy="307777"/>
          </a:xfrm>
          <a:prstGeom prst="rect">
            <a:avLst/>
          </a:prstGeom>
          <a:noFill/>
        </p:spPr>
        <p:txBody>
          <a:bodyPr wrap="square">
            <a:spAutoFit/>
          </a:bodyPr>
          <a:lstStyle/>
          <a:p>
            <a:r>
              <a:rPr lang="en-US" sz="1400" dirty="0"/>
              <a:t>Data Literacy Project (no longer extant) </a:t>
            </a:r>
            <a:r>
              <a:rPr lang="en-US" sz="1400" dirty="0">
                <a:hlinkClick r:id="rId4"/>
              </a:rPr>
              <a:t>https://web.archive.org/web/20211222131031/http://dataliteracy.ca/about-this-data-literacy-project/</a:t>
            </a:r>
            <a:r>
              <a:rPr lang="en-US" sz="1400" dirty="0"/>
              <a:t> </a:t>
            </a:r>
          </a:p>
        </p:txBody>
      </p:sp>
      <p:sp>
        <p:nvSpPr>
          <p:cNvPr id="11" name="TextBox 10">
            <a:extLst>
              <a:ext uri="{FF2B5EF4-FFF2-40B4-BE49-F238E27FC236}">
                <a16:creationId xmlns:a16="http://schemas.microsoft.com/office/drawing/2014/main" id="{4F274E25-BE42-4977-9A0F-2B75F678CEFD}"/>
              </a:ext>
            </a:extLst>
          </p:cNvPr>
          <p:cNvSpPr txBox="1"/>
          <p:nvPr/>
        </p:nvSpPr>
        <p:spPr>
          <a:xfrm>
            <a:off x="838200" y="1544128"/>
            <a:ext cx="8029280" cy="307777"/>
          </a:xfrm>
          <a:prstGeom prst="rect">
            <a:avLst/>
          </a:prstGeom>
          <a:noFill/>
        </p:spPr>
        <p:txBody>
          <a:bodyPr wrap="square">
            <a:spAutoFit/>
          </a:bodyPr>
          <a:lstStyle/>
          <a:p>
            <a:r>
              <a:rPr lang="en-US" sz="1400" dirty="0">
                <a:hlinkClick r:id="rId5"/>
              </a:rPr>
              <a:t>https://events.educause.edu/educause-institute/data-literacy-institute/2022/online-1</a:t>
            </a:r>
            <a:r>
              <a:rPr lang="en-US" sz="1400" dirty="0"/>
              <a:t> </a:t>
            </a:r>
          </a:p>
        </p:txBody>
      </p:sp>
      <p:sp>
        <p:nvSpPr>
          <p:cNvPr id="13" name="TextBox 12">
            <a:extLst>
              <a:ext uri="{FF2B5EF4-FFF2-40B4-BE49-F238E27FC236}">
                <a16:creationId xmlns:a16="http://schemas.microsoft.com/office/drawing/2014/main" id="{60C7BC10-47C7-4E60-9B89-AB4E2C5523D1}"/>
              </a:ext>
            </a:extLst>
          </p:cNvPr>
          <p:cNvSpPr txBox="1"/>
          <p:nvPr/>
        </p:nvSpPr>
        <p:spPr>
          <a:xfrm>
            <a:off x="4985994" y="5666067"/>
            <a:ext cx="4114801" cy="307777"/>
          </a:xfrm>
          <a:prstGeom prst="rect">
            <a:avLst/>
          </a:prstGeom>
          <a:noFill/>
        </p:spPr>
        <p:txBody>
          <a:bodyPr wrap="square">
            <a:spAutoFit/>
          </a:bodyPr>
          <a:lstStyle/>
          <a:p>
            <a:r>
              <a:rPr lang="en-US" sz="1400" dirty="0">
                <a:hlinkClick r:id="rId6"/>
              </a:rPr>
              <a:t>http://www.datainfolit.org/publications/</a:t>
            </a:r>
            <a:r>
              <a:rPr lang="en-US" sz="1400" dirty="0"/>
              <a:t> </a:t>
            </a:r>
          </a:p>
        </p:txBody>
      </p:sp>
      <p:sp>
        <p:nvSpPr>
          <p:cNvPr id="15" name="TextBox 14">
            <a:extLst>
              <a:ext uri="{FF2B5EF4-FFF2-40B4-BE49-F238E27FC236}">
                <a16:creationId xmlns:a16="http://schemas.microsoft.com/office/drawing/2014/main" id="{ED334978-5365-49ED-8A1B-B33AF019280C}"/>
              </a:ext>
            </a:extLst>
          </p:cNvPr>
          <p:cNvSpPr txBox="1"/>
          <p:nvPr/>
        </p:nvSpPr>
        <p:spPr>
          <a:xfrm>
            <a:off x="4985994" y="5388761"/>
            <a:ext cx="3344158" cy="307777"/>
          </a:xfrm>
          <a:prstGeom prst="rect">
            <a:avLst/>
          </a:prstGeom>
          <a:noFill/>
        </p:spPr>
        <p:txBody>
          <a:bodyPr wrap="square">
            <a:spAutoFit/>
          </a:bodyPr>
          <a:lstStyle/>
          <a:p>
            <a:r>
              <a:rPr lang="en-US" sz="1400" dirty="0">
                <a:hlinkClick r:id="rId7"/>
              </a:rPr>
              <a:t>https://docs.lib.purdue.edu/dilcs/</a:t>
            </a:r>
            <a:r>
              <a:rPr lang="en-US" sz="1400" dirty="0"/>
              <a:t> </a:t>
            </a:r>
          </a:p>
        </p:txBody>
      </p:sp>
      <p:sp>
        <p:nvSpPr>
          <p:cNvPr id="19" name="TextBox 18">
            <a:extLst>
              <a:ext uri="{FF2B5EF4-FFF2-40B4-BE49-F238E27FC236}">
                <a16:creationId xmlns:a16="http://schemas.microsoft.com/office/drawing/2014/main" id="{9C24C13C-CF2E-4645-AC3B-634A19DA89F1}"/>
              </a:ext>
            </a:extLst>
          </p:cNvPr>
          <p:cNvSpPr txBox="1"/>
          <p:nvPr/>
        </p:nvSpPr>
        <p:spPr>
          <a:xfrm>
            <a:off x="4985111" y="4825009"/>
            <a:ext cx="4158006" cy="523220"/>
          </a:xfrm>
          <a:prstGeom prst="rect">
            <a:avLst/>
          </a:prstGeom>
          <a:noFill/>
        </p:spPr>
        <p:txBody>
          <a:bodyPr wrap="square">
            <a:spAutoFit/>
          </a:bodyPr>
          <a:lstStyle/>
          <a:p>
            <a:r>
              <a:rPr lang="en-US" sz="1400" dirty="0">
                <a:hlinkClick r:id="rId8"/>
              </a:rPr>
              <a:t>https://docs.lib.purdue.edu/cgi/viewcontent.cgi?article=1011&amp;context=lib_fspres</a:t>
            </a:r>
            <a:r>
              <a:rPr lang="en-US" sz="1400" dirty="0"/>
              <a:t> </a:t>
            </a:r>
          </a:p>
        </p:txBody>
      </p:sp>
      <p:sp>
        <p:nvSpPr>
          <p:cNvPr id="21" name="TextBox 20">
            <a:extLst>
              <a:ext uri="{FF2B5EF4-FFF2-40B4-BE49-F238E27FC236}">
                <a16:creationId xmlns:a16="http://schemas.microsoft.com/office/drawing/2014/main" id="{A06A5314-CF3A-4540-A85A-716643CABA7A}"/>
              </a:ext>
            </a:extLst>
          </p:cNvPr>
          <p:cNvSpPr txBox="1"/>
          <p:nvPr/>
        </p:nvSpPr>
        <p:spPr>
          <a:xfrm>
            <a:off x="838200" y="2373918"/>
            <a:ext cx="6096000" cy="369332"/>
          </a:xfrm>
          <a:prstGeom prst="rect">
            <a:avLst/>
          </a:prstGeom>
          <a:noFill/>
        </p:spPr>
        <p:txBody>
          <a:bodyPr wrap="square">
            <a:spAutoFit/>
          </a:bodyPr>
          <a:lstStyle/>
          <a:p>
            <a:r>
              <a:rPr lang="en-US" dirty="0">
                <a:hlinkClick r:id="rId9"/>
              </a:rPr>
              <a:t>https://thedataliteracyproject.org/</a:t>
            </a:r>
            <a:r>
              <a:rPr lang="en-US" dirty="0"/>
              <a:t> </a:t>
            </a:r>
          </a:p>
        </p:txBody>
      </p:sp>
      <p:pic>
        <p:nvPicPr>
          <p:cNvPr id="23" name="Picture 22" descr="A picture containing person, indoor, person&#10;&#10;Description automatically generated">
            <a:extLst>
              <a:ext uri="{FF2B5EF4-FFF2-40B4-BE49-F238E27FC236}">
                <a16:creationId xmlns:a16="http://schemas.microsoft.com/office/drawing/2014/main" id="{B1B04514-7CDC-482C-B523-E2B608BD55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2973" y="2829844"/>
            <a:ext cx="3432266" cy="2256506"/>
          </a:xfrm>
          <a:prstGeom prst="rect">
            <a:avLst/>
          </a:prstGeom>
        </p:spPr>
      </p:pic>
      <p:sp>
        <p:nvSpPr>
          <p:cNvPr id="25" name="TextBox 24">
            <a:extLst>
              <a:ext uri="{FF2B5EF4-FFF2-40B4-BE49-F238E27FC236}">
                <a16:creationId xmlns:a16="http://schemas.microsoft.com/office/drawing/2014/main" id="{FD96AA17-7B4F-41EB-8016-A533199B4AF7}"/>
              </a:ext>
            </a:extLst>
          </p:cNvPr>
          <p:cNvSpPr txBox="1"/>
          <p:nvPr/>
        </p:nvSpPr>
        <p:spPr>
          <a:xfrm>
            <a:off x="838200" y="5219483"/>
            <a:ext cx="2343150" cy="646331"/>
          </a:xfrm>
          <a:prstGeom prst="rect">
            <a:avLst/>
          </a:prstGeom>
          <a:noFill/>
        </p:spPr>
        <p:txBody>
          <a:bodyPr wrap="square">
            <a:spAutoFit/>
          </a:bodyPr>
          <a:lstStyle/>
          <a:p>
            <a:r>
              <a:rPr lang="en-US" sz="1200" dirty="0">
                <a:hlinkClick r:id="rId11"/>
              </a:rPr>
              <a:t>https://thedataliteracyproject.org/posts/establishing-a-competency-based-approach-to-data-literacy</a:t>
            </a:r>
            <a:r>
              <a:rPr lang="en-US" sz="1200" dirty="0"/>
              <a:t> </a:t>
            </a:r>
          </a:p>
        </p:txBody>
      </p:sp>
      <p:sp>
        <p:nvSpPr>
          <p:cNvPr id="27" name="TextBox 26">
            <a:extLst>
              <a:ext uri="{FF2B5EF4-FFF2-40B4-BE49-F238E27FC236}">
                <a16:creationId xmlns:a16="http://schemas.microsoft.com/office/drawing/2014/main" id="{E88DDEC1-B62F-4DD7-A5E1-D35BED4A44DC}"/>
              </a:ext>
            </a:extLst>
          </p:cNvPr>
          <p:cNvSpPr txBox="1"/>
          <p:nvPr/>
        </p:nvSpPr>
        <p:spPr>
          <a:xfrm>
            <a:off x="838200" y="5962575"/>
            <a:ext cx="2600325" cy="461665"/>
          </a:xfrm>
          <a:prstGeom prst="rect">
            <a:avLst/>
          </a:prstGeom>
          <a:noFill/>
        </p:spPr>
        <p:txBody>
          <a:bodyPr wrap="square">
            <a:spAutoFit/>
          </a:bodyPr>
          <a:lstStyle/>
          <a:p>
            <a:r>
              <a:rPr lang="en-US" sz="1200" dirty="0">
                <a:hlinkClick r:id="rId12"/>
              </a:rPr>
              <a:t>https://www.linkedin.com/company/dataliteracyproject/</a:t>
            </a:r>
            <a:r>
              <a:rPr lang="en-US" sz="1200" dirty="0"/>
              <a:t> </a:t>
            </a:r>
          </a:p>
        </p:txBody>
      </p:sp>
    </p:spTree>
    <p:extLst>
      <p:ext uri="{BB962C8B-B14F-4D97-AF65-F5344CB8AC3E}">
        <p14:creationId xmlns:p14="http://schemas.microsoft.com/office/powerpoint/2010/main" val="2931115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D4F7-088A-45D2-B2AE-FDE37275570C}"/>
              </a:ext>
            </a:extLst>
          </p:cNvPr>
          <p:cNvSpPr>
            <a:spLocks noGrp="1"/>
          </p:cNvSpPr>
          <p:nvPr>
            <p:ph type="title"/>
          </p:nvPr>
        </p:nvSpPr>
        <p:spPr/>
        <p:txBody>
          <a:bodyPr/>
          <a:lstStyle/>
          <a:p>
            <a:r>
              <a:rPr lang="en-CA" dirty="0"/>
              <a:t>Example</a:t>
            </a:r>
            <a:endParaRPr lang="en-US" dirty="0"/>
          </a:p>
        </p:txBody>
      </p:sp>
      <p:sp>
        <p:nvSpPr>
          <p:cNvPr id="3" name="Content Placeholder 2">
            <a:extLst>
              <a:ext uri="{FF2B5EF4-FFF2-40B4-BE49-F238E27FC236}">
                <a16:creationId xmlns:a16="http://schemas.microsoft.com/office/drawing/2014/main" id="{C91FB2E8-3BCE-438B-BD23-D42B048A8CDA}"/>
              </a:ext>
            </a:extLst>
          </p:cNvPr>
          <p:cNvSpPr>
            <a:spLocks noGrp="1"/>
          </p:cNvSpPr>
          <p:nvPr>
            <p:ph idx="1"/>
          </p:nvPr>
        </p:nvSpPr>
        <p:spPr/>
        <p:txBody>
          <a:bodyPr/>
          <a:lstStyle/>
          <a:p>
            <a:pPr marL="0" indent="0">
              <a:buNone/>
            </a:pPr>
            <a:r>
              <a:rPr lang="en-CA" dirty="0"/>
              <a:t>UNESCO  Digital Literacy Global Framework </a:t>
            </a:r>
            <a:endParaRPr lang="en-US" dirty="0"/>
          </a:p>
        </p:txBody>
      </p:sp>
      <p:sp>
        <p:nvSpPr>
          <p:cNvPr id="5" name="TextBox 4">
            <a:extLst>
              <a:ext uri="{FF2B5EF4-FFF2-40B4-BE49-F238E27FC236}">
                <a16:creationId xmlns:a16="http://schemas.microsoft.com/office/drawing/2014/main" id="{BB9141C4-14F5-4EB7-9D38-66F2518F709E}"/>
              </a:ext>
            </a:extLst>
          </p:cNvPr>
          <p:cNvSpPr txBox="1"/>
          <p:nvPr/>
        </p:nvSpPr>
        <p:spPr>
          <a:xfrm>
            <a:off x="369480" y="5292169"/>
            <a:ext cx="10231179" cy="1348511"/>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Published by the UNESCO Institute for Statistics, is part of the Global Alliance to Monitor Learning (</a:t>
            </a:r>
            <a:r>
              <a:rPr lang="en-US" sz="1200" u="sng" dirty="0">
                <a:solidFill>
                  <a:srgbClr val="004466"/>
                </a:solidFill>
                <a:effectLst/>
                <a:latin typeface="Arial" panose="020B0604020202020204" pitchFamily="34" charset="0"/>
                <a:hlinkClick r:id="rId2"/>
              </a:rPr>
              <a:t>GAML</a:t>
            </a:r>
            <a:r>
              <a:rPr lang="en-US" sz="1200" dirty="0">
                <a:solidFill>
                  <a:srgbClr val="000000"/>
                </a:solidFill>
                <a:effectLst/>
                <a:latin typeface="Arial" panose="020B0604020202020204" pitchFamily="34" charset="0"/>
              </a:rPr>
              <a:t>), a </a:t>
            </a:r>
            <a:r>
              <a:rPr lang="en-US" sz="1200" u="sng" dirty="0">
                <a:solidFill>
                  <a:srgbClr val="004466"/>
                </a:solidFill>
                <a:effectLst/>
                <a:latin typeface="Arial" panose="020B0604020202020204" pitchFamily="34" charset="0"/>
                <a:hlinkClick r:id="rId3"/>
              </a:rPr>
              <a:t>Digital Literacy Global Framework</a:t>
            </a:r>
            <a:r>
              <a:rPr lang="en-US" sz="1200" dirty="0">
                <a:solidFill>
                  <a:srgbClr val="000000"/>
                </a:solidFill>
                <a:effectLst/>
                <a:latin typeface="Arial" panose="020B0604020202020204" pitchFamily="34" charset="0"/>
              </a:rPr>
              <a:t> was developed, </a:t>
            </a:r>
            <a:r>
              <a:rPr lang="en-US" sz="1200" u="sng" dirty="0">
                <a:solidFill>
                  <a:srgbClr val="004466"/>
                </a:solidFill>
                <a:effectLst/>
                <a:latin typeface="Arial" panose="020B0604020202020204" pitchFamily="34" charset="0"/>
                <a:hlinkClick r:id="rId4"/>
              </a:rPr>
              <a:t>http://uis.unesco.org/en/blog/digital-literacy-skills-framework-measure</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i="1" u="sng" dirty="0">
                <a:solidFill>
                  <a:srgbClr val="004466"/>
                </a:solidFill>
                <a:effectLst/>
                <a:latin typeface="Arial" panose="020B0604020202020204" pitchFamily="34" charset="0"/>
              </a:rPr>
              <a:t>A Global Framework of Reference on Digital Literacy Skills for Indicator 4.4.2 </a:t>
            </a:r>
            <a:r>
              <a:rPr lang="en-US" sz="1200" i="1" dirty="0">
                <a:solidFill>
                  <a:srgbClr val="000000"/>
                </a:solidFill>
                <a:effectLst/>
                <a:latin typeface="Arial" panose="020B0604020202020204" pitchFamily="34" charset="0"/>
              </a:rPr>
              <a:t> </a:t>
            </a:r>
            <a:r>
              <a:rPr lang="en-US" sz="1200" u="sng" dirty="0">
                <a:solidFill>
                  <a:srgbClr val="004466"/>
                </a:solidFill>
                <a:effectLst/>
                <a:latin typeface="Arial" panose="020B0604020202020204" pitchFamily="34" charset="0"/>
                <a:hlinkClick r:id="rId3"/>
              </a:rPr>
              <a:t>http://uis.unesco.org/sites/default/files/documents/ip51-global-framework-reference-digital-literacy-skills-2018-en.pdf</a:t>
            </a:r>
            <a:endParaRPr lang="en-US" sz="1200" dirty="0">
              <a:solidFill>
                <a:srgbClr val="000000"/>
              </a:solidFill>
              <a:effectLst/>
              <a:latin typeface="Arial" panose="020B0604020202020204" pitchFamily="34" charset="0"/>
            </a:endParaRPr>
          </a:p>
          <a:p>
            <a:pPr marL="457200">
              <a:lnSpc>
                <a:spcPct val="115000"/>
              </a:lnSpc>
              <a:spcAft>
                <a:spcPts val="1000"/>
              </a:spcAft>
            </a:pPr>
            <a:r>
              <a:rPr lang="en-US" sz="1200" i="1" dirty="0">
                <a:solidFill>
                  <a:srgbClr val="000000"/>
                </a:solidFill>
                <a:effectLst/>
                <a:latin typeface="Arial" panose="020B0604020202020204" pitchFamily="34" charset="0"/>
              </a:rPr>
              <a:t>Recommendations on Assessment Tools for Monitoring Digital Literacy within UNESCO DLGF </a:t>
            </a:r>
            <a:r>
              <a:rPr lang="en-US" sz="1200" u="sng" dirty="0">
                <a:solidFill>
                  <a:srgbClr val="004466"/>
                </a:solidFill>
                <a:effectLst/>
                <a:latin typeface="Arial" panose="020B0604020202020204" pitchFamily="34" charset="0"/>
                <a:hlinkClick r:id="rId5"/>
              </a:rPr>
              <a:t>http://gaml.uis.unesco.org/wp-content/uploads/sites/2/2018/12/4.4.2_02-Assessment-tools-for-monitoring-digital-literacy.pdf</a:t>
            </a:r>
            <a:endParaRPr lang="en-US" sz="1200" dirty="0">
              <a:solidFill>
                <a:srgbClr val="000000"/>
              </a:solidFill>
              <a:effectLst/>
              <a:latin typeface="Arial" panose="020B0604020202020204" pitchFamily="34" charset="0"/>
            </a:endParaRPr>
          </a:p>
        </p:txBody>
      </p:sp>
      <p:pic>
        <p:nvPicPr>
          <p:cNvPr id="9" name="Picture 8">
            <a:extLst>
              <a:ext uri="{FF2B5EF4-FFF2-40B4-BE49-F238E27FC236}">
                <a16:creationId xmlns:a16="http://schemas.microsoft.com/office/drawing/2014/main" id="{C979938C-AE94-4081-A68B-0B45DBE860DD}"/>
              </a:ext>
            </a:extLst>
          </p:cNvPr>
          <p:cNvPicPr>
            <a:picLocks noChangeAspect="1"/>
          </p:cNvPicPr>
          <p:nvPr/>
        </p:nvPicPr>
        <p:blipFill>
          <a:blip r:embed="rId6"/>
          <a:stretch>
            <a:fillRect/>
          </a:stretch>
        </p:blipFill>
        <p:spPr>
          <a:xfrm>
            <a:off x="1562376" y="2286556"/>
            <a:ext cx="5114420" cy="2870675"/>
          </a:xfrm>
          <a:prstGeom prst="rect">
            <a:avLst/>
          </a:prstGeom>
        </p:spPr>
      </p:pic>
      <p:sp>
        <p:nvSpPr>
          <p:cNvPr id="11" name="TextBox 10">
            <a:extLst>
              <a:ext uri="{FF2B5EF4-FFF2-40B4-BE49-F238E27FC236}">
                <a16:creationId xmlns:a16="http://schemas.microsoft.com/office/drawing/2014/main" id="{7DBFED7B-56B6-4D20-BBCC-AF9A86F4D162}"/>
              </a:ext>
            </a:extLst>
          </p:cNvPr>
          <p:cNvSpPr txBox="1"/>
          <p:nvPr/>
        </p:nvSpPr>
        <p:spPr>
          <a:xfrm>
            <a:off x="6932427" y="2706230"/>
            <a:ext cx="4670351" cy="2031325"/>
          </a:xfrm>
          <a:prstGeom prst="rect">
            <a:avLst/>
          </a:prstGeom>
          <a:noFill/>
        </p:spPr>
        <p:txBody>
          <a:bodyPr wrap="square">
            <a:spAutoFit/>
          </a:bodyPr>
          <a:lstStyle/>
          <a:p>
            <a:r>
              <a:rPr lang="en-US" dirty="0">
                <a:latin typeface="Arial" panose="020B0604020202020204" pitchFamily="34" charset="0"/>
              </a:rPr>
              <a:t>S</a:t>
            </a:r>
            <a:r>
              <a:rPr lang="en-US" dirty="0">
                <a:effectLst/>
                <a:latin typeface="Arial" panose="020B0604020202020204" pitchFamily="34" charset="0"/>
              </a:rPr>
              <a:t>ix of the national frameworks (Costa Rica, India, Kenya, Philippines, Chile and British</a:t>
            </a:r>
            <a:br>
              <a:rPr lang="en-US" dirty="0"/>
            </a:br>
            <a:r>
              <a:rPr lang="en-US" dirty="0">
                <a:effectLst/>
                <a:latin typeface="Arial" panose="020B0604020202020204" pitchFamily="34" charset="0"/>
              </a:rPr>
              <a:t>Columbia (Canada)) that are most clearly written with regard to the competency areas, as well as the three enterprise frameworks to map against the </a:t>
            </a:r>
            <a:r>
              <a:rPr lang="en-US" dirty="0" err="1">
                <a:effectLst/>
                <a:latin typeface="Arial" panose="020B0604020202020204" pitchFamily="34" charset="0"/>
              </a:rPr>
              <a:t>DigComp</a:t>
            </a:r>
            <a:r>
              <a:rPr lang="en-US" dirty="0">
                <a:effectLst/>
                <a:latin typeface="Arial" panose="020B0604020202020204" pitchFamily="34" charset="0"/>
              </a:rPr>
              <a:t> 2.0 framework</a:t>
            </a:r>
            <a:endParaRPr lang="en-US" dirty="0"/>
          </a:p>
        </p:txBody>
      </p:sp>
      <p:sp>
        <p:nvSpPr>
          <p:cNvPr id="12" name="Footer Placeholder 11">
            <a:extLst>
              <a:ext uri="{FF2B5EF4-FFF2-40B4-BE49-F238E27FC236}">
                <a16:creationId xmlns:a16="http://schemas.microsoft.com/office/drawing/2014/main" id="{5B739041-49EB-4A2B-930E-3972AAB350FA}"/>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79A13E8B-4878-4A60-8227-B09B6D2FAB05}"/>
              </a:ext>
            </a:extLst>
          </p:cNvPr>
          <p:cNvSpPr>
            <a:spLocks noGrp="1"/>
          </p:cNvSpPr>
          <p:nvPr>
            <p:ph type="sldNum" sz="quarter" idx="12"/>
          </p:nvPr>
        </p:nvSpPr>
        <p:spPr/>
        <p:txBody>
          <a:bodyPr/>
          <a:lstStyle/>
          <a:p>
            <a:fld id="{C6BF2AB9-14D0-4896-94B0-E5AE1DCDC902}" type="slidenum">
              <a:rPr lang="en-US" smtClean="0"/>
              <a:t>62</a:t>
            </a:fld>
            <a:endParaRPr lang="en-US"/>
          </a:p>
        </p:txBody>
      </p:sp>
    </p:spTree>
    <p:extLst>
      <p:ext uri="{BB962C8B-B14F-4D97-AF65-F5344CB8AC3E}">
        <p14:creationId xmlns:p14="http://schemas.microsoft.com/office/powerpoint/2010/main" val="3921143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2373BA-7F58-403B-880B-974C0A83458E}"/>
              </a:ext>
            </a:extLst>
          </p:cNvPr>
          <p:cNvPicPr>
            <a:picLocks noChangeAspect="1"/>
          </p:cNvPicPr>
          <p:nvPr/>
        </p:nvPicPr>
        <p:blipFill>
          <a:blip r:embed="rId2"/>
          <a:stretch>
            <a:fillRect/>
          </a:stretch>
        </p:blipFill>
        <p:spPr>
          <a:xfrm>
            <a:off x="919307" y="2488321"/>
            <a:ext cx="4737213" cy="2711311"/>
          </a:xfrm>
          <a:prstGeom prst="rect">
            <a:avLst/>
          </a:prstGeom>
        </p:spPr>
      </p:pic>
      <p:sp>
        <p:nvSpPr>
          <p:cNvPr id="2" name="Title 1">
            <a:extLst>
              <a:ext uri="{FF2B5EF4-FFF2-40B4-BE49-F238E27FC236}">
                <a16:creationId xmlns:a16="http://schemas.microsoft.com/office/drawing/2014/main" id="{FCA0CBCC-AD6A-4CE1-AB4E-2D7D2040EB2B}"/>
              </a:ext>
            </a:extLst>
          </p:cNvPr>
          <p:cNvSpPr>
            <a:spLocks noGrp="1"/>
          </p:cNvSpPr>
          <p:nvPr>
            <p:ph type="title"/>
          </p:nvPr>
        </p:nvSpPr>
        <p:spPr/>
        <p:txBody>
          <a:bodyPr/>
          <a:lstStyle/>
          <a:p>
            <a:r>
              <a:rPr lang="en-CA" dirty="0"/>
              <a:t>Example</a:t>
            </a:r>
            <a:endParaRPr lang="en-US" dirty="0"/>
          </a:p>
        </p:txBody>
      </p:sp>
      <p:sp>
        <p:nvSpPr>
          <p:cNvPr id="3" name="Content Placeholder 2">
            <a:extLst>
              <a:ext uri="{FF2B5EF4-FFF2-40B4-BE49-F238E27FC236}">
                <a16:creationId xmlns:a16="http://schemas.microsoft.com/office/drawing/2014/main" id="{98BBC2D3-A8B9-4840-85FB-4DCA4024AC50}"/>
              </a:ext>
            </a:extLst>
          </p:cNvPr>
          <p:cNvSpPr>
            <a:spLocks noGrp="1"/>
          </p:cNvSpPr>
          <p:nvPr>
            <p:ph idx="1"/>
          </p:nvPr>
        </p:nvSpPr>
        <p:spPr/>
        <p:txBody>
          <a:bodyPr/>
          <a:lstStyle/>
          <a:p>
            <a:pPr marL="0" indent="0">
              <a:buNone/>
            </a:pPr>
            <a:r>
              <a:rPr lang="en-CA" dirty="0"/>
              <a:t>OECD on Skills Development</a:t>
            </a:r>
            <a:endParaRPr lang="en-US" dirty="0"/>
          </a:p>
        </p:txBody>
      </p:sp>
      <p:sp>
        <p:nvSpPr>
          <p:cNvPr id="5" name="TextBox 4">
            <a:extLst>
              <a:ext uri="{FF2B5EF4-FFF2-40B4-BE49-F238E27FC236}">
                <a16:creationId xmlns:a16="http://schemas.microsoft.com/office/drawing/2014/main" id="{7484864F-3A0E-45D1-B919-BA9E47F60759}"/>
              </a:ext>
            </a:extLst>
          </p:cNvPr>
          <p:cNvSpPr txBox="1"/>
          <p:nvPr/>
        </p:nvSpPr>
        <p:spPr>
          <a:xfrm>
            <a:off x="6096000" y="2566705"/>
            <a:ext cx="4946798" cy="2554545"/>
          </a:xfrm>
          <a:prstGeom prst="rect">
            <a:avLst/>
          </a:prstGeom>
          <a:noFill/>
        </p:spPr>
        <p:txBody>
          <a:bodyPr wrap="square">
            <a:spAutoFit/>
          </a:bodyPr>
          <a:lstStyle/>
          <a:p>
            <a:r>
              <a:rPr lang="en-US" sz="2000" dirty="0">
                <a:effectLst/>
              </a:rPr>
              <a:t>It will be important to:</a:t>
            </a:r>
          </a:p>
          <a:p>
            <a:pPr marL="342900" indent="-342900">
              <a:buFont typeface="Arial" panose="020B0604020202020204" pitchFamily="34" charset="0"/>
              <a:buChar char="•"/>
            </a:pPr>
            <a:r>
              <a:rPr lang="en-US" sz="2000" dirty="0">
                <a:effectLst/>
              </a:rPr>
              <a:t>Involve stakeholders in the design of integrated information systems</a:t>
            </a:r>
          </a:p>
          <a:p>
            <a:pPr marL="342900" indent="-342900">
              <a:buFont typeface="Arial" panose="020B0604020202020204" pitchFamily="34" charset="0"/>
              <a:buChar char="•"/>
            </a:pPr>
            <a:r>
              <a:rPr lang="en-US" sz="2000" dirty="0">
                <a:effectLst/>
              </a:rPr>
              <a:t>Use information management systems to inform rather than automate decisions that should be taken by stakeholders themselves.</a:t>
            </a:r>
          </a:p>
          <a:p>
            <a:pPr marL="342900" indent="-342900">
              <a:buFont typeface="Arial" panose="020B0604020202020204" pitchFamily="34" charset="0"/>
              <a:buChar char="•"/>
            </a:pPr>
            <a:r>
              <a:rPr lang="en-US" sz="2000" dirty="0">
                <a:effectLst/>
              </a:rPr>
              <a:t>Make use of different kinds of data</a:t>
            </a:r>
            <a:endParaRPr lang="en-US" sz="2000" dirty="0"/>
          </a:p>
        </p:txBody>
      </p:sp>
      <p:sp>
        <p:nvSpPr>
          <p:cNvPr id="7" name="TextBox 6">
            <a:extLst>
              <a:ext uri="{FF2B5EF4-FFF2-40B4-BE49-F238E27FC236}">
                <a16:creationId xmlns:a16="http://schemas.microsoft.com/office/drawing/2014/main" id="{1C9299A4-0EF6-4A16-A88B-DAB21BFF1CCA}"/>
              </a:ext>
            </a:extLst>
          </p:cNvPr>
          <p:cNvSpPr txBox="1"/>
          <p:nvPr/>
        </p:nvSpPr>
        <p:spPr>
          <a:xfrm>
            <a:off x="348215" y="5121250"/>
            <a:ext cx="11145579" cy="1264385"/>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OCED has a website on skills development at  </a:t>
            </a:r>
            <a:r>
              <a:rPr lang="en-US" sz="1200" u="sng" dirty="0">
                <a:solidFill>
                  <a:srgbClr val="004466"/>
                </a:solidFill>
                <a:latin typeface="Arial" panose="020B0604020202020204" pitchFamily="34" charset="0"/>
                <a:hlinkClick r:id="rId3"/>
              </a:rPr>
              <a:t>https://www.oecd.org/skills/</a:t>
            </a:r>
            <a:r>
              <a:rPr lang="en-US" sz="1200" u="sng" dirty="0">
                <a:solidFill>
                  <a:srgbClr val="004466"/>
                </a:solidFill>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Although not focused on Data Literacy, this report has some policy on dealing with stakeholders</a:t>
            </a:r>
            <a:r>
              <a:rPr lang="en-US" sz="1200" i="1" dirty="0">
                <a:solidFill>
                  <a:srgbClr val="000000"/>
                </a:solidFill>
                <a:effectLst/>
                <a:latin typeface="Arial" panose="020B0604020202020204" pitchFamily="34" charset="0"/>
              </a:rPr>
              <a:t>: Strengthening the Governance of Skills System: a self-assessment tool.</a:t>
            </a:r>
            <a:r>
              <a:rPr lang="en-US" sz="1200" dirty="0">
                <a:solidFill>
                  <a:srgbClr val="000000"/>
                </a:solidFill>
                <a:effectLst/>
                <a:latin typeface="Arial" panose="020B0604020202020204" pitchFamily="34" charset="0"/>
              </a:rPr>
              <a:t> </a:t>
            </a:r>
            <a:r>
              <a:rPr lang="en-US" sz="1200" u="sng" dirty="0">
                <a:solidFill>
                  <a:srgbClr val="004466"/>
                </a:solidFill>
                <a:effectLst/>
                <a:latin typeface="Arial" panose="020B0604020202020204" pitchFamily="34" charset="0"/>
                <a:hlinkClick r:id="rId4"/>
              </a:rPr>
              <a:t>https://www.oecd.org/skills/centre-for-skills/Strengthening_the_Governance_of_Skills_Systems_Self_Assessment_Tool.pdf</a:t>
            </a:r>
            <a:endParaRPr lang="en-US" sz="1200" u="sng" dirty="0">
              <a:solidFill>
                <a:srgbClr val="004466"/>
              </a:solidFill>
              <a:effectLst/>
              <a:latin typeface="Arial" panose="020B0604020202020204" pitchFamily="34" charset="0"/>
            </a:endParaRPr>
          </a:p>
          <a:p>
            <a:pPr marL="457200">
              <a:lnSpc>
                <a:spcPct val="115000"/>
              </a:lnSpc>
              <a:spcAft>
                <a:spcPts val="1000"/>
              </a:spcAft>
            </a:pPr>
            <a:r>
              <a:rPr lang="en-US" sz="1200" dirty="0">
                <a:effectLst/>
              </a:rPr>
              <a:t>Survey of Adult Skills (PIAAC): Full selection of indicators </a:t>
            </a:r>
          </a:p>
          <a:p>
            <a:pPr marL="457200">
              <a:lnSpc>
                <a:spcPct val="115000"/>
              </a:lnSpc>
              <a:spcAft>
                <a:spcPts val="1000"/>
              </a:spcAft>
            </a:pPr>
            <a:r>
              <a:rPr lang="en-US" sz="1200" dirty="0">
                <a:solidFill>
                  <a:srgbClr val="000000"/>
                </a:solidFill>
                <a:latin typeface="Arial" panose="020B0604020202020204" pitchFamily="34" charset="0"/>
              </a:rPr>
              <a:t>Image: </a:t>
            </a:r>
            <a:r>
              <a:rPr lang="en-US" sz="1200" dirty="0">
                <a:solidFill>
                  <a:srgbClr val="000000"/>
                </a:solidFill>
                <a:latin typeface="Arial" panose="020B0604020202020204" pitchFamily="34" charset="0"/>
                <a:hlinkClick r:id="rId5"/>
              </a:rPr>
              <a:t>https://www.oecd.org/education/2030/E2030%20Position%20Paper%20(05.04.2018).pdf</a:t>
            </a:r>
            <a:r>
              <a:rPr lang="en-US" sz="1200" dirty="0">
                <a:solidFill>
                  <a:srgbClr val="000000"/>
                </a:solidFill>
                <a:latin typeface="Arial" panose="020B0604020202020204" pitchFamily="34" charset="0"/>
              </a:rPr>
              <a:t> </a:t>
            </a:r>
            <a:endParaRPr lang="en-US" sz="1200" dirty="0">
              <a:solidFill>
                <a:srgbClr val="000000"/>
              </a:solidFill>
              <a:effectLst/>
              <a:latin typeface="Arial" panose="020B0604020202020204" pitchFamily="34" charset="0"/>
            </a:endParaRPr>
          </a:p>
        </p:txBody>
      </p:sp>
      <p:sp>
        <p:nvSpPr>
          <p:cNvPr id="10" name="Footer Placeholder 9">
            <a:extLst>
              <a:ext uri="{FF2B5EF4-FFF2-40B4-BE49-F238E27FC236}">
                <a16:creationId xmlns:a16="http://schemas.microsoft.com/office/drawing/2014/main" id="{CA7DC969-800C-4D7D-A3DD-B6E2B3EFDA8D}"/>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299FCC89-D4F5-441B-9760-ABCC5587820C}"/>
              </a:ext>
            </a:extLst>
          </p:cNvPr>
          <p:cNvSpPr>
            <a:spLocks noGrp="1"/>
          </p:cNvSpPr>
          <p:nvPr>
            <p:ph type="sldNum" sz="quarter" idx="12"/>
          </p:nvPr>
        </p:nvSpPr>
        <p:spPr/>
        <p:txBody>
          <a:bodyPr/>
          <a:lstStyle/>
          <a:p>
            <a:fld id="{C6BF2AB9-14D0-4896-94B0-E5AE1DCDC902}" type="slidenum">
              <a:rPr lang="en-US" smtClean="0"/>
              <a:t>63</a:t>
            </a:fld>
            <a:endParaRPr lang="en-US"/>
          </a:p>
        </p:txBody>
      </p:sp>
    </p:spTree>
    <p:extLst>
      <p:ext uri="{BB962C8B-B14F-4D97-AF65-F5344CB8AC3E}">
        <p14:creationId xmlns:p14="http://schemas.microsoft.com/office/powerpoint/2010/main" val="1657757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C79B-B03B-40E0-A6A1-8172736F3595}"/>
              </a:ext>
            </a:extLst>
          </p:cNvPr>
          <p:cNvSpPr>
            <a:spLocks noGrp="1"/>
          </p:cNvSpPr>
          <p:nvPr>
            <p:ph type="title"/>
          </p:nvPr>
        </p:nvSpPr>
        <p:spPr/>
        <p:txBody>
          <a:bodyPr/>
          <a:lstStyle/>
          <a:p>
            <a:r>
              <a:rPr lang="en-CA" dirty="0"/>
              <a:t>Teaching and Learning Methods</a:t>
            </a:r>
            <a:endParaRPr lang="en-US" dirty="0"/>
          </a:p>
        </p:txBody>
      </p:sp>
      <p:sp>
        <p:nvSpPr>
          <p:cNvPr id="3" name="Content Placeholder 2">
            <a:extLst>
              <a:ext uri="{FF2B5EF4-FFF2-40B4-BE49-F238E27FC236}">
                <a16:creationId xmlns:a16="http://schemas.microsoft.com/office/drawing/2014/main" id="{413C466F-8D66-4D01-9D73-2ABBE07274BC}"/>
              </a:ext>
            </a:extLst>
          </p:cNvPr>
          <p:cNvSpPr>
            <a:spLocks noGrp="1"/>
          </p:cNvSpPr>
          <p:nvPr>
            <p:ph idx="1"/>
          </p:nvPr>
        </p:nvSpPr>
        <p:spPr/>
        <p:txBody>
          <a:bodyPr/>
          <a:lstStyle/>
          <a:p>
            <a:r>
              <a:rPr lang="en-CA" dirty="0"/>
              <a:t>Pedagogical methods to teach or support data literacy training</a:t>
            </a:r>
          </a:p>
          <a:p>
            <a:r>
              <a:rPr lang="en-CA" dirty="0"/>
              <a:t>Specific trials of different methods in various learning contexts</a:t>
            </a:r>
            <a:endParaRPr lang="en-US" dirty="0"/>
          </a:p>
        </p:txBody>
      </p:sp>
      <p:pic>
        <p:nvPicPr>
          <p:cNvPr id="5" name="Picture 4" descr="A picture containing diagram&#10;&#10;Description automatically generated">
            <a:extLst>
              <a:ext uri="{FF2B5EF4-FFF2-40B4-BE49-F238E27FC236}">
                <a16:creationId xmlns:a16="http://schemas.microsoft.com/office/drawing/2014/main" id="{4ED0E99E-81DE-40B8-AFBC-762BB9EF3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01" y="3148083"/>
            <a:ext cx="6947369" cy="2859603"/>
          </a:xfrm>
          <a:prstGeom prst="rect">
            <a:avLst/>
          </a:prstGeom>
        </p:spPr>
      </p:pic>
      <p:sp>
        <p:nvSpPr>
          <p:cNvPr id="7" name="TextBox 6">
            <a:extLst>
              <a:ext uri="{FF2B5EF4-FFF2-40B4-BE49-F238E27FC236}">
                <a16:creationId xmlns:a16="http://schemas.microsoft.com/office/drawing/2014/main" id="{6C58787B-9E36-42ED-8F95-B693DC0DBB33}"/>
              </a:ext>
            </a:extLst>
          </p:cNvPr>
          <p:cNvSpPr txBox="1"/>
          <p:nvPr/>
        </p:nvSpPr>
        <p:spPr>
          <a:xfrm>
            <a:off x="996801" y="6142623"/>
            <a:ext cx="7860119" cy="338554"/>
          </a:xfrm>
          <a:prstGeom prst="rect">
            <a:avLst/>
          </a:prstGeom>
          <a:noFill/>
        </p:spPr>
        <p:txBody>
          <a:bodyPr wrap="square">
            <a:spAutoFit/>
          </a:bodyPr>
          <a:lstStyle/>
          <a:p>
            <a:r>
              <a:rPr lang="en-US" sz="1600" dirty="0">
                <a:hlinkClick r:id="rId3"/>
              </a:rPr>
              <a:t>https://www.stateofopendata.od4d.net/chapters/issues/data-literacy.html</a:t>
            </a:r>
            <a:r>
              <a:rPr lang="en-US" sz="1600" dirty="0"/>
              <a:t> </a:t>
            </a:r>
          </a:p>
        </p:txBody>
      </p:sp>
      <p:sp>
        <p:nvSpPr>
          <p:cNvPr id="8" name="Footer Placeholder 7">
            <a:extLst>
              <a:ext uri="{FF2B5EF4-FFF2-40B4-BE49-F238E27FC236}">
                <a16:creationId xmlns:a16="http://schemas.microsoft.com/office/drawing/2014/main" id="{874234F7-BEA5-4EA2-8D81-70773C55FCF5}"/>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6D7AA910-3C5C-494E-B3C4-74780B83E8DD}"/>
              </a:ext>
            </a:extLst>
          </p:cNvPr>
          <p:cNvSpPr>
            <a:spLocks noGrp="1"/>
          </p:cNvSpPr>
          <p:nvPr>
            <p:ph type="sldNum" sz="quarter" idx="12"/>
          </p:nvPr>
        </p:nvSpPr>
        <p:spPr/>
        <p:txBody>
          <a:bodyPr/>
          <a:lstStyle/>
          <a:p>
            <a:fld id="{C6BF2AB9-14D0-4896-94B0-E5AE1DCDC902}" type="slidenum">
              <a:rPr lang="en-US" smtClean="0"/>
              <a:t>64</a:t>
            </a:fld>
            <a:endParaRPr lang="en-US"/>
          </a:p>
        </p:txBody>
      </p:sp>
    </p:spTree>
    <p:extLst>
      <p:ext uri="{BB962C8B-B14F-4D97-AF65-F5344CB8AC3E}">
        <p14:creationId xmlns:p14="http://schemas.microsoft.com/office/powerpoint/2010/main" val="2768107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D1B0-1BEF-49C7-9711-063C09DEA812}"/>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94F79C15-5233-46F3-B2D7-2266F0A89A7B}"/>
              </a:ext>
            </a:extLst>
          </p:cNvPr>
          <p:cNvSpPr>
            <a:spLocks noGrp="1"/>
          </p:cNvSpPr>
          <p:nvPr>
            <p:ph idx="1"/>
          </p:nvPr>
        </p:nvSpPr>
        <p:spPr>
          <a:xfrm>
            <a:off x="838200" y="1825625"/>
            <a:ext cx="4137837" cy="4351338"/>
          </a:xfrm>
        </p:spPr>
        <p:txBody>
          <a:bodyPr/>
          <a:lstStyle/>
          <a:p>
            <a:pPr marL="0" indent="0">
              <a:buNone/>
            </a:pPr>
            <a:r>
              <a:rPr lang="en-CA" dirty="0"/>
              <a:t>Overall recommendations</a:t>
            </a:r>
          </a:p>
          <a:p>
            <a:pPr marL="0" indent="0">
              <a:buNone/>
            </a:pPr>
            <a:r>
              <a:rPr lang="en-CA" sz="1800" dirty="0"/>
              <a:t>Recommendations for statistical literacy instruction may apply more broadly to data literacy in general</a:t>
            </a:r>
            <a:endParaRPr lang="en-US" sz="1800" dirty="0"/>
          </a:p>
        </p:txBody>
      </p:sp>
      <p:sp>
        <p:nvSpPr>
          <p:cNvPr id="5" name="TextBox 4">
            <a:extLst>
              <a:ext uri="{FF2B5EF4-FFF2-40B4-BE49-F238E27FC236}">
                <a16:creationId xmlns:a16="http://schemas.microsoft.com/office/drawing/2014/main" id="{E8114C52-CF75-4FA7-BD6D-14AF1B8C1018}"/>
              </a:ext>
            </a:extLst>
          </p:cNvPr>
          <p:cNvSpPr txBox="1"/>
          <p:nvPr/>
        </p:nvSpPr>
        <p:spPr>
          <a:xfrm>
            <a:off x="5694621" y="1825625"/>
            <a:ext cx="5659179" cy="3337800"/>
          </a:xfrm>
          <a:prstGeom prst="rect">
            <a:avLst/>
          </a:prstGeom>
          <a:noFill/>
          <a:ln w="3175">
            <a:solidFill>
              <a:schemeClr val="accent1"/>
            </a:solidFill>
          </a:ln>
        </p:spPr>
        <p:txBody>
          <a:bodyPr wrap="square" lIns="144000" tIns="144000" rIns="144000" bIns="144000">
            <a:spAutoFit/>
          </a:bodyPr>
          <a:lstStyle/>
          <a:p>
            <a:pPr marL="342900" indent="-342900">
              <a:buFont typeface="+mj-lt"/>
              <a:buAutoNum type="arabicPeriod"/>
            </a:pPr>
            <a:r>
              <a:rPr lang="en-US" dirty="0">
                <a:effectLst/>
                <a:latin typeface="Times New Roman" panose="02020603050405020304" pitchFamily="18" charset="0"/>
              </a:rPr>
              <a:t>Teach statistical thinking.</a:t>
            </a:r>
          </a:p>
          <a:p>
            <a:pPr marL="800100" lvl="1" indent="-342900">
              <a:buFont typeface="Arial" panose="020B0604020202020204" pitchFamily="34" charset="0"/>
              <a:buChar char="•"/>
            </a:pPr>
            <a:r>
              <a:rPr lang="en-US" dirty="0"/>
              <a:t>T</a:t>
            </a:r>
            <a:r>
              <a:rPr lang="en-US" dirty="0">
                <a:effectLst/>
                <a:latin typeface="Times New Roman" panose="02020603050405020304" pitchFamily="18" charset="0"/>
              </a:rPr>
              <a:t>each statistics as an investigative process of problem-solving and decision-making.</a:t>
            </a:r>
          </a:p>
          <a:p>
            <a:pPr marL="800100" lvl="1" indent="-342900">
              <a:buFont typeface="Arial" panose="020B0604020202020204" pitchFamily="34" charset="0"/>
              <a:buChar char="•"/>
            </a:pPr>
            <a:r>
              <a:rPr lang="en-US" dirty="0">
                <a:effectLst/>
                <a:latin typeface="Times New Roman" panose="02020603050405020304" pitchFamily="18" charset="0"/>
              </a:rPr>
              <a:t>Give students experience with multivariable thinking.</a:t>
            </a:r>
          </a:p>
          <a:p>
            <a:pPr marL="342900" indent="-342900">
              <a:buFont typeface="+mj-lt"/>
              <a:buAutoNum type="arabicPeriod"/>
            </a:pPr>
            <a:r>
              <a:rPr lang="en-US" dirty="0">
                <a:effectLst/>
                <a:latin typeface="Times New Roman" panose="02020603050405020304" pitchFamily="18" charset="0"/>
              </a:rPr>
              <a:t>Focus on conceptual understanding.</a:t>
            </a:r>
          </a:p>
          <a:p>
            <a:pPr marL="342900" indent="-342900">
              <a:buFont typeface="+mj-lt"/>
              <a:buAutoNum type="arabicPeriod"/>
            </a:pPr>
            <a:r>
              <a:rPr lang="en-US" dirty="0">
                <a:effectLst/>
                <a:latin typeface="Times New Roman" panose="02020603050405020304" pitchFamily="18" charset="0"/>
              </a:rPr>
              <a:t>Integrate real data with a context and purpose.</a:t>
            </a:r>
          </a:p>
          <a:p>
            <a:pPr marL="342900" indent="-342900">
              <a:buFont typeface="+mj-lt"/>
              <a:buAutoNum type="arabicPeriod"/>
            </a:pPr>
            <a:r>
              <a:rPr lang="en-US" dirty="0">
                <a:effectLst/>
                <a:latin typeface="Times New Roman" panose="02020603050405020304" pitchFamily="18" charset="0"/>
              </a:rPr>
              <a:t>Foster active learning.</a:t>
            </a:r>
          </a:p>
          <a:p>
            <a:pPr marL="342900" indent="-342900">
              <a:buFont typeface="+mj-lt"/>
              <a:buAutoNum type="arabicPeriod"/>
            </a:pPr>
            <a:r>
              <a:rPr lang="en-US" dirty="0">
                <a:effectLst/>
                <a:latin typeface="Times New Roman" panose="02020603050405020304" pitchFamily="18" charset="0"/>
              </a:rPr>
              <a:t>Use technology to explore concepts and analyze data.</a:t>
            </a:r>
          </a:p>
          <a:p>
            <a:pPr marL="342900" indent="-342900">
              <a:buFont typeface="+mj-lt"/>
              <a:buAutoNum type="arabicPeriod"/>
            </a:pPr>
            <a:r>
              <a:rPr lang="en-US" dirty="0">
                <a:effectLst/>
                <a:latin typeface="Times New Roman" panose="02020603050405020304" pitchFamily="18" charset="0"/>
              </a:rPr>
              <a:t>Use assessments to improve and evaluate student learning.</a:t>
            </a:r>
            <a:endParaRPr lang="en-US" dirty="0"/>
          </a:p>
        </p:txBody>
      </p:sp>
      <p:sp>
        <p:nvSpPr>
          <p:cNvPr id="7" name="TextBox 6">
            <a:extLst>
              <a:ext uri="{FF2B5EF4-FFF2-40B4-BE49-F238E27FC236}">
                <a16:creationId xmlns:a16="http://schemas.microsoft.com/office/drawing/2014/main" id="{075AAB6B-A837-4C30-830A-6B7A2262DA98}"/>
              </a:ext>
            </a:extLst>
          </p:cNvPr>
          <p:cNvSpPr txBox="1"/>
          <p:nvPr/>
        </p:nvSpPr>
        <p:spPr>
          <a:xfrm>
            <a:off x="838200" y="3582119"/>
            <a:ext cx="4276060" cy="2666820"/>
          </a:xfrm>
          <a:prstGeom prst="rect">
            <a:avLst/>
          </a:prstGeom>
          <a:noFill/>
        </p:spPr>
        <p:txBody>
          <a:bodyPr wrap="square">
            <a:spAutoFit/>
          </a:bodyPr>
          <a:lstStyle/>
          <a:p>
            <a:pPr>
              <a:lnSpc>
                <a:spcPct val="90000"/>
              </a:lnSpc>
              <a:spcBef>
                <a:spcPts val="1500"/>
              </a:spcBef>
              <a:spcAft>
                <a:spcPts val="200"/>
              </a:spcAft>
            </a:pPr>
            <a:r>
              <a:rPr lang="en-US" sz="1600" b="0" dirty="0">
                <a:solidFill>
                  <a:srgbClr val="004466"/>
                </a:solidFill>
                <a:effectLst/>
                <a:latin typeface="Arial" panose="020B0604020202020204" pitchFamily="34" charset="0"/>
              </a:rPr>
              <a:t>Guidelines for Assessment and Instruction in Statistics Education (GAISE)</a:t>
            </a:r>
          </a:p>
          <a:p>
            <a:pPr marL="457200">
              <a:lnSpc>
                <a:spcPct val="115000"/>
              </a:lnSpc>
              <a:spcAft>
                <a:spcPts val="0"/>
              </a:spcAft>
            </a:pPr>
            <a:r>
              <a:rPr lang="en-US" sz="1200" dirty="0">
                <a:solidFill>
                  <a:srgbClr val="000000"/>
                </a:solidFill>
                <a:effectLst/>
                <a:latin typeface="Arial" panose="020B0604020202020204" pitchFamily="34" charset="0"/>
              </a:rPr>
              <a:t>Robert Carver,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(2016). Guidelines for Assessment and Instruction in Statistics Education (GAISE) College Report. American Statistical Association. </a:t>
            </a:r>
            <a:r>
              <a:rPr lang="en-US" sz="1200" u="sng" dirty="0">
                <a:solidFill>
                  <a:srgbClr val="004466"/>
                </a:solidFill>
                <a:effectLst/>
                <a:latin typeface="Arial" panose="020B0604020202020204" pitchFamily="34" charset="0"/>
                <a:hlinkClick r:id="rId3"/>
              </a:rPr>
              <a:t>https://www.amstat.org/docs/default-source/amstat-documents/gaisecollege_full.pdf</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sp>
        <p:nvSpPr>
          <p:cNvPr id="8" name="Footer Placeholder 7">
            <a:extLst>
              <a:ext uri="{FF2B5EF4-FFF2-40B4-BE49-F238E27FC236}">
                <a16:creationId xmlns:a16="http://schemas.microsoft.com/office/drawing/2014/main" id="{D21C625C-7C54-4C94-860C-29E1FCC6EB72}"/>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57F7857B-918F-4271-83CE-7096060B2C08}"/>
              </a:ext>
            </a:extLst>
          </p:cNvPr>
          <p:cNvSpPr>
            <a:spLocks noGrp="1"/>
          </p:cNvSpPr>
          <p:nvPr>
            <p:ph type="sldNum" sz="quarter" idx="12"/>
          </p:nvPr>
        </p:nvSpPr>
        <p:spPr/>
        <p:txBody>
          <a:bodyPr/>
          <a:lstStyle/>
          <a:p>
            <a:fld id="{C6BF2AB9-14D0-4896-94B0-E5AE1DCDC902}" type="slidenum">
              <a:rPr lang="en-US" smtClean="0"/>
              <a:t>65</a:t>
            </a:fld>
            <a:endParaRPr lang="en-US"/>
          </a:p>
        </p:txBody>
      </p:sp>
    </p:spTree>
    <p:extLst>
      <p:ext uri="{BB962C8B-B14F-4D97-AF65-F5344CB8AC3E}">
        <p14:creationId xmlns:p14="http://schemas.microsoft.com/office/powerpoint/2010/main" val="3184061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BA61-6A64-4DDB-8A45-16E591F558C0}"/>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7E282BE1-E530-4A71-B669-DD99EC8096E5}"/>
              </a:ext>
            </a:extLst>
          </p:cNvPr>
          <p:cNvSpPr>
            <a:spLocks noGrp="1"/>
          </p:cNvSpPr>
          <p:nvPr>
            <p:ph idx="1"/>
          </p:nvPr>
        </p:nvSpPr>
        <p:spPr/>
        <p:txBody>
          <a:bodyPr/>
          <a:lstStyle/>
          <a:p>
            <a:pPr marL="0" indent="0">
              <a:buNone/>
            </a:pPr>
            <a:r>
              <a:rPr lang="en-CA" dirty="0" err="1"/>
              <a:t>Datastorming</a:t>
            </a:r>
            <a:endParaRPr lang="en-US" dirty="0"/>
          </a:p>
        </p:txBody>
      </p:sp>
      <p:sp>
        <p:nvSpPr>
          <p:cNvPr id="5" name="TextBox 4">
            <a:extLst>
              <a:ext uri="{FF2B5EF4-FFF2-40B4-BE49-F238E27FC236}">
                <a16:creationId xmlns:a16="http://schemas.microsoft.com/office/drawing/2014/main" id="{6795DFCF-2F01-4B19-834A-958BCC70B5F0}"/>
              </a:ext>
            </a:extLst>
          </p:cNvPr>
          <p:cNvSpPr txBox="1"/>
          <p:nvPr/>
        </p:nvSpPr>
        <p:spPr>
          <a:xfrm>
            <a:off x="838199" y="5309348"/>
            <a:ext cx="10685929" cy="646331"/>
          </a:xfrm>
          <a:prstGeom prst="rect">
            <a:avLst/>
          </a:prstGeom>
          <a:noFill/>
        </p:spPr>
        <p:txBody>
          <a:bodyPr wrap="square">
            <a:spAutoFit/>
          </a:bodyPr>
          <a:lstStyle/>
          <a:p>
            <a:r>
              <a:rPr lang="en-US" dirty="0"/>
              <a:t>Description of '</a:t>
            </a:r>
            <a:r>
              <a:rPr lang="en-US" dirty="0" err="1"/>
              <a:t>datastorming</a:t>
            </a:r>
            <a:r>
              <a:rPr lang="en-US" dirty="0"/>
              <a:t>', a way to think about using how to create designs using data. "To overcome their unfamiliarity to data, we aimed to craft abstract data into hands-on design materials in the form of cards”</a:t>
            </a:r>
          </a:p>
        </p:txBody>
      </p:sp>
      <p:pic>
        <p:nvPicPr>
          <p:cNvPr id="7" name="Picture 6">
            <a:extLst>
              <a:ext uri="{FF2B5EF4-FFF2-40B4-BE49-F238E27FC236}">
                <a16:creationId xmlns:a16="http://schemas.microsoft.com/office/drawing/2014/main" id="{A8D951D4-5009-4E34-BA60-E819D5BC0EAE}"/>
              </a:ext>
            </a:extLst>
          </p:cNvPr>
          <p:cNvPicPr>
            <a:picLocks noChangeAspect="1"/>
          </p:cNvPicPr>
          <p:nvPr/>
        </p:nvPicPr>
        <p:blipFill>
          <a:blip r:embed="rId2"/>
          <a:stretch>
            <a:fillRect/>
          </a:stretch>
        </p:blipFill>
        <p:spPr>
          <a:xfrm>
            <a:off x="973006" y="2418818"/>
            <a:ext cx="8063417" cy="2890530"/>
          </a:xfrm>
          <a:prstGeom prst="rect">
            <a:avLst/>
          </a:prstGeom>
        </p:spPr>
      </p:pic>
      <p:sp>
        <p:nvSpPr>
          <p:cNvPr id="11" name="TextBox 10">
            <a:extLst>
              <a:ext uri="{FF2B5EF4-FFF2-40B4-BE49-F238E27FC236}">
                <a16:creationId xmlns:a16="http://schemas.microsoft.com/office/drawing/2014/main" id="{11629237-873C-480A-B614-D1B1826BCEA2}"/>
              </a:ext>
            </a:extLst>
          </p:cNvPr>
          <p:cNvSpPr txBox="1"/>
          <p:nvPr/>
        </p:nvSpPr>
        <p:spPr>
          <a:xfrm>
            <a:off x="838197" y="5955679"/>
            <a:ext cx="10685929" cy="923330"/>
          </a:xfrm>
          <a:prstGeom prst="rect">
            <a:avLst/>
          </a:prstGeom>
          <a:noFill/>
        </p:spPr>
        <p:txBody>
          <a:bodyPr wrap="square">
            <a:spAutoFit/>
          </a:bodyPr>
          <a:lstStyle/>
          <a:p>
            <a:r>
              <a:rPr lang="en-US" dirty="0" err="1"/>
              <a:t>Datastorming</a:t>
            </a:r>
            <a:r>
              <a:rPr lang="en-US" dirty="0"/>
              <a:t>: Crafting Data into Design Materials for Design Students’ Creative Data Literacy</a:t>
            </a:r>
          </a:p>
          <a:p>
            <a:r>
              <a:rPr lang="en-US" dirty="0"/>
              <a:t>Delia Yi Min Lim, Christine </a:t>
            </a:r>
            <a:r>
              <a:rPr lang="en-US" dirty="0" err="1"/>
              <a:t>Ee</a:t>
            </a:r>
            <a:r>
              <a:rPr lang="en-US" dirty="0"/>
              <a:t> Ling Yap, Jung-</a:t>
            </a:r>
            <a:r>
              <a:rPr lang="en-US" dirty="0" err="1"/>
              <a:t>Joo</a:t>
            </a:r>
            <a:r>
              <a:rPr lang="en-US" dirty="0"/>
              <a:t> Lee, C&amp;C '21: Creativity and Cognition </a:t>
            </a:r>
            <a:r>
              <a:rPr lang="en-US" dirty="0">
                <a:hlinkClick r:id="rId3"/>
              </a:rPr>
              <a:t>https://dl.acm.org/doi/pdf/10.1145/3450741.3465246</a:t>
            </a:r>
            <a:r>
              <a:rPr lang="en-US" dirty="0"/>
              <a:t> </a:t>
            </a:r>
          </a:p>
        </p:txBody>
      </p:sp>
      <p:sp>
        <p:nvSpPr>
          <p:cNvPr id="12" name="Footer Placeholder 11">
            <a:extLst>
              <a:ext uri="{FF2B5EF4-FFF2-40B4-BE49-F238E27FC236}">
                <a16:creationId xmlns:a16="http://schemas.microsoft.com/office/drawing/2014/main" id="{D8ED00D2-EF51-4ED8-AD12-8D9DC63AD52E}"/>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8255478D-8097-4CB6-A74D-88F714C60798}"/>
              </a:ext>
            </a:extLst>
          </p:cNvPr>
          <p:cNvSpPr>
            <a:spLocks noGrp="1"/>
          </p:cNvSpPr>
          <p:nvPr>
            <p:ph type="sldNum" sz="quarter" idx="12"/>
          </p:nvPr>
        </p:nvSpPr>
        <p:spPr/>
        <p:txBody>
          <a:bodyPr/>
          <a:lstStyle/>
          <a:p>
            <a:fld id="{C6BF2AB9-14D0-4896-94B0-E5AE1DCDC902}" type="slidenum">
              <a:rPr lang="en-US" smtClean="0"/>
              <a:t>66</a:t>
            </a:fld>
            <a:endParaRPr lang="en-US"/>
          </a:p>
        </p:txBody>
      </p:sp>
    </p:spTree>
    <p:extLst>
      <p:ext uri="{BB962C8B-B14F-4D97-AF65-F5344CB8AC3E}">
        <p14:creationId xmlns:p14="http://schemas.microsoft.com/office/powerpoint/2010/main" val="2584017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959C-1162-427C-BD85-8D7F9EDE36B1}"/>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C104BFE2-E41D-4900-8913-EADC51D2DDBB}"/>
              </a:ext>
            </a:extLst>
          </p:cNvPr>
          <p:cNvSpPr>
            <a:spLocks noGrp="1"/>
          </p:cNvSpPr>
          <p:nvPr>
            <p:ph idx="1"/>
          </p:nvPr>
        </p:nvSpPr>
        <p:spPr/>
        <p:txBody>
          <a:bodyPr/>
          <a:lstStyle/>
          <a:p>
            <a:pPr marL="0" indent="0">
              <a:buNone/>
            </a:pPr>
            <a:r>
              <a:rPr lang="en-CA" dirty="0"/>
              <a:t>Simulations and Interactive Technologies</a:t>
            </a:r>
            <a:endParaRPr lang="en-US" dirty="0"/>
          </a:p>
        </p:txBody>
      </p:sp>
      <p:pic>
        <p:nvPicPr>
          <p:cNvPr id="5" name="Picture 4">
            <a:extLst>
              <a:ext uri="{FF2B5EF4-FFF2-40B4-BE49-F238E27FC236}">
                <a16:creationId xmlns:a16="http://schemas.microsoft.com/office/drawing/2014/main" id="{799FDE51-5699-4AE3-9CA7-8F8B111611E6}"/>
              </a:ext>
            </a:extLst>
          </p:cNvPr>
          <p:cNvPicPr>
            <a:picLocks noChangeAspect="1"/>
          </p:cNvPicPr>
          <p:nvPr/>
        </p:nvPicPr>
        <p:blipFill>
          <a:blip r:embed="rId2"/>
          <a:stretch>
            <a:fillRect/>
          </a:stretch>
        </p:blipFill>
        <p:spPr>
          <a:xfrm>
            <a:off x="699765" y="2551357"/>
            <a:ext cx="4719400" cy="3308445"/>
          </a:xfrm>
          <a:prstGeom prst="rect">
            <a:avLst/>
          </a:prstGeom>
        </p:spPr>
      </p:pic>
      <p:sp>
        <p:nvSpPr>
          <p:cNvPr id="11" name="TextBox 10">
            <a:extLst>
              <a:ext uri="{FF2B5EF4-FFF2-40B4-BE49-F238E27FC236}">
                <a16:creationId xmlns:a16="http://schemas.microsoft.com/office/drawing/2014/main" id="{F17A93B5-4B91-44F9-ACDB-AF8EDF307AD3}"/>
              </a:ext>
            </a:extLst>
          </p:cNvPr>
          <p:cNvSpPr txBox="1"/>
          <p:nvPr/>
        </p:nvSpPr>
        <p:spPr>
          <a:xfrm>
            <a:off x="5029718" y="6190616"/>
            <a:ext cx="7162282" cy="369332"/>
          </a:xfrm>
          <a:prstGeom prst="rect">
            <a:avLst/>
          </a:prstGeom>
          <a:noFill/>
        </p:spPr>
        <p:txBody>
          <a:bodyPr wrap="square">
            <a:spAutoFit/>
          </a:bodyPr>
          <a:lstStyle/>
          <a:p>
            <a:r>
              <a:rPr lang="en-US" dirty="0">
                <a:hlinkClick r:id="rId3"/>
              </a:rPr>
              <a:t>http://iase-web.org/documents/SERJ/SERJ16%282%29_Biehler.pdf</a:t>
            </a:r>
            <a:r>
              <a:rPr lang="en-US" dirty="0"/>
              <a:t> </a:t>
            </a:r>
          </a:p>
        </p:txBody>
      </p:sp>
      <p:sp>
        <p:nvSpPr>
          <p:cNvPr id="12" name="TextBox 11">
            <a:extLst>
              <a:ext uri="{FF2B5EF4-FFF2-40B4-BE49-F238E27FC236}">
                <a16:creationId xmlns:a16="http://schemas.microsoft.com/office/drawing/2014/main" id="{FE5A9B56-930C-4490-A9CB-9237BD5D3E5C}"/>
              </a:ext>
            </a:extLst>
          </p:cNvPr>
          <p:cNvSpPr txBox="1"/>
          <p:nvPr/>
        </p:nvSpPr>
        <p:spPr>
          <a:xfrm>
            <a:off x="852165" y="5927271"/>
            <a:ext cx="3464341" cy="646331"/>
          </a:xfrm>
          <a:prstGeom prst="rect">
            <a:avLst/>
          </a:prstGeom>
          <a:noFill/>
        </p:spPr>
        <p:txBody>
          <a:bodyPr wrap="square" rtlCol="0">
            <a:spAutoFit/>
          </a:bodyPr>
          <a:lstStyle/>
          <a:p>
            <a:r>
              <a:rPr lang="en-CA" dirty="0" err="1"/>
              <a:t>TinkerPlots</a:t>
            </a:r>
            <a:r>
              <a:rPr lang="en-CA" dirty="0"/>
              <a:t> </a:t>
            </a:r>
            <a:r>
              <a:rPr lang="en-CA" dirty="0">
                <a:hlinkClick r:id="rId4"/>
              </a:rPr>
              <a:t>https://www.tinkerplots.com/</a:t>
            </a:r>
            <a:r>
              <a:rPr lang="en-CA" dirty="0"/>
              <a:t> </a:t>
            </a:r>
            <a:endParaRPr lang="en-US" dirty="0"/>
          </a:p>
        </p:txBody>
      </p:sp>
      <p:sp>
        <p:nvSpPr>
          <p:cNvPr id="14" name="TextBox 13">
            <a:extLst>
              <a:ext uri="{FF2B5EF4-FFF2-40B4-BE49-F238E27FC236}">
                <a16:creationId xmlns:a16="http://schemas.microsoft.com/office/drawing/2014/main" id="{CADA487F-1B77-4F0E-860B-73096B5C1080}"/>
              </a:ext>
            </a:extLst>
          </p:cNvPr>
          <p:cNvSpPr txBox="1"/>
          <p:nvPr/>
        </p:nvSpPr>
        <p:spPr>
          <a:xfrm>
            <a:off x="7764039" y="4205579"/>
            <a:ext cx="3728196" cy="1754326"/>
          </a:xfrm>
          <a:prstGeom prst="rect">
            <a:avLst/>
          </a:prstGeom>
          <a:noFill/>
        </p:spPr>
        <p:txBody>
          <a:bodyPr wrap="square">
            <a:spAutoFit/>
          </a:bodyPr>
          <a:lstStyle/>
          <a:p>
            <a:r>
              <a:rPr lang="en-US" dirty="0"/>
              <a:t>Rolf </a:t>
            </a:r>
            <a:r>
              <a:rPr lang="en-US" dirty="0" err="1"/>
              <a:t>Biehler</a:t>
            </a:r>
            <a:r>
              <a:rPr lang="en-US" dirty="0"/>
              <a:t>, Daniel </a:t>
            </a:r>
            <a:r>
              <a:rPr lang="en-US" dirty="0" err="1"/>
              <a:t>Frischemeier</a:t>
            </a:r>
            <a:r>
              <a:rPr lang="en-US" dirty="0"/>
              <a:t>, Susanne </a:t>
            </a:r>
            <a:r>
              <a:rPr lang="en-US" dirty="0" err="1"/>
              <a:t>Podworny</a:t>
            </a:r>
            <a:r>
              <a:rPr lang="en-US" dirty="0"/>
              <a:t>. Elementary preservice teachers' reasoning about modeling a family factory with </a:t>
            </a:r>
            <a:r>
              <a:rPr lang="en-US" dirty="0" err="1"/>
              <a:t>TinkerPlots</a:t>
            </a:r>
            <a:r>
              <a:rPr lang="en-US" dirty="0"/>
              <a:t> - A pilot study</a:t>
            </a:r>
          </a:p>
          <a:p>
            <a:r>
              <a:rPr lang="en-US" dirty="0"/>
              <a:t>Statistics Education Research Journal, </a:t>
            </a:r>
          </a:p>
        </p:txBody>
      </p:sp>
      <p:sp>
        <p:nvSpPr>
          <p:cNvPr id="15" name="Footer Placeholder 14">
            <a:extLst>
              <a:ext uri="{FF2B5EF4-FFF2-40B4-BE49-F238E27FC236}">
                <a16:creationId xmlns:a16="http://schemas.microsoft.com/office/drawing/2014/main" id="{53EC8840-2B11-4E5B-A961-B5FCFC35DABD}"/>
              </a:ext>
            </a:extLst>
          </p:cNvPr>
          <p:cNvSpPr>
            <a:spLocks noGrp="1"/>
          </p:cNvSpPr>
          <p:nvPr>
            <p:ph type="ftr" sz="quarter" idx="11"/>
          </p:nvPr>
        </p:nvSpPr>
        <p:spPr/>
        <p:txBody>
          <a:bodyPr/>
          <a:lstStyle/>
          <a:p>
            <a:r>
              <a:rPr lang="en-US"/>
              <a:t>NATIONAL RESEARCH COUNCIL CANADA</a:t>
            </a:r>
          </a:p>
        </p:txBody>
      </p:sp>
      <p:sp>
        <p:nvSpPr>
          <p:cNvPr id="16" name="Slide Number Placeholder 15">
            <a:extLst>
              <a:ext uri="{FF2B5EF4-FFF2-40B4-BE49-F238E27FC236}">
                <a16:creationId xmlns:a16="http://schemas.microsoft.com/office/drawing/2014/main" id="{1F119714-C779-4B78-B36E-A069667A3BBF}"/>
              </a:ext>
            </a:extLst>
          </p:cNvPr>
          <p:cNvSpPr>
            <a:spLocks noGrp="1"/>
          </p:cNvSpPr>
          <p:nvPr>
            <p:ph type="sldNum" sz="quarter" idx="12"/>
          </p:nvPr>
        </p:nvSpPr>
        <p:spPr/>
        <p:txBody>
          <a:bodyPr/>
          <a:lstStyle/>
          <a:p>
            <a:fld id="{C6BF2AB9-14D0-4896-94B0-E5AE1DCDC902}" type="slidenum">
              <a:rPr lang="en-US" smtClean="0"/>
              <a:t>67</a:t>
            </a:fld>
            <a:endParaRPr lang="en-US"/>
          </a:p>
        </p:txBody>
      </p:sp>
    </p:spTree>
    <p:extLst>
      <p:ext uri="{BB962C8B-B14F-4D97-AF65-F5344CB8AC3E}">
        <p14:creationId xmlns:p14="http://schemas.microsoft.com/office/powerpoint/2010/main" val="906919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43BC-EF66-43C3-9E9E-3B6C7E7D7FC6}"/>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48F711B6-A713-47CD-BFCB-A7ABD6CF879B}"/>
              </a:ext>
            </a:extLst>
          </p:cNvPr>
          <p:cNvSpPr>
            <a:spLocks noGrp="1"/>
          </p:cNvSpPr>
          <p:nvPr>
            <p:ph idx="1"/>
          </p:nvPr>
        </p:nvSpPr>
        <p:spPr/>
        <p:txBody>
          <a:bodyPr/>
          <a:lstStyle/>
          <a:p>
            <a:pPr marL="0" indent="0">
              <a:buNone/>
            </a:pPr>
            <a:r>
              <a:rPr lang="en-CA" dirty="0"/>
              <a:t>Case-Based Teaching Method</a:t>
            </a:r>
            <a:endParaRPr lang="en-US" dirty="0"/>
          </a:p>
        </p:txBody>
      </p:sp>
      <p:sp>
        <p:nvSpPr>
          <p:cNvPr id="5" name="TextBox 4">
            <a:extLst>
              <a:ext uri="{FF2B5EF4-FFF2-40B4-BE49-F238E27FC236}">
                <a16:creationId xmlns:a16="http://schemas.microsoft.com/office/drawing/2014/main" id="{944DE30B-5B2D-4F34-BB54-3CC25B63D7B1}"/>
              </a:ext>
            </a:extLst>
          </p:cNvPr>
          <p:cNvSpPr txBox="1"/>
          <p:nvPr/>
        </p:nvSpPr>
        <p:spPr>
          <a:xfrm>
            <a:off x="838200" y="5834846"/>
            <a:ext cx="9719930" cy="738664"/>
          </a:xfrm>
          <a:prstGeom prst="rect">
            <a:avLst/>
          </a:prstGeom>
          <a:noFill/>
        </p:spPr>
        <p:txBody>
          <a:bodyPr wrap="square">
            <a:spAutoFit/>
          </a:bodyPr>
          <a:lstStyle/>
          <a:p>
            <a:r>
              <a:rPr lang="en-US" sz="1400" dirty="0"/>
              <a:t>Derek R. Riddle, Jori S. Beck, Joseph John Morgan, Nancy Brown, Heather </a:t>
            </a:r>
            <a:r>
              <a:rPr lang="en-US" sz="1400" dirty="0" err="1"/>
              <a:t>Whitesides</a:t>
            </a:r>
            <a:r>
              <a:rPr lang="en-US" sz="1400" dirty="0"/>
              <a:t>. (2017). Making a case for case-based teaching in data literacy. Kappa Delta Pi Record. </a:t>
            </a:r>
            <a:r>
              <a:rPr lang="en-US" sz="1400" u="sng" dirty="0">
                <a:solidFill>
                  <a:srgbClr val="004466"/>
                </a:solidFill>
                <a:effectLst/>
                <a:hlinkClick r:id="rId2"/>
              </a:rPr>
              <a:t>https://www.tandfonline.com/doi/full/10.1080/00228958.2017.1334479</a:t>
            </a:r>
            <a:r>
              <a:rPr lang="en-US" sz="1400" u="sng" dirty="0">
                <a:solidFill>
                  <a:srgbClr val="004466"/>
                </a:solidFill>
                <a:effectLst/>
              </a:rPr>
              <a:t> </a:t>
            </a:r>
            <a:r>
              <a:rPr lang="en-US" sz="1400" u="sng" dirty="0">
                <a:solidFill>
                  <a:srgbClr val="004466"/>
                </a:solidFill>
                <a:effectLst/>
                <a:hlinkClick r:id="rId3"/>
              </a:rPr>
              <a:t>https://digitalcommons.odu.edu/cgi/viewcontent.cgi?article=1104&amp;context=teachinglearning_fac_pubs</a:t>
            </a:r>
            <a:r>
              <a:rPr lang="en-US" sz="1400" u="sng" dirty="0">
                <a:solidFill>
                  <a:srgbClr val="004466"/>
                </a:solidFill>
                <a:effectLst/>
              </a:rPr>
              <a:t> </a:t>
            </a:r>
            <a:endParaRPr lang="en-US" sz="1400" dirty="0"/>
          </a:p>
        </p:txBody>
      </p:sp>
      <p:pic>
        <p:nvPicPr>
          <p:cNvPr id="7" name="Picture 6" descr="A picture containing text, businesscard, accessory&#10;&#10;Description automatically generated">
            <a:extLst>
              <a:ext uri="{FF2B5EF4-FFF2-40B4-BE49-F238E27FC236}">
                <a16:creationId xmlns:a16="http://schemas.microsoft.com/office/drawing/2014/main" id="{6988E1A3-E2BE-4530-9764-B31C166F9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22" y="2841941"/>
            <a:ext cx="4947454" cy="2368012"/>
          </a:xfrm>
          <a:prstGeom prst="rect">
            <a:avLst/>
          </a:prstGeom>
        </p:spPr>
      </p:pic>
      <p:sp>
        <p:nvSpPr>
          <p:cNvPr id="9" name="TextBox 8">
            <a:extLst>
              <a:ext uri="{FF2B5EF4-FFF2-40B4-BE49-F238E27FC236}">
                <a16:creationId xmlns:a16="http://schemas.microsoft.com/office/drawing/2014/main" id="{45DA7413-7034-46EC-ACAA-C8F1AD5844CD}"/>
              </a:ext>
            </a:extLst>
          </p:cNvPr>
          <p:cNvSpPr txBox="1"/>
          <p:nvPr/>
        </p:nvSpPr>
        <p:spPr>
          <a:xfrm>
            <a:off x="7519718" y="2475412"/>
            <a:ext cx="3171160" cy="2031325"/>
          </a:xfrm>
          <a:prstGeom prst="rect">
            <a:avLst/>
          </a:prstGeom>
          <a:noFill/>
        </p:spPr>
        <p:txBody>
          <a:bodyPr wrap="square">
            <a:spAutoFit/>
          </a:bodyPr>
          <a:lstStyle/>
          <a:p>
            <a:r>
              <a:rPr lang="en-US" dirty="0">
                <a:latin typeface="Arial" panose="020B0604020202020204" pitchFamily="34" charset="0"/>
              </a:rPr>
              <a:t>C</a:t>
            </a:r>
            <a:r>
              <a:rPr lang="en-US" dirty="0">
                <a:effectLst/>
                <a:latin typeface="Arial" panose="020B0604020202020204" pitchFamily="34" charset="0"/>
              </a:rPr>
              <a:t>ase­‐based teaching as “an active learning strategy in which students read</a:t>
            </a:r>
            <a:br>
              <a:rPr lang="en-US" dirty="0">
                <a:effectLst/>
                <a:latin typeface="Arial" panose="020B0604020202020204" pitchFamily="34" charset="0"/>
              </a:rPr>
            </a:br>
            <a:r>
              <a:rPr lang="en-US" dirty="0">
                <a:effectLst/>
                <a:latin typeface="Arial" panose="020B0604020202020204" pitchFamily="34" charset="0"/>
              </a:rPr>
              <a:t>and discuss complex, real‐life scenarios that call on their analytical thinking skills and decision-­‐making”</a:t>
            </a:r>
            <a:endParaRPr lang="en-US" dirty="0"/>
          </a:p>
        </p:txBody>
      </p:sp>
      <p:sp>
        <p:nvSpPr>
          <p:cNvPr id="10" name="Footer Placeholder 9">
            <a:extLst>
              <a:ext uri="{FF2B5EF4-FFF2-40B4-BE49-F238E27FC236}">
                <a16:creationId xmlns:a16="http://schemas.microsoft.com/office/drawing/2014/main" id="{7F86D76D-97A0-4ADE-9CA2-AF8A5B3680BC}"/>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B647022F-E6C9-4F1D-94E0-1D64AB40019B}"/>
              </a:ext>
            </a:extLst>
          </p:cNvPr>
          <p:cNvSpPr>
            <a:spLocks noGrp="1"/>
          </p:cNvSpPr>
          <p:nvPr>
            <p:ph type="sldNum" sz="quarter" idx="12"/>
          </p:nvPr>
        </p:nvSpPr>
        <p:spPr/>
        <p:txBody>
          <a:bodyPr/>
          <a:lstStyle/>
          <a:p>
            <a:fld id="{C6BF2AB9-14D0-4896-94B0-E5AE1DCDC902}" type="slidenum">
              <a:rPr lang="en-US" smtClean="0"/>
              <a:t>68</a:t>
            </a:fld>
            <a:endParaRPr lang="en-US"/>
          </a:p>
        </p:txBody>
      </p:sp>
    </p:spTree>
    <p:extLst>
      <p:ext uri="{BB962C8B-B14F-4D97-AF65-F5344CB8AC3E}">
        <p14:creationId xmlns:p14="http://schemas.microsoft.com/office/powerpoint/2010/main" val="725169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6EF0-4B62-472C-829A-2185CC163011}"/>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738C2567-9B4C-433F-8DC2-84655E679D08}"/>
              </a:ext>
            </a:extLst>
          </p:cNvPr>
          <p:cNvSpPr>
            <a:spLocks noGrp="1"/>
          </p:cNvSpPr>
          <p:nvPr>
            <p:ph idx="1"/>
          </p:nvPr>
        </p:nvSpPr>
        <p:spPr/>
        <p:txBody>
          <a:bodyPr/>
          <a:lstStyle/>
          <a:p>
            <a:pPr marL="0" indent="0">
              <a:buNone/>
            </a:pPr>
            <a:r>
              <a:rPr lang="en-US" dirty="0" err="1"/>
              <a:t>Utilising</a:t>
            </a:r>
            <a:r>
              <a:rPr lang="en-US" dirty="0"/>
              <a:t> affordances in real-world data.</a:t>
            </a:r>
          </a:p>
        </p:txBody>
      </p:sp>
      <p:sp>
        <p:nvSpPr>
          <p:cNvPr id="7" name="TextBox 6">
            <a:extLst>
              <a:ext uri="{FF2B5EF4-FFF2-40B4-BE49-F238E27FC236}">
                <a16:creationId xmlns:a16="http://schemas.microsoft.com/office/drawing/2014/main" id="{EB103FEF-F3E0-439C-8FA3-8D2A9D02767A}"/>
              </a:ext>
            </a:extLst>
          </p:cNvPr>
          <p:cNvSpPr txBox="1"/>
          <p:nvPr/>
        </p:nvSpPr>
        <p:spPr>
          <a:xfrm>
            <a:off x="838200" y="4711655"/>
            <a:ext cx="8959102" cy="1846659"/>
          </a:xfrm>
          <a:prstGeom prst="rect">
            <a:avLst/>
          </a:prstGeom>
          <a:noFill/>
        </p:spPr>
        <p:txBody>
          <a:bodyPr wrap="square">
            <a:spAutoFit/>
          </a:bodyPr>
          <a:lstStyle/>
          <a:p>
            <a:r>
              <a:rPr lang="en-US" dirty="0"/>
              <a:t>Based on the Teaching for Statistical Literacy Hierarchy, analyzes statistical literacy lessons that use real-world data from the perspective of the affordances in the data presentation.</a:t>
            </a:r>
          </a:p>
          <a:p>
            <a:endParaRPr lang="en-US" dirty="0"/>
          </a:p>
          <a:p>
            <a:r>
              <a:rPr lang="en-US" sz="1400" dirty="0"/>
              <a:t>Helen L. Chick, Robyn Pierce, International Journal of Science and Mathematics Education. 2022. Teaching for statistical literacy: </a:t>
            </a:r>
            <a:r>
              <a:rPr lang="en-US" sz="1400" dirty="0" err="1"/>
              <a:t>Utilising</a:t>
            </a:r>
            <a:r>
              <a:rPr lang="en-US" sz="1400" dirty="0"/>
              <a:t> affordances in real-world data. International Journal of Science and Mathematics Education.  </a:t>
            </a:r>
            <a:r>
              <a:rPr lang="en-US" sz="1400" dirty="0">
                <a:hlinkClick r:id="rId2"/>
              </a:rPr>
              <a:t>https://link.springer.com/article/10.1007/s10763-011-9303-2</a:t>
            </a:r>
            <a:r>
              <a:rPr lang="en-US" sz="1400" dirty="0"/>
              <a:t> </a:t>
            </a:r>
          </a:p>
          <a:p>
            <a:endParaRPr lang="en-US" dirty="0"/>
          </a:p>
        </p:txBody>
      </p:sp>
      <p:pic>
        <p:nvPicPr>
          <p:cNvPr id="9" name="Picture 8" descr="Chart, scatter chart&#10;&#10;Description automatically generated">
            <a:extLst>
              <a:ext uri="{FF2B5EF4-FFF2-40B4-BE49-F238E27FC236}">
                <a16:creationId xmlns:a16="http://schemas.microsoft.com/office/drawing/2014/main" id="{021016A0-04E9-4BD5-AB78-0735D66AC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7" y="2672201"/>
            <a:ext cx="3401265" cy="1737873"/>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5F713981-DD9A-4D92-85CD-91AB2B9E2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419" y="2672201"/>
            <a:ext cx="2815757" cy="1759335"/>
          </a:xfrm>
          <a:prstGeom prst="rect">
            <a:avLst/>
          </a:prstGeom>
        </p:spPr>
      </p:pic>
      <p:sp>
        <p:nvSpPr>
          <p:cNvPr id="12" name="Footer Placeholder 11">
            <a:extLst>
              <a:ext uri="{FF2B5EF4-FFF2-40B4-BE49-F238E27FC236}">
                <a16:creationId xmlns:a16="http://schemas.microsoft.com/office/drawing/2014/main" id="{F21C1055-9548-4DC5-BE1B-C2BFC8691C50}"/>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3EF43BAC-8987-465D-8A6B-71651997B5A6}"/>
              </a:ext>
            </a:extLst>
          </p:cNvPr>
          <p:cNvSpPr>
            <a:spLocks noGrp="1"/>
          </p:cNvSpPr>
          <p:nvPr>
            <p:ph type="sldNum" sz="quarter" idx="12"/>
          </p:nvPr>
        </p:nvSpPr>
        <p:spPr/>
        <p:txBody>
          <a:bodyPr/>
          <a:lstStyle/>
          <a:p>
            <a:fld id="{C6BF2AB9-14D0-4896-94B0-E5AE1DCDC902}" type="slidenum">
              <a:rPr lang="en-US" smtClean="0"/>
              <a:t>69</a:t>
            </a:fld>
            <a:endParaRPr lang="en-US"/>
          </a:p>
        </p:txBody>
      </p:sp>
    </p:spTree>
    <p:extLst>
      <p:ext uri="{BB962C8B-B14F-4D97-AF65-F5344CB8AC3E}">
        <p14:creationId xmlns:p14="http://schemas.microsoft.com/office/powerpoint/2010/main" val="188650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E443-C476-4D25-8E69-8367546DA4C0}"/>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9F58A126-9E55-4BAE-96B8-55DE84568B12}"/>
              </a:ext>
            </a:extLst>
          </p:cNvPr>
          <p:cNvSpPr>
            <a:spLocks noGrp="1"/>
          </p:cNvSpPr>
          <p:nvPr>
            <p:ph idx="1"/>
          </p:nvPr>
        </p:nvSpPr>
        <p:spPr>
          <a:xfrm>
            <a:off x="838200" y="1825625"/>
            <a:ext cx="6285614" cy="4351338"/>
          </a:xfrm>
        </p:spPr>
        <p:txBody>
          <a:bodyPr/>
          <a:lstStyle/>
          <a:p>
            <a:pPr marL="0" indent="0">
              <a:buNone/>
            </a:pPr>
            <a:r>
              <a:rPr lang="en-US" dirty="0"/>
              <a:t>"Data literacy" is formally called out as a new core competency as part of a clear commitment to the organization and leadership valuing "information as a strategic asset." Training programs (online and/or in-person; internal and/or external) are available and supported across all required levels of proficiency. (Gartner, 2019, Toolkit)</a:t>
            </a:r>
          </a:p>
        </p:txBody>
      </p:sp>
      <p:sp>
        <p:nvSpPr>
          <p:cNvPr id="9" name="TextBox 8">
            <a:extLst>
              <a:ext uri="{FF2B5EF4-FFF2-40B4-BE49-F238E27FC236}">
                <a16:creationId xmlns:a16="http://schemas.microsoft.com/office/drawing/2014/main" id="{12B61774-7F4E-4BF1-8146-34BB197A5E30}"/>
              </a:ext>
            </a:extLst>
          </p:cNvPr>
          <p:cNvSpPr txBox="1"/>
          <p:nvPr/>
        </p:nvSpPr>
        <p:spPr>
          <a:xfrm>
            <a:off x="838200" y="5481105"/>
            <a:ext cx="10964826" cy="1200329"/>
          </a:xfrm>
          <a:prstGeom prst="rect">
            <a:avLst/>
          </a:prstGeom>
          <a:noFill/>
        </p:spPr>
        <p:txBody>
          <a:bodyPr wrap="square">
            <a:spAutoFit/>
          </a:bodyPr>
          <a:lstStyle/>
          <a:p>
            <a:r>
              <a:rPr lang="en-US" dirty="0"/>
              <a:t>Gartner. 2019. Toolkit: Data Literacy Individual Assessment. Gartner. </a:t>
            </a:r>
            <a:r>
              <a:rPr lang="en-US" dirty="0">
                <a:hlinkClick r:id="rId2"/>
              </a:rPr>
              <a:t>https://www.gartner.com/en/documents/3983897/toolkit-data-literacy-individual-assessment</a:t>
            </a:r>
            <a:r>
              <a:rPr lang="en-US" dirty="0"/>
              <a:t> </a:t>
            </a:r>
          </a:p>
          <a:p>
            <a:r>
              <a:rPr lang="en-US" dirty="0"/>
              <a:t>Alan D. Duncan, Donna Medeiros, Aron Clarke, Sally Parker. 2021. How to Measure the Value of Data Literacy. Gartner. </a:t>
            </a:r>
            <a:r>
              <a:rPr lang="en-US" dirty="0">
                <a:hlinkClick r:id="rId3"/>
              </a:rPr>
              <a:t>https://www.gartner.com/en/documents/4003941-how-to-measure-the-value-of-data-literacy</a:t>
            </a:r>
            <a:r>
              <a:rPr lang="en-US" dirty="0"/>
              <a:t>  </a:t>
            </a:r>
          </a:p>
        </p:txBody>
      </p:sp>
      <p:pic>
        <p:nvPicPr>
          <p:cNvPr id="11" name="Picture 10" descr="Text&#10;&#10;Description automatically generated with medium confidence">
            <a:extLst>
              <a:ext uri="{FF2B5EF4-FFF2-40B4-BE49-F238E27FC236}">
                <a16:creationId xmlns:a16="http://schemas.microsoft.com/office/drawing/2014/main" id="{89B238D6-E659-44BD-8E41-32B6B7C93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814" y="1924825"/>
            <a:ext cx="4286250" cy="2200275"/>
          </a:xfrm>
          <a:prstGeom prst="rect">
            <a:avLst/>
          </a:prstGeom>
        </p:spPr>
      </p:pic>
      <p:sp>
        <p:nvSpPr>
          <p:cNvPr id="12" name="Footer Placeholder 11">
            <a:extLst>
              <a:ext uri="{FF2B5EF4-FFF2-40B4-BE49-F238E27FC236}">
                <a16:creationId xmlns:a16="http://schemas.microsoft.com/office/drawing/2014/main" id="{660CB286-7093-4573-8827-1A8944BCC06E}"/>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2FC2FD63-9285-4640-B54D-20C61A01B111}"/>
              </a:ext>
            </a:extLst>
          </p:cNvPr>
          <p:cNvSpPr>
            <a:spLocks noGrp="1"/>
          </p:cNvSpPr>
          <p:nvPr>
            <p:ph type="sldNum" sz="quarter" idx="12"/>
          </p:nvPr>
        </p:nvSpPr>
        <p:spPr/>
        <p:txBody>
          <a:bodyPr/>
          <a:lstStyle/>
          <a:p>
            <a:fld id="{C6BF2AB9-14D0-4896-94B0-E5AE1DCDC902}" type="slidenum">
              <a:rPr lang="en-US" smtClean="0"/>
              <a:t>7</a:t>
            </a:fld>
            <a:endParaRPr lang="en-US"/>
          </a:p>
        </p:txBody>
      </p:sp>
    </p:spTree>
    <p:extLst>
      <p:ext uri="{BB962C8B-B14F-4D97-AF65-F5344CB8AC3E}">
        <p14:creationId xmlns:p14="http://schemas.microsoft.com/office/powerpoint/2010/main" val="1295301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3A34-3132-4206-8805-560E7DDDB21B}"/>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C110CD09-892F-4DDC-A01D-F7DBB9E18C16}"/>
              </a:ext>
            </a:extLst>
          </p:cNvPr>
          <p:cNvSpPr>
            <a:spLocks noGrp="1"/>
          </p:cNvSpPr>
          <p:nvPr>
            <p:ph idx="1"/>
          </p:nvPr>
        </p:nvSpPr>
        <p:spPr/>
        <p:txBody>
          <a:bodyPr/>
          <a:lstStyle/>
          <a:p>
            <a:pPr marL="0" indent="0">
              <a:buNone/>
            </a:pPr>
            <a:r>
              <a:rPr lang="en-CA" dirty="0"/>
              <a:t>Literacy Data-Driven Decisions</a:t>
            </a:r>
            <a:endParaRPr lang="en-US" dirty="0"/>
          </a:p>
        </p:txBody>
      </p:sp>
      <p:sp>
        <p:nvSpPr>
          <p:cNvPr id="7" name="TextBox 6">
            <a:extLst>
              <a:ext uri="{FF2B5EF4-FFF2-40B4-BE49-F238E27FC236}">
                <a16:creationId xmlns:a16="http://schemas.microsoft.com/office/drawing/2014/main" id="{171646F2-6E19-4CD6-802D-174A44A2D632}"/>
              </a:ext>
            </a:extLst>
          </p:cNvPr>
          <p:cNvSpPr txBox="1"/>
          <p:nvPr/>
        </p:nvSpPr>
        <p:spPr>
          <a:xfrm>
            <a:off x="838200" y="5761464"/>
            <a:ext cx="8304914" cy="830997"/>
          </a:xfrm>
          <a:prstGeom prst="rect">
            <a:avLst/>
          </a:prstGeom>
          <a:noFill/>
        </p:spPr>
        <p:txBody>
          <a:bodyPr wrap="square">
            <a:spAutoFit/>
          </a:bodyPr>
          <a:lstStyle/>
          <a:p>
            <a:r>
              <a:rPr lang="en-US" sz="1600" dirty="0"/>
              <a:t>Mary Abbott, et.al. (2017). A Team Approach to Data-Driven Decision-Making Literacy Instruction in Preschool Classrooms: Child Assessment and Intervention Through Classroom Team Self-Reflection. Young Exceptional Children. </a:t>
            </a:r>
            <a:r>
              <a:rPr lang="en-US" sz="1600" dirty="0">
                <a:hlinkClick r:id="rId2"/>
              </a:rPr>
              <a:t>https://files.eric.ed.gov/fulltext/EJ1151410.pdf</a:t>
            </a:r>
            <a:r>
              <a:rPr lang="en-US" sz="1600" dirty="0"/>
              <a:t>  </a:t>
            </a:r>
          </a:p>
        </p:txBody>
      </p:sp>
      <p:pic>
        <p:nvPicPr>
          <p:cNvPr id="9" name="Picture 8">
            <a:extLst>
              <a:ext uri="{FF2B5EF4-FFF2-40B4-BE49-F238E27FC236}">
                <a16:creationId xmlns:a16="http://schemas.microsoft.com/office/drawing/2014/main" id="{F72AEB6B-888D-403D-80F3-4D875C7BB60F}"/>
              </a:ext>
            </a:extLst>
          </p:cNvPr>
          <p:cNvPicPr>
            <a:picLocks noChangeAspect="1"/>
          </p:cNvPicPr>
          <p:nvPr/>
        </p:nvPicPr>
        <p:blipFill>
          <a:blip r:embed="rId3"/>
          <a:stretch>
            <a:fillRect/>
          </a:stretch>
        </p:blipFill>
        <p:spPr>
          <a:xfrm>
            <a:off x="724731" y="2519950"/>
            <a:ext cx="5553850" cy="2962688"/>
          </a:xfrm>
          <a:prstGeom prst="rect">
            <a:avLst/>
          </a:prstGeom>
        </p:spPr>
      </p:pic>
      <p:sp>
        <p:nvSpPr>
          <p:cNvPr id="10" name="TextBox 9">
            <a:extLst>
              <a:ext uri="{FF2B5EF4-FFF2-40B4-BE49-F238E27FC236}">
                <a16:creationId xmlns:a16="http://schemas.microsoft.com/office/drawing/2014/main" id="{64385DD4-E978-46E4-A0A1-C1DAA062EBEA}"/>
              </a:ext>
            </a:extLst>
          </p:cNvPr>
          <p:cNvSpPr txBox="1"/>
          <p:nvPr/>
        </p:nvSpPr>
        <p:spPr>
          <a:xfrm>
            <a:off x="7453423" y="3051544"/>
            <a:ext cx="4433777" cy="1754326"/>
          </a:xfrm>
          <a:prstGeom prst="rect">
            <a:avLst/>
          </a:prstGeom>
          <a:noFill/>
        </p:spPr>
        <p:txBody>
          <a:bodyPr wrap="square" rtlCol="0">
            <a:spAutoFit/>
          </a:bodyPr>
          <a:lstStyle/>
          <a:p>
            <a:r>
              <a:rPr lang="en-CA" dirty="0"/>
              <a:t>Requirements:</a:t>
            </a:r>
          </a:p>
          <a:p>
            <a:pPr marL="285750" indent="-285750">
              <a:buFontTx/>
              <a:buChar char="-"/>
            </a:pPr>
            <a:r>
              <a:rPr lang="en-CA" dirty="0"/>
              <a:t>Expertise in data collection</a:t>
            </a:r>
          </a:p>
          <a:p>
            <a:pPr marL="285750" indent="-285750">
              <a:buFontTx/>
              <a:buChar char="-"/>
            </a:pPr>
            <a:r>
              <a:rPr lang="en-CA" dirty="0"/>
              <a:t>Management of variable environment</a:t>
            </a:r>
          </a:p>
          <a:p>
            <a:pPr marL="285750" indent="-285750">
              <a:buFontTx/>
              <a:buChar char="-"/>
            </a:pPr>
            <a:r>
              <a:rPr lang="en-CA" dirty="0"/>
              <a:t>Need space &amp; time for the process</a:t>
            </a:r>
          </a:p>
          <a:p>
            <a:pPr marL="285750" indent="-285750">
              <a:buFontTx/>
              <a:buChar char="-"/>
            </a:pPr>
            <a:r>
              <a:rPr lang="en-CA" dirty="0"/>
              <a:t>Need to ensure process fidelity</a:t>
            </a:r>
          </a:p>
          <a:p>
            <a:pPr marL="285750" indent="-285750">
              <a:buFontTx/>
              <a:buChar char="-"/>
            </a:pPr>
            <a:endParaRPr lang="en-US" dirty="0"/>
          </a:p>
        </p:txBody>
      </p:sp>
      <p:sp>
        <p:nvSpPr>
          <p:cNvPr id="11" name="Footer Placeholder 10">
            <a:extLst>
              <a:ext uri="{FF2B5EF4-FFF2-40B4-BE49-F238E27FC236}">
                <a16:creationId xmlns:a16="http://schemas.microsoft.com/office/drawing/2014/main" id="{CB7E45B4-0567-469A-BAC4-0F6532EF44FF}"/>
              </a:ext>
            </a:extLst>
          </p:cNvPr>
          <p:cNvSpPr>
            <a:spLocks noGrp="1"/>
          </p:cNvSpPr>
          <p:nvPr>
            <p:ph type="ftr" sz="quarter" idx="11"/>
          </p:nvPr>
        </p:nvSpPr>
        <p:spPr/>
        <p:txBody>
          <a:bodyPr/>
          <a:lstStyle/>
          <a:p>
            <a:r>
              <a:rPr lang="en-US"/>
              <a:t>NATIONAL RESEARCH COUNCIL CANADA</a:t>
            </a:r>
          </a:p>
        </p:txBody>
      </p:sp>
      <p:sp>
        <p:nvSpPr>
          <p:cNvPr id="12" name="Slide Number Placeholder 11">
            <a:extLst>
              <a:ext uri="{FF2B5EF4-FFF2-40B4-BE49-F238E27FC236}">
                <a16:creationId xmlns:a16="http://schemas.microsoft.com/office/drawing/2014/main" id="{AF3B6F59-3ADE-4C64-A9BA-2A42A6419343}"/>
              </a:ext>
            </a:extLst>
          </p:cNvPr>
          <p:cNvSpPr>
            <a:spLocks noGrp="1"/>
          </p:cNvSpPr>
          <p:nvPr>
            <p:ph type="sldNum" sz="quarter" idx="12"/>
          </p:nvPr>
        </p:nvSpPr>
        <p:spPr/>
        <p:txBody>
          <a:bodyPr/>
          <a:lstStyle/>
          <a:p>
            <a:fld id="{C6BF2AB9-14D0-4896-94B0-E5AE1DCDC902}" type="slidenum">
              <a:rPr lang="en-US" smtClean="0"/>
              <a:t>70</a:t>
            </a:fld>
            <a:endParaRPr lang="en-US"/>
          </a:p>
        </p:txBody>
      </p:sp>
    </p:spTree>
    <p:extLst>
      <p:ext uri="{BB962C8B-B14F-4D97-AF65-F5344CB8AC3E}">
        <p14:creationId xmlns:p14="http://schemas.microsoft.com/office/powerpoint/2010/main" val="3118028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2D80-8BEC-4D8B-BF3B-0682E95E122C}"/>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A13137BA-5B60-4546-AFF7-67ACE0EEBD24}"/>
              </a:ext>
            </a:extLst>
          </p:cNvPr>
          <p:cNvSpPr>
            <a:spLocks noGrp="1"/>
          </p:cNvSpPr>
          <p:nvPr>
            <p:ph idx="1"/>
          </p:nvPr>
        </p:nvSpPr>
        <p:spPr/>
        <p:txBody>
          <a:bodyPr/>
          <a:lstStyle/>
          <a:p>
            <a:pPr marL="0" indent="0">
              <a:buNone/>
            </a:pPr>
            <a:r>
              <a:rPr lang="en-US" dirty="0"/>
              <a:t>Types of Resources:</a:t>
            </a:r>
          </a:p>
          <a:p>
            <a:r>
              <a:rPr lang="en-US" dirty="0"/>
              <a:t>Lessons and Lesson Plans</a:t>
            </a:r>
          </a:p>
          <a:p>
            <a:r>
              <a:rPr lang="en-US" dirty="0"/>
              <a:t>Help Sheets and Templates</a:t>
            </a:r>
          </a:p>
          <a:p>
            <a:r>
              <a:rPr lang="en-US" dirty="0"/>
              <a:t>Course and Video Libraries</a:t>
            </a:r>
          </a:p>
          <a:p>
            <a:r>
              <a:rPr lang="en-US" dirty="0"/>
              <a:t>Performance Support Tools</a:t>
            </a:r>
          </a:p>
          <a:p>
            <a:endParaRPr lang="en-US" dirty="0"/>
          </a:p>
        </p:txBody>
      </p:sp>
      <p:pic>
        <p:nvPicPr>
          <p:cNvPr id="9" name="Picture 8" descr="Diagram&#10;&#10;Description automatically generated">
            <a:extLst>
              <a:ext uri="{FF2B5EF4-FFF2-40B4-BE49-F238E27FC236}">
                <a16:creationId xmlns:a16="http://schemas.microsoft.com/office/drawing/2014/main" id="{441FE3FA-991A-45EB-B19B-27756C796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737" y="2411513"/>
            <a:ext cx="5566063" cy="2638951"/>
          </a:xfrm>
          <a:prstGeom prst="rect">
            <a:avLst/>
          </a:prstGeom>
        </p:spPr>
      </p:pic>
      <p:sp>
        <p:nvSpPr>
          <p:cNvPr id="11" name="TextBox 10">
            <a:extLst>
              <a:ext uri="{FF2B5EF4-FFF2-40B4-BE49-F238E27FC236}">
                <a16:creationId xmlns:a16="http://schemas.microsoft.com/office/drawing/2014/main" id="{8FF7F0AC-4293-4691-A63A-D37D9A3A5F07}"/>
              </a:ext>
            </a:extLst>
          </p:cNvPr>
          <p:cNvSpPr txBox="1"/>
          <p:nvPr/>
        </p:nvSpPr>
        <p:spPr>
          <a:xfrm>
            <a:off x="6270551" y="6232381"/>
            <a:ext cx="6097772" cy="338554"/>
          </a:xfrm>
          <a:prstGeom prst="rect">
            <a:avLst/>
          </a:prstGeom>
          <a:noFill/>
        </p:spPr>
        <p:txBody>
          <a:bodyPr wrap="square">
            <a:spAutoFit/>
          </a:bodyPr>
          <a:lstStyle/>
          <a:p>
            <a:r>
              <a:rPr lang="en-US" sz="1600" dirty="0"/>
              <a:t>Image: </a:t>
            </a:r>
            <a:r>
              <a:rPr lang="en-US" sz="1600" dirty="0">
                <a:hlinkClick r:id="rId3"/>
              </a:rPr>
              <a:t>https://www.pinterest.ca/pin/332984966170591583/</a:t>
            </a:r>
            <a:r>
              <a:rPr lang="en-US" sz="1600" dirty="0"/>
              <a:t> </a:t>
            </a:r>
          </a:p>
        </p:txBody>
      </p:sp>
      <p:sp>
        <p:nvSpPr>
          <p:cNvPr id="12" name="Footer Placeholder 11">
            <a:extLst>
              <a:ext uri="{FF2B5EF4-FFF2-40B4-BE49-F238E27FC236}">
                <a16:creationId xmlns:a16="http://schemas.microsoft.com/office/drawing/2014/main" id="{F93F2F14-608F-45F8-B55A-DBCE502F8904}"/>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811E3420-39E2-410A-9762-5E9574EE818A}"/>
              </a:ext>
            </a:extLst>
          </p:cNvPr>
          <p:cNvSpPr>
            <a:spLocks noGrp="1"/>
          </p:cNvSpPr>
          <p:nvPr>
            <p:ph type="sldNum" sz="quarter" idx="12"/>
          </p:nvPr>
        </p:nvSpPr>
        <p:spPr/>
        <p:txBody>
          <a:bodyPr/>
          <a:lstStyle/>
          <a:p>
            <a:fld id="{C6BF2AB9-14D0-4896-94B0-E5AE1DCDC902}" type="slidenum">
              <a:rPr lang="en-US" smtClean="0"/>
              <a:t>71</a:t>
            </a:fld>
            <a:endParaRPr lang="en-US"/>
          </a:p>
        </p:txBody>
      </p:sp>
    </p:spTree>
    <p:extLst>
      <p:ext uri="{BB962C8B-B14F-4D97-AF65-F5344CB8AC3E}">
        <p14:creationId xmlns:p14="http://schemas.microsoft.com/office/powerpoint/2010/main" val="3331042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004E-9B84-4C74-A8C8-0A0C1D839729}"/>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CF969654-380C-4621-B0A8-BD58ECF176FD}"/>
              </a:ext>
            </a:extLst>
          </p:cNvPr>
          <p:cNvSpPr>
            <a:spLocks noGrp="1"/>
          </p:cNvSpPr>
          <p:nvPr>
            <p:ph idx="1"/>
          </p:nvPr>
        </p:nvSpPr>
        <p:spPr/>
        <p:txBody>
          <a:bodyPr/>
          <a:lstStyle/>
          <a:p>
            <a:pPr marL="0" indent="0">
              <a:buNone/>
            </a:pPr>
            <a:r>
              <a:rPr lang="en-US" dirty="0"/>
              <a:t>Lessons for Teaching Data Literacy</a:t>
            </a:r>
          </a:p>
        </p:txBody>
      </p:sp>
      <p:sp>
        <p:nvSpPr>
          <p:cNvPr id="5" name="TextBox 4">
            <a:extLst>
              <a:ext uri="{FF2B5EF4-FFF2-40B4-BE49-F238E27FC236}">
                <a16:creationId xmlns:a16="http://schemas.microsoft.com/office/drawing/2014/main" id="{4142EE47-D087-4B86-B6E0-16B4CB12C328}"/>
              </a:ext>
            </a:extLst>
          </p:cNvPr>
          <p:cNvSpPr txBox="1"/>
          <p:nvPr/>
        </p:nvSpPr>
        <p:spPr>
          <a:xfrm>
            <a:off x="838200" y="5665569"/>
            <a:ext cx="10645588" cy="646331"/>
          </a:xfrm>
          <a:prstGeom prst="rect">
            <a:avLst/>
          </a:prstGeom>
          <a:noFill/>
        </p:spPr>
        <p:txBody>
          <a:bodyPr wrap="square">
            <a:spAutoFit/>
          </a:bodyPr>
          <a:lstStyle/>
          <a:p>
            <a:r>
              <a:rPr lang="en-US" dirty="0"/>
              <a:t>Federal Reserve Bank of St. Louis. Each lesson reviews data interpretation, analysis, and/or presentation concepts in detail, and is written in an accessible manner Sample lesson </a:t>
            </a:r>
            <a:r>
              <a:rPr lang="en-US" dirty="0">
                <a:hlinkClick r:id="rId2"/>
              </a:rPr>
              <a:t>here</a:t>
            </a:r>
            <a:r>
              <a:rPr lang="en-US" dirty="0"/>
              <a:t>.</a:t>
            </a:r>
          </a:p>
        </p:txBody>
      </p:sp>
      <p:sp>
        <p:nvSpPr>
          <p:cNvPr id="7" name="TextBox 6">
            <a:extLst>
              <a:ext uri="{FF2B5EF4-FFF2-40B4-BE49-F238E27FC236}">
                <a16:creationId xmlns:a16="http://schemas.microsoft.com/office/drawing/2014/main" id="{1A7161A6-B802-4AF6-AC70-157C8EB1E15B}"/>
              </a:ext>
            </a:extLst>
          </p:cNvPr>
          <p:cNvSpPr txBox="1"/>
          <p:nvPr/>
        </p:nvSpPr>
        <p:spPr>
          <a:xfrm>
            <a:off x="838200" y="6311900"/>
            <a:ext cx="7237879" cy="369332"/>
          </a:xfrm>
          <a:prstGeom prst="rect">
            <a:avLst/>
          </a:prstGeom>
          <a:noFill/>
        </p:spPr>
        <p:txBody>
          <a:bodyPr wrap="square">
            <a:spAutoFit/>
          </a:bodyPr>
          <a:lstStyle/>
          <a:p>
            <a:r>
              <a:rPr lang="en-US" dirty="0">
                <a:hlinkClick r:id="rId3"/>
              </a:rPr>
              <a:t>https://www.stlouisfed.org/education/lessons-for-teaching-data-literacy</a:t>
            </a:r>
            <a:r>
              <a:rPr lang="en-US" dirty="0"/>
              <a:t> </a:t>
            </a:r>
          </a:p>
        </p:txBody>
      </p:sp>
      <p:pic>
        <p:nvPicPr>
          <p:cNvPr id="9" name="Picture 8">
            <a:extLst>
              <a:ext uri="{FF2B5EF4-FFF2-40B4-BE49-F238E27FC236}">
                <a16:creationId xmlns:a16="http://schemas.microsoft.com/office/drawing/2014/main" id="{1D76FEA0-AB00-44A7-9BFE-812178D3E88A}"/>
              </a:ext>
            </a:extLst>
          </p:cNvPr>
          <p:cNvPicPr>
            <a:picLocks noChangeAspect="1"/>
          </p:cNvPicPr>
          <p:nvPr/>
        </p:nvPicPr>
        <p:blipFill>
          <a:blip r:embed="rId4"/>
          <a:stretch>
            <a:fillRect/>
          </a:stretch>
        </p:blipFill>
        <p:spPr>
          <a:xfrm>
            <a:off x="1636280" y="2509797"/>
            <a:ext cx="6439799" cy="2657846"/>
          </a:xfrm>
          <a:prstGeom prst="rect">
            <a:avLst/>
          </a:prstGeom>
        </p:spPr>
      </p:pic>
      <p:sp>
        <p:nvSpPr>
          <p:cNvPr id="10" name="Footer Placeholder 9">
            <a:extLst>
              <a:ext uri="{FF2B5EF4-FFF2-40B4-BE49-F238E27FC236}">
                <a16:creationId xmlns:a16="http://schemas.microsoft.com/office/drawing/2014/main" id="{6F749F21-5314-414F-91A2-0826F2E8C9F5}"/>
              </a:ext>
            </a:extLst>
          </p:cNvPr>
          <p:cNvSpPr>
            <a:spLocks noGrp="1"/>
          </p:cNvSpPr>
          <p:nvPr>
            <p:ph type="ftr" sz="quarter" idx="11"/>
          </p:nvPr>
        </p:nvSpPr>
        <p:spPr/>
        <p:txBody>
          <a:bodyPr/>
          <a:lstStyle/>
          <a:p>
            <a:r>
              <a:rPr lang="en-US" dirty="0"/>
              <a:t>NATIONAL RESEARCH COUNCIL CANADA</a:t>
            </a:r>
          </a:p>
        </p:txBody>
      </p:sp>
      <p:sp>
        <p:nvSpPr>
          <p:cNvPr id="11" name="Slide Number Placeholder 10">
            <a:extLst>
              <a:ext uri="{FF2B5EF4-FFF2-40B4-BE49-F238E27FC236}">
                <a16:creationId xmlns:a16="http://schemas.microsoft.com/office/drawing/2014/main" id="{F3568EC0-AB8A-47D0-A891-C9088BAA8863}"/>
              </a:ext>
            </a:extLst>
          </p:cNvPr>
          <p:cNvSpPr>
            <a:spLocks noGrp="1"/>
          </p:cNvSpPr>
          <p:nvPr>
            <p:ph type="sldNum" sz="quarter" idx="12"/>
          </p:nvPr>
        </p:nvSpPr>
        <p:spPr/>
        <p:txBody>
          <a:bodyPr/>
          <a:lstStyle/>
          <a:p>
            <a:fld id="{C6BF2AB9-14D0-4896-94B0-E5AE1DCDC902}" type="slidenum">
              <a:rPr lang="en-US" smtClean="0"/>
              <a:t>72</a:t>
            </a:fld>
            <a:endParaRPr lang="en-US"/>
          </a:p>
        </p:txBody>
      </p:sp>
    </p:spTree>
    <p:extLst>
      <p:ext uri="{BB962C8B-B14F-4D97-AF65-F5344CB8AC3E}">
        <p14:creationId xmlns:p14="http://schemas.microsoft.com/office/powerpoint/2010/main" val="2824814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FF4F-4D76-47BB-B7AE-2023C7CCF576}"/>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81982A6E-F207-4EE8-9987-B824CE1288F1}"/>
              </a:ext>
            </a:extLst>
          </p:cNvPr>
          <p:cNvSpPr>
            <a:spLocks noGrp="1"/>
          </p:cNvSpPr>
          <p:nvPr>
            <p:ph idx="1"/>
          </p:nvPr>
        </p:nvSpPr>
        <p:spPr/>
        <p:txBody>
          <a:bodyPr/>
          <a:lstStyle/>
          <a:p>
            <a:pPr marL="0" indent="0">
              <a:buNone/>
            </a:pPr>
            <a:r>
              <a:rPr lang="en-CA" dirty="0"/>
              <a:t>Data Visualization Project</a:t>
            </a:r>
            <a:endParaRPr lang="en-US" dirty="0"/>
          </a:p>
        </p:txBody>
      </p:sp>
      <p:pic>
        <p:nvPicPr>
          <p:cNvPr id="5" name="Picture 4">
            <a:extLst>
              <a:ext uri="{FF2B5EF4-FFF2-40B4-BE49-F238E27FC236}">
                <a16:creationId xmlns:a16="http://schemas.microsoft.com/office/drawing/2014/main" id="{3CE424C6-38AF-4F45-BD02-C84E87871282}"/>
              </a:ext>
            </a:extLst>
          </p:cNvPr>
          <p:cNvPicPr>
            <a:picLocks noChangeAspect="1"/>
          </p:cNvPicPr>
          <p:nvPr/>
        </p:nvPicPr>
        <p:blipFill>
          <a:blip r:embed="rId2"/>
          <a:stretch>
            <a:fillRect/>
          </a:stretch>
        </p:blipFill>
        <p:spPr>
          <a:xfrm>
            <a:off x="1918483" y="2351585"/>
            <a:ext cx="4988887" cy="3297628"/>
          </a:xfrm>
          <a:prstGeom prst="rect">
            <a:avLst/>
          </a:prstGeom>
        </p:spPr>
      </p:pic>
      <p:sp>
        <p:nvSpPr>
          <p:cNvPr id="7" name="TextBox 6">
            <a:extLst>
              <a:ext uri="{FF2B5EF4-FFF2-40B4-BE49-F238E27FC236}">
                <a16:creationId xmlns:a16="http://schemas.microsoft.com/office/drawing/2014/main" id="{28B5D32F-C37C-4766-9E12-EB8335888E0A}"/>
              </a:ext>
            </a:extLst>
          </p:cNvPr>
          <p:cNvSpPr txBox="1"/>
          <p:nvPr/>
        </p:nvSpPr>
        <p:spPr>
          <a:xfrm>
            <a:off x="838199" y="5853797"/>
            <a:ext cx="10349753" cy="646331"/>
          </a:xfrm>
          <a:prstGeom prst="rect">
            <a:avLst/>
          </a:prstGeom>
          <a:noFill/>
        </p:spPr>
        <p:txBody>
          <a:bodyPr wrap="square">
            <a:spAutoFit/>
          </a:bodyPr>
          <a:lstStyle/>
          <a:p>
            <a:r>
              <a:rPr lang="en-US" dirty="0"/>
              <a:t>Set of common data visualization formats or templates, with an accompanying instruction page for each one. </a:t>
            </a:r>
            <a:r>
              <a:rPr lang="en-US" dirty="0">
                <a:hlinkClick r:id="rId3"/>
              </a:rPr>
              <a:t>https://datavizproject.com/</a:t>
            </a:r>
            <a:r>
              <a:rPr lang="en-US" dirty="0"/>
              <a:t> </a:t>
            </a:r>
          </a:p>
        </p:txBody>
      </p:sp>
      <p:sp>
        <p:nvSpPr>
          <p:cNvPr id="8" name="Footer Placeholder 7">
            <a:extLst>
              <a:ext uri="{FF2B5EF4-FFF2-40B4-BE49-F238E27FC236}">
                <a16:creationId xmlns:a16="http://schemas.microsoft.com/office/drawing/2014/main" id="{FCA723CF-4661-479A-84D5-E54BB8FF611F}"/>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4D123DD8-E68D-44D1-AE7B-E5CE690A0F63}"/>
              </a:ext>
            </a:extLst>
          </p:cNvPr>
          <p:cNvSpPr>
            <a:spLocks noGrp="1"/>
          </p:cNvSpPr>
          <p:nvPr>
            <p:ph type="sldNum" sz="quarter" idx="12"/>
          </p:nvPr>
        </p:nvSpPr>
        <p:spPr/>
        <p:txBody>
          <a:bodyPr/>
          <a:lstStyle/>
          <a:p>
            <a:fld id="{C6BF2AB9-14D0-4896-94B0-E5AE1DCDC902}" type="slidenum">
              <a:rPr lang="en-US" smtClean="0"/>
              <a:t>73</a:t>
            </a:fld>
            <a:endParaRPr lang="en-US"/>
          </a:p>
        </p:txBody>
      </p:sp>
    </p:spTree>
    <p:extLst>
      <p:ext uri="{BB962C8B-B14F-4D97-AF65-F5344CB8AC3E}">
        <p14:creationId xmlns:p14="http://schemas.microsoft.com/office/powerpoint/2010/main" val="2388180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1080-1317-4BAB-B44D-E8DAEB80346A}"/>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80F77100-6519-482E-9392-C14C2D276046}"/>
              </a:ext>
            </a:extLst>
          </p:cNvPr>
          <p:cNvSpPr>
            <a:spLocks noGrp="1"/>
          </p:cNvSpPr>
          <p:nvPr>
            <p:ph idx="1"/>
          </p:nvPr>
        </p:nvSpPr>
        <p:spPr>
          <a:xfrm>
            <a:off x="838200" y="1690688"/>
            <a:ext cx="10515600" cy="484395"/>
          </a:xfrm>
        </p:spPr>
        <p:txBody>
          <a:bodyPr>
            <a:normAutofit/>
          </a:bodyPr>
          <a:lstStyle/>
          <a:p>
            <a:pPr marL="0" indent="0">
              <a:buNone/>
            </a:pPr>
            <a:r>
              <a:rPr lang="en-US" dirty="0"/>
              <a:t>Data Analysis Worksheet</a:t>
            </a:r>
          </a:p>
        </p:txBody>
      </p:sp>
      <p:pic>
        <p:nvPicPr>
          <p:cNvPr id="5" name="Picture 4">
            <a:extLst>
              <a:ext uri="{FF2B5EF4-FFF2-40B4-BE49-F238E27FC236}">
                <a16:creationId xmlns:a16="http://schemas.microsoft.com/office/drawing/2014/main" id="{B6BE7B9C-8825-41BF-BE57-CA701EDD5D20}"/>
              </a:ext>
            </a:extLst>
          </p:cNvPr>
          <p:cNvPicPr>
            <a:picLocks noChangeAspect="1"/>
          </p:cNvPicPr>
          <p:nvPr/>
        </p:nvPicPr>
        <p:blipFill>
          <a:blip r:embed="rId2"/>
          <a:stretch>
            <a:fillRect/>
          </a:stretch>
        </p:blipFill>
        <p:spPr>
          <a:xfrm>
            <a:off x="2159213" y="2512991"/>
            <a:ext cx="5959175" cy="3325141"/>
          </a:xfrm>
          <a:prstGeom prst="rect">
            <a:avLst/>
          </a:prstGeom>
        </p:spPr>
      </p:pic>
      <p:sp>
        <p:nvSpPr>
          <p:cNvPr id="7" name="TextBox 6">
            <a:extLst>
              <a:ext uri="{FF2B5EF4-FFF2-40B4-BE49-F238E27FC236}">
                <a16:creationId xmlns:a16="http://schemas.microsoft.com/office/drawing/2014/main" id="{E9D4AC49-271B-4A97-AF7D-B04CD9CAFF1D}"/>
              </a:ext>
            </a:extLst>
          </p:cNvPr>
          <p:cNvSpPr txBox="1"/>
          <p:nvPr/>
        </p:nvSpPr>
        <p:spPr>
          <a:xfrm>
            <a:off x="838200" y="5838132"/>
            <a:ext cx="10080812" cy="646331"/>
          </a:xfrm>
          <a:prstGeom prst="rect">
            <a:avLst/>
          </a:prstGeom>
          <a:noFill/>
        </p:spPr>
        <p:txBody>
          <a:bodyPr wrap="square">
            <a:spAutoFit/>
          </a:bodyPr>
          <a:lstStyle/>
          <a:p>
            <a:pPr marL="0" indent="0">
              <a:buNone/>
            </a:pPr>
            <a:r>
              <a:rPr lang="en-US" dirty="0"/>
              <a:t>Van </a:t>
            </a:r>
            <a:r>
              <a:rPr lang="en-US" dirty="0" err="1"/>
              <a:t>Andel</a:t>
            </a:r>
            <a:r>
              <a:rPr lang="en-US" dirty="0"/>
              <a:t> Education Institute, Mar 23, 2022 </a:t>
            </a:r>
          </a:p>
          <a:p>
            <a:pPr marL="0" indent="0">
              <a:buNone/>
            </a:pPr>
            <a:r>
              <a:rPr lang="en-US" dirty="0">
                <a:solidFill>
                  <a:srgbClr val="0563C1"/>
                </a:solidFill>
                <a:hlinkClick r:id="rId3"/>
              </a:rPr>
              <a:t>https://vaei.vai.org/wp-content/uploads/sites/6/2018/10/Data-Analysis-Strategies.pdf</a:t>
            </a:r>
            <a:r>
              <a:rPr lang="en-US" dirty="0">
                <a:solidFill>
                  <a:srgbClr val="0563C1"/>
                </a:solidFill>
              </a:rPr>
              <a:t> </a:t>
            </a:r>
            <a:r>
              <a:rPr lang="en-US" dirty="0"/>
              <a:t> </a:t>
            </a:r>
          </a:p>
        </p:txBody>
      </p:sp>
      <p:sp>
        <p:nvSpPr>
          <p:cNvPr id="4" name="Footer Placeholder 3">
            <a:extLst>
              <a:ext uri="{FF2B5EF4-FFF2-40B4-BE49-F238E27FC236}">
                <a16:creationId xmlns:a16="http://schemas.microsoft.com/office/drawing/2014/main" id="{2D9EDA98-A6B1-4E94-AAB1-658C345973E9}"/>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2752D5DA-0920-43D2-9F82-C94897610A7A}"/>
              </a:ext>
            </a:extLst>
          </p:cNvPr>
          <p:cNvSpPr>
            <a:spLocks noGrp="1"/>
          </p:cNvSpPr>
          <p:nvPr>
            <p:ph type="sldNum" sz="quarter" idx="12"/>
          </p:nvPr>
        </p:nvSpPr>
        <p:spPr/>
        <p:txBody>
          <a:bodyPr/>
          <a:lstStyle/>
          <a:p>
            <a:fld id="{C6BF2AB9-14D0-4896-94B0-E5AE1DCDC902}" type="slidenum">
              <a:rPr lang="en-US" smtClean="0"/>
              <a:t>74</a:t>
            </a:fld>
            <a:endParaRPr lang="en-US"/>
          </a:p>
        </p:txBody>
      </p:sp>
    </p:spTree>
    <p:extLst>
      <p:ext uri="{BB962C8B-B14F-4D97-AF65-F5344CB8AC3E}">
        <p14:creationId xmlns:p14="http://schemas.microsoft.com/office/powerpoint/2010/main" val="208121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C726-F1AD-4558-BA2C-04190641C64B}"/>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92EF856C-E47C-4F58-979B-6483A2C1710A}"/>
              </a:ext>
            </a:extLst>
          </p:cNvPr>
          <p:cNvSpPr>
            <a:spLocks noGrp="1"/>
          </p:cNvSpPr>
          <p:nvPr>
            <p:ph idx="1"/>
          </p:nvPr>
        </p:nvSpPr>
        <p:spPr/>
        <p:txBody>
          <a:bodyPr/>
          <a:lstStyle/>
          <a:p>
            <a:pPr marL="0" indent="0">
              <a:buNone/>
            </a:pPr>
            <a:r>
              <a:rPr lang="en-US" dirty="0"/>
              <a:t>Statistics Canada Data Literacy Training Products</a:t>
            </a:r>
          </a:p>
        </p:txBody>
      </p:sp>
      <p:pic>
        <p:nvPicPr>
          <p:cNvPr id="5" name="Picture 4">
            <a:extLst>
              <a:ext uri="{FF2B5EF4-FFF2-40B4-BE49-F238E27FC236}">
                <a16:creationId xmlns:a16="http://schemas.microsoft.com/office/drawing/2014/main" id="{BD82C684-DD6E-4A25-A4D5-3AF676385D4E}"/>
              </a:ext>
            </a:extLst>
          </p:cNvPr>
          <p:cNvPicPr>
            <a:picLocks noChangeAspect="1"/>
          </p:cNvPicPr>
          <p:nvPr/>
        </p:nvPicPr>
        <p:blipFill>
          <a:blip r:embed="rId2"/>
          <a:stretch>
            <a:fillRect/>
          </a:stretch>
        </p:blipFill>
        <p:spPr>
          <a:xfrm>
            <a:off x="1411042" y="2460730"/>
            <a:ext cx="9369915" cy="3471305"/>
          </a:xfrm>
          <a:prstGeom prst="rect">
            <a:avLst/>
          </a:prstGeom>
          <a:ln w="3175">
            <a:solidFill>
              <a:schemeClr val="tx1"/>
            </a:solidFill>
          </a:ln>
        </p:spPr>
      </p:pic>
      <p:sp>
        <p:nvSpPr>
          <p:cNvPr id="6" name="TextBox 5">
            <a:extLst>
              <a:ext uri="{FF2B5EF4-FFF2-40B4-BE49-F238E27FC236}">
                <a16:creationId xmlns:a16="http://schemas.microsoft.com/office/drawing/2014/main" id="{C671E32B-B7C1-479F-B2A9-F6E43163290B}"/>
              </a:ext>
            </a:extLst>
          </p:cNvPr>
          <p:cNvSpPr txBox="1"/>
          <p:nvPr/>
        </p:nvSpPr>
        <p:spPr>
          <a:xfrm>
            <a:off x="838200" y="6176963"/>
            <a:ext cx="10515600" cy="369332"/>
          </a:xfrm>
          <a:prstGeom prst="rect">
            <a:avLst/>
          </a:prstGeom>
          <a:noFill/>
        </p:spPr>
        <p:txBody>
          <a:bodyPr wrap="square" rtlCol="0">
            <a:spAutoFit/>
          </a:bodyPr>
          <a:lstStyle/>
          <a:p>
            <a:r>
              <a:rPr lang="en-CA" dirty="0"/>
              <a:t>20 Short-form Videos    </a:t>
            </a:r>
            <a:r>
              <a:rPr lang="en-CA" dirty="0">
                <a:hlinkClick r:id="rId3"/>
              </a:rPr>
              <a:t>https://www150.statcan.gc.ca/n1/en/catalogue/89200006#wb-auto-2=</a:t>
            </a:r>
            <a:r>
              <a:rPr lang="en-CA" dirty="0"/>
              <a:t> </a:t>
            </a:r>
            <a:endParaRPr lang="en-US" dirty="0"/>
          </a:p>
        </p:txBody>
      </p:sp>
      <p:sp>
        <p:nvSpPr>
          <p:cNvPr id="7" name="Footer Placeholder 6">
            <a:extLst>
              <a:ext uri="{FF2B5EF4-FFF2-40B4-BE49-F238E27FC236}">
                <a16:creationId xmlns:a16="http://schemas.microsoft.com/office/drawing/2014/main" id="{EA688F8D-32F9-4CE5-8CB7-E32E963BA4D1}"/>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F11278FD-DFB7-453A-B2B6-0C754574FF28}"/>
              </a:ext>
            </a:extLst>
          </p:cNvPr>
          <p:cNvSpPr>
            <a:spLocks noGrp="1"/>
          </p:cNvSpPr>
          <p:nvPr>
            <p:ph type="sldNum" sz="quarter" idx="12"/>
          </p:nvPr>
        </p:nvSpPr>
        <p:spPr/>
        <p:txBody>
          <a:bodyPr/>
          <a:lstStyle/>
          <a:p>
            <a:fld id="{C6BF2AB9-14D0-4896-94B0-E5AE1DCDC902}" type="slidenum">
              <a:rPr lang="en-US" smtClean="0"/>
              <a:t>75</a:t>
            </a:fld>
            <a:endParaRPr lang="en-US"/>
          </a:p>
        </p:txBody>
      </p:sp>
    </p:spTree>
    <p:extLst>
      <p:ext uri="{BB962C8B-B14F-4D97-AF65-F5344CB8AC3E}">
        <p14:creationId xmlns:p14="http://schemas.microsoft.com/office/powerpoint/2010/main" val="94797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5B6E-9108-4EA9-8CEC-EC058EDB5037}"/>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A0E72AE7-3E8F-4955-846A-E5F0541EBEC2}"/>
              </a:ext>
            </a:extLst>
          </p:cNvPr>
          <p:cNvSpPr>
            <a:spLocks noGrp="1"/>
          </p:cNvSpPr>
          <p:nvPr>
            <p:ph idx="1"/>
          </p:nvPr>
        </p:nvSpPr>
        <p:spPr/>
        <p:txBody>
          <a:bodyPr/>
          <a:lstStyle/>
          <a:p>
            <a:pPr marL="0" indent="0">
              <a:buNone/>
            </a:pPr>
            <a:r>
              <a:rPr lang="en-CA" dirty="0" err="1"/>
              <a:t>Kubicle</a:t>
            </a:r>
            <a:r>
              <a:rPr lang="en-CA" dirty="0"/>
              <a:t> Data Literacy courses</a:t>
            </a:r>
            <a:endParaRPr lang="en-US" dirty="0"/>
          </a:p>
        </p:txBody>
      </p:sp>
      <p:pic>
        <p:nvPicPr>
          <p:cNvPr id="5" name="Picture 4">
            <a:extLst>
              <a:ext uri="{FF2B5EF4-FFF2-40B4-BE49-F238E27FC236}">
                <a16:creationId xmlns:a16="http://schemas.microsoft.com/office/drawing/2014/main" id="{9F35105A-EFB8-4DE7-9F93-F43742C7D28F}"/>
              </a:ext>
            </a:extLst>
          </p:cNvPr>
          <p:cNvPicPr>
            <a:picLocks noChangeAspect="1"/>
          </p:cNvPicPr>
          <p:nvPr/>
        </p:nvPicPr>
        <p:blipFill>
          <a:blip r:embed="rId2"/>
          <a:stretch>
            <a:fillRect/>
          </a:stretch>
        </p:blipFill>
        <p:spPr>
          <a:xfrm>
            <a:off x="2204359" y="2496347"/>
            <a:ext cx="6374866" cy="3443410"/>
          </a:xfrm>
          <a:prstGeom prst="rect">
            <a:avLst/>
          </a:prstGeom>
        </p:spPr>
      </p:pic>
      <p:sp>
        <p:nvSpPr>
          <p:cNvPr id="6" name="TextBox 5">
            <a:extLst>
              <a:ext uri="{FF2B5EF4-FFF2-40B4-BE49-F238E27FC236}">
                <a16:creationId xmlns:a16="http://schemas.microsoft.com/office/drawing/2014/main" id="{3256B821-28DE-4938-89DD-FFBD0D4D2593}"/>
              </a:ext>
            </a:extLst>
          </p:cNvPr>
          <p:cNvSpPr txBox="1"/>
          <p:nvPr/>
        </p:nvSpPr>
        <p:spPr>
          <a:xfrm>
            <a:off x="838200" y="6169709"/>
            <a:ext cx="10395857" cy="646331"/>
          </a:xfrm>
          <a:prstGeom prst="rect">
            <a:avLst/>
          </a:prstGeom>
          <a:noFill/>
        </p:spPr>
        <p:txBody>
          <a:bodyPr wrap="square" rtlCol="0">
            <a:spAutoFit/>
          </a:bodyPr>
          <a:lstStyle/>
          <a:p>
            <a:r>
              <a:rPr lang="en-CA" dirty="0"/>
              <a:t>Subscription-based data literacy and data management course library (courses are series of videos) </a:t>
            </a:r>
            <a:r>
              <a:rPr lang="en-CA" dirty="0">
                <a:hlinkClick r:id="rId3"/>
              </a:rPr>
              <a:t>https://kubicle.com/library</a:t>
            </a:r>
            <a:r>
              <a:rPr lang="en-CA" dirty="0"/>
              <a:t>  </a:t>
            </a:r>
            <a:endParaRPr lang="en-US" dirty="0"/>
          </a:p>
        </p:txBody>
      </p:sp>
      <p:sp>
        <p:nvSpPr>
          <p:cNvPr id="7" name="Footer Placeholder 6">
            <a:extLst>
              <a:ext uri="{FF2B5EF4-FFF2-40B4-BE49-F238E27FC236}">
                <a16:creationId xmlns:a16="http://schemas.microsoft.com/office/drawing/2014/main" id="{13420B3F-1778-4EAD-9E22-81219AE1CD57}"/>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DB1B4398-14B6-4183-828B-A8FB1C7A70A6}"/>
              </a:ext>
            </a:extLst>
          </p:cNvPr>
          <p:cNvSpPr>
            <a:spLocks noGrp="1"/>
          </p:cNvSpPr>
          <p:nvPr>
            <p:ph type="sldNum" sz="quarter" idx="12"/>
          </p:nvPr>
        </p:nvSpPr>
        <p:spPr/>
        <p:txBody>
          <a:bodyPr/>
          <a:lstStyle/>
          <a:p>
            <a:fld id="{C6BF2AB9-14D0-4896-94B0-E5AE1DCDC902}" type="slidenum">
              <a:rPr lang="en-US" smtClean="0"/>
              <a:t>76</a:t>
            </a:fld>
            <a:endParaRPr lang="en-US"/>
          </a:p>
        </p:txBody>
      </p:sp>
    </p:spTree>
    <p:extLst>
      <p:ext uri="{BB962C8B-B14F-4D97-AF65-F5344CB8AC3E}">
        <p14:creationId xmlns:p14="http://schemas.microsoft.com/office/powerpoint/2010/main" val="34627450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23EA-3DBD-45EA-8A78-1960A7EEA923}"/>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BC5A61A6-7045-4158-9E49-767E95F47C47}"/>
              </a:ext>
            </a:extLst>
          </p:cNvPr>
          <p:cNvSpPr>
            <a:spLocks noGrp="1"/>
          </p:cNvSpPr>
          <p:nvPr>
            <p:ph idx="1"/>
          </p:nvPr>
        </p:nvSpPr>
        <p:spPr/>
        <p:txBody>
          <a:bodyPr/>
          <a:lstStyle/>
          <a:p>
            <a:pPr marL="0" indent="0">
              <a:buNone/>
            </a:pPr>
            <a:r>
              <a:rPr lang="en-CA" dirty="0"/>
              <a:t>eLearning Curve</a:t>
            </a:r>
            <a:endParaRPr lang="en-US" dirty="0"/>
          </a:p>
        </p:txBody>
      </p:sp>
      <p:pic>
        <p:nvPicPr>
          <p:cNvPr id="5" name="Picture 4">
            <a:extLst>
              <a:ext uri="{FF2B5EF4-FFF2-40B4-BE49-F238E27FC236}">
                <a16:creationId xmlns:a16="http://schemas.microsoft.com/office/drawing/2014/main" id="{8A9CAE4B-26BA-4B76-81E9-8509AFDE42B7}"/>
              </a:ext>
            </a:extLst>
          </p:cNvPr>
          <p:cNvPicPr>
            <a:picLocks noChangeAspect="1"/>
          </p:cNvPicPr>
          <p:nvPr/>
        </p:nvPicPr>
        <p:blipFill>
          <a:blip r:embed="rId2"/>
          <a:stretch>
            <a:fillRect/>
          </a:stretch>
        </p:blipFill>
        <p:spPr>
          <a:xfrm>
            <a:off x="1032613" y="2496041"/>
            <a:ext cx="2419688" cy="2715004"/>
          </a:xfrm>
          <a:prstGeom prst="rect">
            <a:avLst/>
          </a:prstGeom>
        </p:spPr>
      </p:pic>
      <p:sp>
        <p:nvSpPr>
          <p:cNvPr id="6" name="TextBox 5">
            <a:extLst>
              <a:ext uri="{FF2B5EF4-FFF2-40B4-BE49-F238E27FC236}">
                <a16:creationId xmlns:a16="http://schemas.microsoft.com/office/drawing/2014/main" id="{DA2DC584-73A1-406C-88DB-030D27BF68C2}"/>
              </a:ext>
            </a:extLst>
          </p:cNvPr>
          <p:cNvSpPr txBox="1"/>
          <p:nvPr/>
        </p:nvSpPr>
        <p:spPr>
          <a:xfrm>
            <a:off x="838200" y="5845629"/>
            <a:ext cx="6591300" cy="369332"/>
          </a:xfrm>
          <a:prstGeom prst="rect">
            <a:avLst/>
          </a:prstGeom>
          <a:noFill/>
        </p:spPr>
        <p:txBody>
          <a:bodyPr wrap="square" rtlCol="0">
            <a:spAutoFit/>
          </a:bodyPr>
          <a:lstStyle/>
          <a:p>
            <a:r>
              <a:rPr lang="en-CA" dirty="0"/>
              <a:t>Course libraries. </a:t>
            </a:r>
            <a:endParaRPr lang="en-US" dirty="0"/>
          </a:p>
        </p:txBody>
      </p:sp>
      <p:sp>
        <p:nvSpPr>
          <p:cNvPr id="10" name="TextBox 9">
            <a:extLst>
              <a:ext uri="{FF2B5EF4-FFF2-40B4-BE49-F238E27FC236}">
                <a16:creationId xmlns:a16="http://schemas.microsoft.com/office/drawing/2014/main" id="{7CDFF3B0-3626-4362-BC49-A0C2D0DC7F5E}"/>
              </a:ext>
            </a:extLst>
          </p:cNvPr>
          <p:cNvSpPr txBox="1"/>
          <p:nvPr/>
        </p:nvSpPr>
        <p:spPr>
          <a:xfrm>
            <a:off x="838200" y="6209522"/>
            <a:ext cx="8717775" cy="369332"/>
          </a:xfrm>
          <a:prstGeom prst="rect">
            <a:avLst/>
          </a:prstGeom>
          <a:noFill/>
        </p:spPr>
        <p:txBody>
          <a:bodyPr wrap="square">
            <a:spAutoFit/>
          </a:bodyPr>
          <a:lstStyle/>
          <a:p>
            <a:r>
              <a:rPr lang="en-US" dirty="0">
                <a:hlinkClick r:id="rId3"/>
              </a:rPr>
              <a:t>https://ecm.elearningcurve.com/Online_Data_Stewardship_Education_s/119.htm</a:t>
            </a:r>
            <a:r>
              <a:rPr lang="en-US" dirty="0"/>
              <a:t> </a:t>
            </a:r>
          </a:p>
        </p:txBody>
      </p:sp>
      <p:pic>
        <p:nvPicPr>
          <p:cNvPr id="12" name="Picture 11">
            <a:extLst>
              <a:ext uri="{FF2B5EF4-FFF2-40B4-BE49-F238E27FC236}">
                <a16:creationId xmlns:a16="http://schemas.microsoft.com/office/drawing/2014/main" id="{CE4A1ACD-D30C-4AD5-954F-DCBA675BA7D0}"/>
              </a:ext>
            </a:extLst>
          </p:cNvPr>
          <p:cNvPicPr>
            <a:picLocks noChangeAspect="1"/>
          </p:cNvPicPr>
          <p:nvPr/>
        </p:nvPicPr>
        <p:blipFill>
          <a:blip r:embed="rId4"/>
          <a:stretch>
            <a:fillRect/>
          </a:stretch>
        </p:blipFill>
        <p:spPr>
          <a:xfrm>
            <a:off x="4444188" y="1895882"/>
            <a:ext cx="5890570" cy="3949747"/>
          </a:xfrm>
          <a:prstGeom prst="rect">
            <a:avLst/>
          </a:prstGeom>
        </p:spPr>
      </p:pic>
      <p:sp>
        <p:nvSpPr>
          <p:cNvPr id="13" name="Footer Placeholder 12">
            <a:extLst>
              <a:ext uri="{FF2B5EF4-FFF2-40B4-BE49-F238E27FC236}">
                <a16:creationId xmlns:a16="http://schemas.microsoft.com/office/drawing/2014/main" id="{CC7EE40B-92DF-4D40-AC8A-E8CC0C6C5F4B}"/>
              </a:ext>
            </a:extLst>
          </p:cNvPr>
          <p:cNvSpPr>
            <a:spLocks noGrp="1"/>
          </p:cNvSpPr>
          <p:nvPr>
            <p:ph type="ftr" sz="quarter" idx="11"/>
          </p:nvPr>
        </p:nvSpPr>
        <p:spPr/>
        <p:txBody>
          <a:bodyPr/>
          <a:lstStyle/>
          <a:p>
            <a:r>
              <a:rPr lang="en-US"/>
              <a:t>NATIONAL RESEARCH COUNCIL CANADA</a:t>
            </a:r>
          </a:p>
        </p:txBody>
      </p:sp>
      <p:sp>
        <p:nvSpPr>
          <p:cNvPr id="14" name="Slide Number Placeholder 13">
            <a:extLst>
              <a:ext uri="{FF2B5EF4-FFF2-40B4-BE49-F238E27FC236}">
                <a16:creationId xmlns:a16="http://schemas.microsoft.com/office/drawing/2014/main" id="{32432125-3DA1-4DCE-A383-2DA06FF0374B}"/>
              </a:ext>
            </a:extLst>
          </p:cNvPr>
          <p:cNvSpPr>
            <a:spLocks noGrp="1"/>
          </p:cNvSpPr>
          <p:nvPr>
            <p:ph type="sldNum" sz="quarter" idx="12"/>
          </p:nvPr>
        </p:nvSpPr>
        <p:spPr/>
        <p:txBody>
          <a:bodyPr/>
          <a:lstStyle/>
          <a:p>
            <a:fld id="{C6BF2AB9-14D0-4896-94B0-E5AE1DCDC902}" type="slidenum">
              <a:rPr lang="en-US" smtClean="0"/>
              <a:t>77</a:t>
            </a:fld>
            <a:endParaRPr lang="en-US"/>
          </a:p>
        </p:txBody>
      </p:sp>
    </p:spTree>
    <p:extLst>
      <p:ext uri="{BB962C8B-B14F-4D97-AF65-F5344CB8AC3E}">
        <p14:creationId xmlns:p14="http://schemas.microsoft.com/office/powerpoint/2010/main" val="1136724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23EA-3DBD-45EA-8A78-1960A7EEA923}"/>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BC5A61A6-7045-4158-9E49-767E95F47C47}"/>
              </a:ext>
            </a:extLst>
          </p:cNvPr>
          <p:cNvSpPr>
            <a:spLocks noGrp="1"/>
          </p:cNvSpPr>
          <p:nvPr>
            <p:ph idx="1"/>
          </p:nvPr>
        </p:nvSpPr>
        <p:spPr/>
        <p:txBody>
          <a:bodyPr/>
          <a:lstStyle/>
          <a:p>
            <a:pPr marL="0" indent="0">
              <a:buNone/>
            </a:pPr>
            <a:r>
              <a:rPr lang="en-CA" dirty="0"/>
              <a:t>Performance Support</a:t>
            </a:r>
            <a:endParaRPr lang="en-US" dirty="0"/>
          </a:p>
        </p:txBody>
      </p:sp>
      <p:sp>
        <p:nvSpPr>
          <p:cNvPr id="6" name="TextBox 5">
            <a:extLst>
              <a:ext uri="{FF2B5EF4-FFF2-40B4-BE49-F238E27FC236}">
                <a16:creationId xmlns:a16="http://schemas.microsoft.com/office/drawing/2014/main" id="{DA2DC584-73A1-406C-88DB-030D27BF68C2}"/>
              </a:ext>
            </a:extLst>
          </p:cNvPr>
          <p:cNvSpPr txBox="1"/>
          <p:nvPr/>
        </p:nvSpPr>
        <p:spPr>
          <a:xfrm>
            <a:off x="838200" y="5845629"/>
            <a:ext cx="6591300" cy="369332"/>
          </a:xfrm>
          <a:prstGeom prst="rect">
            <a:avLst/>
          </a:prstGeom>
          <a:noFill/>
        </p:spPr>
        <p:txBody>
          <a:bodyPr wrap="square" rtlCol="0">
            <a:spAutoFit/>
          </a:bodyPr>
          <a:lstStyle/>
          <a:p>
            <a:r>
              <a:rPr lang="en-CA" dirty="0"/>
              <a:t>Qlik. </a:t>
            </a:r>
            <a:endParaRPr lang="en-US" dirty="0"/>
          </a:p>
        </p:txBody>
      </p:sp>
      <p:sp>
        <p:nvSpPr>
          <p:cNvPr id="10" name="TextBox 9">
            <a:extLst>
              <a:ext uri="{FF2B5EF4-FFF2-40B4-BE49-F238E27FC236}">
                <a16:creationId xmlns:a16="http://schemas.microsoft.com/office/drawing/2014/main" id="{7CDFF3B0-3626-4362-BC49-A0C2D0DC7F5E}"/>
              </a:ext>
            </a:extLst>
          </p:cNvPr>
          <p:cNvSpPr txBox="1"/>
          <p:nvPr/>
        </p:nvSpPr>
        <p:spPr>
          <a:xfrm>
            <a:off x="1386840" y="5710019"/>
            <a:ext cx="10285207" cy="646331"/>
          </a:xfrm>
          <a:prstGeom prst="rect">
            <a:avLst/>
          </a:prstGeom>
          <a:noFill/>
        </p:spPr>
        <p:txBody>
          <a:bodyPr wrap="square">
            <a:spAutoFit/>
          </a:bodyPr>
          <a:lstStyle/>
          <a:p>
            <a:r>
              <a:rPr lang="en-US" dirty="0">
                <a:hlinkClick r:id="rId2"/>
              </a:rPr>
              <a:t>https://www.informatec.com/sites/default/files/download-item/QlikEducationServices-CourseDiagram-2020.pdf</a:t>
            </a:r>
            <a:r>
              <a:rPr lang="en-US" dirty="0"/>
              <a:t> </a:t>
            </a:r>
          </a:p>
        </p:txBody>
      </p:sp>
      <p:sp>
        <p:nvSpPr>
          <p:cNvPr id="13" name="Footer Placeholder 12">
            <a:extLst>
              <a:ext uri="{FF2B5EF4-FFF2-40B4-BE49-F238E27FC236}">
                <a16:creationId xmlns:a16="http://schemas.microsoft.com/office/drawing/2014/main" id="{CC7EE40B-92DF-4D40-AC8A-E8CC0C6C5F4B}"/>
              </a:ext>
            </a:extLst>
          </p:cNvPr>
          <p:cNvSpPr>
            <a:spLocks noGrp="1"/>
          </p:cNvSpPr>
          <p:nvPr>
            <p:ph type="ftr" sz="quarter" idx="11"/>
          </p:nvPr>
        </p:nvSpPr>
        <p:spPr/>
        <p:txBody>
          <a:bodyPr/>
          <a:lstStyle/>
          <a:p>
            <a:r>
              <a:rPr lang="en-US"/>
              <a:t>NATIONAL RESEARCH COUNCIL CANADA</a:t>
            </a:r>
          </a:p>
        </p:txBody>
      </p:sp>
      <p:sp>
        <p:nvSpPr>
          <p:cNvPr id="14" name="Slide Number Placeholder 13">
            <a:extLst>
              <a:ext uri="{FF2B5EF4-FFF2-40B4-BE49-F238E27FC236}">
                <a16:creationId xmlns:a16="http://schemas.microsoft.com/office/drawing/2014/main" id="{32432125-3DA1-4DCE-A383-2DA06FF0374B}"/>
              </a:ext>
            </a:extLst>
          </p:cNvPr>
          <p:cNvSpPr>
            <a:spLocks noGrp="1"/>
          </p:cNvSpPr>
          <p:nvPr>
            <p:ph type="sldNum" sz="quarter" idx="12"/>
          </p:nvPr>
        </p:nvSpPr>
        <p:spPr/>
        <p:txBody>
          <a:bodyPr/>
          <a:lstStyle/>
          <a:p>
            <a:fld id="{C6BF2AB9-14D0-4896-94B0-E5AE1DCDC902}" type="slidenum">
              <a:rPr lang="en-US" smtClean="0"/>
              <a:t>78</a:t>
            </a:fld>
            <a:endParaRPr lang="en-US"/>
          </a:p>
        </p:txBody>
      </p:sp>
      <p:sp>
        <p:nvSpPr>
          <p:cNvPr id="11" name="TextBox 10">
            <a:extLst>
              <a:ext uri="{FF2B5EF4-FFF2-40B4-BE49-F238E27FC236}">
                <a16:creationId xmlns:a16="http://schemas.microsoft.com/office/drawing/2014/main" id="{1D818D20-7A55-408F-86B2-3E3B129D2BA5}"/>
              </a:ext>
            </a:extLst>
          </p:cNvPr>
          <p:cNvSpPr txBox="1"/>
          <p:nvPr/>
        </p:nvSpPr>
        <p:spPr>
          <a:xfrm>
            <a:off x="6443830" y="3108524"/>
            <a:ext cx="3829723" cy="1477328"/>
          </a:xfrm>
          <a:prstGeom prst="rect">
            <a:avLst/>
          </a:prstGeom>
          <a:noFill/>
        </p:spPr>
        <p:txBody>
          <a:bodyPr wrap="square">
            <a:spAutoFit/>
          </a:bodyPr>
          <a:lstStyle/>
          <a:p>
            <a:r>
              <a:rPr lang="en-US" dirty="0"/>
              <a:t>Cognos </a:t>
            </a:r>
            <a:r>
              <a:rPr lang="en-US" dirty="0">
                <a:hlinkClick r:id="rId3"/>
              </a:rPr>
              <a:t>https://www.ibm.com/training/data-analytics</a:t>
            </a:r>
            <a:r>
              <a:rPr lang="en-US" dirty="0"/>
              <a:t> </a:t>
            </a:r>
          </a:p>
          <a:p>
            <a:r>
              <a:rPr lang="en-US" dirty="0">
                <a:hlinkClick r:id="rId4"/>
              </a:rPr>
              <a:t>https://www.ibm.com/training/search?query=*&amp;trainingType=Badge</a:t>
            </a:r>
            <a:r>
              <a:rPr lang="en-US" dirty="0"/>
              <a:t> </a:t>
            </a:r>
          </a:p>
        </p:txBody>
      </p:sp>
    </p:spTree>
    <p:extLst>
      <p:ext uri="{BB962C8B-B14F-4D97-AF65-F5344CB8AC3E}">
        <p14:creationId xmlns:p14="http://schemas.microsoft.com/office/powerpoint/2010/main" val="18945183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dirty="0"/>
              <a:t>Stephen Downes • Senior Research Officer • Stephen.Downes@nrc-cnrc.gc.ca</a:t>
            </a:r>
          </a:p>
        </p:txBody>
      </p:sp>
    </p:spTree>
    <p:extLst>
      <p:ext uri="{BB962C8B-B14F-4D97-AF65-F5344CB8AC3E}">
        <p14:creationId xmlns:p14="http://schemas.microsoft.com/office/powerpoint/2010/main" val="173550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0BBC-4976-402D-9658-0052BD14FBC7}"/>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F1736A9B-0D7D-4B78-9463-0E5400721A5F}"/>
              </a:ext>
            </a:extLst>
          </p:cNvPr>
          <p:cNvSpPr>
            <a:spLocks noGrp="1"/>
          </p:cNvSpPr>
          <p:nvPr>
            <p:ph idx="1"/>
          </p:nvPr>
        </p:nvSpPr>
        <p:spPr>
          <a:xfrm>
            <a:off x="3848986" y="1825625"/>
            <a:ext cx="7504814" cy="4351338"/>
          </a:xfrm>
        </p:spPr>
        <p:txBody>
          <a:bodyPr/>
          <a:lstStyle/>
          <a:p>
            <a:pPr marL="0" indent="0">
              <a:buNone/>
            </a:pPr>
            <a:r>
              <a:rPr lang="en-US" dirty="0"/>
              <a:t>Literacy broadly means having competency in a particular area. Data literacy includes the skills necessary to discover and access data, manipulate data, evaluate data quality, conduct analysis using data, interpret results of analyses, and understand the ethics of using data. (Department of National </a:t>
            </a:r>
            <a:r>
              <a:rPr lang="en-US" dirty="0" err="1"/>
              <a:t>Defence</a:t>
            </a:r>
            <a:r>
              <a:rPr lang="en-US" dirty="0"/>
              <a:t>, 2019)</a:t>
            </a:r>
          </a:p>
        </p:txBody>
      </p:sp>
      <p:sp>
        <p:nvSpPr>
          <p:cNvPr id="7" name="TextBox 6">
            <a:extLst>
              <a:ext uri="{FF2B5EF4-FFF2-40B4-BE49-F238E27FC236}">
                <a16:creationId xmlns:a16="http://schemas.microsoft.com/office/drawing/2014/main" id="{BD548269-6182-4B51-8625-E9FC421712F8}"/>
              </a:ext>
            </a:extLst>
          </p:cNvPr>
          <p:cNvSpPr txBox="1"/>
          <p:nvPr/>
        </p:nvSpPr>
        <p:spPr>
          <a:xfrm>
            <a:off x="838200" y="5015547"/>
            <a:ext cx="11144693" cy="1477328"/>
          </a:xfrm>
          <a:prstGeom prst="rect">
            <a:avLst/>
          </a:prstGeom>
          <a:noFill/>
        </p:spPr>
        <p:txBody>
          <a:bodyPr wrap="square">
            <a:spAutoFit/>
          </a:bodyPr>
          <a:lstStyle/>
          <a:p>
            <a:r>
              <a:rPr lang="en-US" dirty="0"/>
              <a:t>Department of National </a:t>
            </a:r>
            <a:r>
              <a:rPr lang="en-US" dirty="0" err="1"/>
              <a:t>Defence</a:t>
            </a:r>
            <a:r>
              <a:rPr lang="en-US" dirty="0"/>
              <a:t> . 2019. Annex A – Definitions. The Department of National </a:t>
            </a:r>
            <a:r>
              <a:rPr lang="en-US" dirty="0" err="1"/>
              <a:t>Defence</a:t>
            </a:r>
            <a:r>
              <a:rPr lang="en-US" dirty="0"/>
              <a:t> and Canadian Armed Forces Data Strategy. </a:t>
            </a:r>
            <a:r>
              <a:rPr lang="en-US" dirty="0">
                <a:hlinkClick r:id="rId2"/>
              </a:rPr>
              <a:t>https://www.canada.ca/en/department-national-defence/corporate/reports-publications/data-strategy.html</a:t>
            </a:r>
            <a:r>
              <a:rPr lang="en-US" dirty="0"/>
              <a:t> </a:t>
            </a:r>
          </a:p>
          <a:p>
            <a:r>
              <a:rPr lang="en-US" dirty="0"/>
              <a:t>John Walsh. 2021. Implementing DND/CAF Data Strategy. Canada.ca, Department of National </a:t>
            </a:r>
            <a:r>
              <a:rPr lang="en-US" dirty="0" err="1"/>
              <a:t>Defence</a:t>
            </a:r>
            <a:r>
              <a:rPr lang="en-US" dirty="0"/>
              <a:t>. </a:t>
            </a:r>
            <a:r>
              <a:rPr lang="en-US" dirty="0">
                <a:hlinkClick r:id="rId3"/>
              </a:rPr>
              <a:t>https://publicsectornetwork.co/wp-content/uploads/2021/09/John-Walsh-PDF.pdf</a:t>
            </a:r>
            <a:r>
              <a:rPr lang="en-US" dirty="0"/>
              <a:t>  </a:t>
            </a:r>
          </a:p>
        </p:txBody>
      </p:sp>
      <p:pic>
        <p:nvPicPr>
          <p:cNvPr id="9" name="Picture 8" descr="Diagram&#10;&#10;Description automatically generated">
            <a:extLst>
              <a:ext uri="{FF2B5EF4-FFF2-40B4-BE49-F238E27FC236}">
                <a16:creationId xmlns:a16="http://schemas.microsoft.com/office/drawing/2014/main" id="{40737D26-0AAD-4386-91C9-535E2C4D3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746" y="1957510"/>
            <a:ext cx="2438740" cy="2791215"/>
          </a:xfrm>
          <a:prstGeom prst="rect">
            <a:avLst/>
          </a:prstGeom>
        </p:spPr>
      </p:pic>
      <p:sp>
        <p:nvSpPr>
          <p:cNvPr id="10" name="Footer Placeholder 9">
            <a:extLst>
              <a:ext uri="{FF2B5EF4-FFF2-40B4-BE49-F238E27FC236}">
                <a16:creationId xmlns:a16="http://schemas.microsoft.com/office/drawing/2014/main" id="{5762351D-8B79-439E-82E3-98C8FDA8530E}"/>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8E6F95B3-3B1A-4FA0-9245-C3206123BAD6}"/>
              </a:ext>
            </a:extLst>
          </p:cNvPr>
          <p:cNvSpPr>
            <a:spLocks noGrp="1"/>
          </p:cNvSpPr>
          <p:nvPr>
            <p:ph type="sldNum" sz="quarter" idx="12"/>
          </p:nvPr>
        </p:nvSpPr>
        <p:spPr/>
        <p:txBody>
          <a:bodyPr/>
          <a:lstStyle/>
          <a:p>
            <a:fld id="{C6BF2AB9-14D0-4896-94B0-E5AE1DCDC902}" type="slidenum">
              <a:rPr lang="en-US" smtClean="0"/>
              <a:t>8</a:t>
            </a:fld>
            <a:endParaRPr lang="en-US"/>
          </a:p>
        </p:txBody>
      </p:sp>
    </p:spTree>
    <p:extLst>
      <p:ext uri="{BB962C8B-B14F-4D97-AF65-F5344CB8AC3E}">
        <p14:creationId xmlns:p14="http://schemas.microsoft.com/office/powerpoint/2010/main" val="241737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4EAA-D236-413A-9153-4D37720D6831}"/>
              </a:ext>
            </a:extLst>
          </p:cNvPr>
          <p:cNvSpPr>
            <a:spLocks noGrp="1"/>
          </p:cNvSpPr>
          <p:nvPr>
            <p:ph type="title"/>
          </p:nvPr>
        </p:nvSpPr>
        <p:spPr/>
        <p:txBody>
          <a:bodyPr/>
          <a:lstStyle/>
          <a:p>
            <a:r>
              <a:rPr lang="en-CA" dirty="0"/>
              <a:t>Major Themes</a:t>
            </a:r>
            <a:endParaRPr lang="en-US" dirty="0"/>
          </a:p>
        </p:txBody>
      </p:sp>
      <p:sp>
        <p:nvSpPr>
          <p:cNvPr id="3" name="Content Placeholder 2">
            <a:extLst>
              <a:ext uri="{FF2B5EF4-FFF2-40B4-BE49-F238E27FC236}">
                <a16:creationId xmlns:a16="http://schemas.microsoft.com/office/drawing/2014/main" id="{6EAFE35A-B7F4-4B0F-B74D-70569F2C73CC}"/>
              </a:ext>
            </a:extLst>
          </p:cNvPr>
          <p:cNvSpPr>
            <a:spLocks noGrp="1"/>
          </p:cNvSpPr>
          <p:nvPr>
            <p:ph idx="1"/>
          </p:nvPr>
        </p:nvSpPr>
        <p:spPr/>
        <p:txBody>
          <a:bodyPr/>
          <a:lstStyle/>
          <a:p>
            <a:r>
              <a:rPr lang="en-CA" dirty="0"/>
              <a:t>Data literacy as a set of skills or competencies</a:t>
            </a:r>
          </a:p>
          <a:p>
            <a:r>
              <a:rPr lang="en-CA" dirty="0"/>
              <a:t>The idea of deriving meaningful information from data</a:t>
            </a:r>
          </a:p>
          <a:p>
            <a:r>
              <a:rPr lang="en-CA" dirty="0"/>
              <a:t>The data lifecycle or data workflow</a:t>
            </a:r>
          </a:p>
          <a:p>
            <a:r>
              <a:rPr lang="en-CA" dirty="0"/>
              <a:t>Complexity of skills for differing roles</a:t>
            </a:r>
          </a:p>
          <a:p>
            <a:r>
              <a:rPr lang="en-CA" dirty="0"/>
              <a:t>Data literacy as individual and corporate capacities</a:t>
            </a:r>
          </a:p>
          <a:p>
            <a:endParaRPr lang="en-CA" dirty="0"/>
          </a:p>
          <a:p>
            <a:endParaRPr lang="en-US" dirty="0"/>
          </a:p>
        </p:txBody>
      </p:sp>
      <p:sp>
        <p:nvSpPr>
          <p:cNvPr id="4" name="Footer Placeholder 3">
            <a:extLst>
              <a:ext uri="{FF2B5EF4-FFF2-40B4-BE49-F238E27FC236}">
                <a16:creationId xmlns:a16="http://schemas.microsoft.com/office/drawing/2014/main" id="{9135547F-F15A-4657-A603-CFA554A9D792}"/>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1573667E-6E87-411A-AB38-FB1EC69E9F90}"/>
              </a:ext>
            </a:extLst>
          </p:cNvPr>
          <p:cNvSpPr>
            <a:spLocks noGrp="1"/>
          </p:cNvSpPr>
          <p:nvPr>
            <p:ph type="sldNum" sz="quarter" idx="12"/>
          </p:nvPr>
        </p:nvSpPr>
        <p:spPr/>
        <p:txBody>
          <a:bodyPr/>
          <a:lstStyle/>
          <a:p>
            <a:fld id="{C6BF2AB9-14D0-4896-94B0-E5AE1DCDC902}" type="slidenum">
              <a:rPr lang="en-US" smtClean="0"/>
              <a:t>9</a:t>
            </a:fld>
            <a:endParaRPr lang="en-US"/>
          </a:p>
        </p:txBody>
      </p:sp>
    </p:spTree>
    <p:extLst>
      <p:ext uri="{BB962C8B-B14F-4D97-AF65-F5344CB8AC3E}">
        <p14:creationId xmlns:p14="http://schemas.microsoft.com/office/powerpoint/2010/main" val="2278341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_basic_2">
  <a:themeElements>
    <a:clrScheme name="2018 NRC-CNRC PPT">
      <a:dk1>
        <a:srgbClr val="000000"/>
      </a:dk1>
      <a:lt1>
        <a:srgbClr val="FFFFFF"/>
      </a:lt1>
      <a:dk2>
        <a:srgbClr val="0099AA"/>
      </a:dk2>
      <a:lt2>
        <a:srgbClr val="004411"/>
      </a:lt2>
      <a:accent1>
        <a:srgbClr val="003353"/>
      </a:accent1>
      <a:accent2>
        <a:srgbClr val="006688"/>
      </a:accent2>
      <a:accent3>
        <a:srgbClr val="550033"/>
      </a:accent3>
      <a:accent4>
        <a:srgbClr val="AA0011"/>
      </a:accent4>
      <a:accent5>
        <a:srgbClr val="669933"/>
      </a:accent5>
      <a:accent6>
        <a:srgbClr val="FF8822"/>
      </a:accent6>
      <a:hlink>
        <a:srgbClr val="595959"/>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19031</TotalTime>
  <Words>7442</Words>
  <Application>Microsoft Office PowerPoint</Application>
  <PresentationFormat>Widescreen</PresentationFormat>
  <Paragraphs>2464</Paragraphs>
  <Slides>79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arial</vt:lpstr>
      <vt:lpstr>arial</vt:lpstr>
      <vt:lpstr>Calibri</vt:lpstr>
      <vt:lpstr>Calibri Light</vt:lpstr>
      <vt:lpstr>Times New Roman</vt:lpstr>
      <vt:lpstr>Office Theme</vt:lpstr>
      <vt:lpstr>PowerPoint_basic_2</vt:lpstr>
      <vt:lpstr>Data Literacy </vt:lpstr>
      <vt:lpstr>Three Frameworks</vt:lpstr>
      <vt:lpstr>PowerPoint Presentation</vt:lpstr>
      <vt:lpstr>Defining Data Literacy</vt:lpstr>
      <vt:lpstr>Defining Data Literacy</vt:lpstr>
      <vt:lpstr>Defining Data Literacy</vt:lpstr>
      <vt:lpstr>Defining Data Literacy</vt:lpstr>
      <vt:lpstr>Defining Data Literacy</vt:lpstr>
      <vt:lpstr>Major Themes</vt:lpstr>
      <vt:lpstr>Exmples…</vt:lpstr>
      <vt:lpstr>Examples</vt:lpstr>
      <vt:lpstr>Examples</vt:lpstr>
      <vt:lpstr>Data</vt:lpstr>
      <vt:lpstr>Data</vt:lpstr>
      <vt:lpstr>Data</vt:lpstr>
      <vt:lpstr>Data</vt:lpstr>
      <vt:lpstr>Data Model</vt:lpstr>
      <vt:lpstr>Machine Learning</vt:lpstr>
      <vt:lpstr>Data Workflows</vt:lpstr>
      <vt:lpstr>Data Workflows</vt:lpstr>
      <vt:lpstr>Data Workflows</vt:lpstr>
      <vt:lpstr>Subdivisions</vt:lpstr>
      <vt:lpstr>Competencies</vt:lpstr>
      <vt:lpstr>PowerPoint Presentation</vt:lpstr>
      <vt:lpstr>PowerPoint Presentation</vt:lpstr>
      <vt:lpstr>PowerPoint Presentation</vt:lpstr>
      <vt:lpstr>Defining Data Literacy</vt:lpstr>
      <vt:lpstr>Defining Data Literacy</vt:lpstr>
      <vt:lpstr>Competencies</vt:lpstr>
      <vt:lpstr>Defining Data Literacy</vt:lpstr>
      <vt:lpstr>Example: Data Visualization</vt:lpstr>
      <vt:lpstr>PowerPoint Presentation</vt:lpstr>
      <vt:lpstr>Assessment Programs</vt:lpstr>
      <vt:lpstr>Assessment Programs</vt:lpstr>
      <vt:lpstr>Assessment Programs</vt:lpstr>
      <vt:lpstr>Data Literacy Model-Based Assessment</vt:lpstr>
      <vt:lpstr>Assessing Data Literacy</vt:lpstr>
      <vt:lpstr>Knowledge</vt:lpstr>
      <vt:lpstr>Skills / Competencies</vt:lpstr>
      <vt:lpstr>Attitudes</vt:lpstr>
      <vt:lpstr>Levels</vt:lpstr>
      <vt:lpstr>PowerPoint Presentation</vt:lpstr>
      <vt:lpstr>Role-Defined Data Literacy</vt:lpstr>
      <vt:lpstr>Assessment Methods</vt:lpstr>
      <vt:lpstr>Methods</vt:lpstr>
      <vt:lpstr>Methods</vt:lpstr>
      <vt:lpstr>Method</vt:lpstr>
      <vt:lpstr>Method</vt:lpstr>
      <vt:lpstr>Method</vt:lpstr>
      <vt:lpstr>PowerPoint Presentation</vt:lpstr>
      <vt:lpstr>Method</vt:lpstr>
      <vt:lpstr>Method</vt:lpstr>
      <vt:lpstr>Reliability and Validity</vt:lpstr>
      <vt:lpstr>PowerPoint Presentation</vt:lpstr>
      <vt:lpstr>Developing Data Literacy</vt:lpstr>
      <vt:lpstr>Developing Data Literacy</vt:lpstr>
      <vt:lpstr>Data Literacy Programs</vt:lpstr>
      <vt:lpstr>Method</vt:lpstr>
      <vt:lpstr>Method</vt:lpstr>
      <vt:lpstr>Method</vt:lpstr>
      <vt:lpstr>PowerPoint Presentation</vt:lpstr>
      <vt:lpstr>Example</vt:lpstr>
      <vt:lpstr>Example</vt:lpstr>
      <vt:lpstr>Teaching and Learning Methods</vt:lpstr>
      <vt:lpstr>Methods</vt:lpstr>
      <vt:lpstr>Methods</vt:lpstr>
      <vt:lpstr>Methods</vt:lpstr>
      <vt:lpstr>Methods</vt:lpstr>
      <vt:lpstr>Methods</vt:lpstr>
      <vt:lpstr>Methods</vt:lpstr>
      <vt:lpstr>Resources</vt:lpstr>
      <vt:lpstr>Resources</vt:lpstr>
      <vt:lpstr>Resources</vt:lpstr>
      <vt:lpstr>Resources</vt:lpstr>
      <vt:lpstr>Resources…</vt:lpstr>
      <vt:lpstr>Resources</vt:lpstr>
      <vt:lpstr>Resources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15</cp:revision>
  <dcterms:created xsi:type="dcterms:W3CDTF">2022-03-25T15:15:31Z</dcterms:created>
  <dcterms:modified xsi:type="dcterms:W3CDTF">2022-05-03T15:03:59Z</dcterms:modified>
</cp:coreProperties>
</file>