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2" r:id="rId3"/>
    <p:sldId id="303" r:id="rId4"/>
    <p:sldId id="304" r:id="rId5"/>
    <p:sldId id="297" r:id="rId6"/>
    <p:sldId id="298" r:id="rId7"/>
    <p:sldId id="299" r:id="rId8"/>
    <p:sldId id="300" r:id="rId9"/>
    <p:sldId id="301" r:id="rId10"/>
    <p:sldId id="295" r:id="rId11"/>
    <p:sldId id="29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p:cViewPr>
        <p:scale>
          <a:sx n="77" d="100"/>
          <a:sy n="77" d="100"/>
        </p:scale>
        <p:origin x="168" y="3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134A7-6528-4DD9-A264-500CC0EE21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C62AF28-FC3D-4151-A0C7-0F98D63B64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39A32F-41B8-4741-A340-817784B23A88}"/>
              </a:ext>
            </a:extLst>
          </p:cNvPr>
          <p:cNvSpPr>
            <a:spLocks noGrp="1"/>
          </p:cNvSpPr>
          <p:nvPr>
            <p:ph type="dt" sz="half" idx="10"/>
          </p:nvPr>
        </p:nvSpPr>
        <p:spPr/>
        <p:txBody>
          <a:bodyPr/>
          <a:lstStyle/>
          <a:p>
            <a:fld id="{5B3FD7C3-3D63-4F8E-BDE5-F40D9585D907}" type="datetimeFigureOut">
              <a:rPr lang="en-US" smtClean="0"/>
              <a:t>1/4/2022</a:t>
            </a:fld>
            <a:endParaRPr lang="en-US"/>
          </a:p>
        </p:txBody>
      </p:sp>
      <p:sp>
        <p:nvSpPr>
          <p:cNvPr id="5" name="Footer Placeholder 4">
            <a:extLst>
              <a:ext uri="{FF2B5EF4-FFF2-40B4-BE49-F238E27FC236}">
                <a16:creationId xmlns:a16="http://schemas.microsoft.com/office/drawing/2014/main" id="{92390011-DC32-4E51-BA79-A2462803E4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D869AC-E12D-405A-8834-8492601759F9}"/>
              </a:ext>
            </a:extLst>
          </p:cNvPr>
          <p:cNvSpPr>
            <a:spLocks noGrp="1"/>
          </p:cNvSpPr>
          <p:nvPr>
            <p:ph type="sldNum" sz="quarter" idx="12"/>
          </p:nvPr>
        </p:nvSpPr>
        <p:spPr/>
        <p:txBody>
          <a:bodyPr/>
          <a:lstStyle/>
          <a:p>
            <a:fld id="{69F94075-4306-418A-AB26-0922614EFA88}" type="slidenum">
              <a:rPr lang="en-US" smtClean="0"/>
              <a:t>‹#›</a:t>
            </a:fld>
            <a:endParaRPr lang="en-US"/>
          </a:p>
        </p:txBody>
      </p:sp>
    </p:spTree>
    <p:extLst>
      <p:ext uri="{BB962C8B-B14F-4D97-AF65-F5344CB8AC3E}">
        <p14:creationId xmlns:p14="http://schemas.microsoft.com/office/powerpoint/2010/main" val="725833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28C69-6994-4469-81A2-31A7ED44D2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AE3C15-C606-45AB-9BA0-BF212B1603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8641F3-64DC-480E-86B2-BBD5B2F63907}"/>
              </a:ext>
            </a:extLst>
          </p:cNvPr>
          <p:cNvSpPr>
            <a:spLocks noGrp="1"/>
          </p:cNvSpPr>
          <p:nvPr>
            <p:ph type="dt" sz="half" idx="10"/>
          </p:nvPr>
        </p:nvSpPr>
        <p:spPr/>
        <p:txBody>
          <a:bodyPr/>
          <a:lstStyle/>
          <a:p>
            <a:fld id="{5B3FD7C3-3D63-4F8E-BDE5-F40D9585D907}" type="datetimeFigureOut">
              <a:rPr lang="en-US" smtClean="0"/>
              <a:t>1/4/2022</a:t>
            </a:fld>
            <a:endParaRPr lang="en-US"/>
          </a:p>
        </p:txBody>
      </p:sp>
      <p:sp>
        <p:nvSpPr>
          <p:cNvPr id="5" name="Footer Placeholder 4">
            <a:extLst>
              <a:ext uri="{FF2B5EF4-FFF2-40B4-BE49-F238E27FC236}">
                <a16:creationId xmlns:a16="http://schemas.microsoft.com/office/drawing/2014/main" id="{97F14C99-B1D9-4A86-8AFE-A9A03BBF83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06256A-0C72-4652-B293-AA02DD8583AB}"/>
              </a:ext>
            </a:extLst>
          </p:cNvPr>
          <p:cNvSpPr>
            <a:spLocks noGrp="1"/>
          </p:cNvSpPr>
          <p:nvPr>
            <p:ph type="sldNum" sz="quarter" idx="12"/>
          </p:nvPr>
        </p:nvSpPr>
        <p:spPr/>
        <p:txBody>
          <a:bodyPr/>
          <a:lstStyle/>
          <a:p>
            <a:fld id="{69F94075-4306-418A-AB26-0922614EFA88}" type="slidenum">
              <a:rPr lang="en-US" smtClean="0"/>
              <a:t>‹#›</a:t>
            </a:fld>
            <a:endParaRPr lang="en-US"/>
          </a:p>
        </p:txBody>
      </p:sp>
    </p:spTree>
    <p:extLst>
      <p:ext uri="{BB962C8B-B14F-4D97-AF65-F5344CB8AC3E}">
        <p14:creationId xmlns:p14="http://schemas.microsoft.com/office/powerpoint/2010/main" val="785236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46F4E5-FC6D-46CF-9B7C-3E8B071F80E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D2F177F-80BE-455D-9A28-248E9A7C7B7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703198-9CA4-4248-8469-49982D542720}"/>
              </a:ext>
            </a:extLst>
          </p:cNvPr>
          <p:cNvSpPr>
            <a:spLocks noGrp="1"/>
          </p:cNvSpPr>
          <p:nvPr>
            <p:ph type="dt" sz="half" idx="10"/>
          </p:nvPr>
        </p:nvSpPr>
        <p:spPr/>
        <p:txBody>
          <a:bodyPr/>
          <a:lstStyle/>
          <a:p>
            <a:fld id="{5B3FD7C3-3D63-4F8E-BDE5-F40D9585D907}" type="datetimeFigureOut">
              <a:rPr lang="en-US" smtClean="0"/>
              <a:t>1/4/2022</a:t>
            </a:fld>
            <a:endParaRPr lang="en-US"/>
          </a:p>
        </p:txBody>
      </p:sp>
      <p:sp>
        <p:nvSpPr>
          <p:cNvPr id="5" name="Footer Placeholder 4">
            <a:extLst>
              <a:ext uri="{FF2B5EF4-FFF2-40B4-BE49-F238E27FC236}">
                <a16:creationId xmlns:a16="http://schemas.microsoft.com/office/drawing/2014/main" id="{04A09707-219B-481A-8E61-40C3BC222D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5B5859-2C7B-48B2-99AC-F80263FFEA8C}"/>
              </a:ext>
            </a:extLst>
          </p:cNvPr>
          <p:cNvSpPr>
            <a:spLocks noGrp="1"/>
          </p:cNvSpPr>
          <p:nvPr>
            <p:ph type="sldNum" sz="quarter" idx="12"/>
          </p:nvPr>
        </p:nvSpPr>
        <p:spPr/>
        <p:txBody>
          <a:bodyPr/>
          <a:lstStyle/>
          <a:p>
            <a:fld id="{69F94075-4306-418A-AB26-0922614EFA88}" type="slidenum">
              <a:rPr lang="en-US" smtClean="0"/>
              <a:t>‹#›</a:t>
            </a:fld>
            <a:endParaRPr lang="en-US"/>
          </a:p>
        </p:txBody>
      </p:sp>
    </p:spTree>
    <p:extLst>
      <p:ext uri="{BB962C8B-B14F-4D97-AF65-F5344CB8AC3E}">
        <p14:creationId xmlns:p14="http://schemas.microsoft.com/office/powerpoint/2010/main" val="653401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81435-1B95-4AAE-8332-A92A2844A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D783BE-05A9-4428-B18C-571280CC9F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CF7124-68A7-4BB2-B26A-45721281A8A8}"/>
              </a:ext>
            </a:extLst>
          </p:cNvPr>
          <p:cNvSpPr>
            <a:spLocks noGrp="1"/>
          </p:cNvSpPr>
          <p:nvPr>
            <p:ph type="dt" sz="half" idx="10"/>
          </p:nvPr>
        </p:nvSpPr>
        <p:spPr/>
        <p:txBody>
          <a:bodyPr/>
          <a:lstStyle/>
          <a:p>
            <a:fld id="{5B3FD7C3-3D63-4F8E-BDE5-F40D9585D907}" type="datetimeFigureOut">
              <a:rPr lang="en-US" smtClean="0"/>
              <a:t>1/4/2022</a:t>
            </a:fld>
            <a:endParaRPr lang="en-US"/>
          </a:p>
        </p:txBody>
      </p:sp>
      <p:sp>
        <p:nvSpPr>
          <p:cNvPr id="5" name="Footer Placeholder 4">
            <a:extLst>
              <a:ext uri="{FF2B5EF4-FFF2-40B4-BE49-F238E27FC236}">
                <a16:creationId xmlns:a16="http://schemas.microsoft.com/office/drawing/2014/main" id="{F52B2A28-0616-40ED-A2BD-4B5A0F562F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99C68D-0003-4A70-BE5E-0455DF9C44DD}"/>
              </a:ext>
            </a:extLst>
          </p:cNvPr>
          <p:cNvSpPr>
            <a:spLocks noGrp="1"/>
          </p:cNvSpPr>
          <p:nvPr>
            <p:ph type="sldNum" sz="quarter" idx="12"/>
          </p:nvPr>
        </p:nvSpPr>
        <p:spPr/>
        <p:txBody>
          <a:bodyPr/>
          <a:lstStyle/>
          <a:p>
            <a:fld id="{69F94075-4306-418A-AB26-0922614EFA88}" type="slidenum">
              <a:rPr lang="en-US" smtClean="0"/>
              <a:t>‹#›</a:t>
            </a:fld>
            <a:endParaRPr lang="en-US"/>
          </a:p>
        </p:txBody>
      </p:sp>
    </p:spTree>
    <p:extLst>
      <p:ext uri="{BB962C8B-B14F-4D97-AF65-F5344CB8AC3E}">
        <p14:creationId xmlns:p14="http://schemas.microsoft.com/office/powerpoint/2010/main" val="2122706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9565E-5B32-4264-B682-14EC535A14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47BF900-354C-43C4-B807-1F7C246507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F7A15E-0D12-4806-9C32-245E9BE314F5}"/>
              </a:ext>
            </a:extLst>
          </p:cNvPr>
          <p:cNvSpPr>
            <a:spLocks noGrp="1"/>
          </p:cNvSpPr>
          <p:nvPr>
            <p:ph type="dt" sz="half" idx="10"/>
          </p:nvPr>
        </p:nvSpPr>
        <p:spPr/>
        <p:txBody>
          <a:bodyPr/>
          <a:lstStyle/>
          <a:p>
            <a:fld id="{5B3FD7C3-3D63-4F8E-BDE5-F40D9585D907}" type="datetimeFigureOut">
              <a:rPr lang="en-US" smtClean="0"/>
              <a:t>1/4/2022</a:t>
            </a:fld>
            <a:endParaRPr lang="en-US"/>
          </a:p>
        </p:txBody>
      </p:sp>
      <p:sp>
        <p:nvSpPr>
          <p:cNvPr id="5" name="Footer Placeholder 4">
            <a:extLst>
              <a:ext uri="{FF2B5EF4-FFF2-40B4-BE49-F238E27FC236}">
                <a16:creationId xmlns:a16="http://schemas.microsoft.com/office/drawing/2014/main" id="{81180CF3-49A5-4019-AED1-BDB81A5600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CB0270-D69F-44DF-AE0C-8AE1DB31A43F}"/>
              </a:ext>
            </a:extLst>
          </p:cNvPr>
          <p:cNvSpPr>
            <a:spLocks noGrp="1"/>
          </p:cNvSpPr>
          <p:nvPr>
            <p:ph type="sldNum" sz="quarter" idx="12"/>
          </p:nvPr>
        </p:nvSpPr>
        <p:spPr/>
        <p:txBody>
          <a:bodyPr/>
          <a:lstStyle/>
          <a:p>
            <a:fld id="{69F94075-4306-418A-AB26-0922614EFA88}" type="slidenum">
              <a:rPr lang="en-US" smtClean="0"/>
              <a:t>‹#›</a:t>
            </a:fld>
            <a:endParaRPr lang="en-US"/>
          </a:p>
        </p:txBody>
      </p:sp>
    </p:spTree>
    <p:extLst>
      <p:ext uri="{BB962C8B-B14F-4D97-AF65-F5344CB8AC3E}">
        <p14:creationId xmlns:p14="http://schemas.microsoft.com/office/powerpoint/2010/main" val="1647551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A0613-1B32-46D1-9A42-1DD07B2EF5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5FAFEB-3E0C-4025-88C9-0F95B3E2B2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BF9EC3-CF9E-4EF7-AB22-465FDBC31E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D4AC54-A0B0-451F-9FB2-97D6A138076B}"/>
              </a:ext>
            </a:extLst>
          </p:cNvPr>
          <p:cNvSpPr>
            <a:spLocks noGrp="1"/>
          </p:cNvSpPr>
          <p:nvPr>
            <p:ph type="dt" sz="half" idx="10"/>
          </p:nvPr>
        </p:nvSpPr>
        <p:spPr/>
        <p:txBody>
          <a:bodyPr/>
          <a:lstStyle/>
          <a:p>
            <a:fld id="{5B3FD7C3-3D63-4F8E-BDE5-F40D9585D907}" type="datetimeFigureOut">
              <a:rPr lang="en-US" smtClean="0"/>
              <a:t>1/4/2022</a:t>
            </a:fld>
            <a:endParaRPr lang="en-US"/>
          </a:p>
        </p:txBody>
      </p:sp>
      <p:sp>
        <p:nvSpPr>
          <p:cNvPr id="6" name="Footer Placeholder 5">
            <a:extLst>
              <a:ext uri="{FF2B5EF4-FFF2-40B4-BE49-F238E27FC236}">
                <a16:creationId xmlns:a16="http://schemas.microsoft.com/office/drawing/2014/main" id="{C52BFAC8-DDA5-444E-A5A0-CDB50A74DC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31C040-44D4-4857-97D9-7CB07732F807}"/>
              </a:ext>
            </a:extLst>
          </p:cNvPr>
          <p:cNvSpPr>
            <a:spLocks noGrp="1"/>
          </p:cNvSpPr>
          <p:nvPr>
            <p:ph type="sldNum" sz="quarter" idx="12"/>
          </p:nvPr>
        </p:nvSpPr>
        <p:spPr/>
        <p:txBody>
          <a:bodyPr/>
          <a:lstStyle/>
          <a:p>
            <a:fld id="{69F94075-4306-418A-AB26-0922614EFA88}" type="slidenum">
              <a:rPr lang="en-US" smtClean="0"/>
              <a:t>‹#›</a:t>
            </a:fld>
            <a:endParaRPr lang="en-US"/>
          </a:p>
        </p:txBody>
      </p:sp>
    </p:spTree>
    <p:extLst>
      <p:ext uri="{BB962C8B-B14F-4D97-AF65-F5344CB8AC3E}">
        <p14:creationId xmlns:p14="http://schemas.microsoft.com/office/powerpoint/2010/main" val="1168922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79AD3-2561-431D-BC94-043140F950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BFEC55-584E-4879-B761-D9F0941358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67F7FC-1CA9-4471-9149-596A0957E7A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A3B279-2068-445C-ADCA-96BC180F81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7C8ACE-628A-4CDB-921E-DA8408A726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48EE15-848D-4C90-9D1D-DB81FECCF258}"/>
              </a:ext>
            </a:extLst>
          </p:cNvPr>
          <p:cNvSpPr>
            <a:spLocks noGrp="1"/>
          </p:cNvSpPr>
          <p:nvPr>
            <p:ph type="dt" sz="half" idx="10"/>
          </p:nvPr>
        </p:nvSpPr>
        <p:spPr/>
        <p:txBody>
          <a:bodyPr/>
          <a:lstStyle/>
          <a:p>
            <a:fld id="{5B3FD7C3-3D63-4F8E-BDE5-F40D9585D907}" type="datetimeFigureOut">
              <a:rPr lang="en-US" smtClean="0"/>
              <a:t>1/4/2022</a:t>
            </a:fld>
            <a:endParaRPr lang="en-US"/>
          </a:p>
        </p:txBody>
      </p:sp>
      <p:sp>
        <p:nvSpPr>
          <p:cNvPr id="8" name="Footer Placeholder 7">
            <a:extLst>
              <a:ext uri="{FF2B5EF4-FFF2-40B4-BE49-F238E27FC236}">
                <a16:creationId xmlns:a16="http://schemas.microsoft.com/office/drawing/2014/main" id="{42ABA45D-07E0-4296-B359-5E0A83891F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E801A3-54C4-4074-BDBC-138C64FAFDD1}"/>
              </a:ext>
            </a:extLst>
          </p:cNvPr>
          <p:cNvSpPr>
            <a:spLocks noGrp="1"/>
          </p:cNvSpPr>
          <p:nvPr>
            <p:ph type="sldNum" sz="quarter" idx="12"/>
          </p:nvPr>
        </p:nvSpPr>
        <p:spPr/>
        <p:txBody>
          <a:bodyPr/>
          <a:lstStyle/>
          <a:p>
            <a:fld id="{69F94075-4306-418A-AB26-0922614EFA88}" type="slidenum">
              <a:rPr lang="en-US" smtClean="0"/>
              <a:t>‹#›</a:t>
            </a:fld>
            <a:endParaRPr lang="en-US"/>
          </a:p>
        </p:txBody>
      </p:sp>
    </p:spTree>
    <p:extLst>
      <p:ext uri="{BB962C8B-B14F-4D97-AF65-F5344CB8AC3E}">
        <p14:creationId xmlns:p14="http://schemas.microsoft.com/office/powerpoint/2010/main" val="771657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EE3EA-D8C2-438C-AE90-A158DCA0AC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F0DDA7-D1C5-4A0E-A947-FD7CBECD6029}"/>
              </a:ext>
            </a:extLst>
          </p:cNvPr>
          <p:cNvSpPr>
            <a:spLocks noGrp="1"/>
          </p:cNvSpPr>
          <p:nvPr>
            <p:ph type="dt" sz="half" idx="10"/>
          </p:nvPr>
        </p:nvSpPr>
        <p:spPr/>
        <p:txBody>
          <a:bodyPr/>
          <a:lstStyle/>
          <a:p>
            <a:fld id="{5B3FD7C3-3D63-4F8E-BDE5-F40D9585D907}" type="datetimeFigureOut">
              <a:rPr lang="en-US" smtClean="0"/>
              <a:t>1/4/2022</a:t>
            </a:fld>
            <a:endParaRPr lang="en-US"/>
          </a:p>
        </p:txBody>
      </p:sp>
      <p:sp>
        <p:nvSpPr>
          <p:cNvPr id="4" name="Footer Placeholder 3">
            <a:extLst>
              <a:ext uri="{FF2B5EF4-FFF2-40B4-BE49-F238E27FC236}">
                <a16:creationId xmlns:a16="http://schemas.microsoft.com/office/drawing/2014/main" id="{50EBE5AB-6DCC-4EAE-94CC-924E9A8287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D71EDE8-3968-4FDC-88DE-346A85ACD77D}"/>
              </a:ext>
            </a:extLst>
          </p:cNvPr>
          <p:cNvSpPr>
            <a:spLocks noGrp="1"/>
          </p:cNvSpPr>
          <p:nvPr>
            <p:ph type="sldNum" sz="quarter" idx="12"/>
          </p:nvPr>
        </p:nvSpPr>
        <p:spPr/>
        <p:txBody>
          <a:bodyPr/>
          <a:lstStyle/>
          <a:p>
            <a:fld id="{69F94075-4306-418A-AB26-0922614EFA88}" type="slidenum">
              <a:rPr lang="en-US" smtClean="0"/>
              <a:t>‹#›</a:t>
            </a:fld>
            <a:endParaRPr lang="en-US"/>
          </a:p>
        </p:txBody>
      </p:sp>
    </p:spTree>
    <p:extLst>
      <p:ext uri="{BB962C8B-B14F-4D97-AF65-F5344CB8AC3E}">
        <p14:creationId xmlns:p14="http://schemas.microsoft.com/office/powerpoint/2010/main" val="1466269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29135F-01B2-4C44-AC08-0E005AFB02B5}"/>
              </a:ext>
            </a:extLst>
          </p:cNvPr>
          <p:cNvSpPr>
            <a:spLocks noGrp="1"/>
          </p:cNvSpPr>
          <p:nvPr>
            <p:ph type="dt" sz="half" idx="10"/>
          </p:nvPr>
        </p:nvSpPr>
        <p:spPr/>
        <p:txBody>
          <a:bodyPr/>
          <a:lstStyle/>
          <a:p>
            <a:fld id="{5B3FD7C3-3D63-4F8E-BDE5-F40D9585D907}" type="datetimeFigureOut">
              <a:rPr lang="en-US" smtClean="0"/>
              <a:t>1/4/2022</a:t>
            </a:fld>
            <a:endParaRPr lang="en-US"/>
          </a:p>
        </p:txBody>
      </p:sp>
      <p:sp>
        <p:nvSpPr>
          <p:cNvPr id="3" name="Footer Placeholder 2">
            <a:extLst>
              <a:ext uri="{FF2B5EF4-FFF2-40B4-BE49-F238E27FC236}">
                <a16:creationId xmlns:a16="http://schemas.microsoft.com/office/drawing/2014/main" id="{EA1A2808-19B8-4AD2-A43E-10473387BC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414693-3CF1-4CEA-86DE-DD60B52F141C}"/>
              </a:ext>
            </a:extLst>
          </p:cNvPr>
          <p:cNvSpPr>
            <a:spLocks noGrp="1"/>
          </p:cNvSpPr>
          <p:nvPr>
            <p:ph type="sldNum" sz="quarter" idx="12"/>
          </p:nvPr>
        </p:nvSpPr>
        <p:spPr/>
        <p:txBody>
          <a:bodyPr/>
          <a:lstStyle/>
          <a:p>
            <a:fld id="{69F94075-4306-418A-AB26-0922614EFA88}" type="slidenum">
              <a:rPr lang="en-US" smtClean="0"/>
              <a:t>‹#›</a:t>
            </a:fld>
            <a:endParaRPr lang="en-US"/>
          </a:p>
        </p:txBody>
      </p:sp>
    </p:spTree>
    <p:extLst>
      <p:ext uri="{BB962C8B-B14F-4D97-AF65-F5344CB8AC3E}">
        <p14:creationId xmlns:p14="http://schemas.microsoft.com/office/powerpoint/2010/main" val="4242254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3B394-DDFA-42B4-9B44-6C592010F8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B99AF9-1DF9-4885-BC6E-FF5A35BC8A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9D4895-45BF-4E0C-87DF-DACCF029F5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38F24D-51A6-428A-A75A-65D97EADA26A}"/>
              </a:ext>
            </a:extLst>
          </p:cNvPr>
          <p:cNvSpPr>
            <a:spLocks noGrp="1"/>
          </p:cNvSpPr>
          <p:nvPr>
            <p:ph type="dt" sz="half" idx="10"/>
          </p:nvPr>
        </p:nvSpPr>
        <p:spPr/>
        <p:txBody>
          <a:bodyPr/>
          <a:lstStyle/>
          <a:p>
            <a:fld id="{5B3FD7C3-3D63-4F8E-BDE5-F40D9585D907}" type="datetimeFigureOut">
              <a:rPr lang="en-US" smtClean="0"/>
              <a:t>1/4/2022</a:t>
            </a:fld>
            <a:endParaRPr lang="en-US"/>
          </a:p>
        </p:txBody>
      </p:sp>
      <p:sp>
        <p:nvSpPr>
          <p:cNvPr id="6" name="Footer Placeholder 5">
            <a:extLst>
              <a:ext uri="{FF2B5EF4-FFF2-40B4-BE49-F238E27FC236}">
                <a16:creationId xmlns:a16="http://schemas.microsoft.com/office/drawing/2014/main" id="{D9313842-0FBC-48A2-BC17-46699308A8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BD4BC9-1489-4344-BB21-4A0FA7FC0E81}"/>
              </a:ext>
            </a:extLst>
          </p:cNvPr>
          <p:cNvSpPr>
            <a:spLocks noGrp="1"/>
          </p:cNvSpPr>
          <p:nvPr>
            <p:ph type="sldNum" sz="quarter" idx="12"/>
          </p:nvPr>
        </p:nvSpPr>
        <p:spPr/>
        <p:txBody>
          <a:bodyPr/>
          <a:lstStyle/>
          <a:p>
            <a:fld id="{69F94075-4306-418A-AB26-0922614EFA88}" type="slidenum">
              <a:rPr lang="en-US" smtClean="0"/>
              <a:t>‹#›</a:t>
            </a:fld>
            <a:endParaRPr lang="en-US"/>
          </a:p>
        </p:txBody>
      </p:sp>
    </p:spTree>
    <p:extLst>
      <p:ext uri="{BB962C8B-B14F-4D97-AF65-F5344CB8AC3E}">
        <p14:creationId xmlns:p14="http://schemas.microsoft.com/office/powerpoint/2010/main" val="1892981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9A3A2-054A-46E8-83B5-BB3AA9CB5B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223E21-9895-4296-93E2-BE652C34D6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D935B6-D570-4D39-87AB-A99E3B89C4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38AFBF-8BEF-46A9-8ABD-C7B27821D399}"/>
              </a:ext>
            </a:extLst>
          </p:cNvPr>
          <p:cNvSpPr>
            <a:spLocks noGrp="1"/>
          </p:cNvSpPr>
          <p:nvPr>
            <p:ph type="dt" sz="half" idx="10"/>
          </p:nvPr>
        </p:nvSpPr>
        <p:spPr/>
        <p:txBody>
          <a:bodyPr/>
          <a:lstStyle/>
          <a:p>
            <a:fld id="{5B3FD7C3-3D63-4F8E-BDE5-F40D9585D907}" type="datetimeFigureOut">
              <a:rPr lang="en-US" smtClean="0"/>
              <a:t>1/4/2022</a:t>
            </a:fld>
            <a:endParaRPr lang="en-US"/>
          </a:p>
        </p:txBody>
      </p:sp>
      <p:sp>
        <p:nvSpPr>
          <p:cNvPr id="6" name="Footer Placeholder 5">
            <a:extLst>
              <a:ext uri="{FF2B5EF4-FFF2-40B4-BE49-F238E27FC236}">
                <a16:creationId xmlns:a16="http://schemas.microsoft.com/office/drawing/2014/main" id="{EC92EF14-F010-4139-AB8C-9D873A6E34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91CC50-71DA-48F5-B074-D876C92717FE}"/>
              </a:ext>
            </a:extLst>
          </p:cNvPr>
          <p:cNvSpPr>
            <a:spLocks noGrp="1"/>
          </p:cNvSpPr>
          <p:nvPr>
            <p:ph type="sldNum" sz="quarter" idx="12"/>
          </p:nvPr>
        </p:nvSpPr>
        <p:spPr/>
        <p:txBody>
          <a:bodyPr/>
          <a:lstStyle/>
          <a:p>
            <a:fld id="{69F94075-4306-418A-AB26-0922614EFA88}" type="slidenum">
              <a:rPr lang="en-US" smtClean="0"/>
              <a:t>‹#›</a:t>
            </a:fld>
            <a:endParaRPr lang="en-US"/>
          </a:p>
        </p:txBody>
      </p:sp>
    </p:spTree>
    <p:extLst>
      <p:ext uri="{BB962C8B-B14F-4D97-AF65-F5344CB8AC3E}">
        <p14:creationId xmlns:p14="http://schemas.microsoft.com/office/powerpoint/2010/main" val="2560465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59DADB-F220-4A83-A4AA-0A3FEAE68E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A47EE81-2503-4039-86A8-89A0C67D60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10FBE5-08DC-4C51-B819-E8C5B7F9B5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3FD7C3-3D63-4F8E-BDE5-F40D9585D907}" type="datetimeFigureOut">
              <a:rPr lang="en-US" smtClean="0"/>
              <a:t>1/4/2022</a:t>
            </a:fld>
            <a:endParaRPr lang="en-US"/>
          </a:p>
        </p:txBody>
      </p:sp>
      <p:sp>
        <p:nvSpPr>
          <p:cNvPr id="5" name="Footer Placeholder 4">
            <a:extLst>
              <a:ext uri="{FF2B5EF4-FFF2-40B4-BE49-F238E27FC236}">
                <a16:creationId xmlns:a16="http://schemas.microsoft.com/office/drawing/2014/main" id="{3AC03BCD-0834-44AD-BBA9-9F3B72795F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22FFA14-20EA-4819-A470-130CA3CC06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F94075-4306-418A-AB26-0922614EFA88}" type="slidenum">
              <a:rPr lang="en-US" smtClean="0"/>
              <a:t>‹#›</a:t>
            </a:fld>
            <a:endParaRPr lang="en-US"/>
          </a:p>
        </p:txBody>
      </p:sp>
    </p:spTree>
    <p:extLst>
      <p:ext uri="{BB962C8B-B14F-4D97-AF65-F5344CB8AC3E}">
        <p14:creationId xmlns:p14="http://schemas.microsoft.com/office/powerpoint/2010/main" val="1281862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researchgate.net/publication/320290102_Towards_a_Pedagogical_Hermeneutics_A_Response_to_the_Manifesto_for_a_Post-Critical_Pedagogy"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plato.stanford.edu/entries/personhood-india/" TargetMode="External"/><Relationship Id="rId2" Type="http://schemas.openxmlformats.org/officeDocument/2006/relationships/hyperlink" Target="https://gita-society.com/wp-content/uploads/PDF/108upanishads.pdf" TargetMode="External"/><Relationship Id="rId1" Type="http://schemas.openxmlformats.org/officeDocument/2006/relationships/slideLayout" Target="../slideLayouts/slideLayout2.xml"/><Relationship Id="rId6" Type="http://schemas.openxmlformats.org/officeDocument/2006/relationships/hyperlink" Target="https://en.wikipedia.org/wiki/Brihadaranyaka_Upanishad" TargetMode="External"/><Relationship Id="rId5" Type="http://schemas.openxmlformats.org/officeDocument/2006/relationships/image" Target="../media/image2.jpg"/><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hyperlink" Target="https://core.ac.uk/download/pdf/80560097.pdf"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s://circularsoftware.com/MasterPlan/Client3333/Job4060/" TargetMode="External"/><Relationship Id="rId4" Type="http://schemas.openxmlformats.org/officeDocument/2006/relationships/hyperlink" Target="https://epistemh.pbworks.com/f/4.+Macintyre.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static1.squarespace.com/static/555e3952e4b025563eb1c538/t/5c6f2098e5e5f073ef84a85d/1550786719468/Youths%E2%80%99+Perspectives+on+Their+Relational+Identity+Development+through+Residential+Treatment.pdf"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thenation.com/article/archive/james-baldwin-guide-dark-times/" TargetMode="External"/><Relationship Id="rId2" Type="http://schemas.openxmlformats.org/officeDocument/2006/relationships/hyperlink" Target="https://richgibson.com/talktoteachers.htm"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www.npr.org/2021/12/15/1064509418/bell-hooks-feminist-author-critic-activist-died" TargetMode="External"/><Relationship Id="rId2" Type="http://schemas.openxmlformats.org/officeDocument/2006/relationships/hyperlink" Target="https://hybridpedagogy.org/disruptive-pedagogy-and-the-practice-of-freedom/"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hyperlink" Target="https://medium.com/human-restoration-project/hrps-books-of-the-month-august-teaching-to-transgress-by-bell-hooks-f2b548ad4b97" TargetMode="External"/><Relationship Id="rId2" Type="http://schemas.openxmlformats.org/officeDocument/2006/relationships/hyperlink" Target="https://hybridpedagogy.org/disruptive-pedagogy-and-the-practice-of-freedom/"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hyperlink" Target="https://quilt.femedtech.net/quilt/" TargetMode="External"/><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ageofrevolutions.com/2017/07/17/paulo-freire-pedagogy-of-the-oppressed-and-a-revolutionary-praxis-for-education-part-i/"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57F2E-8CB1-45B8-BA68-C07785F149A7}"/>
              </a:ext>
            </a:extLst>
          </p:cNvPr>
          <p:cNvSpPr>
            <a:spLocks noGrp="1"/>
          </p:cNvSpPr>
          <p:nvPr>
            <p:ph type="ctrTitle"/>
          </p:nvPr>
        </p:nvSpPr>
        <p:spPr/>
        <p:txBody>
          <a:bodyPr/>
          <a:lstStyle/>
          <a:p>
            <a:r>
              <a:rPr lang="en-CA" dirty="0"/>
              <a:t>A Critical Stance</a:t>
            </a:r>
            <a:endParaRPr lang="en-US" dirty="0"/>
          </a:p>
        </p:txBody>
      </p:sp>
      <p:sp>
        <p:nvSpPr>
          <p:cNvPr id="3" name="Subtitle 2">
            <a:extLst>
              <a:ext uri="{FF2B5EF4-FFF2-40B4-BE49-F238E27FC236}">
                <a16:creationId xmlns:a16="http://schemas.microsoft.com/office/drawing/2014/main" id="{A218CEAD-97CD-4AD5-B827-DCEBF7563508}"/>
              </a:ext>
            </a:extLst>
          </p:cNvPr>
          <p:cNvSpPr>
            <a:spLocks noGrp="1"/>
          </p:cNvSpPr>
          <p:nvPr>
            <p:ph type="subTitle" idx="1"/>
          </p:nvPr>
        </p:nvSpPr>
        <p:spPr/>
        <p:txBody>
          <a:bodyPr/>
          <a:lstStyle/>
          <a:p>
            <a:r>
              <a:rPr lang="en-CA" dirty="0"/>
              <a:t>Stephen Downes</a:t>
            </a:r>
          </a:p>
          <a:p>
            <a:r>
              <a:rPr lang="en-CA" dirty="0"/>
              <a:t>January 8, 2022</a:t>
            </a:r>
            <a:endParaRPr lang="en-US" dirty="0"/>
          </a:p>
        </p:txBody>
      </p:sp>
    </p:spTree>
    <p:extLst>
      <p:ext uri="{BB962C8B-B14F-4D97-AF65-F5344CB8AC3E}">
        <p14:creationId xmlns:p14="http://schemas.microsoft.com/office/powerpoint/2010/main" val="477596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9166E-2902-4F88-8E3F-11B0E8D4719D}"/>
              </a:ext>
            </a:extLst>
          </p:cNvPr>
          <p:cNvSpPr>
            <a:spLocks noGrp="1"/>
          </p:cNvSpPr>
          <p:nvPr>
            <p:ph type="title"/>
          </p:nvPr>
        </p:nvSpPr>
        <p:spPr/>
        <p:txBody>
          <a:bodyPr/>
          <a:lstStyle/>
          <a:p>
            <a:r>
              <a:rPr lang="en-CA" dirty="0"/>
              <a:t>Ethics as a Way of Life</a:t>
            </a:r>
            <a:endParaRPr lang="en-US" dirty="0"/>
          </a:p>
        </p:txBody>
      </p:sp>
      <p:sp>
        <p:nvSpPr>
          <p:cNvPr id="3" name="Content Placeholder 2">
            <a:extLst>
              <a:ext uri="{FF2B5EF4-FFF2-40B4-BE49-F238E27FC236}">
                <a16:creationId xmlns:a16="http://schemas.microsoft.com/office/drawing/2014/main" id="{12683450-BD2F-4AAF-9595-2CA3A609780F}"/>
              </a:ext>
            </a:extLst>
          </p:cNvPr>
          <p:cNvSpPr>
            <a:spLocks noGrp="1"/>
          </p:cNvSpPr>
          <p:nvPr>
            <p:ph idx="1"/>
          </p:nvPr>
        </p:nvSpPr>
        <p:spPr/>
        <p:txBody>
          <a:bodyPr/>
          <a:lstStyle/>
          <a:p>
            <a:endParaRPr lang="en-US"/>
          </a:p>
        </p:txBody>
      </p:sp>
      <p:sp>
        <p:nvSpPr>
          <p:cNvPr id="5" name="TextBox 4">
            <a:extLst>
              <a:ext uri="{FF2B5EF4-FFF2-40B4-BE49-F238E27FC236}">
                <a16:creationId xmlns:a16="http://schemas.microsoft.com/office/drawing/2014/main" id="{E7E09BBD-3E35-4C7E-BCFB-7A01E2047350}"/>
              </a:ext>
            </a:extLst>
          </p:cNvPr>
          <p:cNvSpPr txBox="1"/>
          <p:nvPr/>
        </p:nvSpPr>
        <p:spPr>
          <a:xfrm>
            <a:off x="3048828" y="133226"/>
            <a:ext cx="6097656" cy="6591548"/>
          </a:xfrm>
          <a:prstGeom prst="rect">
            <a:avLst/>
          </a:prstGeom>
          <a:noFill/>
        </p:spPr>
        <p:txBody>
          <a:bodyPr wrap="square">
            <a:spAutoFit/>
          </a:bodyPr>
          <a:lstStyle/>
          <a:p>
            <a:pPr rtl="0">
              <a:spcBef>
                <a:spcPts val="0"/>
              </a:spcBef>
              <a:spcAft>
                <a:spcPts val="1000"/>
              </a:spcAft>
            </a:pPr>
            <a:r>
              <a:rPr lang="en-US" sz="1800" b="0" i="0" u="none" strike="noStrike" dirty="0">
                <a:solidFill>
                  <a:srgbClr val="000000"/>
                </a:solidFill>
                <a:effectLst/>
                <a:latin typeface="Arial" panose="020B0604020202020204" pitchFamily="34" charset="0"/>
              </a:rPr>
              <a:t>In  speaking  here  of  a  “way  of  life  [</a:t>
            </a:r>
            <a:r>
              <a:rPr lang="en-US" sz="1800" b="0" i="0" u="none" strike="noStrike" dirty="0" err="1">
                <a:solidFill>
                  <a:srgbClr val="000000"/>
                </a:solidFill>
                <a:effectLst/>
                <a:latin typeface="Arial" panose="020B0604020202020204" pitchFamily="34" charset="0"/>
              </a:rPr>
              <a:t>Lebensform</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Mollenhauer</a:t>
            </a:r>
            <a:r>
              <a:rPr lang="en-US" sz="1800" b="0" i="0" u="none" strike="noStrike" dirty="0">
                <a:solidFill>
                  <a:srgbClr val="000000"/>
                </a:solidFill>
                <a:effectLst/>
                <a:latin typeface="Arial" panose="020B0604020202020204" pitchFamily="34" charset="0"/>
              </a:rPr>
              <a:t>  does  not  mean  one’s  personal, ethical values and commitments as much as he does a way or form of life </a:t>
            </a:r>
            <a:r>
              <a:rPr lang="en-US" sz="1800" b="0" i="0" u="none" strike="noStrike" dirty="0" err="1">
                <a:solidFill>
                  <a:srgbClr val="000000"/>
                </a:solidFill>
                <a:effectLst/>
                <a:latin typeface="Arial" panose="020B0604020202020204" pitchFamily="34" charset="0"/>
              </a:rPr>
              <a:t>sensu</a:t>
            </a:r>
            <a:r>
              <a:rPr lang="en-US" sz="1800" b="0" i="0" u="none" strike="noStrike" dirty="0">
                <a:solidFill>
                  <a:srgbClr val="000000"/>
                </a:solidFill>
                <a:effectLst/>
                <a:latin typeface="Arial" panose="020B0604020202020204" pitchFamily="34" charset="0"/>
              </a:rPr>
              <a:t> Wittgenstein, who famously asserted that “to imagine a language means to imagine a form of life.”6 In these terms—in terms of the implicit patterns and values we embody, articulate and act out every day—engaging in education in the broadest sense is all but unavoidable. As parents and educators, even simply as adults in public life, we embody and exemplify a way of living to children and young people, we perform  a  tacit  affirmation  of  certain  values,  arrangements  and  relationships.  “Even  the  most radical” critic of education and society, </a:t>
            </a:r>
            <a:r>
              <a:rPr lang="en-US" sz="1800" b="0" i="0" u="none" strike="noStrike" dirty="0" err="1">
                <a:solidFill>
                  <a:srgbClr val="000000"/>
                </a:solidFill>
                <a:effectLst/>
                <a:latin typeface="Arial" panose="020B0604020202020204" pitchFamily="34" charset="0"/>
              </a:rPr>
              <a:t>Mollenhauer</a:t>
            </a:r>
            <a:r>
              <a:rPr lang="en-US" sz="1800" b="0" i="0" u="none" strike="noStrike" dirty="0">
                <a:solidFill>
                  <a:srgbClr val="000000"/>
                </a:solidFill>
                <a:effectLst/>
                <a:latin typeface="Arial" panose="020B0604020202020204" pitchFamily="34" charset="0"/>
              </a:rPr>
              <a:t> argues, “cannot avoid embodying an adult way of life in front of children; like any adult, he or she powerfully exemplifies one way of life or another  for  a  child.”7  We  cannot  not  affirm  for  others  a  way  of  life  much  as  we  “cannot  not communicate.”8</a:t>
            </a:r>
            <a:endParaRPr lang="en-US" dirty="0">
              <a:effectLst/>
            </a:endParaRPr>
          </a:p>
          <a:p>
            <a:r>
              <a:rPr lang="en-US" sz="1800" b="0" i="0" u="none" strike="noStrike" dirty="0">
                <a:solidFill>
                  <a:srgbClr val="000000"/>
                </a:solidFill>
                <a:effectLst/>
                <a:latin typeface="Arial" panose="020B0604020202020204" pitchFamily="34" charset="0"/>
              </a:rPr>
              <a:t>-- From Norm Friesen - </a:t>
            </a:r>
            <a:r>
              <a:rPr lang="en-US" sz="1800" b="0" i="0" u="sng" strike="noStrike" dirty="0">
                <a:solidFill>
                  <a:srgbClr val="1155CC"/>
                </a:solidFill>
                <a:effectLst/>
                <a:latin typeface="Arial" panose="020B0604020202020204" pitchFamily="34" charset="0"/>
                <a:hlinkClick r:id="rId2"/>
              </a:rPr>
              <a:t>https://www.researchgate.net/publication/320290102_Towards_a_Pedagogical_Hermeneutics_A_Response_to_the_Manifesto_for_a_Post-Critical_Pedagogy</a:t>
            </a:r>
            <a:r>
              <a:rPr lang="en-US" sz="1800" b="0" i="0" u="none" strike="noStrike" dirty="0">
                <a:solidFill>
                  <a:srgbClr val="000000"/>
                </a:solidFill>
                <a:effectLst/>
                <a:latin typeface="Arial" panose="020B0604020202020204" pitchFamily="34" charset="0"/>
              </a:rPr>
              <a:t>  p. 2</a:t>
            </a:r>
            <a:endParaRPr lang="en-US" dirty="0"/>
          </a:p>
        </p:txBody>
      </p:sp>
    </p:spTree>
    <p:extLst>
      <p:ext uri="{BB962C8B-B14F-4D97-AF65-F5344CB8AC3E}">
        <p14:creationId xmlns:p14="http://schemas.microsoft.com/office/powerpoint/2010/main" val="2145070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BA9F26-4BA4-4F58-9B24-840B36D8010C}"/>
              </a:ext>
            </a:extLst>
          </p:cNvPr>
          <p:cNvSpPr txBox="1"/>
          <p:nvPr/>
        </p:nvSpPr>
        <p:spPr>
          <a:xfrm>
            <a:off x="1286540" y="2573079"/>
            <a:ext cx="3200400" cy="1446550"/>
          </a:xfrm>
          <a:prstGeom prst="rect">
            <a:avLst/>
          </a:prstGeom>
          <a:noFill/>
          <a:ln w="3175">
            <a:solidFill>
              <a:schemeClr val="tx1"/>
            </a:solidFill>
          </a:ln>
        </p:spPr>
        <p:txBody>
          <a:bodyPr wrap="square" rtlCol="0">
            <a:spAutoFit/>
          </a:bodyPr>
          <a:lstStyle/>
          <a:p>
            <a:pPr algn="ctr"/>
            <a:r>
              <a:rPr lang="en-CA" sz="4400" dirty="0"/>
              <a:t>Critical Pedagogy</a:t>
            </a:r>
            <a:endParaRPr lang="en-US" sz="4400" dirty="0"/>
          </a:p>
        </p:txBody>
      </p:sp>
      <p:sp>
        <p:nvSpPr>
          <p:cNvPr id="5" name="TextBox 4">
            <a:extLst>
              <a:ext uri="{FF2B5EF4-FFF2-40B4-BE49-F238E27FC236}">
                <a16:creationId xmlns:a16="http://schemas.microsoft.com/office/drawing/2014/main" id="{B0C1CE98-27A9-45FD-90F2-5E2825D0BE2A}"/>
              </a:ext>
            </a:extLst>
          </p:cNvPr>
          <p:cNvSpPr txBox="1"/>
          <p:nvPr/>
        </p:nvSpPr>
        <p:spPr>
          <a:xfrm>
            <a:off x="6825049" y="1126529"/>
            <a:ext cx="3200400" cy="1446550"/>
          </a:xfrm>
          <a:prstGeom prst="rect">
            <a:avLst/>
          </a:prstGeom>
          <a:noFill/>
          <a:ln w="3175">
            <a:solidFill>
              <a:schemeClr val="tx1"/>
            </a:solidFill>
          </a:ln>
        </p:spPr>
        <p:txBody>
          <a:bodyPr wrap="square" rtlCol="0">
            <a:spAutoFit/>
          </a:bodyPr>
          <a:lstStyle/>
          <a:p>
            <a:pPr algn="ctr"/>
            <a:r>
              <a:rPr lang="en-CA" sz="4400" dirty="0"/>
              <a:t>Social Activism</a:t>
            </a:r>
            <a:endParaRPr lang="en-US" sz="4400" dirty="0"/>
          </a:p>
        </p:txBody>
      </p:sp>
      <p:sp>
        <p:nvSpPr>
          <p:cNvPr id="6" name="TextBox 5">
            <a:extLst>
              <a:ext uri="{FF2B5EF4-FFF2-40B4-BE49-F238E27FC236}">
                <a16:creationId xmlns:a16="http://schemas.microsoft.com/office/drawing/2014/main" id="{9C2C3554-E57A-4A1F-B7CC-17BD41586F73}"/>
              </a:ext>
            </a:extLst>
          </p:cNvPr>
          <p:cNvSpPr txBox="1"/>
          <p:nvPr/>
        </p:nvSpPr>
        <p:spPr>
          <a:xfrm>
            <a:off x="6825049" y="4019629"/>
            <a:ext cx="3200400" cy="1446550"/>
          </a:xfrm>
          <a:prstGeom prst="rect">
            <a:avLst/>
          </a:prstGeom>
          <a:noFill/>
          <a:ln w="3175">
            <a:solidFill>
              <a:schemeClr val="tx1"/>
            </a:solidFill>
          </a:ln>
        </p:spPr>
        <p:txBody>
          <a:bodyPr wrap="square" rtlCol="0">
            <a:spAutoFit/>
          </a:bodyPr>
          <a:lstStyle/>
          <a:p>
            <a:pPr algn="ctr"/>
            <a:r>
              <a:rPr lang="en-CA" sz="4400" dirty="0"/>
              <a:t>Personal Reflection</a:t>
            </a:r>
            <a:endParaRPr lang="en-US" sz="4400" dirty="0"/>
          </a:p>
        </p:txBody>
      </p:sp>
      <p:cxnSp>
        <p:nvCxnSpPr>
          <p:cNvPr id="8" name="Straight Arrow Connector 7">
            <a:extLst>
              <a:ext uri="{FF2B5EF4-FFF2-40B4-BE49-F238E27FC236}">
                <a16:creationId xmlns:a16="http://schemas.microsoft.com/office/drawing/2014/main" id="{D8378DF1-00ED-40F9-A486-6C0401268472}"/>
              </a:ext>
            </a:extLst>
          </p:cNvPr>
          <p:cNvCxnSpPr>
            <a:stCxn id="4" idx="3"/>
            <a:endCxn id="5" idx="1"/>
          </p:cNvCxnSpPr>
          <p:nvPr/>
        </p:nvCxnSpPr>
        <p:spPr>
          <a:xfrm flipV="1">
            <a:off x="4486940" y="1849804"/>
            <a:ext cx="2338109" cy="1446550"/>
          </a:xfrm>
          <a:prstGeom prst="straightConnector1">
            <a:avLst/>
          </a:prstGeom>
          <a:ln w="50800" cmpd="tri">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ABF9696-8599-4E80-8651-CB525380EB7E}"/>
              </a:ext>
            </a:extLst>
          </p:cNvPr>
          <p:cNvCxnSpPr>
            <a:cxnSpLocks/>
            <a:stCxn id="4" idx="3"/>
            <a:endCxn id="6" idx="1"/>
          </p:cNvCxnSpPr>
          <p:nvPr/>
        </p:nvCxnSpPr>
        <p:spPr>
          <a:xfrm>
            <a:off x="4486940" y="3296354"/>
            <a:ext cx="2338109" cy="1446550"/>
          </a:xfrm>
          <a:prstGeom prst="straightConnector1">
            <a:avLst/>
          </a:prstGeom>
          <a:ln w="50800" cmpd="tri">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5110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AC239-4C16-4D3D-803C-312D6BD54DE5}"/>
              </a:ext>
            </a:extLst>
          </p:cNvPr>
          <p:cNvSpPr>
            <a:spLocks noGrp="1"/>
          </p:cNvSpPr>
          <p:nvPr>
            <p:ph type="title"/>
          </p:nvPr>
        </p:nvSpPr>
        <p:spPr/>
        <p:txBody>
          <a:bodyPr/>
          <a:lstStyle/>
          <a:p>
            <a:r>
              <a:rPr lang="en-CA" dirty="0"/>
              <a:t>Ourselves</a:t>
            </a:r>
            <a:endParaRPr lang="en-US" dirty="0"/>
          </a:p>
        </p:txBody>
      </p:sp>
      <p:sp>
        <p:nvSpPr>
          <p:cNvPr id="3" name="Content Placeholder 2">
            <a:extLst>
              <a:ext uri="{FF2B5EF4-FFF2-40B4-BE49-F238E27FC236}">
                <a16:creationId xmlns:a16="http://schemas.microsoft.com/office/drawing/2014/main" id="{1E2D9BEF-42AF-46BE-A1EF-29EE86CAF525}"/>
              </a:ext>
            </a:extLst>
          </p:cNvPr>
          <p:cNvSpPr>
            <a:spLocks noGrp="1"/>
          </p:cNvSpPr>
          <p:nvPr>
            <p:ph idx="1"/>
          </p:nvPr>
        </p:nvSpPr>
        <p:spPr/>
        <p:txBody>
          <a:bodyPr/>
          <a:lstStyle/>
          <a:p>
            <a:pPr marL="0" indent="0">
              <a:buNone/>
            </a:pPr>
            <a:r>
              <a:rPr lang="en-CA" dirty="0"/>
              <a:t>What counts as a ‘self’?</a:t>
            </a:r>
          </a:p>
          <a:p>
            <a:pPr lvl="1"/>
            <a:r>
              <a:rPr lang="en-CA" dirty="0"/>
              <a:t>Self as pure subject of experiences</a:t>
            </a:r>
          </a:p>
          <a:p>
            <a:pPr lvl="1"/>
            <a:r>
              <a:rPr lang="en-CA" dirty="0"/>
              <a:t>Self as continuing physical existence</a:t>
            </a:r>
          </a:p>
          <a:p>
            <a:pPr lvl="1"/>
            <a:r>
              <a:rPr lang="en-CA" dirty="0"/>
              <a:t>Self as self-contained network</a:t>
            </a:r>
          </a:p>
          <a:p>
            <a:pPr lvl="1"/>
            <a:r>
              <a:rPr lang="en-CA" dirty="0"/>
              <a:t>Self as function or role</a:t>
            </a:r>
          </a:p>
          <a:p>
            <a:pPr lvl="1"/>
            <a:r>
              <a:rPr lang="en-CA" dirty="0"/>
              <a:t>Self as set of intersectional identities</a:t>
            </a:r>
          </a:p>
          <a:p>
            <a:pPr lvl="1"/>
            <a:r>
              <a:rPr lang="en-CA" dirty="0"/>
              <a:t>Self as a set of memories</a:t>
            </a:r>
          </a:p>
          <a:p>
            <a:endParaRPr lang="en-US" dirty="0"/>
          </a:p>
        </p:txBody>
      </p:sp>
      <p:sp>
        <p:nvSpPr>
          <p:cNvPr id="5" name="TextBox 4">
            <a:extLst>
              <a:ext uri="{FF2B5EF4-FFF2-40B4-BE49-F238E27FC236}">
                <a16:creationId xmlns:a16="http://schemas.microsoft.com/office/drawing/2014/main" id="{C1652EE0-DB65-4EBD-991F-48062553F7C0}"/>
              </a:ext>
            </a:extLst>
          </p:cNvPr>
          <p:cNvSpPr txBox="1"/>
          <p:nvPr/>
        </p:nvSpPr>
        <p:spPr>
          <a:xfrm>
            <a:off x="6839211" y="1825625"/>
            <a:ext cx="4852792" cy="2677656"/>
          </a:xfrm>
          <a:prstGeom prst="rect">
            <a:avLst/>
          </a:prstGeom>
          <a:noFill/>
          <a:ln w="3175">
            <a:solidFill>
              <a:schemeClr val="tx1"/>
            </a:solidFill>
          </a:ln>
        </p:spPr>
        <p:txBody>
          <a:bodyPr wrap="square">
            <a:spAutoFit/>
          </a:bodyPr>
          <a:lstStyle/>
          <a:p>
            <a:r>
              <a:rPr lang="en-US" dirty="0"/>
              <a:t>“The Self is the seer, Gargi, though unseen; the hearer, though unheard; the thinker, though unthought; the knower, though unknown. Nothing other than the Self can see, hear, think, or know (BU 3.7.23).”</a:t>
            </a:r>
          </a:p>
          <a:p>
            <a:r>
              <a:rPr lang="en-US" dirty="0"/>
              <a:t>(</a:t>
            </a:r>
            <a:r>
              <a:rPr lang="en-US" dirty="0" err="1"/>
              <a:t>Bṛhadāraṇyaka</a:t>
            </a:r>
            <a:r>
              <a:rPr lang="en-US" dirty="0"/>
              <a:t> </a:t>
            </a:r>
            <a:r>
              <a:rPr lang="en-US" dirty="0" err="1"/>
              <a:t>Upaniṣad</a:t>
            </a:r>
            <a:r>
              <a:rPr lang="en-US" dirty="0"/>
              <a:t> 3.7.23)</a:t>
            </a:r>
          </a:p>
          <a:p>
            <a:endParaRPr lang="en-US" dirty="0"/>
          </a:p>
          <a:p>
            <a:r>
              <a:rPr lang="en-US" sz="1400" dirty="0">
                <a:hlinkClick r:id="rId2"/>
              </a:rPr>
              <a:t>https://gita-society.com/wp-content/uploads/PDF/108upanishads.pdf</a:t>
            </a:r>
            <a:r>
              <a:rPr lang="en-US" sz="1400" dirty="0"/>
              <a:t> p. 308 See also </a:t>
            </a:r>
            <a:r>
              <a:rPr lang="en-US" sz="1400" dirty="0">
                <a:hlinkClick r:id="rId3"/>
              </a:rPr>
              <a:t>https://plato.stanford.edu/entries/personhood-india/</a:t>
            </a:r>
            <a:r>
              <a:rPr lang="en-US" sz="1400" dirty="0"/>
              <a:t> </a:t>
            </a:r>
          </a:p>
        </p:txBody>
      </p:sp>
      <p:pic>
        <p:nvPicPr>
          <p:cNvPr id="7" name="Picture 6" descr="Text, letter&#10;&#10;Description automatically generated">
            <a:extLst>
              <a:ext uri="{FF2B5EF4-FFF2-40B4-BE49-F238E27FC236}">
                <a16:creationId xmlns:a16="http://schemas.microsoft.com/office/drawing/2014/main" id="{896E7DF2-043A-4B62-A13A-1D3380FD61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503" y="4885151"/>
            <a:ext cx="3419763" cy="1712731"/>
          </a:xfrm>
          <a:prstGeom prst="rect">
            <a:avLst/>
          </a:prstGeom>
        </p:spPr>
      </p:pic>
      <p:pic>
        <p:nvPicPr>
          <p:cNvPr id="9" name="Picture 8" descr="Text, letter&#10;&#10;Description automatically generated">
            <a:extLst>
              <a:ext uri="{FF2B5EF4-FFF2-40B4-BE49-F238E27FC236}">
                <a16:creationId xmlns:a16="http://schemas.microsoft.com/office/drawing/2014/main" id="{7AF05ACE-431F-4152-ABB6-96DB1CC457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2041" y="4885151"/>
            <a:ext cx="4559475" cy="1691586"/>
          </a:xfrm>
          <a:prstGeom prst="rect">
            <a:avLst/>
          </a:prstGeom>
        </p:spPr>
      </p:pic>
      <p:sp>
        <p:nvSpPr>
          <p:cNvPr id="11" name="TextBox 10">
            <a:extLst>
              <a:ext uri="{FF2B5EF4-FFF2-40B4-BE49-F238E27FC236}">
                <a16:creationId xmlns:a16="http://schemas.microsoft.com/office/drawing/2014/main" id="{BC3CE278-C0D6-4746-B9A4-D54E1ED26D79}"/>
              </a:ext>
            </a:extLst>
          </p:cNvPr>
          <p:cNvSpPr txBox="1"/>
          <p:nvPr/>
        </p:nvSpPr>
        <p:spPr>
          <a:xfrm>
            <a:off x="9369468" y="5397553"/>
            <a:ext cx="2417524" cy="1200329"/>
          </a:xfrm>
          <a:prstGeom prst="rect">
            <a:avLst/>
          </a:prstGeom>
          <a:noFill/>
        </p:spPr>
        <p:txBody>
          <a:bodyPr wrap="square">
            <a:spAutoFit/>
          </a:bodyPr>
          <a:lstStyle/>
          <a:p>
            <a:r>
              <a:rPr lang="en-US" dirty="0"/>
              <a:t>Image </a:t>
            </a:r>
            <a:r>
              <a:rPr lang="en-US" dirty="0">
                <a:hlinkClick r:id="rId6"/>
              </a:rPr>
              <a:t>https://en.wikipedia.org/wiki/Brihadaranyaka_Upanishad</a:t>
            </a:r>
            <a:r>
              <a:rPr lang="en-US" dirty="0"/>
              <a:t> </a:t>
            </a:r>
          </a:p>
        </p:txBody>
      </p:sp>
    </p:spTree>
    <p:extLst>
      <p:ext uri="{BB962C8B-B14F-4D97-AF65-F5344CB8AC3E}">
        <p14:creationId xmlns:p14="http://schemas.microsoft.com/office/powerpoint/2010/main" val="4219334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1FF8A02-AB44-4A23-8E22-40005E1F9ECC}"/>
              </a:ext>
            </a:extLst>
          </p:cNvPr>
          <p:cNvPicPr>
            <a:picLocks noChangeAspect="1"/>
          </p:cNvPicPr>
          <p:nvPr/>
        </p:nvPicPr>
        <p:blipFill>
          <a:blip r:embed="rId2"/>
          <a:stretch>
            <a:fillRect/>
          </a:stretch>
        </p:blipFill>
        <p:spPr>
          <a:xfrm>
            <a:off x="6337648" y="1845938"/>
            <a:ext cx="5788068" cy="3166123"/>
          </a:xfrm>
          <a:prstGeom prst="rect">
            <a:avLst/>
          </a:prstGeom>
        </p:spPr>
      </p:pic>
      <p:sp>
        <p:nvSpPr>
          <p:cNvPr id="2" name="Title 1">
            <a:extLst>
              <a:ext uri="{FF2B5EF4-FFF2-40B4-BE49-F238E27FC236}">
                <a16:creationId xmlns:a16="http://schemas.microsoft.com/office/drawing/2014/main" id="{7F0BFB6C-0E36-43C8-BD1E-BBFECF00A0D9}"/>
              </a:ext>
            </a:extLst>
          </p:cNvPr>
          <p:cNvSpPr>
            <a:spLocks noGrp="1"/>
          </p:cNvSpPr>
          <p:nvPr>
            <p:ph type="title"/>
          </p:nvPr>
        </p:nvSpPr>
        <p:spPr/>
        <p:txBody>
          <a:bodyPr/>
          <a:lstStyle/>
          <a:p>
            <a:r>
              <a:rPr lang="en-CA" dirty="0"/>
              <a:t>The Social Construction of Self</a:t>
            </a:r>
            <a:endParaRPr lang="en-US" dirty="0"/>
          </a:p>
        </p:txBody>
      </p:sp>
      <p:sp>
        <p:nvSpPr>
          <p:cNvPr id="3" name="Content Placeholder 2">
            <a:extLst>
              <a:ext uri="{FF2B5EF4-FFF2-40B4-BE49-F238E27FC236}">
                <a16:creationId xmlns:a16="http://schemas.microsoft.com/office/drawing/2014/main" id="{54EC7236-79B7-4624-94BA-9AB8CFDCD06D}"/>
              </a:ext>
            </a:extLst>
          </p:cNvPr>
          <p:cNvSpPr>
            <a:spLocks noGrp="1"/>
          </p:cNvSpPr>
          <p:nvPr>
            <p:ph idx="1"/>
          </p:nvPr>
        </p:nvSpPr>
        <p:spPr>
          <a:xfrm>
            <a:off x="838201" y="1825625"/>
            <a:ext cx="5788068" cy="4351338"/>
          </a:xfrm>
        </p:spPr>
        <p:txBody>
          <a:bodyPr/>
          <a:lstStyle/>
          <a:p>
            <a:r>
              <a:rPr lang="en-US" dirty="0"/>
              <a:t>Our everyday under­standings are culturally and historically situated</a:t>
            </a:r>
          </a:p>
          <a:p>
            <a:pPr lvl="1"/>
            <a:r>
              <a:rPr lang="en-US" dirty="0"/>
              <a:t>“one’s conception of self, and indeed one’s moral integrity, emerges from one’s narrative of self.” (</a:t>
            </a:r>
            <a:r>
              <a:rPr lang="en-US" dirty="0" err="1"/>
              <a:t>MacIntyre</a:t>
            </a:r>
            <a:r>
              <a:rPr lang="en-US" dirty="0"/>
              <a:t>, 1984, p. 205)</a:t>
            </a:r>
          </a:p>
          <a:p>
            <a:pPr lvl="1"/>
            <a:r>
              <a:rPr lang="en-US" dirty="0"/>
              <a:t>“When a fundamental distinction between self and other is established, the social world is constituted in terms of differences.” (</a:t>
            </a:r>
            <a:r>
              <a:rPr lang="en-US" dirty="0" err="1"/>
              <a:t>Gergen</a:t>
            </a:r>
            <a:r>
              <a:rPr lang="en-US" dirty="0"/>
              <a:t>, 2011)</a:t>
            </a:r>
          </a:p>
        </p:txBody>
      </p:sp>
      <p:sp>
        <p:nvSpPr>
          <p:cNvPr id="5" name="TextBox 4">
            <a:extLst>
              <a:ext uri="{FF2B5EF4-FFF2-40B4-BE49-F238E27FC236}">
                <a16:creationId xmlns:a16="http://schemas.microsoft.com/office/drawing/2014/main" id="{E77D5815-D208-4147-88A1-79E05BF3B83C}"/>
              </a:ext>
            </a:extLst>
          </p:cNvPr>
          <p:cNvSpPr txBox="1"/>
          <p:nvPr/>
        </p:nvSpPr>
        <p:spPr>
          <a:xfrm>
            <a:off x="838200" y="5715298"/>
            <a:ext cx="10998896" cy="1200329"/>
          </a:xfrm>
          <a:prstGeom prst="rect">
            <a:avLst/>
          </a:prstGeom>
          <a:noFill/>
        </p:spPr>
        <p:txBody>
          <a:bodyPr wrap="square">
            <a:spAutoFit/>
          </a:bodyPr>
          <a:lstStyle/>
          <a:p>
            <a:r>
              <a:rPr lang="en-US" dirty="0"/>
              <a:t>Kenneth J. </a:t>
            </a:r>
            <a:r>
              <a:rPr lang="en-US" dirty="0" err="1"/>
              <a:t>Gergen</a:t>
            </a:r>
            <a:r>
              <a:rPr lang="en-US" dirty="0"/>
              <a:t>, 2011 </a:t>
            </a:r>
            <a:r>
              <a:rPr lang="en-US" dirty="0">
                <a:hlinkClick r:id="rId3"/>
              </a:rPr>
              <a:t>https://core.ac.uk/download/pdf/80560097.pdf</a:t>
            </a:r>
            <a:endParaRPr lang="en-US" dirty="0"/>
          </a:p>
          <a:p>
            <a:r>
              <a:rPr lang="en-US" dirty="0"/>
              <a:t>Alasdair </a:t>
            </a:r>
            <a:r>
              <a:rPr lang="en-US" dirty="0" err="1"/>
              <a:t>MacIntyre</a:t>
            </a:r>
            <a:r>
              <a:rPr lang="en-US" dirty="0"/>
              <a:t>, A. C. (1984). After virtue. A study in moral theory. Notre Dame, IN: University of Notre Dame Press. </a:t>
            </a:r>
            <a:r>
              <a:rPr lang="en-US" dirty="0">
                <a:hlinkClick r:id="rId4"/>
              </a:rPr>
              <a:t>https://epistemh.pbworks.com/f/4.+Macintyre.pdf</a:t>
            </a:r>
            <a:r>
              <a:rPr lang="en-US" dirty="0"/>
              <a:t>  </a:t>
            </a:r>
          </a:p>
          <a:p>
            <a:r>
              <a:rPr lang="en-US" dirty="0"/>
              <a:t>Image citing Simone de Beauvoir’s The Second Sex </a:t>
            </a:r>
            <a:r>
              <a:rPr lang="en-US" dirty="0">
                <a:hlinkClick r:id="rId5"/>
              </a:rPr>
              <a:t>https://circularsoftware.com/MasterPlan/Client3333/Job4060/</a:t>
            </a:r>
            <a:r>
              <a:rPr lang="en-US" dirty="0"/>
              <a:t>? </a:t>
            </a:r>
          </a:p>
        </p:txBody>
      </p:sp>
    </p:spTree>
    <p:extLst>
      <p:ext uri="{BB962C8B-B14F-4D97-AF65-F5344CB8AC3E}">
        <p14:creationId xmlns:p14="http://schemas.microsoft.com/office/powerpoint/2010/main" val="2563085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77FB9-4D6D-4597-88F6-9F25E2849A81}"/>
              </a:ext>
            </a:extLst>
          </p:cNvPr>
          <p:cNvSpPr>
            <a:spLocks noGrp="1"/>
          </p:cNvSpPr>
          <p:nvPr>
            <p:ph type="title"/>
          </p:nvPr>
        </p:nvSpPr>
        <p:spPr/>
        <p:txBody>
          <a:bodyPr/>
          <a:lstStyle/>
          <a:p>
            <a:r>
              <a:rPr lang="en-CA" dirty="0"/>
              <a:t>The Relational Self</a:t>
            </a:r>
            <a:endParaRPr lang="en-US" dirty="0"/>
          </a:p>
        </p:txBody>
      </p:sp>
      <p:sp>
        <p:nvSpPr>
          <p:cNvPr id="3" name="Content Placeholder 2">
            <a:extLst>
              <a:ext uri="{FF2B5EF4-FFF2-40B4-BE49-F238E27FC236}">
                <a16:creationId xmlns:a16="http://schemas.microsoft.com/office/drawing/2014/main" id="{CFEB95F4-41FE-4374-8157-3082C043E5EB}"/>
              </a:ext>
            </a:extLst>
          </p:cNvPr>
          <p:cNvSpPr>
            <a:spLocks noGrp="1"/>
          </p:cNvSpPr>
          <p:nvPr>
            <p:ph idx="1"/>
          </p:nvPr>
        </p:nvSpPr>
        <p:spPr>
          <a:xfrm>
            <a:off x="4947780" y="1825625"/>
            <a:ext cx="6406019" cy="4351338"/>
          </a:xfrm>
        </p:spPr>
        <p:txBody>
          <a:bodyPr>
            <a:normAutofit/>
          </a:bodyPr>
          <a:lstStyle/>
          <a:p>
            <a:pPr lvl="1"/>
            <a:r>
              <a:rPr lang="en-US" dirty="0"/>
              <a:t>Lev Vygotsky (1978) “also offered a bold alternative to the dominant conception of mind independent from social process. For Vygotsky, individuals are inextricably related, both to each other and to their physical surrounds”</a:t>
            </a:r>
          </a:p>
          <a:p>
            <a:pPr lvl="1"/>
            <a:r>
              <a:rPr lang="en-US" dirty="0"/>
              <a:t>“the question emerges as to whether it is possible to eliminate entirely the ‘thinker behind the words’. Wittgenstein’s Philosophical Investigations (1953) provides the groundwork for such a venture.”</a:t>
            </a:r>
          </a:p>
        </p:txBody>
      </p:sp>
      <p:sp>
        <p:nvSpPr>
          <p:cNvPr id="5" name="TextBox 4">
            <a:extLst>
              <a:ext uri="{FF2B5EF4-FFF2-40B4-BE49-F238E27FC236}">
                <a16:creationId xmlns:a16="http://schemas.microsoft.com/office/drawing/2014/main" id="{AD2E13AA-DB60-4E24-A9D5-547E9285D772}"/>
              </a:ext>
            </a:extLst>
          </p:cNvPr>
          <p:cNvSpPr txBox="1"/>
          <p:nvPr/>
        </p:nvSpPr>
        <p:spPr>
          <a:xfrm>
            <a:off x="5447779" y="5992297"/>
            <a:ext cx="6093912" cy="369332"/>
          </a:xfrm>
          <a:prstGeom prst="rect">
            <a:avLst/>
          </a:prstGeom>
          <a:noFill/>
        </p:spPr>
        <p:txBody>
          <a:bodyPr wrap="square">
            <a:spAutoFit/>
          </a:bodyPr>
          <a:lstStyle/>
          <a:p>
            <a:r>
              <a:rPr lang="en-US" dirty="0"/>
              <a:t>Quotes from </a:t>
            </a:r>
            <a:r>
              <a:rPr lang="en-US" dirty="0" err="1"/>
              <a:t>Gergen</a:t>
            </a:r>
            <a:r>
              <a:rPr lang="en-US" dirty="0"/>
              <a:t>, 2011</a:t>
            </a:r>
          </a:p>
        </p:txBody>
      </p:sp>
      <p:pic>
        <p:nvPicPr>
          <p:cNvPr id="7" name="Picture 6" descr="Diagram&#10;&#10;Description automatically generated">
            <a:extLst>
              <a:ext uri="{FF2B5EF4-FFF2-40B4-BE49-F238E27FC236}">
                <a16:creationId xmlns:a16="http://schemas.microsoft.com/office/drawing/2014/main" id="{44A55709-C77C-4671-9E45-ABB979A72E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185" y="2466667"/>
            <a:ext cx="4260744" cy="2907670"/>
          </a:xfrm>
          <a:prstGeom prst="rect">
            <a:avLst/>
          </a:prstGeom>
        </p:spPr>
      </p:pic>
      <p:sp>
        <p:nvSpPr>
          <p:cNvPr id="9" name="TextBox 8">
            <a:extLst>
              <a:ext uri="{FF2B5EF4-FFF2-40B4-BE49-F238E27FC236}">
                <a16:creationId xmlns:a16="http://schemas.microsoft.com/office/drawing/2014/main" id="{AA4EA88E-9692-4F77-8B90-2D6B7C535B5F}"/>
              </a:ext>
            </a:extLst>
          </p:cNvPr>
          <p:cNvSpPr txBox="1"/>
          <p:nvPr/>
        </p:nvSpPr>
        <p:spPr>
          <a:xfrm>
            <a:off x="341334" y="5646048"/>
            <a:ext cx="4556340" cy="1061829"/>
          </a:xfrm>
          <a:prstGeom prst="rect">
            <a:avLst/>
          </a:prstGeom>
          <a:noFill/>
        </p:spPr>
        <p:txBody>
          <a:bodyPr wrap="square">
            <a:spAutoFit/>
          </a:bodyPr>
          <a:lstStyle/>
          <a:p>
            <a:r>
              <a:rPr lang="en-US" sz="1050" dirty="0"/>
              <a:t> J. Riddell, D. </a:t>
            </a:r>
            <a:r>
              <a:rPr lang="en-US" sz="1050" dirty="0" err="1"/>
              <a:t>Pepler</a:t>
            </a:r>
            <a:r>
              <a:rPr lang="en-US" sz="1050" dirty="0"/>
              <a:t>, Victoria Creighton. 2019. Youths’ Perspectives on Their Relational Identity Development through Residential Treatment. Journal of Therapeutic Schools and Programs. </a:t>
            </a:r>
            <a:r>
              <a:rPr lang="en-US" sz="1050" dirty="0">
                <a:hlinkClick r:id="rId3"/>
              </a:rPr>
              <a:t>https://static1.squarespace.com/static/555e3952e4b025563eb1c538/t/5c6f2098e5e5f073ef84a85d/1550786719468/Youths%E2%80%99+Perspectives+on+Their+Relational+Identity+Development+through+Residential+Treatment.pdf</a:t>
            </a:r>
            <a:r>
              <a:rPr lang="en-US" sz="1050" dirty="0"/>
              <a:t> </a:t>
            </a:r>
          </a:p>
        </p:txBody>
      </p:sp>
      <p:sp>
        <p:nvSpPr>
          <p:cNvPr id="13" name="TextBox 12">
            <a:extLst>
              <a:ext uri="{FF2B5EF4-FFF2-40B4-BE49-F238E27FC236}">
                <a16:creationId xmlns:a16="http://schemas.microsoft.com/office/drawing/2014/main" id="{B6B4247F-FA52-43D5-A3E6-25D0ACD7BF0D}"/>
              </a:ext>
            </a:extLst>
          </p:cNvPr>
          <p:cNvSpPr txBox="1"/>
          <p:nvPr/>
        </p:nvSpPr>
        <p:spPr>
          <a:xfrm>
            <a:off x="341334" y="1825625"/>
            <a:ext cx="6093912" cy="369332"/>
          </a:xfrm>
          <a:prstGeom prst="rect">
            <a:avLst/>
          </a:prstGeom>
          <a:noFill/>
        </p:spPr>
        <p:txBody>
          <a:bodyPr wrap="square">
            <a:spAutoFit/>
          </a:bodyPr>
          <a:lstStyle/>
          <a:p>
            <a:r>
              <a:rPr lang="en-US" dirty="0"/>
              <a:t>Aspects of youths’ identity development.</a:t>
            </a:r>
          </a:p>
        </p:txBody>
      </p:sp>
    </p:spTree>
    <p:extLst>
      <p:ext uri="{BB962C8B-B14F-4D97-AF65-F5344CB8AC3E}">
        <p14:creationId xmlns:p14="http://schemas.microsoft.com/office/powerpoint/2010/main" val="1003619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1D5B8-B429-4A65-A7CD-0B76B37FBF16}"/>
              </a:ext>
            </a:extLst>
          </p:cNvPr>
          <p:cNvSpPr>
            <a:spLocks noGrp="1"/>
          </p:cNvSpPr>
          <p:nvPr>
            <p:ph type="title"/>
          </p:nvPr>
        </p:nvSpPr>
        <p:spPr/>
        <p:txBody>
          <a:bodyPr/>
          <a:lstStyle/>
          <a:p>
            <a:r>
              <a:rPr lang="en-CA" dirty="0"/>
              <a:t>The Purpose of Education</a:t>
            </a:r>
            <a:endParaRPr lang="en-US" dirty="0"/>
          </a:p>
        </p:txBody>
      </p:sp>
      <p:sp>
        <p:nvSpPr>
          <p:cNvPr id="3" name="Content Placeholder 2">
            <a:extLst>
              <a:ext uri="{FF2B5EF4-FFF2-40B4-BE49-F238E27FC236}">
                <a16:creationId xmlns:a16="http://schemas.microsoft.com/office/drawing/2014/main" id="{53FB2834-04F0-41F3-96CA-9D35B0D8FB0D}"/>
              </a:ext>
            </a:extLst>
          </p:cNvPr>
          <p:cNvSpPr>
            <a:spLocks noGrp="1"/>
          </p:cNvSpPr>
          <p:nvPr>
            <p:ph idx="1"/>
          </p:nvPr>
        </p:nvSpPr>
        <p:spPr/>
        <p:txBody>
          <a:bodyPr/>
          <a:lstStyle/>
          <a:p>
            <a:pPr marL="0" indent="0">
              <a:buNone/>
            </a:pPr>
            <a:r>
              <a:rPr lang="en-US" dirty="0"/>
              <a:t>James Baldwin writes “The purpose of education, finally, is to create in a person the ability to look at the world for himself, to make his own decisions…”</a:t>
            </a:r>
          </a:p>
          <a:p>
            <a:endParaRPr lang="en-US" dirty="0"/>
          </a:p>
        </p:txBody>
      </p:sp>
      <p:sp>
        <p:nvSpPr>
          <p:cNvPr id="7" name="TextBox 6">
            <a:extLst>
              <a:ext uri="{FF2B5EF4-FFF2-40B4-BE49-F238E27FC236}">
                <a16:creationId xmlns:a16="http://schemas.microsoft.com/office/drawing/2014/main" id="{3C59BB3F-3917-405F-9632-223F623CB4CB}"/>
              </a:ext>
            </a:extLst>
          </p:cNvPr>
          <p:cNvSpPr txBox="1"/>
          <p:nvPr/>
        </p:nvSpPr>
        <p:spPr>
          <a:xfrm>
            <a:off x="838200" y="5988734"/>
            <a:ext cx="10515600" cy="646331"/>
          </a:xfrm>
          <a:prstGeom prst="rect">
            <a:avLst/>
          </a:prstGeom>
          <a:noFill/>
        </p:spPr>
        <p:txBody>
          <a:bodyPr wrap="square">
            <a:spAutoFit/>
          </a:bodyPr>
          <a:lstStyle/>
          <a:p>
            <a:r>
              <a:rPr lang="en-US" dirty="0"/>
              <a:t>James Baldwin (1963) A Talk to Teachers </a:t>
            </a:r>
            <a:r>
              <a:rPr lang="en-US" dirty="0">
                <a:hlinkClick r:id="rId2"/>
              </a:rPr>
              <a:t>https://richgibson.com/talktoteachers.htm</a:t>
            </a:r>
            <a:endParaRPr lang="en-US" dirty="0"/>
          </a:p>
          <a:p>
            <a:r>
              <a:rPr lang="en-US" dirty="0"/>
              <a:t>Image: </a:t>
            </a:r>
            <a:r>
              <a:rPr lang="en-US" dirty="0">
                <a:hlinkClick r:id="rId3"/>
              </a:rPr>
              <a:t>https://www.thenation.com/article/archive/james-baldwin-guide-dark-times/</a:t>
            </a:r>
            <a:r>
              <a:rPr lang="en-US" dirty="0"/>
              <a:t>  </a:t>
            </a:r>
          </a:p>
        </p:txBody>
      </p:sp>
      <p:sp>
        <p:nvSpPr>
          <p:cNvPr id="9" name="TextBox 8">
            <a:extLst>
              <a:ext uri="{FF2B5EF4-FFF2-40B4-BE49-F238E27FC236}">
                <a16:creationId xmlns:a16="http://schemas.microsoft.com/office/drawing/2014/main" id="{D7531D10-A3A8-4E5A-B907-F13659736D4B}"/>
              </a:ext>
            </a:extLst>
          </p:cNvPr>
          <p:cNvSpPr txBox="1"/>
          <p:nvPr/>
        </p:nvSpPr>
        <p:spPr>
          <a:xfrm>
            <a:off x="8056605" y="4532580"/>
            <a:ext cx="3846039" cy="923330"/>
          </a:xfrm>
          <a:prstGeom prst="rect">
            <a:avLst/>
          </a:prstGeom>
          <a:noFill/>
          <a:ln w="3175">
            <a:solidFill>
              <a:schemeClr val="tx1"/>
            </a:solidFill>
          </a:ln>
        </p:spPr>
        <p:txBody>
          <a:bodyPr wrap="square">
            <a:spAutoFit/>
          </a:bodyPr>
          <a:lstStyle/>
          <a:p>
            <a:r>
              <a:rPr lang="en-US" dirty="0"/>
              <a:t>He also notes that “no society is really anxious to have that kind of person around.”</a:t>
            </a:r>
          </a:p>
        </p:txBody>
      </p:sp>
      <p:cxnSp>
        <p:nvCxnSpPr>
          <p:cNvPr id="11" name="Straight Arrow Connector 10">
            <a:extLst>
              <a:ext uri="{FF2B5EF4-FFF2-40B4-BE49-F238E27FC236}">
                <a16:creationId xmlns:a16="http://schemas.microsoft.com/office/drawing/2014/main" id="{0DAD1701-D818-4D1E-9451-9F0F2B7D41D7}"/>
              </a:ext>
            </a:extLst>
          </p:cNvPr>
          <p:cNvCxnSpPr>
            <a:cxnSpLocks/>
          </p:cNvCxnSpPr>
          <p:nvPr/>
        </p:nvCxnSpPr>
        <p:spPr>
          <a:xfrm>
            <a:off x="9403492" y="2755557"/>
            <a:ext cx="420129" cy="17095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D5B408A9-4828-4C14-9BAB-BB817A98F4F0}"/>
              </a:ext>
            </a:extLst>
          </p:cNvPr>
          <p:cNvPicPr>
            <a:picLocks noChangeAspect="1"/>
          </p:cNvPicPr>
          <p:nvPr/>
        </p:nvPicPr>
        <p:blipFill>
          <a:blip r:embed="rId4"/>
          <a:stretch>
            <a:fillRect/>
          </a:stretch>
        </p:blipFill>
        <p:spPr>
          <a:xfrm>
            <a:off x="963826" y="3099215"/>
            <a:ext cx="5663805" cy="2754581"/>
          </a:xfrm>
          <a:prstGeom prst="rect">
            <a:avLst/>
          </a:prstGeom>
        </p:spPr>
      </p:pic>
    </p:spTree>
    <p:extLst>
      <p:ext uri="{BB962C8B-B14F-4D97-AF65-F5344CB8AC3E}">
        <p14:creationId xmlns:p14="http://schemas.microsoft.com/office/powerpoint/2010/main" val="1239643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1D5B8-B429-4A65-A7CD-0B76B37FBF16}"/>
              </a:ext>
            </a:extLst>
          </p:cNvPr>
          <p:cNvSpPr>
            <a:spLocks noGrp="1"/>
          </p:cNvSpPr>
          <p:nvPr>
            <p:ph type="title"/>
          </p:nvPr>
        </p:nvSpPr>
        <p:spPr/>
        <p:txBody>
          <a:bodyPr/>
          <a:lstStyle/>
          <a:p>
            <a:r>
              <a:rPr lang="en-CA" dirty="0"/>
              <a:t>Teaching to Transgress</a:t>
            </a:r>
            <a:endParaRPr lang="en-US" dirty="0"/>
          </a:p>
        </p:txBody>
      </p:sp>
      <p:sp>
        <p:nvSpPr>
          <p:cNvPr id="3" name="Content Placeholder 2">
            <a:extLst>
              <a:ext uri="{FF2B5EF4-FFF2-40B4-BE49-F238E27FC236}">
                <a16:creationId xmlns:a16="http://schemas.microsoft.com/office/drawing/2014/main" id="{53FB2834-04F0-41F3-96CA-9D35B0D8FB0D}"/>
              </a:ext>
            </a:extLst>
          </p:cNvPr>
          <p:cNvSpPr>
            <a:spLocks noGrp="1"/>
          </p:cNvSpPr>
          <p:nvPr>
            <p:ph idx="1"/>
          </p:nvPr>
        </p:nvSpPr>
        <p:spPr>
          <a:xfrm>
            <a:off x="838200" y="1825625"/>
            <a:ext cx="4153930" cy="4351338"/>
          </a:xfrm>
        </p:spPr>
        <p:txBody>
          <a:bodyPr/>
          <a:lstStyle/>
          <a:p>
            <a:pPr marL="0" indent="0">
              <a:buNone/>
            </a:pPr>
            <a:r>
              <a:rPr lang="en-US" dirty="0"/>
              <a:t>“in Teaching to Transgress, bell hooks urges teachers to contemplate ‘Education as the practice of freedom’ as their point of departure for praxis. A phrase originating from the work of Paulo Freire.”</a:t>
            </a:r>
          </a:p>
          <a:p>
            <a:endParaRPr lang="en-US" dirty="0"/>
          </a:p>
        </p:txBody>
      </p:sp>
      <p:sp>
        <p:nvSpPr>
          <p:cNvPr id="7" name="TextBox 6">
            <a:extLst>
              <a:ext uri="{FF2B5EF4-FFF2-40B4-BE49-F238E27FC236}">
                <a16:creationId xmlns:a16="http://schemas.microsoft.com/office/drawing/2014/main" id="{3C59BB3F-3917-405F-9632-223F623CB4CB}"/>
              </a:ext>
            </a:extLst>
          </p:cNvPr>
          <p:cNvSpPr txBox="1"/>
          <p:nvPr/>
        </p:nvSpPr>
        <p:spPr>
          <a:xfrm>
            <a:off x="838200" y="5569545"/>
            <a:ext cx="10764795" cy="923330"/>
          </a:xfrm>
          <a:prstGeom prst="rect">
            <a:avLst/>
          </a:prstGeom>
          <a:noFill/>
        </p:spPr>
        <p:txBody>
          <a:bodyPr wrap="square">
            <a:spAutoFit/>
          </a:bodyPr>
          <a:lstStyle/>
          <a:p>
            <a:r>
              <a:rPr lang="en-US" dirty="0"/>
              <a:t>Julie </a:t>
            </a:r>
            <a:r>
              <a:rPr lang="en-US" dirty="0" err="1"/>
              <a:t>Fellmayer</a:t>
            </a:r>
            <a:r>
              <a:rPr lang="en-US" dirty="0"/>
              <a:t>. (2018). Disruptive Pedagogy and the Practice of Freedom. Hybrid Pedagogy (weblog).  Oct 11, 2018. </a:t>
            </a:r>
            <a:r>
              <a:rPr lang="en-US" dirty="0">
                <a:hlinkClick r:id="rId2"/>
              </a:rPr>
              <a:t>https://hybridpedagogy.org/disruptive-pedagogy-and-the-practice-of-freedom/</a:t>
            </a:r>
            <a:r>
              <a:rPr lang="en-US" dirty="0"/>
              <a:t>   </a:t>
            </a:r>
          </a:p>
          <a:p>
            <a:r>
              <a:rPr lang="en-US" dirty="0"/>
              <a:t>Image: </a:t>
            </a:r>
            <a:r>
              <a:rPr lang="en-US" dirty="0">
                <a:hlinkClick r:id="rId3"/>
              </a:rPr>
              <a:t>https://www.npr.org/2021/12/15/1064509418/bell-hooks-feminist-author-critic-activist-died</a:t>
            </a:r>
            <a:r>
              <a:rPr lang="en-US" dirty="0"/>
              <a:t> </a:t>
            </a:r>
          </a:p>
        </p:txBody>
      </p:sp>
      <p:pic>
        <p:nvPicPr>
          <p:cNvPr id="5" name="Picture 4" descr="A person with long hair&#10;&#10;Description automatically generated with low confidence">
            <a:extLst>
              <a:ext uri="{FF2B5EF4-FFF2-40B4-BE49-F238E27FC236}">
                <a16:creationId xmlns:a16="http://schemas.microsoft.com/office/drawing/2014/main" id="{EE507E67-21CC-47DA-B914-AF70032BD3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8124" y="1919337"/>
            <a:ext cx="4356071" cy="2905405"/>
          </a:xfrm>
          <a:prstGeom prst="rect">
            <a:avLst/>
          </a:prstGeom>
        </p:spPr>
      </p:pic>
    </p:spTree>
    <p:extLst>
      <p:ext uri="{BB962C8B-B14F-4D97-AF65-F5344CB8AC3E}">
        <p14:creationId xmlns:p14="http://schemas.microsoft.com/office/powerpoint/2010/main" val="4017638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1D5B8-B429-4A65-A7CD-0B76B37FBF16}"/>
              </a:ext>
            </a:extLst>
          </p:cNvPr>
          <p:cNvSpPr>
            <a:spLocks noGrp="1"/>
          </p:cNvSpPr>
          <p:nvPr>
            <p:ph type="title"/>
          </p:nvPr>
        </p:nvSpPr>
        <p:spPr/>
        <p:txBody>
          <a:bodyPr/>
          <a:lstStyle/>
          <a:p>
            <a:r>
              <a:rPr lang="en-CA" dirty="0"/>
              <a:t>Respect and Care</a:t>
            </a:r>
            <a:endParaRPr lang="en-US" dirty="0"/>
          </a:p>
        </p:txBody>
      </p:sp>
      <p:sp>
        <p:nvSpPr>
          <p:cNvPr id="3" name="Content Placeholder 2">
            <a:extLst>
              <a:ext uri="{FF2B5EF4-FFF2-40B4-BE49-F238E27FC236}">
                <a16:creationId xmlns:a16="http://schemas.microsoft.com/office/drawing/2014/main" id="{53FB2834-04F0-41F3-96CA-9D35B0D8FB0D}"/>
              </a:ext>
            </a:extLst>
          </p:cNvPr>
          <p:cNvSpPr>
            <a:spLocks noGrp="1"/>
          </p:cNvSpPr>
          <p:nvPr>
            <p:ph idx="1"/>
          </p:nvPr>
        </p:nvSpPr>
        <p:spPr/>
        <p:txBody>
          <a:bodyPr/>
          <a:lstStyle/>
          <a:p>
            <a:pPr marL="0" indent="0">
              <a:buNone/>
            </a:pPr>
            <a:r>
              <a:rPr lang="en-US" dirty="0"/>
              <a:t>“To teach in a manner that respects and cares for the souls of our students is essential if we are to provide the necessary conditions where learning can most deeply and intimately begin.” - hooks</a:t>
            </a:r>
          </a:p>
          <a:p>
            <a:endParaRPr lang="en-US" dirty="0"/>
          </a:p>
        </p:txBody>
      </p:sp>
      <p:sp>
        <p:nvSpPr>
          <p:cNvPr id="7" name="TextBox 6">
            <a:extLst>
              <a:ext uri="{FF2B5EF4-FFF2-40B4-BE49-F238E27FC236}">
                <a16:creationId xmlns:a16="http://schemas.microsoft.com/office/drawing/2014/main" id="{3C59BB3F-3917-405F-9632-223F623CB4CB}"/>
              </a:ext>
            </a:extLst>
          </p:cNvPr>
          <p:cNvSpPr txBox="1"/>
          <p:nvPr/>
        </p:nvSpPr>
        <p:spPr>
          <a:xfrm>
            <a:off x="838200" y="5576798"/>
            <a:ext cx="10764795" cy="1200329"/>
          </a:xfrm>
          <a:prstGeom prst="rect">
            <a:avLst/>
          </a:prstGeom>
          <a:noFill/>
        </p:spPr>
        <p:txBody>
          <a:bodyPr wrap="square">
            <a:spAutoFit/>
          </a:bodyPr>
          <a:lstStyle/>
          <a:p>
            <a:r>
              <a:rPr lang="en-US" dirty="0"/>
              <a:t>Julie </a:t>
            </a:r>
            <a:r>
              <a:rPr lang="en-US" dirty="0" err="1"/>
              <a:t>Fellmayer</a:t>
            </a:r>
            <a:r>
              <a:rPr lang="en-US" dirty="0"/>
              <a:t>. (2018). Disruptive Pedagogy and the Practice of Freedom. Hybrid Pedagogy (weblog).  Oct 11, 2018. </a:t>
            </a:r>
            <a:r>
              <a:rPr lang="en-US" dirty="0">
                <a:hlinkClick r:id="rId2"/>
              </a:rPr>
              <a:t>https://hybridpedagogy.org/disruptive-pedagogy-and-the-practice-of-freedom/</a:t>
            </a:r>
            <a:r>
              <a:rPr lang="en-US" dirty="0"/>
              <a:t>   </a:t>
            </a:r>
          </a:p>
          <a:p>
            <a:r>
              <a:rPr lang="en-US" dirty="0"/>
              <a:t>Image: </a:t>
            </a:r>
            <a:r>
              <a:rPr lang="en-US" dirty="0">
                <a:hlinkClick r:id="rId3"/>
              </a:rPr>
              <a:t>https://medium.com/human-restoration-project/hrps-books-of-the-month-august-teaching-to-transgress-by-bell-hooks-f2b548ad4b97</a:t>
            </a:r>
            <a:r>
              <a:rPr lang="en-US" dirty="0"/>
              <a:t> </a:t>
            </a:r>
          </a:p>
        </p:txBody>
      </p:sp>
      <p:sp>
        <p:nvSpPr>
          <p:cNvPr id="6" name="TextBox 5">
            <a:extLst>
              <a:ext uri="{FF2B5EF4-FFF2-40B4-BE49-F238E27FC236}">
                <a16:creationId xmlns:a16="http://schemas.microsoft.com/office/drawing/2014/main" id="{1D35B995-924F-4817-B402-5271E1E99FFB}"/>
              </a:ext>
            </a:extLst>
          </p:cNvPr>
          <p:cNvSpPr txBox="1"/>
          <p:nvPr/>
        </p:nvSpPr>
        <p:spPr>
          <a:xfrm>
            <a:off x="4843333" y="3211963"/>
            <a:ext cx="4241456" cy="2031325"/>
          </a:xfrm>
          <a:prstGeom prst="rect">
            <a:avLst/>
          </a:prstGeom>
          <a:noFill/>
        </p:spPr>
        <p:txBody>
          <a:bodyPr wrap="square">
            <a:spAutoFit/>
          </a:bodyPr>
          <a:lstStyle/>
          <a:p>
            <a:pPr rtl="0">
              <a:spcBef>
                <a:spcPts val="0"/>
              </a:spcBef>
              <a:spcAft>
                <a:spcPts val="1000"/>
              </a:spcAft>
            </a:pPr>
            <a:r>
              <a:rPr lang="en-US" sz="1800" b="0" i="0" u="none" strike="noStrike" dirty="0">
                <a:solidFill>
                  <a:srgbClr val="000000"/>
                </a:solidFill>
                <a:effectLst/>
                <a:latin typeface="Arial" panose="020B0604020202020204" pitchFamily="34" charset="0"/>
              </a:rPr>
              <a:t>which works out to be something like "self-actualization", which means to "sacrifice privilege" and " to immerse yourself in the work of as many POC, feminist, activist, and academic writers, bloggers, podcasters and tweeters as possible."</a:t>
            </a:r>
            <a:endParaRPr lang="en-US" dirty="0">
              <a:effectLst/>
            </a:endParaRPr>
          </a:p>
        </p:txBody>
      </p:sp>
      <p:pic>
        <p:nvPicPr>
          <p:cNvPr id="10" name="Picture 9" descr="A picture containing person, indoor, little, baby&#10;&#10;Description automatically generated">
            <a:extLst>
              <a:ext uri="{FF2B5EF4-FFF2-40B4-BE49-F238E27FC236}">
                <a16:creationId xmlns:a16="http://schemas.microsoft.com/office/drawing/2014/main" id="{6B2ED1B3-5EB3-460F-813C-03CEFAFCE0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4537" y="3211963"/>
            <a:ext cx="3152518" cy="2098676"/>
          </a:xfrm>
          <a:prstGeom prst="rect">
            <a:avLst/>
          </a:prstGeom>
        </p:spPr>
      </p:pic>
    </p:spTree>
    <p:extLst>
      <p:ext uri="{BB962C8B-B14F-4D97-AF65-F5344CB8AC3E}">
        <p14:creationId xmlns:p14="http://schemas.microsoft.com/office/powerpoint/2010/main" val="1903882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EB823-DF5F-4F58-A108-FA5E048576D7}"/>
              </a:ext>
            </a:extLst>
          </p:cNvPr>
          <p:cNvSpPr>
            <a:spLocks noGrp="1"/>
          </p:cNvSpPr>
          <p:nvPr>
            <p:ph type="title"/>
          </p:nvPr>
        </p:nvSpPr>
        <p:spPr/>
        <p:txBody>
          <a:bodyPr/>
          <a:lstStyle/>
          <a:p>
            <a:r>
              <a:rPr lang="en-CA" dirty="0"/>
              <a:t>Activism and Identity</a:t>
            </a:r>
            <a:endParaRPr lang="en-US" dirty="0"/>
          </a:p>
        </p:txBody>
      </p:sp>
      <p:sp>
        <p:nvSpPr>
          <p:cNvPr id="3" name="Content Placeholder 2">
            <a:extLst>
              <a:ext uri="{FF2B5EF4-FFF2-40B4-BE49-F238E27FC236}">
                <a16:creationId xmlns:a16="http://schemas.microsoft.com/office/drawing/2014/main" id="{43D6B66E-A2F3-4F2C-BE63-14549C7E1C9D}"/>
              </a:ext>
            </a:extLst>
          </p:cNvPr>
          <p:cNvSpPr>
            <a:spLocks noGrp="1"/>
          </p:cNvSpPr>
          <p:nvPr>
            <p:ph idx="1"/>
          </p:nvPr>
        </p:nvSpPr>
        <p:spPr/>
        <p:txBody>
          <a:bodyPr/>
          <a:lstStyle/>
          <a:p>
            <a:r>
              <a:rPr lang="en-CA" dirty="0"/>
              <a:t>Fem ed quilt</a:t>
            </a:r>
          </a:p>
          <a:p>
            <a:r>
              <a:rPr lang="en-CA" dirty="0"/>
              <a:t>Black Likes Matter</a:t>
            </a:r>
          </a:p>
          <a:p>
            <a:r>
              <a:rPr lang="en-CA" dirty="0"/>
              <a:t>Idle No More</a:t>
            </a:r>
          </a:p>
          <a:p>
            <a:endParaRPr lang="en-US" dirty="0"/>
          </a:p>
        </p:txBody>
      </p:sp>
      <p:sp>
        <p:nvSpPr>
          <p:cNvPr id="5" name="TextBox 4">
            <a:extLst>
              <a:ext uri="{FF2B5EF4-FFF2-40B4-BE49-F238E27FC236}">
                <a16:creationId xmlns:a16="http://schemas.microsoft.com/office/drawing/2014/main" id="{59CB28C6-5314-4BD5-96FD-58C47FB370EE}"/>
              </a:ext>
            </a:extLst>
          </p:cNvPr>
          <p:cNvSpPr txBox="1"/>
          <p:nvPr/>
        </p:nvSpPr>
        <p:spPr>
          <a:xfrm>
            <a:off x="4598096" y="3838455"/>
            <a:ext cx="6387230" cy="1477328"/>
          </a:xfrm>
          <a:prstGeom prst="rect">
            <a:avLst/>
          </a:prstGeom>
          <a:noFill/>
        </p:spPr>
        <p:txBody>
          <a:bodyPr wrap="square">
            <a:spAutoFit/>
          </a:bodyPr>
          <a:lstStyle/>
          <a:p>
            <a:r>
              <a:rPr lang="en-US" dirty="0">
                <a:solidFill>
                  <a:srgbClr val="000000"/>
                </a:solidFill>
                <a:latin typeface="Arial" panose="020B0604020202020204" pitchFamily="34" charset="0"/>
              </a:rPr>
              <a:t>“</a:t>
            </a:r>
            <a:r>
              <a:rPr lang="en-US" sz="1800" b="0" i="0" u="none" strike="noStrike" dirty="0">
                <a:solidFill>
                  <a:srgbClr val="000000"/>
                </a:solidFill>
                <a:effectLst/>
                <a:latin typeface="Arial" panose="020B0604020202020204" pitchFamily="34" charset="0"/>
              </a:rPr>
              <a:t>A phrase originating from the work of Paulo Freire, hooks writes that ‘education as the practice of freedom’ will come easiest ‘to those of us…who believe that our work is not merely to share information, but to share in the intellectual and spiritual growth of our students.’” </a:t>
            </a:r>
            <a:r>
              <a:rPr lang="en-US" sz="1800" b="0" i="0" u="none" strike="noStrike" dirty="0" err="1">
                <a:solidFill>
                  <a:srgbClr val="000000"/>
                </a:solidFill>
                <a:effectLst/>
                <a:latin typeface="Arial" panose="020B0604020202020204" pitchFamily="34" charset="0"/>
              </a:rPr>
              <a:t>Fellmayer</a:t>
            </a:r>
            <a:r>
              <a:rPr lang="en-US" sz="1800" b="0" i="0" u="none" strike="noStrike" dirty="0">
                <a:solidFill>
                  <a:srgbClr val="000000"/>
                </a:solidFill>
                <a:effectLst/>
                <a:latin typeface="Arial" panose="020B0604020202020204" pitchFamily="34" charset="0"/>
              </a:rPr>
              <a:t>. (2018).</a:t>
            </a:r>
            <a:endParaRPr lang="en-US" dirty="0"/>
          </a:p>
        </p:txBody>
      </p:sp>
      <p:pic>
        <p:nvPicPr>
          <p:cNvPr id="7" name="Picture 6" descr="A picture containing text, covered, orange, painted&#10;&#10;Description automatically generated">
            <a:extLst>
              <a:ext uri="{FF2B5EF4-FFF2-40B4-BE49-F238E27FC236}">
                <a16:creationId xmlns:a16="http://schemas.microsoft.com/office/drawing/2014/main" id="{30DD3D28-0434-48D8-BD5A-B5EA68EB9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085" y="3424389"/>
            <a:ext cx="3185134" cy="3185134"/>
          </a:xfrm>
          <a:prstGeom prst="rect">
            <a:avLst/>
          </a:prstGeom>
        </p:spPr>
      </p:pic>
      <p:sp>
        <p:nvSpPr>
          <p:cNvPr id="9" name="TextBox 8">
            <a:extLst>
              <a:ext uri="{FF2B5EF4-FFF2-40B4-BE49-F238E27FC236}">
                <a16:creationId xmlns:a16="http://schemas.microsoft.com/office/drawing/2014/main" id="{7708D6BA-3AB4-4A16-B0D7-BC18F519B8B9}"/>
              </a:ext>
            </a:extLst>
          </p:cNvPr>
          <p:cNvSpPr txBox="1"/>
          <p:nvPr/>
        </p:nvSpPr>
        <p:spPr>
          <a:xfrm>
            <a:off x="4594572" y="5686193"/>
            <a:ext cx="7502046" cy="923330"/>
          </a:xfrm>
          <a:prstGeom prst="rect">
            <a:avLst/>
          </a:prstGeom>
          <a:noFill/>
        </p:spPr>
        <p:txBody>
          <a:bodyPr wrap="square">
            <a:spAutoFit/>
          </a:bodyPr>
          <a:lstStyle/>
          <a:p>
            <a:r>
              <a:rPr lang="en-US" dirty="0">
                <a:hlinkClick r:id="rId3"/>
              </a:rPr>
              <a:t>https://quilt.femedtech.net/quilt/</a:t>
            </a:r>
            <a:endParaRPr lang="en-US" dirty="0"/>
          </a:p>
          <a:p>
            <a:r>
              <a:rPr lang="en-US" dirty="0">
                <a:hlinkClick r:id="rId4"/>
              </a:rPr>
              <a:t>https://ageofrevolutions.com/2017/07/17/paulo-freire-pedagogy-of-the-oppressed-and-a-revolutionary-praxis-for-education-part-i/</a:t>
            </a:r>
            <a:r>
              <a:rPr lang="en-US" dirty="0"/>
              <a:t>  </a:t>
            </a:r>
          </a:p>
        </p:txBody>
      </p:sp>
      <p:pic>
        <p:nvPicPr>
          <p:cNvPr id="11" name="Picture 10" descr="A person with a beard&#10;&#10;Description automatically generated with low confidence">
            <a:extLst>
              <a:ext uri="{FF2B5EF4-FFF2-40B4-BE49-F238E27FC236}">
                <a16:creationId xmlns:a16="http://schemas.microsoft.com/office/drawing/2014/main" id="{6D8757B7-F515-452D-AAC9-480C992A3A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4800" y="1825626"/>
            <a:ext cx="4136290" cy="2012830"/>
          </a:xfrm>
          <a:prstGeom prst="rect">
            <a:avLst/>
          </a:prstGeom>
        </p:spPr>
      </p:pic>
    </p:spTree>
    <p:extLst>
      <p:ext uri="{BB962C8B-B14F-4D97-AF65-F5344CB8AC3E}">
        <p14:creationId xmlns:p14="http://schemas.microsoft.com/office/powerpoint/2010/main" val="2108706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5D771-393A-439B-A0C7-254E1770E4F5}"/>
              </a:ext>
            </a:extLst>
          </p:cNvPr>
          <p:cNvSpPr>
            <a:spLocks noGrp="1"/>
          </p:cNvSpPr>
          <p:nvPr>
            <p:ph type="title"/>
          </p:nvPr>
        </p:nvSpPr>
        <p:spPr/>
        <p:txBody>
          <a:bodyPr/>
          <a:lstStyle/>
          <a:p>
            <a:r>
              <a:rPr lang="en-CA" dirty="0"/>
              <a:t>The Construction Of…</a:t>
            </a:r>
            <a:endParaRPr lang="en-US" dirty="0"/>
          </a:p>
        </p:txBody>
      </p:sp>
      <p:sp>
        <p:nvSpPr>
          <p:cNvPr id="3" name="Content Placeholder 2">
            <a:extLst>
              <a:ext uri="{FF2B5EF4-FFF2-40B4-BE49-F238E27FC236}">
                <a16:creationId xmlns:a16="http://schemas.microsoft.com/office/drawing/2014/main" id="{AC89AA40-45E2-4B77-9F80-6F0131D14BE3}"/>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2881339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9924</TotalTime>
  <Words>1122</Words>
  <Application>Microsoft Office PowerPoint</Application>
  <PresentationFormat>Widescreen</PresentationFormat>
  <Paragraphs>57</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A Critical Stance</vt:lpstr>
      <vt:lpstr>Ourselves</vt:lpstr>
      <vt:lpstr>The Social Construction of Self</vt:lpstr>
      <vt:lpstr>The Relational Self</vt:lpstr>
      <vt:lpstr>The Purpose of Education</vt:lpstr>
      <vt:lpstr>Teaching to Transgress</vt:lpstr>
      <vt:lpstr>Respect and Care</vt:lpstr>
      <vt:lpstr>Activism and Identity</vt:lpstr>
      <vt:lpstr>The Construction Of…</vt:lpstr>
      <vt:lpstr>Ethics as a Way of Life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Critical Stance</dc:title>
  <dc:creator>Stephen Downes</dc:creator>
  <cp:lastModifiedBy>Stephen Downes</cp:lastModifiedBy>
  <cp:revision>1</cp:revision>
  <dcterms:created xsi:type="dcterms:W3CDTF">2022-01-04T20:17:37Z</dcterms:created>
  <dcterms:modified xsi:type="dcterms:W3CDTF">2022-01-11T17:41:56Z</dcterms:modified>
</cp:coreProperties>
</file>