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67" r:id="rId4"/>
    <p:sldId id="268" r:id="rId5"/>
    <p:sldId id="270" r:id="rId6"/>
    <p:sldId id="269" r:id="rId7"/>
    <p:sldId id="278" r:id="rId8"/>
    <p:sldId id="279" r:id="rId9"/>
    <p:sldId id="280" r:id="rId10"/>
    <p:sldId id="281" r:id="rId11"/>
    <p:sldId id="282" r:id="rId12"/>
    <p:sldId id="283" r:id="rId13"/>
    <p:sldId id="284" r:id="rId14"/>
    <p:sldId id="285" r:id="rId15"/>
    <p:sldId id="289" r:id="rId16"/>
    <p:sldId id="286" r:id="rId17"/>
    <p:sldId id="287" r:id="rId18"/>
    <p:sldId id="271"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808080"/>
    <a:srgbClr val="EC6732"/>
    <a:srgbClr val="14A4C6"/>
    <a:srgbClr val="5CCA5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6" autoAdjust="0"/>
    <p:restoredTop sz="87419" autoAdjust="0"/>
  </p:normalViewPr>
  <p:slideViewPr>
    <p:cSldViewPr snapToGrid="0">
      <p:cViewPr>
        <p:scale>
          <a:sx n="73" d="100"/>
          <a:sy n="73" d="100"/>
        </p:scale>
        <p:origin x="-402" y="-54"/>
      </p:cViewPr>
      <p:guideLst/>
    </p:cSldViewPr>
  </p:slideViewPr>
  <p:outlineViewPr>
    <p:cViewPr>
      <p:scale>
        <a:sx n="33" d="100"/>
        <a:sy n="33" d="100"/>
      </p:scale>
      <p:origin x="0" y="-28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D99A6-3F1F-4098-87CA-92B6ADF64CC5}"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3E946-7B05-4E94-BD1D-7DE554B438DC}" type="slidenum">
              <a:rPr lang="en-US" smtClean="0"/>
              <a:t>‹#›</a:t>
            </a:fld>
            <a:endParaRPr lang="en-US"/>
          </a:p>
        </p:txBody>
      </p:sp>
    </p:spTree>
    <p:extLst>
      <p:ext uri="{BB962C8B-B14F-4D97-AF65-F5344CB8AC3E}">
        <p14:creationId xmlns:p14="http://schemas.microsoft.com/office/powerpoint/2010/main" val="208673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1</a:t>
            </a:fld>
            <a:endParaRPr lang="en-US"/>
          </a:p>
        </p:txBody>
      </p:sp>
    </p:spTree>
    <p:extLst>
      <p:ext uri="{BB962C8B-B14F-4D97-AF65-F5344CB8AC3E}">
        <p14:creationId xmlns:p14="http://schemas.microsoft.com/office/powerpoint/2010/main" val="289474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https://www.openpraxis.org/articles/10.5944/openpraxis.8.3.308/galley/437/download/</a:t>
            </a:r>
          </a:p>
          <a:p>
            <a:r>
              <a:rPr lang="en-US" dirty="0"/>
              <a:t>NASA – Space Flight Awareness - https://www.nasa.gov/directorates/heo/sfa/space-flight-awareness </a:t>
            </a:r>
          </a:p>
          <a:p>
            <a:r>
              <a:rPr lang="en-US" dirty="0"/>
              <a:t>https://network.creativecommons.org/cc-open-education-platform/</a:t>
            </a:r>
          </a:p>
          <a:p>
            <a:r>
              <a:rPr lang="en-US" dirty="0"/>
              <a:t>https://openeducationconference.org/</a:t>
            </a:r>
          </a:p>
          <a:p>
            <a:r>
              <a:rPr lang="en-US" dirty="0"/>
              <a:t>https://www.oercommons.org/hubs/</a:t>
            </a:r>
          </a:p>
          <a:p>
            <a:r>
              <a:rPr lang="en-US" dirty="0"/>
              <a:t>https://www.col.org/</a:t>
            </a:r>
          </a:p>
        </p:txBody>
      </p:sp>
      <p:sp>
        <p:nvSpPr>
          <p:cNvPr id="4" name="Slide Number Placeholder 3"/>
          <p:cNvSpPr>
            <a:spLocks noGrp="1"/>
          </p:cNvSpPr>
          <p:nvPr>
            <p:ph type="sldNum" sz="quarter" idx="5"/>
          </p:nvPr>
        </p:nvSpPr>
        <p:spPr/>
        <p:txBody>
          <a:bodyPr/>
          <a:lstStyle/>
          <a:p>
            <a:fld id="{2A83E946-7B05-4E94-BD1D-7DE554B438DC}" type="slidenum">
              <a:rPr lang="en-US" smtClean="0"/>
              <a:t>12</a:t>
            </a:fld>
            <a:endParaRPr lang="en-US"/>
          </a:p>
        </p:txBody>
      </p:sp>
    </p:spTree>
    <p:extLst>
      <p:ext uri="{BB962C8B-B14F-4D97-AF65-F5344CB8AC3E}">
        <p14:creationId xmlns:p14="http://schemas.microsoft.com/office/powerpoint/2010/main" val="219262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https://files.eric.ed.gov/fulltext/EJ1030130.pdf </a:t>
            </a:r>
          </a:p>
          <a:p>
            <a:r>
              <a:rPr lang="en-US" dirty="0"/>
              <a:t>https://www.cemca.org/ckfinder/userfiles/files/CEMCA_NLU_OER_CapacityBuilding_ShironicaPKarunanayaka.pdf</a:t>
            </a:r>
          </a:p>
          <a:p>
            <a:r>
              <a:rPr lang="en-US" dirty="0"/>
              <a:t>https://www.oecd.org/education/ceri/38654317.pdf </a:t>
            </a:r>
          </a:p>
          <a:p>
            <a:r>
              <a:rPr lang="en-US" dirty="0"/>
              <a:t>https://oeru.org/</a:t>
            </a:r>
          </a:p>
          <a:p>
            <a:r>
              <a:rPr lang="en-US" dirty="0"/>
              <a:t>TIPS http://dspace.col.org/bitstream/handle/11599/562/TIPSFramework_Version%202%5B1%5D%20Copy.pdf?sequence=1&amp;isAllowed=y </a:t>
            </a:r>
          </a:p>
          <a:p>
            <a:r>
              <a:rPr lang="en-US" dirty="0"/>
              <a:t>Ontario Colleges quality assurance: https://www.ontariocolleges.ca/en/programs/business-finance-and-administration/quality-assurance-control</a:t>
            </a:r>
          </a:p>
          <a:p>
            <a:r>
              <a:rPr lang="en-US" dirty="0"/>
              <a:t>https://www.consumerreports.org/cro/index.htm</a:t>
            </a:r>
          </a:p>
          <a:p>
            <a:r>
              <a:rPr lang="en-CA" dirty="0"/>
              <a:t>Via TRU:</a:t>
            </a:r>
          </a:p>
          <a:p>
            <a:r>
              <a:rPr lang="en-US" dirty="0">
                <a:effectLst/>
                <a:latin typeface="Arial" panose="020B0604020202020204" pitchFamily="34" charset="0"/>
              </a:rPr>
              <a:t>JISC. (n.d.). Open Educational Resources </a:t>
            </a:r>
            <a:r>
              <a:rPr lang="en-US" dirty="0" err="1">
                <a:effectLst/>
                <a:latin typeface="Arial" panose="020B0604020202020204" pitchFamily="34" charset="0"/>
              </a:rPr>
              <a:t>infoKit</a:t>
            </a:r>
            <a:r>
              <a:rPr lang="en-US" dirty="0">
                <a:effectLst/>
                <a:latin typeface="Arial" panose="020B0604020202020204" pitchFamily="34" charset="0"/>
              </a:rPr>
              <a:t> https://www.jisc.ac.uk/guides/open-educational-resources/quality-considerations </a:t>
            </a:r>
            <a:br>
              <a:rPr lang="en-US" dirty="0"/>
            </a:br>
            <a:r>
              <a:rPr lang="en-US" dirty="0">
                <a:effectLst/>
                <a:latin typeface="Arial" panose="020B0604020202020204" pitchFamily="34" charset="0"/>
              </a:rPr>
              <a:t>MERLOT. (n.d.). MERLOT Faculty Development Portal: EVALUATION CRITERIA. http://facultydevelopment.merlot.org/ReviewCriteria.html</a:t>
            </a:r>
            <a:br>
              <a:rPr lang="en-US" dirty="0"/>
            </a:br>
            <a:r>
              <a:rPr lang="en-US" dirty="0">
                <a:effectLst/>
                <a:latin typeface="Arial" panose="020B0604020202020204" pitchFamily="34" charset="0"/>
              </a:rPr>
              <a:t>Shank, J. D. (2014). Interactive open educational resources: A guide to finding, choosing, and using what's out there to transform college teaching. San Francisco: Jossey-Bass.</a:t>
            </a:r>
          </a:p>
          <a:p>
            <a:r>
              <a:rPr lang="en-US" dirty="0">
                <a:effectLst/>
                <a:latin typeface="Arial" panose="020B0604020202020204" pitchFamily="34" charset="0"/>
              </a:rPr>
              <a:t>Victoria University: https://libraryguides.vu.edu.au/OpenEducationResources/quality </a:t>
            </a:r>
            <a:endParaRPr lang="en-US" dirty="0"/>
          </a:p>
          <a:p>
            <a:r>
              <a:rPr lang="en-US" dirty="0"/>
              <a:t>Image: https://biblio.uottawa.ca/en/services/faculty/oer/resources</a:t>
            </a:r>
          </a:p>
        </p:txBody>
      </p:sp>
      <p:sp>
        <p:nvSpPr>
          <p:cNvPr id="4" name="Slide Number Placeholder 3"/>
          <p:cNvSpPr>
            <a:spLocks noGrp="1"/>
          </p:cNvSpPr>
          <p:nvPr>
            <p:ph type="sldNum" sz="quarter" idx="5"/>
          </p:nvPr>
        </p:nvSpPr>
        <p:spPr/>
        <p:txBody>
          <a:bodyPr/>
          <a:lstStyle/>
          <a:p>
            <a:fld id="{2A83E946-7B05-4E94-BD1D-7DE554B438DC}" type="slidenum">
              <a:rPr lang="en-US" smtClean="0"/>
              <a:t>13</a:t>
            </a:fld>
            <a:endParaRPr lang="en-US"/>
          </a:p>
        </p:txBody>
      </p:sp>
    </p:spTree>
    <p:extLst>
      <p:ext uri="{BB962C8B-B14F-4D97-AF65-F5344CB8AC3E}">
        <p14:creationId xmlns:p14="http://schemas.microsoft.com/office/powerpoint/2010/main" val="295462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https://www.researchgate.net/profile/Domingo-Docampo/publication/316240463_OER_Curation_through_using_an_application-linked_repository/links/58f72ded0f7e9b67a34be290/OER-Curation-through-using-an-application-linked-repository.pdf</a:t>
            </a:r>
          </a:p>
          <a:p>
            <a:endParaRPr lang="en-US" dirty="0"/>
          </a:p>
          <a:p>
            <a:r>
              <a:rPr lang="en-US" dirty="0"/>
              <a:t>http://downloads.alcts.ala.org/ce/20191211_Supporting_OER_at_Your_Institution_Slides.pdf</a:t>
            </a:r>
          </a:p>
          <a:p>
            <a:r>
              <a:rPr lang="en-US" dirty="0"/>
              <a:t>https://tlp-lpa.ca/oer-toolkit/collaborating</a:t>
            </a:r>
          </a:p>
          <a:p>
            <a:endParaRPr lang="en-US" dirty="0"/>
          </a:p>
          <a:p>
            <a:r>
              <a:rPr lang="en-US" dirty="0"/>
              <a:t>https://www.kaltura.org/</a:t>
            </a:r>
          </a:p>
          <a:p>
            <a:r>
              <a:rPr lang="en-US" dirty="0"/>
              <a:t>https://www.digikam.org/</a:t>
            </a:r>
          </a:p>
          <a:p>
            <a:r>
              <a:rPr lang="en-US" dirty="0"/>
              <a:t>https://rigorousthemes.com/blog/best-kaltura-alternatives/</a:t>
            </a:r>
          </a:p>
          <a:p>
            <a:r>
              <a:rPr lang="en-US" dirty="0"/>
              <a:t>https://itsfoss.com/open-source-slack-alternative/</a:t>
            </a:r>
          </a:p>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14</a:t>
            </a:fld>
            <a:endParaRPr lang="en-US"/>
          </a:p>
        </p:txBody>
      </p:sp>
    </p:spTree>
    <p:extLst>
      <p:ext uri="{BB962C8B-B14F-4D97-AF65-F5344CB8AC3E}">
        <p14:creationId xmlns:p14="http://schemas.microsoft.com/office/powerpoint/2010/main" val="1757481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https://sparcopen.org/open-data/</a:t>
            </a:r>
          </a:p>
          <a:p>
            <a:r>
              <a:rPr lang="en-US" dirty="0"/>
              <a:t>https://informatics.bmj.com/content/27/1/e100159</a:t>
            </a:r>
          </a:p>
          <a:p>
            <a:r>
              <a:rPr lang="en-US" dirty="0"/>
              <a:t>https://www.zdnet.com/article/white-house-leads-effort-to-publish-covid-19-open-research-data-set/</a:t>
            </a:r>
          </a:p>
          <a:p>
            <a:r>
              <a:rPr lang="en-US" dirty="0"/>
              <a:t>https://www.kaggle.com/</a:t>
            </a:r>
          </a:p>
          <a:p>
            <a:r>
              <a:rPr lang="en-US" dirty="0"/>
              <a:t>https://www.oercommons.org/curated-collections/376</a:t>
            </a:r>
          </a:p>
          <a:p>
            <a:r>
              <a:rPr lang="en-US" dirty="0"/>
              <a:t>https://libguides.rockhurst.edu/OER/data</a:t>
            </a:r>
          </a:p>
          <a:p>
            <a:r>
              <a:rPr lang="en-US" dirty="0"/>
              <a:t>https://www.splitgraph.com/opendata-maryland-gov/school-assessment-outcomes-and-higher-education-xnv4-iwf6/latest/-/api-schema</a:t>
            </a:r>
          </a:p>
          <a:p>
            <a:r>
              <a:rPr lang="en-US" dirty="0"/>
              <a:t>https://www.oerafrica.org/content/what-open-science-and-how-does-it-relate-open-knowledge</a:t>
            </a:r>
          </a:p>
          <a:p>
            <a:r>
              <a:rPr lang="en-US" dirty="0"/>
              <a:t>http://opendatatoolkit.worldbank.org/en/starting.html</a:t>
            </a:r>
          </a:p>
        </p:txBody>
      </p:sp>
      <p:sp>
        <p:nvSpPr>
          <p:cNvPr id="4" name="Slide Number Placeholder 3"/>
          <p:cNvSpPr>
            <a:spLocks noGrp="1"/>
          </p:cNvSpPr>
          <p:nvPr>
            <p:ph type="sldNum" sz="quarter" idx="5"/>
          </p:nvPr>
        </p:nvSpPr>
        <p:spPr/>
        <p:txBody>
          <a:bodyPr/>
          <a:lstStyle/>
          <a:p>
            <a:fld id="{2A83E946-7B05-4E94-BD1D-7DE554B438DC}" type="slidenum">
              <a:rPr lang="en-US" smtClean="0"/>
              <a:t>15</a:t>
            </a:fld>
            <a:endParaRPr lang="en-US"/>
          </a:p>
        </p:txBody>
      </p:sp>
    </p:spTree>
    <p:extLst>
      <p:ext uri="{BB962C8B-B14F-4D97-AF65-F5344CB8AC3E}">
        <p14:creationId xmlns:p14="http://schemas.microsoft.com/office/powerpoint/2010/main" val="351802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https://www.openpraxis.org/articles/10.5944/openpraxis.8.3.308/galley/437/download/</a:t>
            </a:r>
          </a:p>
          <a:p>
            <a:r>
              <a:rPr lang="en-US" dirty="0"/>
              <a:t>https://www.go-fair.org/fair-principles/</a:t>
            </a:r>
          </a:p>
          <a:p>
            <a:r>
              <a:rPr lang="en-US" dirty="0"/>
              <a:t>https://en.wikipedia.org/wiki/FAIR_data</a:t>
            </a:r>
          </a:p>
          <a:p>
            <a:r>
              <a:rPr lang="en-US" dirty="0"/>
              <a:t>https://www.frdr-dfdr.ca/docs/en/fair_principles/</a:t>
            </a:r>
          </a:p>
          <a:p>
            <a:r>
              <a:rPr lang="en-US" dirty="0"/>
              <a:t>UBC OER Accessibility Toolkit - https://open.ubc.ca/oer-accessibility-toolkit/</a:t>
            </a:r>
          </a:p>
        </p:txBody>
      </p:sp>
      <p:sp>
        <p:nvSpPr>
          <p:cNvPr id="4" name="Slide Number Placeholder 3"/>
          <p:cNvSpPr>
            <a:spLocks noGrp="1"/>
          </p:cNvSpPr>
          <p:nvPr>
            <p:ph type="sldNum" sz="quarter" idx="5"/>
          </p:nvPr>
        </p:nvSpPr>
        <p:spPr/>
        <p:txBody>
          <a:bodyPr/>
          <a:lstStyle/>
          <a:p>
            <a:fld id="{2A83E946-7B05-4E94-BD1D-7DE554B438DC}" type="slidenum">
              <a:rPr lang="en-US" smtClean="0"/>
              <a:t>16</a:t>
            </a:fld>
            <a:endParaRPr lang="en-US"/>
          </a:p>
        </p:txBody>
      </p:sp>
    </p:spTree>
    <p:extLst>
      <p:ext uri="{BB962C8B-B14F-4D97-AF65-F5344CB8AC3E}">
        <p14:creationId xmlns:p14="http://schemas.microsoft.com/office/powerpoint/2010/main" val="273780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https://ieeexplore.ieee.org/abstract/document/8252355?casa_token=2Yva41OermYAAAAA:df78FuLdD7GymH8nOqWgxStojCISaJ_pslqGnxo7qmB5pJZWubPTP29sVsAyFqMUL9HkTHMn9A</a:t>
            </a:r>
          </a:p>
          <a:p>
            <a:r>
              <a:rPr lang="en-US" dirty="0"/>
              <a:t>https://files.eric.ed.gov/fulltext/EJ1030130.pdf </a:t>
            </a:r>
          </a:p>
          <a:p>
            <a:r>
              <a:rPr lang="en-US" dirty="0"/>
              <a:t>https://www.oecd.org/education/ceri/38654317.pdf </a:t>
            </a:r>
          </a:p>
          <a:p>
            <a:r>
              <a:rPr lang="en-US" dirty="0"/>
              <a:t>https://oeru.org/</a:t>
            </a:r>
          </a:p>
          <a:p>
            <a:r>
              <a:rPr lang="en-US" dirty="0"/>
              <a:t>https://www.openpraxis.org/articles/10.5944/openpraxis.11.2.935/</a:t>
            </a:r>
          </a:p>
          <a:p>
            <a:r>
              <a:rPr lang="en-US" dirty="0"/>
              <a:t>https://edshare.gcu.ac.uk/4856/1/OER19%20poster%20-S.Thompson%20-%20GCU.pdf</a:t>
            </a:r>
          </a:p>
          <a:p>
            <a:r>
              <a:rPr lang="en-US" dirty="0"/>
              <a:t>https://libguides.sait.ca/OER</a:t>
            </a:r>
          </a:p>
        </p:txBody>
      </p:sp>
      <p:sp>
        <p:nvSpPr>
          <p:cNvPr id="4" name="Slide Number Placeholder 3"/>
          <p:cNvSpPr>
            <a:spLocks noGrp="1"/>
          </p:cNvSpPr>
          <p:nvPr>
            <p:ph type="sldNum" sz="quarter" idx="5"/>
          </p:nvPr>
        </p:nvSpPr>
        <p:spPr/>
        <p:txBody>
          <a:bodyPr/>
          <a:lstStyle/>
          <a:p>
            <a:fld id="{2A83E946-7B05-4E94-BD1D-7DE554B438DC}" type="slidenum">
              <a:rPr lang="en-US" smtClean="0"/>
              <a:t>17</a:t>
            </a:fld>
            <a:endParaRPr lang="en-US"/>
          </a:p>
        </p:txBody>
      </p:sp>
    </p:spTree>
    <p:extLst>
      <p:ext uri="{BB962C8B-B14F-4D97-AF65-F5344CB8AC3E}">
        <p14:creationId xmlns:p14="http://schemas.microsoft.com/office/powerpoint/2010/main" val="35154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https://en.wikipedia.org/wiki/Open_educational_practices</a:t>
            </a:r>
          </a:p>
          <a:p>
            <a:r>
              <a:rPr lang="en-US" dirty="0"/>
              <a:t>https://www.oecd.org/education/ceri/36781698.pdf</a:t>
            </a:r>
          </a:p>
        </p:txBody>
      </p:sp>
      <p:sp>
        <p:nvSpPr>
          <p:cNvPr id="4" name="Slide Number Placeholder 3"/>
          <p:cNvSpPr>
            <a:spLocks noGrp="1"/>
          </p:cNvSpPr>
          <p:nvPr>
            <p:ph type="sldNum" sz="quarter" idx="5"/>
          </p:nvPr>
        </p:nvSpPr>
        <p:spPr/>
        <p:txBody>
          <a:bodyPr/>
          <a:lstStyle/>
          <a:p>
            <a:fld id="{2A83E946-7B05-4E94-BD1D-7DE554B438DC}" type="slidenum">
              <a:rPr lang="en-US" smtClean="0"/>
              <a:t>18</a:t>
            </a:fld>
            <a:endParaRPr lang="en-US"/>
          </a:p>
        </p:txBody>
      </p:sp>
    </p:spTree>
    <p:extLst>
      <p:ext uri="{BB962C8B-B14F-4D97-AF65-F5344CB8AC3E}">
        <p14:creationId xmlns:p14="http://schemas.microsoft.com/office/powerpoint/2010/main" val="307201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19</a:t>
            </a:fld>
            <a:endParaRPr lang="en-US"/>
          </a:p>
        </p:txBody>
      </p:sp>
    </p:spTree>
    <p:extLst>
      <p:ext uri="{BB962C8B-B14F-4D97-AF65-F5344CB8AC3E}">
        <p14:creationId xmlns:p14="http://schemas.microsoft.com/office/powerpoint/2010/main" val="142586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https://www.educationworld.com/a_lesson/Ten-Great-Activities-Teaching-With-the-Newspaper.shtml </a:t>
            </a:r>
          </a:p>
          <a:p>
            <a:r>
              <a:rPr lang="en-US" dirty="0"/>
              <a:t>https://teflpedia.com/Handout </a:t>
            </a:r>
          </a:p>
          <a:p>
            <a:r>
              <a:rPr lang="en-US" dirty="0"/>
              <a:t>https://www.thestar.com/news/insight/2011/09/17/the_little_library_that_could.html</a:t>
            </a:r>
          </a:p>
        </p:txBody>
      </p:sp>
      <p:sp>
        <p:nvSpPr>
          <p:cNvPr id="4" name="Slide Number Placeholder 3"/>
          <p:cNvSpPr>
            <a:spLocks noGrp="1"/>
          </p:cNvSpPr>
          <p:nvPr>
            <p:ph type="sldNum" sz="quarter" idx="5"/>
          </p:nvPr>
        </p:nvSpPr>
        <p:spPr/>
        <p:txBody>
          <a:bodyPr/>
          <a:lstStyle/>
          <a:p>
            <a:fld id="{2A83E946-7B05-4E94-BD1D-7DE554B438DC}" type="slidenum">
              <a:rPr lang="en-US" smtClean="0"/>
              <a:t>2</a:t>
            </a:fld>
            <a:endParaRPr lang="en-US"/>
          </a:p>
        </p:txBody>
      </p:sp>
    </p:spTree>
    <p:extLst>
      <p:ext uri="{BB962C8B-B14F-4D97-AF65-F5344CB8AC3E}">
        <p14:creationId xmlns:p14="http://schemas.microsoft.com/office/powerpoint/2010/main" val="16237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https://en.wikipedia.org/wiki/Bulletin_board_system </a:t>
            </a:r>
          </a:p>
          <a:p>
            <a:r>
              <a:rPr lang="en-US" dirty="0"/>
              <a:t>https://en.wikipedia.org/wiki/File_sharing </a:t>
            </a:r>
          </a:p>
          <a:p>
            <a:r>
              <a:rPr lang="en-US" dirty="0"/>
              <a:t>https://en.wikipedia.org/wiki/GNU_General_Public_License</a:t>
            </a:r>
          </a:p>
          <a:p>
            <a:r>
              <a:rPr lang="en-US" dirty="0"/>
              <a:t>https://en.wikipedia.org/wiki/Shareware</a:t>
            </a:r>
          </a:p>
          <a:p>
            <a:r>
              <a:rPr lang="en-US" dirty="0"/>
              <a:t>https://telegra.ph/The-Lost-Civilization-of-Dial-Up-Bulletin-Board-Systems-04-22</a:t>
            </a:r>
          </a:p>
        </p:txBody>
      </p:sp>
      <p:sp>
        <p:nvSpPr>
          <p:cNvPr id="4" name="Slide Number Placeholder 3"/>
          <p:cNvSpPr>
            <a:spLocks noGrp="1"/>
          </p:cNvSpPr>
          <p:nvPr>
            <p:ph type="sldNum" sz="quarter" idx="5"/>
          </p:nvPr>
        </p:nvSpPr>
        <p:spPr/>
        <p:txBody>
          <a:bodyPr/>
          <a:lstStyle/>
          <a:p>
            <a:fld id="{2A83E946-7B05-4E94-BD1D-7DE554B438DC}" type="slidenum">
              <a:rPr lang="en-US" smtClean="0"/>
              <a:t>3</a:t>
            </a:fld>
            <a:endParaRPr lang="en-US"/>
          </a:p>
        </p:txBody>
      </p:sp>
    </p:spTree>
    <p:extLst>
      <p:ext uri="{BB962C8B-B14F-4D97-AF65-F5344CB8AC3E}">
        <p14:creationId xmlns:p14="http://schemas.microsoft.com/office/powerpoint/2010/main" val="68694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https://en.wikipedia.org/wiki/Project_Gutenberg</a:t>
            </a:r>
          </a:p>
          <a:p>
            <a:r>
              <a:rPr lang="en-US" dirty="0"/>
              <a:t>https://en.wikipedia.org/wiki/ArXiv</a:t>
            </a:r>
          </a:p>
          <a:p>
            <a:r>
              <a:rPr lang="en-US" dirty="0"/>
              <a:t>https://www.howtogeek.com/692445/remembering-geocities-the-1990s-precursor-to-social-media/</a:t>
            </a:r>
          </a:p>
          <a:p>
            <a:r>
              <a:rPr lang="en-US" dirty="0"/>
              <a:t>https://info.merlot.org/merlothelp/How_We_Got_Started.htm</a:t>
            </a:r>
          </a:p>
          <a:p>
            <a:r>
              <a:rPr lang="en-US" dirty="0"/>
              <a:t>https://en.wikipedia.org/wiki/LiveJournal </a:t>
            </a:r>
          </a:p>
          <a:p>
            <a:r>
              <a:rPr lang="en-US" dirty="0"/>
              <a:t>https://en.wikipedia.org/wiki/Blogger_(service) </a:t>
            </a:r>
          </a:p>
          <a:p>
            <a:r>
              <a:rPr lang="en-US" dirty="0"/>
              <a:t>https://unesdoc.unesco.org/ark:/48223/pf0000128515</a:t>
            </a:r>
          </a:p>
          <a:p>
            <a:r>
              <a:rPr lang="en-US" dirty="0"/>
              <a:t>https://en.wikipedia.org/wiki/Open_Archives_Initiative </a:t>
            </a:r>
          </a:p>
          <a:p>
            <a:r>
              <a:rPr lang="en-US" dirty="0"/>
              <a:t>https://www.ubiquitypress.com/site/chapters/10.5334/bbc.b/download/590/ </a:t>
            </a:r>
          </a:p>
          <a:p>
            <a:r>
              <a:rPr lang="en-US" dirty="0"/>
              <a:t>https://en.wikipedia.org/wiki/Slashdot</a:t>
            </a:r>
          </a:p>
          <a:p>
            <a:r>
              <a:rPr lang="en-US" dirty="0"/>
              <a:t>https://slashdot.org/</a:t>
            </a:r>
          </a:p>
          <a:p>
            <a:r>
              <a:rPr lang="en-US" dirty="0"/>
              <a:t>https://en.wikipedia.org/wiki/Stanford_Encyclopedia_of_Philosophy</a:t>
            </a:r>
          </a:p>
          <a:p>
            <a:r>
              <a:rPr lang="en-US" dirty="0"/>
              <a:t>https://plato.stanford.edu/ </a:t>
            </a:r>
          </a:p>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4</a:t>
            </a:fld>
            <a:endParaRPr lang="en-US"/>
          </a:p>
        </p:txBody>
      </p:sp>
    </p:spTree>
    <p:extLst>
      <p:ext uri="{BB962C8B-B14F-4D97-AF65-F5344CB8AC3E}">
        <p14:creationId xmlns:p14="http://schemas.microsoft.com/office/powerpoint/2010/main" val="284096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https://en.wikipedia.org/wiki/Project_Gutenberg</a:t>
            </a:r>
          </a:p>
          <a:p>
            <a:r>
              <a:rPr lang="en-US" dirty="0"/>
              <a:t>https://www.howtogeek.com/692445/remembering-geocities-the-1990s-precursor-to-social-media/</a:t>
            </a:r>
          </a:p>
          <a:p>
            <a:r>
              <a:rPr lang="en-US" dirty="0"/>
              <a:t>https://info.merlot.org/merlothelp/How_We_Got_Started.htm</a:t>
            </a:r>
          </a:p>
          <a:p>
            <a:r>
              <a:rPr lang="en-US" dirty="0"/>
              <a:t>https://en.wikipedia.org/wiki/LiveJournal </a:t>
            </a:r>
          </a:p>
          <a:p>
            <a:r>
              <a:rPr lang="en-US" dirty="0"/>
              <a:t>https://en.wikipedia.org/wiki/Blogger_(service) </a:t>
            </a:r>
          </a:p>
          <a:p>
            <a:r>
              <a:rPr lang="en-US" dirty="0"/>
              <a:t>https://creativecommons.org/</a:t>
            </a:r>
          </a:p>
          <a:p>
            <a:r>
              <a:rPr lang="en-US" dirty="0"/>
              <a:t>https://en.wikipedia.org/wiki/Creative_Commons</a:t>
            </a:r>
          </a:p>
          <a:p>
            <a:r>
              <a:rPr lang="en-US" dirty="0"/>
              <a:t>https://unesdoc.unesco.org/ark:/48223/pf0000128515</a:t>
            </a:r>
          </a:p>
          <a:p>
            <a:r>
              <a:rPr lang="en-US" dirty="0"/>
              <a:t>https://en.wikipedia.org/wiki/Open_Archives_Initiative </a:t>
            </a:r>
          </a:p>
          <a:p>
            <a:r>
              <a:rPr lang="en-US" dirty="0"/>
              <a:t>https://www.ubiquitypress.com/site/chapters/10.5334/bbc.b/download/590/ </a:t>
            </a:r>
          </a:p>
          <a:p>
            <a:r>
              <a:rPr lang="en-US" dirty="0"/>
              <a:t>https://en.wikipedia.org/wiki/Stack_Overflow</a:t>
            </a:r>
          </a:p>
          <a:p>
            <a:r>
              <a:rPr lang="en-US" dirty="0"/>
              <a:t>https://search.informit.org/doi/epdf/10.3316/informit.559671315718016</a:t>
            </a:r>
          </a:p>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5</a:t>
            </a:fld>
            <a:endParaRPr lang="en-US"/>
          </a:p>
        </p:txBody>
      </p:sp>
    </p:spTree>
    <p:extLst>
      <p:ext uri="{BB962C8B-B14F-4D97-AF65-F5344CB8AC3E}">
        <p14:creationId xmlns:p14="http://schemas.microsoft.com/office/powerpoint/2010/main" val="385602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Content library of some sort</a:t>
            </a:r>
          </a:p>
          <a:p>
            <a:r>
              <a:rPr lang="en-CA" dirty="0"/>
              <a:t>Editing, storage, update</a:t>
            </a:r>
          </a:p>
          <a:p>
            <a:r>
              <a:rPr lang="en-CA" dirty="0"/>
              <a:t>Search and retrieval service</a:t>
            </a:r>
          </a:p>
          <a:p>
            <a:r>
              <a:rPr lang="en-CA" dirty="0"/>
              <a:t>Content description and metadata</a:t>
            </a:r>
          </a:p>
          <a:p>
            <a:r>
              <a:rPr lang="en-CA" dirty="0"/>
              <a:t>Licensing and permissions</a:t>
            </a:r>
          </a:p>
          <a:p>
            <a:r>
              <a:rPr lang="en-CA" dirty="0"/>
              <a:t>Review and moderation</a:t>
            </a:r>
          </a:p>
          <a:p>
            <a:r>
              <a:rPr lang="en-CA" dirty="0"/>
              <a:t>Community and networks</a:t>
            </a:r>
          </a:p>
          <a:p>
            <a:r>
              <a:rPr lang="en-CA" dirty="0"/>
              <a:t>Support and training</a:t>
            </a:r>
          </a:p>
          <a:p>
            <a:r>
              <a:rPr lang="en-CA" dirty="0"/>
              <a:t>Access from other services</a:t>
            </a:r>
          </a:p>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7</a:t>
            </a:fld>
            <a:endParaRPr lang="en-US"/>
          </a:p>
        </p:txBody>
      </p:sp>
    </p:spTree>
    <p:extLst>
      <p:ext uri="{BB962C8B-B14F-4D97-AF65-F5344CB8AC3E}">
        <p14:creationId xmlns:p14="http://schemas.microsoft.com/office/powerpoint/2010/main" val="88955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https://www.ic.gc.ca/eic/site/139.nsf/eng/h_00002.html</a:t>
            </a:r>
          </a:p>
          <a:p>
            <a:r>
              <a:rPr lang="en-US" dirty="0"/>
              <a:t>https://news.abplive.com/technology/what-is-bharatnet-programme-world-s-largest-broadband-network-to-connect-rural-india-1466824 </a:t>
            </a:r>
          </a:p>
          <a:p>
            <a:r>
              <a:rPr lang="en-US" dirty="0"/>
              <a:t>https://frame.work/ca/en</a:t>
            </a:r>
          </a:p>
          <a:p>
            <a:r>
              <a:rPr lang="en-US" dirty="0"/>
              <a:t>https://www.speedtest.net/insights/blog/india-4g-availability-2019/ </a:t>
            </a:r>
          </a:p>
          <a:p>
            <a:r>
              <a:rPr lang="en-US" dirty="0"/>
              <a:t>https://bccampus.ca/</a:t>
            </a:r>
          </a:p>
          <a:p>
            <a:r>
              <a:rPr lang="en-US" dirty="0"/>
              <a:t>https://www.ecampusontario.ca/</a:t>
            </a:r>
          </a:p>
          <a:p>
            <a:r>
              <a:rPr lang="en-US" dirty="0"/>
              <a:t>https://contactnorth.ca/</a:t>
            </a:r>
          </a:p>
          <a:p>
            <a:r>
              <a:rPr lang="en-US" dirty="0"/>
              <a:t>http://ignou.ac.in/</a:t>
            </a:r>
          </a:p>
          <a:p>
            <a:r>
              <a:rPr lang="en-US" dirty="0"/>
              <a:t>https://www.internetsociety.org/resources/doc/2017/community-networks-regulatory-issues-gaps-experiences-india/ </a:t>
            </a:r>
          </a:p>
          <a:p>
            <a:r>
              <a:rPr lang="en-US" dirty="0"/>
              <a:t>National Informatics Centre https://nagaland.nic.in/infrastructure/ </a:t>
            </a:r>
          </a:p>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9</a:t>
            </a:fld>
            <a:endParaRPr lang="en-US"/>
          </a:p>
        </p:txBody>
      </p:sp>
    </p:spTree>
    <p:extLst>
      <p:ext uri="{BB962C8B-B14F-4D97-AF65-F5344CB8AC3E}">
        <p14:creationId xmlns:p14="http://schemas.microsoft.com/office/powerpoint/2010/main" val="359094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https://files.eric.ed.gov/fulltext/EJ1030130.pdf </a:t>
            </a:r>
          </a:p>
          <a:p>
            <a:r>
              <a:rPr lang="en-US" dirty="0"/>
              <a:t>https://www.oecd.org/education/ceri/38654317.pdf </a:t>
            </a:r>
          </a:p>
          <a:p>
            <a:r>
              <a:rPr lang="en-US" dirty="0"/>
              <a:t>https://oeru.org/</a:t>
            </a:r>
          </a:p>
          <a:p>
            <a:r>
              <a:rPr lang="en-US" dirty="0"/>
              <a:t>OER providers: https://www.oercommons.org/oer/providers </a:t>
            </a:r>
          </a:p>
        </p:txBody>
      </p:sp>
      <p:sp>
        <p:nvSpPr>
          <p:cNvPr id="4" name="Slide Number Placeholder 3"/>
          <p:cNvSpPr>
            <a:spLocks noGrp="1"/>
          </p:cNvSpPr>
          <p:nvPr>
            <p:ph type="sldNum" sz="quarter" idx="5"/>
          </p:nvPr>
        </p:nvSpPr>
        <p:spPr/>
        <p:txBody>
          <a:bodyPr/>
          <a:lstStyle/>
          <a:p>
            <a:fld id="{2A83E946-7B05-4E94-BD1D-7DE554B438DC}" type="slidenum">
              <a:rPr lang="en-US" smtClean="0"/>
              <a:t>10</a:t>
            </a:fld>
            <a:endParaRPr lang="en-US"/>
          </a:p>
        </p:txBody>
      </p:sp>
    </p:spTree>
    <p:extLst>
      <p:ext uri="{BB962C8B-B14F-4D97-AF65-F5344CB8AC3E}">
        <p14:creationId xmlns:p14="http://schemas.microsoft.com/office/powerpoint/2010/main" val="219259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https://obsproject.com/</a:t>
            </a:r>
          </a:p>
          <a:p>
            <a:r>
              <a:rPr lang="en-US" dirty="0"/>
              <a:t>https://en-ca.wordpress.org/download/ </a:t>
            </a:r>
          </a:p>
          <a:p>
            <a:r>
              <a:rPr lang="en-US" dirty="0"/>
              <a:t>https://github.com/</a:t>
            </a:r>
          </a:p>
          <a:p>
            <a:r>
              <a:rPr lang="en-US" dirty="0"/>
              <a:t>https://iastate.pressbooks.pub/oerstarterkit/chapter/tools-creating-oer/ </a:t>
            </a:r>
          </a:p>
          <a:p>
            <a:endParaRPr lang="en-US" dirty="0"/>
          </a:p>
        </p:txBody>
      </p:sp>
      <p:sp>
        <p:nvSpPr>
          <p:cNvPr id="4" name="Slide Number Placeholder 3"/>
          <p:cNvSpPr>
            <a:spLocks noGrp="1"/>
          </p:cNvSpPr>
          <p:nvPr>
            <p:ph type="sldNum" sz="quarter" idx="5"/>
          </p:nvPr>
        </p:nvSpPr>
        <p:spPr/>
        <p:txBody>
          <a:bodyPr/>
          <a:lstStyle/>
          <a:p>
            <a:fld id="{2A83E946-7B05-4E94-BD1D-7DE554B438DC}" type="slidenum">
              <a:rPr lang="en-US" smtClean="0"/>
              <a:t>11</a:t>
            </a:fld>
            <a:endParaRPr lang="en-US"/>
          </a:p>
        </p:txBody>
      </p:sp>
    </p:spTree>
    <p:extLst>
      <p:ext uri="{BB962C8B-B14F-4D97-AF65-F5344CB8AC3E}">
        <p14:creationId xmlns:p14="http://schemas.microsoft.com/office/powerpoint/2010/main" val="357629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5518-20A7-4E4F-B468-9314100BAD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AF36F-1435-475F-A958-2261EDFB0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B98463-E2F8-4BB7-98D3-5DCA56135DCC}"/>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5" name="Footer Placeholder 4">
            <a:extLst>
              <a:ext uri="{FF2B5EF4-FFF2-40B4-BE49-F238E27FC236}">
                <a16:creationId xmlns:a16="http://schemas.microsoft.com/office/drawing/2014/main" id="{5907B8A1-8C36-4D7A-AFFB-48B124EC7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52B15-A916-45FF-8E1F-4A67241E9FB7}"/>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416700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B0AB-AA20-405A-A442-DA9AE5A4E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D76A10-8967-476A-A75E-B224413666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4187A-5615-4DB2-8A77-E6CB61694C05}"/>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5" name="Footer Placeholder 4">
            <a:extLst>
              <a:ext uri="{FF2B5EF4-FFF2-40B4-BE49-F238E27FC236}">
                <a16:creationId xmlns:a16="http://schemas.microsoft.com/office/drawing/2014/main" id="{D87C4B40-7922-4F48-AB8D-9DEEFA6BC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76457-98E2-4F4C-88B9-6CFFF051D85D}"/>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144101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6039C-A145-4C7D-8F0C-AD2F30127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76756-5EB7-4604-BA96-4B1AA592A2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1DA71-F22C-4AD6-89D0-67C9A37AEA09}"/>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5" name="Footer Placeholder 4">
            <a:extLst>
              <a:ext uri="{FF2B5EF4-FFF2-40B4-BE49-F238E27FC236}">
                <a16:creationId xmlns:a16="http://schemas.microsoft.com/office/drawing/2014/main" id="{79412B80-0367-4456-8FA5-95EF016E6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7D788-7C50-461B-91DB-D95517C45D02}"/>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8644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E220-7D53-47B1-8B0C-31CDEE2A5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1A1C53-35D9-4869-9E11-C8EE68B3B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DB8E2-252D-41F3-AA6A-BC585E7666F1}"/>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5" name="Footer Placeholder 4">
            <a:extLst>
              <a:ext uri="{FF2B5EF4-FFF2-40B4-BE49-F238E27FC236}">
                <a16:creationId xmlns:a16="http://schemas.microsoft.com/office/drawing/2014/main" id="{9EFCB386-7384-4EE4-91FB-B10A2D829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4C7C7-2A7D-4120-8F36-7B0769FF4103}"/>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359681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B5A1-BA60-48DE-BBC1-EAB704CB87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6DC539-0A6B-4078-B3F6-70C93D61E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76C0E6-B960-4AF4-B624-D0549C685FC3}"/>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5" name="Footer Placeholder 4">
            <a:extLst>
              <a:ext uri="{FF2B5EF4-FFF2-40B4-BE49-F238E27FC236}">
                <a16:creationId xmlns:a16="http://schemas.microsoft.com/office/drawing/2014/main" id="{FBB065C0-D86B-49C3-97F3-7E40F52B8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8BD4A-9E7B-48D5-8D1E-8C11B57FBF8F}"/>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245209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46B2-1894-4B63-A66F-2981FBBB1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A9AA7-A00F-4E9B-888C-23080BEBC2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D92D84-D66F-484F-ADB5-52414AA02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27C94D-47EF-4157-B720-58272B08EC76}"/>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6" name="Footer Placeholder 5">
            <a:extLst>
              <a:ext uri="{FF2B5EF4-FFF2-40B4-BE49-F238E27FC236}">
                <a16:creationId xmlns:a16="http://schemas.microsoft.com/office/drawing/2014/main" id="{5D027BAC-4230-4096-B8A0-9ED79DE30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8A84E-A691-4B28-8641-545A9A17F4EB}"/>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385493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2AA1-EF0C-4C5D-A18B-9CF4583A4F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9BB80-0137-49E4-B1F7-5B66E4D78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997AF5-6567-413F-9107-A4437829F0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248A4-5EB6-4A05-BFB5-217373176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44C5B7-57C0-4FFF-B696-D90EF75917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78B07-1C1A-49E2-BDBA-3362481DA88B}"/>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8" name="Footer Placeholder 7">
            <a:extLst>
              <a:ext uri="{FF2B5EF4-FFF2-40B4-BE49-F238E27FC236}">
                <a16:creationId xmlns:a16="http://schemas.microsoft.com/office/drawing/2014/main" id="{3D1B6B41-9760-4B58-B2F4-96EE31B49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884D86-A632-48D8-AC2B-FDAED18F919C}"/>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177838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8FC9-DB8D-4084-83AB-1C6D45EC5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EA9F4D-3CCE-4287-836C-86A35E53A5EB}"/>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4" name="Footer Placeholder 3">
            <a:extLst>
              <a:ext uri="{FF2B5EF4-FFF2-40B4-BE49-F238E27FC236}">
                <a16:creationId xmlns:a16="http://schemas.microsoft.com/office/drawing/2014/main" id="{D28CC90C-0C70-4EFB-9832-9ECB4D0742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E1A766-80EB-4B31-B2A1-F07E50662288}"/>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4690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5EA61-A70C-4E4A-A7A6-91CA895CF65D}"/>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3" name="Footer Placeholder 2">
            <a:extLst>
              <a:ext uri="{FF2B5EF4-FFF2-40B4-BE49-F238E27FC236}">
                <a16:creationId xmlns:a16="http://schemas.microsoft.com/office/drawing/2014/main" id="{4C0810F5-7918-4D97-BABE-FF7467A21A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543B8E-8E15-468F-B4BE-4E4F8D2506C5}"/>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196433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6B71-687C-430B-A589-A262E8A22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A5798D-091C-4FEB-969C-FEAA0E26A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4E2BE-F93D-4939-9B57-AD92F1C9D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2321-CE8A-4EFC-A089-30CAF701CA30}"/>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6" name="Footer Placeholder 5">
            <a:extLst>
              <a:ext uri="{FF2B5EF4-FFF2-40B4-BE49-F238E27FC236}">
                <a16:creationId xmlns:a16="http://schemas.microsoft.com/office/drawing/2014/main" id="{B58B733B-ADE8-4DF4-9DA3-C64D0AE4A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CB40E-1A97-42FF-ABDD-D00EB3E3182E}"/>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28319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183A-E7A1-464D-AE83-17466AD80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DB39BA-AB07-4D94-A516-BD356513D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D5813-9DEB-4DA4-BBAC-1054D0A27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3945-1001-4361-808E-E1E56EEA38F1}"/>
              </a:ext>
            </a:extLst>
          </p:cNvPr>
          <p:cNvSpPr>
            <a:spLocks noGrp="1"/>
          </p:cNvSpPr>
          <p:nvPr>
            <p:ph type="dt" sz="half" idx="10"/>
          </p:nvPr>
        </p:nvSpPr>
        <p:spPr/>
        <p:txBody>
          <a:bodyPr/>
          <a:lstStyle/>
          <a:p>
            <a:fld id="{E5E02A18-31FC-4B94-953B-D88F174D4220}" type="datetimeFigureOut">
              <a:rPr lang="en-US" smtClean="0"/>
              <a:t>12/26/2021</a:t>
            </a:fld>
            <a:endParaRPr lang="en-US"/>
          </a:p>
        </p:txBody>
      </p:sp>
      <p:sp>
        <p:nvSpPr>
          <p:cNvPr id="6" name="Footer Placeholder 5">
            <a:extLst>
              <a:ext uri="{FF2B5EF4-FFF2-40B4-BE49-F238E27FC236}">
                <a16:creationId xmlns:a16="http://schemas.microsoft.com/office/drawing/2014/main" id="{9143F037-DC9E-465D-9D89-830501C95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06C85-95B3-469D-9826-E738C517618B}"/>
              </a:ext>
            </a:extLst>
          </p:cNvPr>
          <p:cNvSpPr>
            <a:spLocks noGrp="1"/>
          </p:cNvSpPr>
          <p:nvPr>
            <p:ph type="sldNum" sz="quarter" idx="12"/>
          </p:nvPr>
        </p:nvSpPr>
        <p:spPr/>
        <p:txBody>
          <a:bodyPr/>
          <a:lstStyle/>
          <a:p>
            <a:fld id="{2075316A-D4D6-4886-96C0-56E9B1EBE124}" type="slidenum">
              <a:rPr lang="en-US" smtClean="0"/>
              <a:t>‹#›</a:t>
            </a:fld>
            <a:endParaRPr lang="en-US"/>
          </a:p>
        </p:txBody>
      </p:sp>
    </p:spTree>
    <p:extLst>
      <p:ext uri="{BB962C8B-B14F-4D97-AF65-F5344CB8AC3E}">
        <p14:creationId xmlns:p14="http://schemas.microsoft.com/office/powerpoint/2010/main" val="98475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9011E4-B8CE-4085-A86E-86831BFA2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90FBBD-1D99-4990-85A1-C6AAF7A0E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04E80-2CF2-42E4-8774-55DBC2508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02A18-31FC-4B94-953B-D88F174D4220}" type="datetimeFigureOut">
              <a:rPr lang="en-US" smtClean="0"/>
              <a:t>12/26/2021</a:t>
            </a:fld>
            <a:endParaRPr lang="en-US"/>
          </a:p>
        </p:txBody>
      </p:sp>
      <p:sp>
        <p:nvSpPr>
          <p:cNvPr id="5" name="Footer Placeholder 4">
            <a:extLst>
              <a:ext uri="{FF2B5EF4-FFF2-40B4-BE49-F238E27FC236}">
                <a16:creationId xmlns:a16="http://schemas.microsoft.com/office/drawing/2014/main" id="{14DE0020-51F2-4C3B-9029-D37C3A98D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254295-339F-4856-B193-13CE0CC5B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316A-D4D6-4886-96C0-56E9B1EBE124}" type="slidenum">
              <a:rPr lang="en-US" smtClean="0"/>
              <a:t>‹#›</a:t>
            </a:fld>
            <a:endParaRPr lang="en-US"/>
          </a:p>
        </p:txBody>
      </p:sp>
    </p:spTree>
    <p:extLst>
      <p:ext uri="{BB962C8B-B14F-4D97-AF65-F5344CB8AC3E}">
        <p14:creationId xmlns:p14="http://schemas.microsoft.com/office/powerpoint/2010/main" val="14887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sect&#10;&#10;Description automatically generated">
            <a:extLst>
              <a:ext uri="{FF2B5EF4-FFF2-40B4-BE49-F238E27FC236}">
                <a16:creationId xmlns:a16="http://schemas.microsoft.com/office/drawing/2014/main" id="{F05E93D0-3ECF-4B82-9460-92DD6684FD39}"/>
              </a:ext>
            </a:extLst>
          </p:cNvPr>
          <p:cNvPicPr>
            <a:picLocks noChangeAspect="1"/>
          </p:cNvPicPr>
          <p:nvPr/>
        </p:nvPicPr>
        <p:blipFill rotWithShape="1">
          <a:blip r:embed="rId3">
            <a:extLst>
              <a:ext uri="{28A0092B-C50C-407E-A947-70E740481C1C}">
                <a14:useLocalDpi xmlns:a14="http://schemas.microsoft.com/office/drawing/2010/main" val="0"/>
              </a:ext>
            </a:extLst>
          </a:blip>
          <a:srcRect l="14477" t="9091" r="882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EFC2F6-1636-4D3B-8124-40E85BF75705}"/>
              </a:ext>
            </a:extLst>
          </p:cNvPr>
          <p:cNvSpPr>
            <a:spLocks noGrp="1"/>
          </p:cNvSpPr>
          <p:nvPr>
            <p:ph type="ctrTitle"/>
          </p:nvPr>
        </p:nvSpPr>
        <p:spPr>
          <a:xfrm>
            <a:off x="477981" y="1122363"/>
            <a:ext cx="4023360" cy="3204134"/>
          </a:xfrm>
        </p:spPr>
        <p:txBody>
          <a:bodyPr anchor="b">
            <a:normAutofit/>
          </a:bodyPr>
          <a:lstStyle/>
          <a:p>
            <a:pPr algn="l"/>
            <a:r>
              <a:rPr lang="en-US" sz="4800"/>
              <a:t>Supporting Open Educational Resources</a:t>
            </a:r>
          </a:p>
        </p:txBody>
      </p:sp>
      <p:sp>
        <p:nvSpPr>
          <p:cNvPr id="3" name="Subtitle 2">
            <a:extLst>
              <a:ext uri="{FF2B5EF4-FFF2-40B4-BE49-F238E27FC236}">
                <a16:creationId xmlns:a16="http://schemas.microsoft.com/office/drawing/2014/main" id="{90F51EB5-204A-4FF7-AA1A-A78BD892C13B}"/>
              </a:ext>
            </a:extLst>
          </p:cNvPr>
          <p:cNvSpPr>
            <a:spLocks noGrp="1"/>
          </p:cNvSpPr>
          <p:nvPr>
            <p:ph type="subTitle" idx="1"/>
          </p:nvPr>
        </p:nvSpPr>
        <p:spPr>
          <a:xfrm>
            <a:off x="477980" y="4872922"/>
            <a:ext cx="4023359" cy="1208141"/>
          </a:xfrm>
        </p:spPr>
        <p:txBody>
          <a:bodyPr>
            <a:normAutofit fontScale="92500" lnSpcReduction="10000"/>
          </a:bodyPr>
          <a:lstStyle/>
          <a:p>
            <a:pPr algn="l"/>
            <a:r>
              <a:rPr lang="en-CA" sz="1800" dirty="0"/>
              <a:t>Stephen Downes</a:t>
            </a:r>
          </a:p>
          <a:p>
            <a:pPr algn="l"/>
            <a:r>
              <a:rPr lang="en-US" sz="1800" dirty="0"/>
              <a:t>LISACON-2021, Gulbarga University, </a:t>
            </a:r>
            <a:r>
              <a:rPr lang="en-US" sz="1800" dirty="0" err="1"/>
              <a:t>Kalaburagi</a:t>
            </a:r>
            <a:r>
              <a:rPr lang="en-US" sz="1800" dirty="0"/>
              <a:t>, Karnataka State, India</a:t>
            </a:r>
          </a:p>
          <a:p>
            <a:pPr algn="l"/>
            <a:r>
              <a:rPr lang="en-US" sz="1800" dirty="0"/>
              <a:t>January 7, 2022</a:t>
            </a:r>
            <a:endParaRPr lang="en-CA" sz="1800" dirty="0"/>
          </a:p>
          <a:p>
            <a:pPr algn="l"/>
            <a:endParaRPr lang="en-US" sz="14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56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Lack of OER</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BC88C29-A345-4D6A-996D-EA0214B5EFE5}"/>
              </a:ext>
            </a:extLst>
          </p:cNvPr>
          <p:cNvSpPr txBox="1"/>
          <p:nvPr/>
        </p:nvSpPr>
        <p:spPr>
          <a:xfrm>
            <a:off x="1030514" y="4706871"/>
            <a:ext cx="5065486" cy="1569660"/>
          </a:xfrm>
          <a:prstGeom prst="rect">
            <a:avLst/>
          </a:prstGeom>
          <a:noFill/>
        </p:spPr>
        <p:txBody>
          <a:bodyPr wrap="square" rtlCol="0">
            <a:spAutoFit/>
          </a:bodyPr>
          <a:lstStyle/>
          <a:p>
            <a:pPr marL="180000" indent="-180000">
              <a:buFont typeface="Arial" panose="020B0604020202020204" pitchFamily="34" charset="0"/>
              <a:buChar char="•"/>
            </a:pPr>
            <a:r>
              <a:rPr lang="en-CA" sz="2400" dirty="0"/>
              <a:t>Government Content, CBC, BBC</a:t>
            </a:r>
          </a:p>
          <a:p>
            <a:pPr marL="180000" indent="-180000">
              <a:buFont typeface="Arial" panose="020B0604020202020204" pitchFamily="34" charset="0"/>
              <a:buChar char="•"/>
            </a:pPr>
            <a:r>
              <a:rPr lang="en-CA" sz="2400" dirty="0"/>
              <a:t>Community generated content (YouTube, Flickr, Twitter, Facebook, Wikipedia, Stack Overflow) </a:t>
            </a:r>
            <a:endParaRPr lang="en-US" sz="2400" dirty="0"/>
          </a:p>
        </p:txBody>
      </p:sp>
      <p:sp>
        <p:nvSpPr>
          <p:cNvPr id="15" name="TextBox 14">
            <a:extLst>
              <a:ext uri="{FF2B5EF4-FFF2-40B4-BE49-F238E27FC236}">
                <a16:creationId xmlns:a16="http://schemas.microsoft.com/office/drawing/2014/main" id="{AF85404D-54D7-4231-8BB4-B8DA2D6C2D14}"/>
              </a:ext>
            </a:extLst>
          </p:cNvPr>
          <p:cNvSpPr txBox="1"/>
          <p:nvPr/>
        </p:nvSpPr>
        <p:spPr>
          <a:xfrm>
            <a:off x="6268356" y="3036245"/>
            <a:ext cx="5255985" cy="1200329"/>
          </a:xfrm>
          <a:prstGeom prst="rect">
            <a:avLst/>
          </a:prstGeom>
          <a:noFill/>
        </p:spPr>
        <p:txBody>
          <a:bodyPr wrap="square" rtlCol="0">
            <a:spAutoFit/>
          </a:bodyPr>
          <a:lstStyle/>
          <a:p>
            <a:pPr marL="180000" indent="-180000">
              <a:buFont typeface="Arial" panose="020B0604020202020204" pitchFamily="34" charset="0"/>
              <a:buChar char="•"/>
            </a:pPr>
            <a:r>
              <a:rPr lang="en-CA" sz="2400" dirty="0"/>
              <a:t>Government or Institutional MOOCs</a:t>
            </a:r>
          </a:p>
          <a:p>
            <a:pPr marL="180000" indent="-180000">
              <a:buFont typeface="Arial" panose="020B0604020202020204" pitchFamily="34" charset="0"/>
              <a:buChar char="•"/>
            </a:pPr>
            <a:r>
              <a:rPr lang="en-CA" sz="2400" dirty="0"/>
              <a:t>OCW </a:t>
            </a:r>
            <a:r>
              <a:rPr lang="en-CA" sz="2400" dirty="0" err="1"/>
              <a:t>reourposed</a:t>
            </a:r>
            <a:r>
              <a:rPr lang="en-CA" sz="2400" dirty="0"/>
              <a:t> content</a:t>
            </a:r>
          </a:p>
          <a:p>
            <a:pPr marL="180000" indent="-180000">
              <a:buFont typeface="Arial" panose="020B0604020202020204" pitchFamily="34" charset="0"/>
              <a:buChar char="•"/>
            </a:pPr>
            <a:r>
              <a:rPr lang="en-CA" sz="2400" dirty="0"/>
              <a:t>Community generated content (</a:t>
            </a:r>
            <a:r>
              <a:rPr lang="en-CA" sz="2400" dirty="0" err="1"/>
              <a:t>OERu</a:t>
            </a:r>
            <a:r>
              <a:rPr lang="en-CA" sz="2400" dirty="0"/>
              <a:t>)</a:t>
            </a:r>
          </a:p>
        </p:txBody>
      </p:sp>
      <p:sp>
        <p:nvSpPr>
          <p:cNvPr id="16" name="Rectangle 15">
            <a:extLst>
              <a:ext uri="{FF2B5EF4-FFF2-40B4-BE49-F238E27FC236}">
                <a16:creationId xmlns:a16="http://schemas.microsoft.com/office/drawing/2014/main" id="{63B42BB5-382F-4AE6-8BD8-F2DFAABC23B1}"/>
              </a:ext>
            </a:extLst>
          </p:cNvPr>
          <p:cNvSpPr/>
          <p:nvPr/>
        </p:nvSpPr>
        <p:spPr>
          <a:xfrm>
            <a:off x="8105568" y="1822956"/>
            <a:ext cx="2881746" cy="74814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2">
                    <a:lumMod val="75000"/>
                  </a:schemeClr>
                </a:solidFill>
              </a:rPr>
              <a:t>Creation, Editing, Storage</a:t>
            </a:r>
            <a:endParaRPr lang="en-US" dirty="0">
              <a:solidFill>
                <a:schemeClr val="accent2">
                  <a:lumMod val="75000"/>
                </a:schemeClr>
              </a:solidFill>
            </a:endParaRPr>
          </a:p>
        </p:txBody>
      </p:sp>
      <p:pic>
        <p:nvPicPr>
          <p:cNvPr id="18" name="Picture 17">
            <a:extLst>
              <a:ext uri="{FF2B5EF4-FFF2-40B4-BE49-F238E27FC236}">
                <a16:creationId xmlns:a16="http://schemas.microsoft.com/office/drawing/2014/main" id="{540A3277-16D2-4E22-BBA1-6C47B7CBD0C0}"/>
              </a:ext>
            </a:extLst>
          </p:cNvPr>
          <p:cNvPicPr>
            <a:picLocks noChangeAspect="1"/>
          </p:cNvPicPr>
          <p:nvPr/>
        </p:nvPicPr>
        <p:blipFill>
          <a:blip r:embed="rId3"/>
          <a:stretch>
            <a:fillRect/>
          </a:stretch>
        </p:blipFill>
        <p:spPr>
          <a:xfrm>
            <a:off x="6339844" y="4307286"/>
            <a:ext cx="4403625" cy="1897113"/>
          </a:xfrm>
          <a:prstGeom prst="rect">
            <a:avLst/>
          </a:prstGeom>
        </p:spPr>
      </p:pic>
      <p:pic>
        <p:nvPicPr>
          <p:cNvPr id="20" name="Picture 19">
            <a:extLst>
              <a:ext uri="{FF2B5EF4-FFF2-40B4-BE49-F238E27FC236}">
                <a16:creationId xmlns:a16="http://schemas.microsoft.com/office/drawing/2014/main" id="{A4F65AB8-7779-4721-92C8-63D6BCD09B6A}"/>
              </a:ext>
            </a:extLst>
          </p:cNvPr>
          <p:cNvPicPr>
            <a:picLocks noChangeAspect="1"/>
          </p:cNvPicPr>
          <p:nvPr/>
        </p:nvPicPr>
        <p:blipFill>
          <a:blip r:embed="rId4"/>
          <a:stretch>
            <a:fillRect/>
          </a:stretch>
        </p:blipFill>
        <p:spPr>
          <a:xfrm>
            <a:off x="1204686" y="3164835"/>
            <a:ext cx="3944333" cy="1484792"/>
          </a:xfrm>
          <a:prstGeom prst="rect">
            <a:avLst/>
          </a:prstGeom>
        </p:spPr>
      </p:pic>
      <p:sp>
        <p:nvSpPr>
          <p:cNvPr id="21" name="TextBox 20">
            <a:extLst>
              <a:ext uri="{FF2B5EF4-FFF2-40B4-BE49-F238E27FC236}">
                <a16:creationId xmlns:a16="http://schemas.microsoft.com/office/drawing/2014/main" id="{47FD2D08-512C-4BFD-B2E0-841695CADC68}"/>
              </a:ext>
            </a:extLst>
          </p:cNvPr>
          <p:cNvSpPr txBox="1"/>
          <p:nvPr/>
        </p:nvSpPr>
        <p:spPr>
          <a:xfrm>
            <a:off x="934357" y="1690688"/>
            <a:ext cx="10323286" cy="1138773"/>
          </a:xfrm>
          <a:prstGeom prst="rect">
            <a:avLst/>
          </a:prstGeom>
          <a:noFill/>
        </p:spPr>
        <p:txBody>
          <a:bodyPr wrap="square" rtlCol="0">
            <a:spAutoFit/>
          </a:bodyPr>
          <a:lstStyle/>
          <a:p>
            <a:pPr marL="342900" indent="-342900">
              <a:buFont typeface="Arial" panose="020B0604020202020204" pitchFamily="34" charset="0"/>
              <a:buChar char="•"/>
            </a:pPr>
            <a:r>
              <a:rPr lang="en-CA" sz="2400" dirty="0"/>
              <a:t>E.g. no OER in a given field of study, language, locale</a:t>
            </a:r>
          </a:p>
          <a:p>
            <a:pPr marL="342900" indent="-342900">
              <a:buFont typeface="Arial" panose="020B0604020202020204" pitchFamily="34" charset="0"/>
              <a:buChar char="•"/>
            </a:pPr>
            <a:r>
              <a:rPr lang="en-CA" sz="2400" dirty="0"/>
              <a:t>Also, no OER in the proper format</a:t>
            </a:r>
            <a:r>
              <a:rPr lang="en-CA" sz="2000" dirty="0"/>
              <a:t> </a:t>
            </a:r>
          </a:p>
          <a:p>
            <a:pPr lvl="1"/>
            <a:r>
              <a:rPr lang="en-CA" sz="2000" dirty="0"/>
              <a:t>E.g. hard copy resources for field trip in climate science</a:t>
            </a:r>
          </a:p>
        </p:txBody>
      </p:sp>
    </p:spTree>
    <p:extLst>
      <p:ext uri="{BB962C8B-B14F-4D97-AF65-F5344CB8AC3E}">
        <p14:creationId xmlns:p14="http://schemas.microsoft.com/office/powerpoint/2010/main" val="26751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Lack of OER</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119195-4EA7-4D40-9CBC-9561EB355058}"/>
              </a:ext>
            </a:extLst>
          </p:cNvPr>
          <p:cNvSpPr txBox="1"/>
          <p:nvPr/>
        </p:nvSpPr>
        <p:spPr>
          <a:xfrm>
            <a:off x="934357" y="1690688"/>
            <a:ext cx="10323286" cy="1138773"/>
          </a:xfrm>
          <a:prstGeom prst="rect">
            <a:avLst/>
          </a:prstGeom>
          <a:noFill/>
        </p:spPr>
        <p:txBody>
          <a:bodyPr wrap="square" rtlCol="0">
            <a:spAutoFit/>
          </a:bodyPr>
          <a:lstStyle/>
          <a:p>
            <a:pPr marL="342900" indent="-342900">
              <a:buFont typeface="Arial" panose="020B0604020202020204" pitchFamily="34" charset="0"/>
              <a:buChar char="•"/>
            </a:pPr>
            <a:r>
              <a:rPr lang="en-CA" sz="2400" dirty="0"/>
              <a:t>E.g. no OER in a given field of study, language, locale</a:t>
            </a:r>
          </a:p>
          <a:p>
            <a:pPr marL="342900" indent="-342900">
              <a:buFont typeface="Arial" panose="020B0604020202020204" pitchFamily="34" charset="0"/>
              <a:buChar char="•"/>
            </a:pPr>
            <a:r>
              <a:rPr lang="en-CA" sz="2400" dirty="0"/>
              <a:t>Also, no OER in the proper format</a:t>
            </a:r>
            <a:r>
              <a:rPr lang="en-CA" sz="2000" dirty="0"/>
              <a:t> </a:t>
            </a:r>
          </a:p>
          <a:p>
            <a:pPr lvl="1"/>
            <a:r>
              <a:rPr lang="en-CA" sz="2000" dirty="0"/>
              <a:t>E.g. hard copy resources for field trip in climate science</a:t>
            </a:r>
          </a:p>
        </p:txBody>
      </p:sp>
      <p:sp>
        <p:nvSpPr>
          <p:cNvPr id="16" name="Rectangle 15">
            <a:extLst>
              <a:ext uri="{FF2B5EF4-FFF2-40B4-BE49-F238E27FC236}">
                <a16:creationId xmlns:a16="http://schemas.microsoft.com/office/drawing/2014/main" id="{63B42BB5-382F-4AE6-8BD8-F2DFAABC23B1}"/>
              </a:ext>
            </a:extLst>
          </p:cNvPr>
          <p:cNvSpPr/>
          <p:nvPr/>
        </p:nvSpPr>
        <p:spPr>
          <a:xfrm>
            <a:off x="8105568" y="1822956"/>
            <a:ext cx="2881746" cy="74814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2">
                    <a:lumMod val="75000"/>
                  </a:schemeClr>
                </a:solidFill>
              </a:rPr>
              <a:t>Creation, Editing, Storage</a:t>
            </a:r>
            <a:endParaRPr lang="en-US" dirty="0">
              <a:solidFill>
                <a:schemeClr val="accent2">
                  <a:lumMod val="75000"/>
                </a:schemeClr>
              </a:solidFill>
            </a:endParaRPr>
          </a:p>
        </p:txBody>
      </p:sp>
      <p:sp>
        <p:nvSpPr>
          <p:cNvPr id="4" name="TextBox 3">
            <a:extLst>
              <a:ext uri="{FF2B5EF4-FFF2-40B4-BE49-F238E27FC236}">
                <a16:creationId xmlns:a16="http://schemas.microsoft.com/office/drawing/2014/main" id="{F316678A-A062-4178-A18E-6A619572F116}"/>
              </a:ext>
            </a:extLst>
          </p:cNvPr>
          <p:cNvSpPr txBox="1"/>
          <p:nvPr/>
        </p:nvSpPr>
        <p:spPr>
          <a:xfrm>
            <a:off x="5152571" y="3429000"/>
            <a:ext cx="5834743" cy="2677656"/>
          </a:xfrm>
          <a:prstGeom prst="rect">
            <a:avLst/>
          </a:prstGeom>
          <a:noFill/>
        </p:spPr>
        <p:txBody>
          <a:bodyPr wrap="square" rtlCol="0">
            <a:spAutoFit/>
          </a:bodyPr>
          <a:lstStyle/>
          <a:p>
            <a:r>
              <a:rPr lang="en-CA" sz="2400" dirty="0"/>
              <a:t>Content authoring and version control tools</a:t>
            </a:r>
          </a:p>
          <a:p>
            <a:pPr marL="342900" indent="-342900">
              <a:buFont typeface="Arial" panose="020B0604020202020204" pitchFamily="34" charset="0"/>
              <a:buChar char="•"/>
            </a:pPr>
            <a:r>
              <a:rPr lang="en-CA" sz="2400" dirty="0"/>
              <a:t>Desktop &amp; Mobile: Word, Docs, Slides, </a:t>
            </a:r>
            <a:r>
              <a:rPr lang="en-CA" sz="2400" dirty="0" err="1"/>
              <a:t>etc</a:t>
            </a:r>
            <a:endParaRPr lang="en-CA" sz="2400" dirty="0"/>
          </a:p>
          <a:p>
            <a:pPr marL="342900" indent="-342900">
              <a:buFont typeface="Arial" panose="020B0604020202020204" pitchFamily="34" charset="0"/>
              <a:buChar char="•"/>
            </a:pPr>
            <a:r>
              <a:rPr lang="en-CA" sz="2400" dirty="0"/>
              <a:t>Web Authoring: Blogger, WordPress</a:t>
            </a:r>
          </a:p>
          <a:p>
            <a:pPr marL="342900" indent="-342900">
              <a:buFont typeface="Arial" panose="020B0604020202020204" pitchFamily="34" charset="0"/>
              <a:buChar char="•"/>
            </a:pPr>
            <a:r>
              <a:rPr lang="en-CA" sz="2400" dirty="0"/>
              <a:t>Versioning and community: GitHub, Gitlab</a:t>
            </a:r>
          </a:p>
          <a:p>
            <a:pPr marL="342900" indent="-342900">
              <a:buFont typeface="Arial" panose="020B0604020202020204" pitchFamily="34" charset="0"/>
              <a:buChar char="•"/>
            </a:pPr>
            <a:r>
              <a:rPr lang="en-CA" sz="2400" dirty="0"/>
              <a:t>Audio &amp; Video: Audacity, OBS, </a:t>
            </a:r>
            <a:r>
              <a:rPr lang="en-CA" sz="2400" dirty="0" err="1"/>
              <a:t>OpenShot</a:t>
            </a:r>
            <a:endParaRPr lang="en-CA" sz="2400" dirty="0"/>
          </a:p>
          <a:p>
            <a:r>
              <a:rPr lang="en-CA" sz="2400" dirty="0"/>
              <a:t>Resources need to be portable &amp; reusable</a:t>
            </a:r>
          </a:p>
          <a:p>
            <a:pPr marL="342900" indent="-342900">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95946585-B751-4C5F-B2CC-33DD3E2D7620}"/>
              </a:ext>
            </a:extLst>
          </p:cNvPr>
          <p:cNvPicPr>
            <a:picLocks noChangeAspect="1"/>
          </p:cNvPicPr>
          <p:nvPr/>
        </p:nvPicPr>
        <p:blipFill>
          <a:blip r:embed="rId3"/>
          <a:stretch>
            <a:fillRect/>
          </a:stretch>
        </p:blipFill>
        <p:spPr>
          <a:xfrm>
            <a:off x="1030514" y="3531113"/>
            <a:ext cx="3947226" cy="2605169"/>
          </a:xfrm>
          <a:prstGeom prst="rect">
            <a:avLst/>
          </a:prstGeom>
        </p:spPr>
      </p:pic>
    </p:spTree>
    <p:extLst>
      <p:ext uri="{BB962C8B-B14F-4D97-AF65-F5344CB8AC3E}">
        <p14:creationId xmlns:p14="http://schemas.microsoft.com/office/powerpoint/2010/main" val="175120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Awareness</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11E064C-2765-4479-AA1F-8CFDF809A8F8}"/>
              </a:ext>
            </a:extLst>
          </p:cNvPr>
          <p:cNvSpPr/>
          <p:nvPr/>
        </p:nvSpPr>
        <p:spPr>
          <a:xfrm>
            <a:off x="8782845" y="863193"/>
            <a:ext cx="2204469" cy="165499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FF"/>
                </a:solidFill>
              </a:rPr>
              <a:t>Community &amp; Networks</a:t>
            </a:r>
            <a:endParaRPr lang="en-US" dirty="0">
              <a:solidFill>
                <a:srgbClr val="FF00FF"/>
              </a:solidFill>
            </a:endParaRPr>
          </a:p>
        </p:txBody>
      </p:sp>
      <p:sp>
        <p:nvSpPr>
          <p:cNvPr id="17" name="TextBox 16">
            <a:extLst>
              <a:ext uri="{FF2B5EF4-FFF2-40B4-BE49-F238E27FC236}">
                <a16:creationId xmlns:a16="http://schemas.microsoft.com/office/drawing/2014/main" id="{D01CF2C5-CD4C-41A4-A1CF-AD8C9CAF5FE4}"/>
              </a:ext>
            </a:extLst>
          </p:cNvPr>
          <p:cNvSpPr txBox="1"/>
          <p:nvPr/>
        </p:nvSpPr>
        <p:spPr>
          <a:xfrm>
            <a:off x="908227" y="1581630"/>
            <a:ext cx="7443652" cy="19379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“material that is free and available needs to be marketed and collated in a database properly since many of the well-intentioned professors don’t know about some of these materials.” </a:t>
            </a:r>
          </a:p>
          <a:p>
            <a:pPr marR="0" lvl="0" algn="l" defTabSz="914400" rtl="0" eaLnBrk="1" fontAlgn="auto" latinLnBrk="0" hangingPunct="1">
              <a:lnSpc>
                <a:spcPct val="90000"/>
              </a:lnSpc>
              <a:spcBef>
                <a:spcPts val="100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F75FD-08E7-4609-AEA2-9E3CEDD5FDA2}"/>
              </a:ext>
            </a:extLst>
          </p:cNvPr>
          <p:cNvSpPr txBox="1"/>
          <p:nvPr/>
        </p:nvSpPr>
        <p:spPr>
          <a:xfrm>
            <a:off x="3381827" y="3429000"/>
            <a:ext cx="2496452" cy="2646878"/>
          </a:xfrm>
          <a:prstGeom prst="rect">
            <a:avLst/>
          </a:prstGeom>
          <a:noFill/>
        </p:spPr>
        <p:txBody>
          <a:bodyPr wrap="square" rtlCol="0">
            <a:spAutoFit/>
          </a:bodyPr>
          <a:lstStyle/>
          <a:p>
            <a:r>
              <a:rPr lang="en-CA" sz="2800" dirty="0"/>
              <a:t>NASA</a:t>
            </a:r>
          </a:p>
          <a:p>
            <a:pPr marL="180000" indent="-180000">
              <a:buFont typeface="Arial" panose="020B0604020202020204" pitchFamily="34" charset="0"/>
              <a:buChar char="•"/>
            </a:pPr>
            <a:r>
              <a:rPr lang="en-CA" sz="2400" dirty="0"/>
              <a:t>Mailing Lists</a:t>
            </a:r>
          </a:p>
          <a:p>
            <a:pPr marL="180000" indent="-180000">
              <a:buFont typeface="Arial" panose="020B0604020202020204" pitchFamily="34" charset="0"/>
              <a:buChar char="•"/>
            </a:pPr>
            <a:r>
              <a:rPr lang="en-CA" sz="2400" dirty="0"/>
              <a:t>Newsletters</a:t>
            </a:r>
          </a:p>
          <a:p>
            <a:pPr marL="180000" indent="-180000">
              <a:buFont typeface="Arial" panose="020B0604020202020204" pitchFamily="34" charset="0"/>
              <a:buChar char="•"/>
            </a:pPr>
            <a:r>
              <a:rPr lang="en-CA" sz="2400" dirty="0"/>
              <a:t>Social Media</a:t>
            </a:r>
          </a:p>
          <a:p>
            <a:pPr marL="180000" indent="-180000">
              <a:buFont typeface="Arial" panose="020B0604020202020204" pitchFamily="34" charset="0"/>
              <a:buChar char="•"/>
            </a:pPr>
            <a:r>
              <a:rPr lang="en-CA" sz="2400" dirty="0"/>
              <a:t>Conferences</a:t>
            </a:r>
          </a:p>
          <a:p>
            <a:pPr marL="180000" indent="-180000">
              <a:buFont typeface="Arial" panose="020B0604020202020204" pitchFamily="34" charset="0"/>
              <a:buChar char="•"/>
            </a:pPr>
            <a:r>
              <a:rPr lang="en-CA" sz="2400" dirty="0"/>
              <a:t>Programmes</a:t>
            </a:r>
          </a:p>
          <a:p>
            <a:endParaRPr lang="en-US" dirty="0"/>
          </a:p>
        </p:txBody>
      </p:sp>
      <p:pic>
        <p:nvPicPr>
          <p:cNvPr id="12" name="Picture 11" descr="Text&#10;&#10;Description automatically generated">
            <a:extLst>
              <a:ext uri="{FF2B5EF4-FFF2-40B4-BE49-F238E27FC236}">
                <a16:creationId xmlns:a16="http://schemas.microsoft.com/office/drawing/2014/main" id="{7374C2A8-1062-4A6D-A69C-8F6EEB3CF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631" y="3479713"/>
            <a:ext cx="2179483" cy="2895599"/>
          </a:xfrm>
          <a:prstGeom prst="rect">
            <a:avLst/>
          </a:prstGeom>
        </p:spPr>
      </p:pic>
      <p:sp>
        <p:nvSpPr>
          <p:cNvPr id="14" name="TextBox 13">
            <a:extLst>
              <a:ext uri="{FF2B5EF4-FFF2-40B4-BE49-F238E27FC236}">
                <a16:creationId xmlns:a16="http://schemas.microsoft.com/office/drawing/2014/main" id="{99751F9E-D458-465C-A93C-D0CBC29A6EA3}"/>
              </a:ext>
            </a:extLst>
          </p:cNvPr>
          <p:cNvSpPr txBox="1"/>
          <p:nvPr/>
        </p:nvSpPr>
        <p:spPr>
          <a:xfrm>
            <a:off x="6313714" y="3429000"/>
            <a:ext cx="5573486" cy="1846659"/>
          </a:xfrm>
          <a:prstGeom prst="rect">
            <a:avLst/>
          </a:prstGeom>
          <a:noFill/>
        </p:spPr>
        <p:txBody>
          <a:bodyPr wrap="square" rtlCol="0">
            <a:spAutoFit/>
          </a:bodyPr>
          <a:lstStyle/>
          <a:p>
            <a:pPr marL="180000" indent="-180000">
              <a:buFont typeface="Arial" panose="020B0604020202020204" pitchFamily="34" charset="0"/>
              <a:buChar char="•"/>
            </a:pPr>
            <a:r>
              <a:rPr lang="en-CA" sz="2400" dirty="0"/>
              <a:t>CC Open Learning Platform</a:t>
            </a:r>
          </a:p>
          <a:p>
            <a:pPr marL="180000" indent="-180000">
              <a:buFont typeface="Arial" panose="020B0604020202020204" pitchFamily="34" charset="0"/>
              <a:buChar char="•"/>
            </a:pPr>
            <a:r>
              <a:rPr lang="en-CA" sz="2400" dirty="0"/>
              <a:t>Open Education Conference</a:t>
            </a:r>
          </a:p>
          <a:p>
            <a:pPr marL="180000" indent="-180000">
              <a:buFont typeface="Arial" panose="020B0604020202020204" pitchFamily="34" charset="0"/>
              <a:buChar char="•"/>
            </a:pPr>
            <a:r>
              <a:rPr lang="en-CA" sz="2400" dirty="0"/>
              <a:t>OER Commons &amp; OER Hubs</a:t>
            </a:r>
          </a:p>
          <a:p>
            <a:pPr marL="180000" indent="-180000">
              <a:buFont typeface="Arial" panose="020B0604020202020204" pitchFamily="34" charset="0"/>
              <a:buChar char="•"/>
            </a:pPr>
            <a:r>
              <a:rPr lang="en-CA" sz="2400" dirty="0"/>
              <a:t>Commonwealth of Learning (COL)</a:t>
            </a:r>
          </a:p>
          <a:p>
            <a:endParaRPr lang="en-US" dirty="0"/>
          </a:p>
        </p:txBody>
      </p:sp>
      <p:pic>
        <p:nvPicPr>
          <p:cNvPr id="21" name="Picture 20">
            <a:extLst>
              <a:ext uri="{FF2B5EF4-FFF2-40B4-BE49-F238E27FC236}">
                <a16:creationId xmlns:a16="http://schemas.microsoft.com/office/drawing/2014/main" id="{20275FEA-FF72-4307-9078-BEA2433F1671}"/>
              </a:ext>
            </a:extLst>
          </p:cNvPr>
          <p:cNvPicPr>
            <a:picLocks noChangeAspect="1"/>
          </p:cNvPicPr>
          <p:nvPr/>
        </p:nvPicPr>
        <p:blipFill>
          <a:blip r:embed="rId4"/>
          <a:stretch>
            <a:fillRect/>
          </a:stretch>
        </p:blipFill>
        <p:spPr>
          <a:xfrm>
            <a:off x="6324193" y="5152571"/>
            <a:ext cx="5062477" cy="1222741"/>
          </a:xfrm>
          <a:prstGeom prst="rect">
            <a:avLst/>
          </a:prstGeom>
        </p:spPr>
      </p:pic>
    </p:spTree>
    <p:extLst>
      <p:ext uri="{BB962C8B-B14F-4D97-AF65-F5344CB8AC3E}">
        <p14:creationId xmlns:p14="http://schemas.microsoft.com/office/powerpoint/2010/main" val="331594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A6C5B6E1-F090-495A-B60F-674F2EB32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513" y="4443865"/>
            <a:ext cx="4444998" cy="2278061"/>
          </a:xfrm>
          <a:prstGeom prst="rect">
            <a:avLst/>
          </a:prstGeom>
        </p:spPr>
      </p:pic>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Perceptions of Quality</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3E9480-7E38-4784-A26D-35134C3D1402}"/>
              </a:ext>
            </a:extLst>
          </p:cNvPr>
          <p:cNvSpPr txBox="1"/>
          <p:nvPr/>
        </p:nvSpPr>
        <p:spPr>
          <a:xfrm>
            <a:off x="838200" y="1719817"/>
            <a:ext cx="8305800" cy="9961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Most surveyed feel OER overall is of sufficient quality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However, lack of time to evaluate OER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1E17FD2-177A-42A6-91E4-798419950A13}"/>
              </a:ext>
            </a:extLst>
          </p:cNvPr>
          <p:cNvSpPr txBox="1"/>
          <p:nvPr/>
        </p:nvSpPr>
        <p:spPr>
          <a:xfrm>
            <a:off x="838200" y="3305606"/>
            <a:ext cx="5040079" cy="1477328"/>
          </a:xfrm>
          <a:prstGeom prst="rect">
            <a:avLst/>
          </a:prstGeom>
          <a:noFill/>
        </p:spPr>
        <p:txBody>
          <a:bodyPr wrap="square" rtlCol="0">
            <a:spAutoFit/>
          </a:bodyPr>
          <a:lstStyle/>
          <a:p>
            <a:pPr marL="180000" indent="-180000">
              <a:buFont typeface="Arial" panose="020B0604020202020204" pitchFamily="34" charset="0"/>
              <a:buChar char="•"/>
            </a:pPr>
            <a:r>
              <a:rPr lang="en-CA" sz="2400" dirty="0"/>
              <a:t>ISO Standards and Certification</a:t>
            </a:r>
          </a:p>
          <a:p>
            <a:pPr marL="180000" indent="-180000">
              <a:buFont typeface="Arial" panose="020B0604020202020204" pitchFamily="34" charset="0"/>
              <a:buChar char="•"/>
            </a:pPr>
            <a:r>
              <a:rPr lang="en-CA" sz="2400" dirty="0"/>
              <a:t>Product testing and reporting</a:t>
            </a:r>
          </a:p>
          <a:p>
            <a:pPr marL="180000" indent="-180000">
              <a:buFont typeface="Arial" panose="020B0604020202020204" pitchFamily="34" charset="0"/>
              <a:buChar char="•"/>
            </a:pPr>
            <a:r>
              <a:rPr lang="en-CA" sz="2400" dirty="0"/>
              <a:t>Review and moderation</a:t>
            </a:r>
          </a:p>
          <a:p>
            <a:endParaRPr lang="en-US" dirty="0"/>
          </a:p>
        </p:txBody>
      </p:sp>
      <p:sp>
        <p:nvSpPr>
          <p:cNvPr id="11" name="TextBox 10">
            <a:extLst>
              <a:ext uri="{FF2B5EF4-FFF2-40B4-BE49-F238E27FC236}">
                <a16:creationId xmlns:a16="http://schemas.microsoft.com/office/drawing/2014/main" id="{D6F034EB-D52D-4229-B90C-09753566AAF5}"/>
              </a:ext>
            </a:extLst>
          </p:cNvPr>
          <p:cNvSpPr txBox="1"/>
          <p:nvPr/>
        </p:nvSpPr>
        <p:spPr>
          <a:xfrm>
            <a:off x="6313722" y="4782934"/>
            <a:ext cx="4847765" cy="1938992"/>
          </a:xfrm>
          <a:prstGeom prst="rect">
            <a:avLst/>
          </a:prstGeom>
          <a:noFill/>
        </p:spPr>
        <p:txBody>
          <a:bodyPr wrap="square" rtlCol="0">
            <a:spAutoFit/>
          </a:bodyPr>
          <a:lstStyle/>
          <a:p>
            <a:r>
              <a:rPr lang="en-CA" sz="2400" dirty="0"/>
              <a:t>TIPS Framework</a:t>
            </a:r>
          </a:p>
          <a:p>
            <a:pPr marL="342900" indent="-342900">
              <a:buFont typeface="Arial" panose="020B0604020202020204" pitchFamily="34" charset="0"/>
              <a:buChar char="•"/>
            </a:pPr>
            <a:r>
              <a:rPr lang="en-CA" sz="2400" dirty="0"/>
              <a:t>Teaching and learning processes</a:t>
            </a:r>
          </a:p>
          <a:p>
            <a:pPr marL="342900" indent="-342900">
              <a:buFont typeface="Arial" panose="020B0604020202020204" pitchFamily="34" charset="0"/>
              <a:buChar char="•"/>
            </a:pPr>
            <a:r>
              <a:rPr lang="en-CA" sz="2400" dirty="0"/>
              <a:t>Information &amp; material content</a:t>
            </a:r>
          </a:p>
          <a:p>
            <a:pPr marL="342900" indent="-342900">
              <a:buFont typeface="Arial" panose="020B0604020202020204" pitchFamily="34" charset="0"/>
              <a:buChar char="•"/>
            </a:pPr>
            <a:r>
              <a:rPr lang="en-CA" sz="2400" dirty="0"/>
              <a:t>Presentation product &amp; format</a:t>
            </a:r>
          </a:p>
          <a:p>
            <a:pPr marL="342900" indent="-342900">
              <a:buFont typeface="Arial" panose="020B0604020202020204" pitchFamily="34" charset="0"/>
              <a:buChar char="•"/>
            </a:pPr>
            <a:r>
              <a:rPr lang="en-CA" sz="2400" dirty="0"/>
              <a:t>System technical &amp; technology</a:t>
            </a:r>
          </a:p>
        </p:txBody>
      </p:sp>
      <p:pic>
        <p:nvPicPr>
          <p:cNvPr id="14" name="Picture 13">
            <a:extLst>
              <a:ext uri="{FF2B5EF4-FFF2-40B4-BE49-F238E27FC236}">
                <a16:creationId xmlns:a16="http://schemas.microsoft.com/office/drawing/2014/main" id="{00A54C48-9051-4FF9-995B-381E6BF00055}"/>
              </a:ext>
            </a:extLst>
          </p:cNvPr>
          <p:cNvPicPr>
            <a:picLocks noChangeAspect="1"/>
          </p:cNvPicPr>
          <p:nvPr/>
        </p:nvPicPr>
        <p:blipFill>
          <a:blip r:embed="rId4"/>
          <a:stretch>
            <a:fillRect/>
          </a:stretch>
        </p:blipFill>
        <p:spPr>
          <a:xfrm>
            <a:off x="6396245" y="3096756"/>
            <a:ext cx="3855380" cy="1626992"/>
          </a:xfrm>
          <a:prstGeom prst="rect">
            <a:avLst/>
          </a:prstGeom>
        </p:spPr>
      </p:pic>
    </p:spTree>
    <p:extLst>
      <p:ext uri="{BB962C8B-B14F-4D97-AF65-F5344CB8AC3E}">
        <p14:creationId xmlns:p14="http://schemas.microsoft.com/office/powerpoint/2010/main" val="53609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Curation</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E167ABD-508A-4642-BE0B-3FA6B134B923}"/>
              </a:ext>
            </a:extLst>
          </p:cNvPr>
          <p:cNvSpPr/>
          <p:nvPr/>
        </p:nvSpPr>
        <p:spPr>
          <a:xfrm>
            <a:off x="9202848" y="1744094"/>
            <a:ext cx="2881746" cy="7481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lumMod val="75000"/>
                  </a:schemeClr>
                </a:solidFill>
              </a:rPr>
              <a:t>Content Library</a:t>
            </a:r>
            <a:endParaRPr lang="en-US" dirty="0">
              <a:solidFill>
                <a:schemeClr val="accent5">
                  <a:lumMod val="75000"/>
                </a:schemeClr>
              </a:solidFill>
            </a:endParaRPr>
          </a:p>
        </p:txBody>
      </p:sp>
      <p:sp>
        <p:nvSpPr>
          <p:cNvPr id="3" name="TextBox 2">
            <a:extLst>
              <a:ext uri="{FF2B5EF4-FFF2-40B4-BE49-F238E27FC236}">
                <a16:creationId xmlns:a16="http://schemas.microsoft.com/office/drawing/2014/main" id="{E1288B57-EA2D-438E-9654-ADD284053FD9}"/>
              </a:ext>
            </a:extLst>
          </p:cNvPr>
          <p:cNvSpPr txBox="1"/>
          <p:nvPr/>
        </p:nvSpPr>
        <p:spPr>
          <a:xfrm>
            <a:off x="8606970" y="3538220"/>
            <a:ext cx="3773713" cy="3323987"/>
          </a:xfrm>
          <a:prstGeom prst="rect">
            <a:avLst/>
          </a:prstGeom>
          <a:noFill/>
        </p:spPr>
        <p:txBody>
          <a:bodyPr wrap="square" rtlCol="0">
            <a:spAutoFit/>
          </a:bodyPr>
          <a:lstStyle/>
          <a:p>
            <a:r>
              <a:rPr lang="en-CA" sz="2400" dirty="0"/>
              <a:t>Scholarly Communication</a:t>
            </a:r>
          </a:p>
          <a:p>
            <a:r>
              <a:rPr lang="en-CA" sz="2400" dirty="0"/>
              <a:t>Subject Liaisons</a:t>
            </a:r>
          </a:p>
          <a:p>
            <a:r>
              <a:rPr lang="en-CA" sz="2400" dirty="0"/>
              <a:t>Administration</a:t>
            </a:r>
          </a:p>
          <a:p>
            <a:r>
              <a:rPr lang="en-CA" sz="2400" dirty="0"/>
              <a:t>Teaching &amp; learning</a:t>
            </a:r>
          </a:p>
          <a:p>
            <a:r>
              <a:rPr lang="en-CA" sz="2400" dirty="0"/>
              <a:t>Public Service &amp; Reference</a:t>
            </a:r>
          </a:p>
          <a:p>
            <a:r>
              <a:rPr lang="en-CA" sz="2400" dirty="0"/>
              <a:t>Collections &amp; Tech Service</a:t>
            </a:r>
          </a:p>
          <a:p>
            <a:r>
              <a:rPr lang="en-CA" sz="2400" dirty="0"/>
              <a:t>Other</a:t>
            </a:r>
          </a:p>
          <a:p>
            <a:r>
              <a:rPr lang="en-CA" sz="2400" dirty="0"/>
              <a:t>University Press</a:t>
            </a:r>
          </a:p>
          <a:p>
            <a:endParaRPr lang="en-US" dirty="0"/>
          </a:p>
        </p:txBody>
      </p:sp>
      <p:sp>
        <p:nvSpPr>
          <p:cNvPr id="10" name="TextBox 9">
            <a:extLst>
              <a:ext uri="{FF2B5EF4-FFF2-40B4-BE49-F238E27FC236}">
                <a16:creationId xmlns:a16="http://schemas.microsoft.com/office/drawing/2014/main" id="{4CA53E67-775D-4C99-A49D-72831573C505}"/>
              </a:ext>
            </a:extLst>
          </p:cNvPr>
          <p:cNvSpPr txBox="1"/>
          <p:nvPr/>
        </p:nvSpPr>
        <p:spPr>
          <a:xfrm>
            <a:off x="7594600" y="3075889"/>
            <a:ext cx="2608940" cy="523220"/>
          </a:xfrm>
          <a:prstGeom prst="rect">
            <a:avLst/>
          </a:prstGeom>
          <a:noFill/>
        </p:spPr>
        <p:txBody>
          <a:bodyPr wrap="square">
            <a:spAutoFit/>
          </a:bodyPr>
          <a:lstStyle/>
          <a:p>
            <a:r>
              <a:rPr lang="en-CA" sz="2800" dirty="0"/>
              <a:t>Library Services</a:t>
            </a:r>
          </a:p>
        </p:txBody>
      </p:sp>
      <p:pic>
        <p:nvPicPr>
          <p:cNvPr id="14" name="Picture 13">
            <a:extLst>
              <a:ext uri="{FF2B5EF4-FFF2-40B4-BE49-F238E27FC236}">
                <a16:creationId xmlns:a16="http://schemas.microsoft.com/office/drawing/2014/main" id="{C61B06D7-0D7F-44A0-AE9C-8DE57569C552}"/>
              </a:ext>
            </a:extLst>
          </p:cNvPr>
          <p:cNvPicPr>
            <a:picLocks noChangeAspect="1"/>
          </p:cNvPicPr>
          <p:nvPr/>
        </p:nvPicPr>
        <p:blipFill>
          <a:blip r:embed="rId3"/>
          <a:stretch>
            <a:fillRect/>
          </a:stretch>
        </p:blipFill>
        <p:spPr>
          <a:xfrm>
            <a:off x="6243988" y="3599109"/>
            <a:ext cx="2421039" cy="2931701"/>
          </a:xfrm>
          <a:prstGeom prst="rect">
            <a:avLst/>
          </a:prstGeom>
        </p:spPr>
      </p:pic>
      <p:sp>
        <p:nvSpPr>
          <p:cNvPr id="18" name="TextBox 17">
            <a:extLst>
              <a:ext uri="{FF2B5EF4-FFF2-40B4-BE49-F238E27FC236}">
                <a16:creationId xmlns:a16="http://schemas.microsoft.com/office/drawing/2014/main" id="{3C1CA6B6-0D3C-40C0-8964-9BC68ABC342C}"/>
              </a:ext>
            </a:extLst>
          </p:cNvPr>
          <p:cNvSpPr txBox="1"/>
          <p:nvPr/>
        </p:nvSpPr>
        <p:spPr>
          <a:xfrm>
            <a:off x="1030513" y="1676173"/>
            <a:ext cx="8172335" cy="1154162"/>
          </a:xfrm>
          <a:prstGeom prst="rect">
            <a:avLst/>
          </a:prstGeom>
          <a:noFill/>
        </p:spPr>
        <p:txBody>
          <a:bodyPr wrap="square">
            <a:spAutoFit/>
          </a:bodyPr>
          <a:lstStyle/>
          <a:p>
            <a:r>
              <a:rPr lang="en-US" sz="2300" dirty="0"/>
              <a:t>Curation is “an integral part of the normal workflow of data creation and managing of open educational resources… good data and digital asset management at local levels is also good practice”</a:t>
            </a:r>
          </a:p>
        </p:txBody>
      </p:sp>
      <p:sp>
        <p:nvSpPr>
          <p:cNvPr id="19" name="TextBox 18">
            <a:extLst>
              <a:ext uri="{FF2B5EF4-FFF2-40B4-BE49-F238E27FC236}">
                <a16:creationId xmlns:a16="http://schemas.microsoft.com/office/drawing/2014/main" id="{D623EB41-C9D9-4362-BD7C-82353EF306A8}"/>
              </a:ext>
            </a:extLst>
          </p:cNvPr>
          <p:cNvSpPr txBox="1"/>
          <p:nvPr/>
        </p:nvSpPr>
        <p:spPr>
          <a:xfrm>
            <a:off x="1030513" y="4807262"/>
            <a:ext cx="4917499" cy="1723549"/>
          </a:xfrm>
          <a:prstGeom prst="rect">
            <a:avLst/>
          </a:prstGeom>
          <a:noFill/>
        </p:spPr>
        <p:txBody>
          <a:bodyPr wrap="square" rtlCol="0">
            <a:spAutoFit/>
          </a:bodyPr>
          <a:lstStyle/>
          <a:p>
            <a:r>
              <a:rPr lang="en-CA" sz="2400" dirty="0"/>
              <a:t>Media and Journalism</a:t>
            </a:r>
          </a:p>
          <a:p>
            <a:pPr marL="285750" indent="-285750">
              <a:buFont typeface="Arial" panose="020B0604020202020204" pitchFamily="34" charset="0"/>
              <a:buChar char="•"/>
            </a:pPr>
            <a:r>
              <a:rPr lang="en-CA" sz="2000" dirty="0"/>
              <a:t>Stock video – Kaltura</a:t>
            </a:r>
          </a:p>
          <a:p>
            <a:pPr marL="285750" indent="-285750">
              <a:buFont typeface="Arial" panose="020B0604020202020204" pitchFamily="34" charset="0"/>
              <a:buChar char="•"/>
            </a:pPr>
            <a:r>
              <a:rPr lang="en-CA" sz="2000" dirty="0"/>
              <a:t>Image library – Flickr, </a:t>
            </a:r>
            <a:r>
              <a:rPr lang="en-CA" sz="2000" dirty="0" err="1"/>
              <a:t>DigiKam</a:t>
            </a:r>
            <a:endParaRPr lang="en-CA" sz="2000" dirty="0"/>
          </a:p>
          <a:p>
            <a:r>
              <a:rPr lang="en-CA" sz="2400" dirty="0"/>
              <a:t>Docs and Notes </a:t>
            </a:r>
          </a:p>
          <a:p>
            <a:pPr marL="285750" indent="-285750">
              <a:buFont typeface="Arial" panose="020B0604020202020204" pitchFamily="34" charset="0"/>
              <a:buChar char="•"/>
            </a:pPr>
            <a:r>
              <a:rPr lang="en-CA" dirty="0"/>
              <a:t>Teams, Slack, </a:t>
            </a:r>
            <a:r>
              <a:rPr lang="en-CA" dirty="0" err="1"/>
              <a:t>Mattermost</a:t>
            </a:r>
            <a:r>
              <a:rPr lang="en-CA" dirty="0"/>
              <a:t>, Rocket Chat, Wire </a:t>
            </a:r>
            <a:endParaRPr lang="en-US" dirty="0"/>
          </a:p>
        </p:txBody>
      </p:sp>
      <p:pic>
        <p:nvPicPr>
          <p:cNvPr id="21" name="Picture 20" descr="A picture containing person, microphone&#10;&#10;Description automatically generated">
            <a:extLst>
              <a:ext uri="{FF2B5EF4-FFF2-40B4-BE49-F238E27FC236}">
                <a16:creationId xmlns:a16="http://schemas.microsoft.com/office/drawing/2014/main" id="{2D8644E0-3D5B-41F4-B61C-CD8C165E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813" y="3324812"/>
            <a:ext cx="4053840" cy="1361595"/>
          </a:xfrm>
          <a:prstGeom prst="rect">
            <a:avLst/>
          </a:prstGeom>
        </p:spPr>
      </p:pic>
    </p:spTree>
    <p:extLst>
      <p:ext uri="{BB962C8B-B14F-4D97-AF65-F5344CB8AC3E}">
        <p14:creationId xmlns:p14="http://schemas.microsoft.com/office/powerpoint/2010/main" val="289411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CC77DD8C-FA1F-41F6-B47D-075DB1D9F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570" y="2952204"/>
            <a:ext cx="4435949" cy="2898153"/>
          </a:xfrm>
          <a:prstGeom prst="rect">
            <a:avLst/>
          </a:prstGeom>
        </p:spPr>
      </p:pic>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Open Data</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D5A40D5-F6BD-41C9-A50C-1FD977CF8CF9}"/>
              </a:ext>
            </a:extLst>
          </p:cNvPr>
          <p:cNvSpPr/>
          <p:nvPr/>
        </p:nvSpPr>
        <p:spPr>
          <a:xfrm>
            <a:off x="8105568" y="1980756"/>
            <a:ext cx="2881746" cy="748146"/>
          </a:xfrm>
          <a:prstGeom prst="rect">
            <a:avLst/>
          </a:prstGeom>
          <a:noFill/>
          <a:ln>
            <a:solidFill>
              <a:srgbClr val="5CC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5CCA54"/>
                </a:solidFill>
              </a:rPr>
              <a:t>Access from Other Services</a:t>
            </a:r>
            <a:endParaRPr lang="en-US" dirty="0">
              <a:solidFill>
                <a:srgbClr val="5CCA54"/>
              </a:solidFill>
            </a:endParaRPr>
          </a:p>
        </p:txBody>
      </p:sp>
      <p:sp>
        <p:nvSpPr>
          <p:cNvPr id="7" name="TextBox 6">
            <a:extLst>
              <a:ext uri="{FF2B5EF4-FFF2-40B4-BE49-F238E27FC236}">
                <a16:creationId xmlns:a16="http://schemas.microsoft.com/office/drawing/2014/main" id="{AEB0ACA2-543C-4EA0-B1C0-4DCDC11ED234}"/>
              </a:ext>
            </a:extLst>
          </p:cNvPr>
          <p:cNvSpPr txBox="1"/>
          <p:nvPr/>
        </p:nvSpPr>
        <p:spPr>
          <a:xfrm>
            <a:off x="1030514" y="3146926"/>
            <a:ext cx="4699362" cy="1323439"/>
          </a:xfrm>
          <a:prstGeom prst="rect">
            <a:avLst/>
          </a:prstGeom>
          <a:noFill/>
        </p:spPr>
        <p:txBody>
          <a:bodyPr wrap="square">
            <a:spAutoFit/>
          </a:bodyPr>
          <a:lstStyle/>
          <a:p>
            <a:r>
              <a:rPr lang="en-US" sz="2000" dirty="0"/>
              <a:t>“The COVID-19 response requires an integrative, collaborative and managing real-time deidentified data and information to produce the best decision-making.”</a:t>
            </a:r>
          </a:p>
        </p:txBody>
      </p:sp>
      <p:pic>
        <p:nvPicPr>
          <p:cNvPr id="8" name="Picture 7">
            <a:extLst>
              <a:ext uri="{FF2B5EF4-FFF2-40B4-BE49-F238E27FC236}">
                <a16:creationId xmlns:a16="http://schemas.microsoft.com/office/drawing/2014/main" id="{A4B7C4DB-AA77-4CF2-BEF8-1D72B5DCE4F4}"/>
              </a:ext>
            </a:extLst>
          </p:cNvPr>
          <p:cNvPicPr>
            <a:picLocks noChangeAspect="1"/>
          </p:cNvPicPr>
          <p:nvPr/>
        </p:nvPicPr>
        <p:blipFill>
          <a:blip r:embed="rId4"/>
          <a:stretch>
            <a:fillRect/>
          </a:stretch>
        </p:blipFill>
        <p:spPr>
          <a:xfrm>
            <a:off x="1030514" y="4564742"/>
            <a:ext cx="3982792" cy="2094285"/>
          </a:xfrm>
          <a:prstGeom prst="rect">
            <a:avLst/>
          </a:prstGeom>
        </p:spPr>
      </p:pic>
      <p:sp>
        <p:nvSpPr>
          <p:cNvPr id="12" name="TextBox 11">
            <a:extLst>
              <a:ext uri="{FF2B5EF4-FFF2-40B4-BE49-F238E27FC236}">
                <a16:creationId xmlns:a16="http://schemas.microsoft.com/office/drawing/2014/main" id="{0329F65C-53E1-494D-A0CF-40FB89798FE2}"/>
              </a:ext>
            </a:extLst>
          </p:cNvPr>
          <p:cNvSpPr txBox="1"/>
          <p:nvPr/>
        </p:nvSpPr>
        <p:spPr>
          <a:xfrm>
            <a:off x="6214363" y="5806555"/>
            <a:ext cx="5139437" cy="923330"/>
          </a:xfrm>
          <a:prstGeom prst="rect">
            <a:avLst/>
          </a:prstGeom>
          <a:noFill/>
        </p:spPr>
        <p:txBody>
          <a:bodyPr wrap="square" rtlCol="0">
            <a:spAutoFit/>
          </a:bodyPr>
          <a:lstStyle/>
          <a:p>
            <a:pPr marL="180000" indent="-180000">
              <a:buFont typeface="Arial" panose="020B0604020202020204" pitchFamily="34" charset="0"/>
              <a:buChar char="•"/>
            </a:pPr>
            <a:r>
              <a:rPr lang="en-CA" dirty="0"/>
              <a:t>OER Commons: Open Data Sets</a:t>
            </a:r>
          </a:p>
          <a:p>
            <a:pPr marL="180000" indent="-180000">
              <a:buFont typeface="Arial" panose="020B0604020202020204" pitchFamily="34" charset="0"/>
              <a:buChar char="•"/>
            </a:pPr>
            <a:r>
              <a:rPr lang="en-CA" dirty="0"/>
              <a:t>APIs and End Points </a:t>
            </a:r>
          </a:p>
          <a:p>
            <a:pPr marL="180000" indent="-180000">
              <a:buFont typeface="Arial" panose="020B0604020202020204" pitchFamily="34" charset="0"/>
              <a:buChar char="•"/>
            </a:pPr>
            <a:r>
              <a:rPr lang="en-CA" dirty="0"/>
              <a:t>Working with Data: </a:t>
            </a:r>
            <a:r>
              <a:rPr lang="en-CA" dirty="0" err="1"/>
              <a:t>Jupyter</a:t>
            </a:r>
            <a:r>
              <a:rPr lang="en-CA" dirty="0"/>
              <a:t> Notebooks, Kaggle</a:t>
            </a:r>
            <a:endParaRPr lang="en-US" dirty="0"/>
          </a:p>
        </p:txBody>
      </p:sp>
      <p:sp>
        <p:nvSpPr>
          <p:cNvPr id="20" name="TextBox 19">
            <a:extLst>
              <a:ext uri="{FF2B5EF4-FFF2-40B4-BE49-F238E27FC236}">
                <a16:creationId xmlns:a16="http://schemas.microsoft.com/office/drawing/2014/main" id="{D06FC699-15A7-4E2E-989C-4DC985022ED5}"/>
              </a:ext>
            </a:extLst>
          </p:cNvPr>
          <p:cNvSpPr txBox="1"/>
          <p:nvPr/>
        </p:nvSpPr>
        <p:spPr>
          <a:xfrm>
            <a:off x="1030513" y="1791065"/>
            <a:ext cx="6676569" cy="1015663"/>
          </a:xfrm>
          <a:prstGeom prst="rect">
            <a:avLst/>
          </a:prstGeom>
          <a:noFill/>
        </p:spPr>
        <p:txBody>
          <a:bodyPr wrap="square">
            <a:spAutoFit/>
          </a:bodyPr>
          <a:lstStyle/>
          <a:p>
            <a:r>
              <a:rPr lang="en-US" sz="2000" dirty="0"/>
              <a:t>“From accelerating economic growth to ensuring government accountability, Open Data can benefit citizens, organizations – and the governments themselves.”</a:t>
            </a:r>
          </a:p>
        </p:txBody>
      </p:sp>
    </p:spTree>
    <p:extLst>
      <p:ext uri="{BB962C8B-B14F-4D97-AF65-F5344CB8AC3E}">
        <p14:creationId xmlns:p14="http://schemas.microsoft.com/office/powerpoint/2010/main" val="201763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745386-64FF-4B65-99FF-B309F47E946F}"/>
              </a:ext>
            </a:extLst>
          </p:cNvPr>
          <p:cNvPicPr>
            <a:picLocks noChangeAspect="1"/>
          </p:cNvPicPr>
          <p:nvPr/>
        </p:nvPicPr>
        <p:blipFill>
          <a:blip r:embed="rId3"/>
          <a:stretch>
            <a:fillRect/>
          </a:stretch>
        </p:blipFill>
        <p:spPr>
          <a:xfrm>
            <a:off x="4258491" y="2996662"/>
            <a:ext cx="1539580" cy="3350849"/>
          </a:xfrm>
          <a:prstGeom prst="rect">
            <a:avLst/>
          </a:prstGeom>
        </p:spPr>
      </p:pic>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Discoverability</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F6A59C-588F-4530-A5B4-FC249E8F472E}"/>
              </a:ext>
            </a:extLst>
          </p:cNvPr>
          <p:cNvSpPr txBox="1"/>
          <p:nvPr/>
        </p:nvSpPr>
        <p:spPr>
          <a:xfrm>
            <a:off x="838200" y="1525473"/>
            <a:ext cx="7260770" cy="1200329"/>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 need to know where to go for high-quality resources that will fit with our course goals and that can be easily adopted by us and our students”</a:t>
            </a:r>
            <a:endParaRPr lang="en-US" sz="1600" dirty="0"/>
          </a:p>
        </p:txBody>
      </p:sp>
      <p:sp>
        <p:nvSpPr>
          <p:cNvPr id="10" name="Rectangle 9">
            <a:extLst>
              <a:ext uri="{FF2B5EF4-FFF2-40B4-BE49-F238E27FC236}">
                <a16:creationId xmlns:a16="http://schemas.microsoft.com/office/drawing/2014/main" id="{3DE9EFF9-C7BD-4A02-B34A-C8E8571FE4D8}"/>
              </a:ext>
            </a:extLst>
          </p:cNvPr>
          <p:cNvSpPr/>
          <p:nvPr/>
        </p:nvSpPr>
        <p:spPr>
          <a:xfrm>
            <a:off x="8782845" y="1525473"/>
            <a:ext cx="2204469" cy="7481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6">
                    <a:lumMod val="75000"/>
                  </a:schemeClr>
                </a:solidFill>
              </a:rPr>
              <a:t>Search &amp; Retrieval</a:t>
            </a:r>
            <a:endParaRPr lang="en-US" dirty="0">
              <a:solidFill>
                <a:schemeClr val="accent6">
                  <a:lumMod val="75000"/>
                </a:schemeClr>
              </a:solidFill>
            </a:endParaRPr>
          </a:p>
        </p:txBody>
      </p:sp>
      <p:sp>
        <p:nvSpPr>
          <p:cNvPr id="7" name="TextBox 6">
            <a:extLst>
              <a:ext uri="{FF2B5EF4-FFF2-40B4-BE49-F238E27FC236}">
                <a16:creationId xmlns:a16="http://schemas.microsoft.com/office/drawing/2014/main" id="{5637237A-F8AE-4B13-9E09-C82E5710E708}"/>
              </a:ext>
            </a:extLst>
          </p:cNvPr>
          <p:cNvSpPr txBox="1"/>
          <p:nvPr/>
        </p:nvSpPr>
        <p:spPr>
          <a:xfrm>
            <a:off x="838200" y="3248192"/>
            <a:ext cx="3323770" cy="2862322"/>
          </a:xfrm>
          <a:prstGeom prst="rect">
            <a:avLst/>
          </a:prstGeom>
          <a:noFill/>
        </p:spPr>
        <p:txBody>
          <a:bodyPr wrap="square" rtlCol="0">
            <a:spAutoFit/>
          </a:bodyPr>
          <a:lstStyle/>
          <a:p>
            <a:r>
              <a:rPr lang="en-CA" sz="2400" dirty="0"/>
              <a:t>Search Services</a:t>
            </a:r>
          </a:p>
          <a:p>
            <a:pPr marL="342900" indent="-342900">
              <a:buFont typeface="Arial" panose="020B0604020202020204" pitchFamily="34" charset="0"/>
              <a:buChar char="•"/>
            </a:pPr>
            <a:r>
              <a:rPr lang="en-CA" sz="2000" dirty="0"/>
              <a:t>Google, Bing, DuckDuckGo</a:t>
            </a:r>
          </a:p>
          <a:p>
            <a:r>
              <a:rPr lang="en-CA" sz="2400" dirty="0"/>
              <a:t>Hashtags</a:t>
            </a:r>
          </a:p>
          <a:p>
            <a:pPr marL="342900" indent="-342900">
              <a:buFont typeface="Arial" panose="020B0604020202020204" pitchFamily="34" charset="0"/>
              <a:buChar char="•"/>
            </a:pPr>
            <a:r>
              <a:rPr lang="en-CA" sz="2000" dirty="0"/>
              <a:t>Flickr, Twitter</a:t>
            </a:r>
          </a:p>
          <a:p>
            <a:r>
              <a:rPr lang="en-CA" sz="2400" dirty="0"/>
              <a:t>Subscription</a:t>
            </a:r>
          </a:p>
          <a:p>
            <a:pPr marL="342900" indent="-342900">
              <a:buFont typeface="Arial" panose="020B0604020202020204" pitchFamily="34" charset="0"/>
              <a:buChar char="•"/>
            </a:pPr>
            <a:r>
              <a:rPr lang="en-CA" sz="2000" dirty="0"/>
              <a:t>Mailing Lists, Podcasts</a:t>
            </a:r>
          </a:p>
          <a:p>
            <a:r>
              <a:rPr lang="en-CA" sz="2400" dirty="0"/>
              <a:t>AI and Algorithms</a:t>
            </a:r>
          </a:p>
          <a:p>
            <a:pPr marL="342900" indent="-342900">
              <a:buFont typeface="Arial" panose="020B0604020202020204" pitchFamily="34" charset="0"/>
              <a:buChar char="•"/>
            </a:pPr>
            <a:r>
              <a:rPr lang="en-CA" sz="2000" dirty="0" err="1"/>
              <a:t>Feedly</a:t>
            </a:r>
            <a:r>
              <a:rPr lang="en-CA" sz="2000" dirty="0"/>
              <a:t> LEO</a:t>
            </a:r>
            <a:endParaRPr lang="en-US" sz="2000" dirty="0"/>
          </a:p>
        </p:txBody>
      </p:sp>
      <p:sp>
        <p:nvSpPr>
          <p:cNvPr id="14" name="TextBox 13">
            <a:extLst>
              <a:ext uri="{FF2B5EF4-FFF2-40B4-BE49-F238E27FC236}">
                <a16:creationId xmlns:a16="http://schemas.microsoft.com/office/drawing/2014/main" id="{37EA3528-5556-4778-A88C-AD7B78DF57DE}"/>
              </a:ext>
            </a:extLst>
          </p:cNvPr>
          <p:cNvSpPr txBox="1"/>
          <p:nvPr/>
        </p:nvSpPr>
        <p:spPr>
          <a:xfrm>
            <a:off x="6508569" y="3232570"/>
            <a:ext cx="5404755" cy="1754326"/>
          </a:xfrm>
          <a:prstGeom prst="rect">
            <a:avLst/>
          </a:prstGeom>
          <a:noFill/>
        </p:spPr>
        <p:txBody>
          <a:bodyPr wrap="square">
            <a:spAutoFit/>
          </a:bodyPr>
          <a:lstStyle/>
          <a:p>
            <a:r>
              <a:rPr lang="en-CA" sz="2800" dirty="0"/>
              <a:t>FAIR</a:t>
            </a:r>
          </a:p>
          <a:p>
            <a:pPr marL="180000" indent="-180000">
              <a:buFont typeface="Arial" panose="020B0604020202020204" pitchFamily="34" charset="0"/>
              <a:buChar char="•"/>
            </a:pPr>
            <a:r>
              <a:rPr lang="en-CA" sz="2000" dirty="0"/>
              <a:t>Findable – can be indexed, searched</a:t>
            </a:r>
          </a:p>
          <a:p>
            <a:pPr marL="180000" indent="-180000">
              <a:buFont typeface="Arial" panose="020B0604020202020204" pitchFamily="34" charset="0"/>
              <a:buChar char="•"/>
            </a:pPr>
            <a:r>
              <a:rPr lang="en-CA" sz="2000" dirty="0"/>
              <a:t>Interoperable – common formats, not plugins</a:t>
            </a:r>
          </a:p>
          <a:p>
            <a:pPr marL="180000" indent="-180000">
              <a:buFont typeface="Arial" panose="020B0604020202020204" pitchFamily="34" charset="0"/>
              <a:buChar char="•"/>
            </a:pPr>
            <a:r>
              <a:rPr lang="en-CA" sz="2000" dirty="0"/>
              <a:t>Accessible – alternative formats, readers</a:t>
            </a:r>
          </a:p>
          <a:p>
            <a:pPr marL="180000" indent="-180000">
              <a:buFont typeface="Arial" panose="020B0604020202020204" pitchFamily="34" charset="0"/>
              <a:buChar char="•"/>
            </a:pPr>
            <a:r>
              <a:rPr lang="en-CA" sz="2000" dirty="0"/>
              <a:t>Reusable – licensed, generic, adaptable</a:t>
            </a:r>
          </a:p>
        </p:txBody>
      </p:sp>
      <p:pic>
        <p:nvPicPr>
          <p:cNvPr id="16" name="Picture 15">
            <a:extLst>
              <a:ext uri="{FF2B5EF4-FFF2-40B4-BE49-F238E27FC236}">
                <a16:creationId xmlns:a16="http://schemas.microsoft.com/office/drawing/2014/main" id="{A9D9227D-91D7-454F-9B85-B22DA2C84D94}"/>
              </a:ext>
            </a:extLst>
          </p:cNvPr>
          <p:cNvPicPr>
            <a:picLocks noChangeAspect="1"/>
          </p:cNvPicPr>
          <p:nvPr/>
        </p:nvPicPr>
        <p:blipFill>
          <a:blip r:embed="rId4"/>
          <a:stretch>
            <a:fillRect/>
          </a:stretch>
        </p:blipFill>
        <p:spPr>
          <a:xfrm>
            <a:off x="6508569" y="5055311"/>
            <a:ext cx="4246565" cy="1473467"/>
          </a:xfrm>
          <a:prstGeom prst="rect">
            <a:avLst/>
          </a:prstGeom>
        </p:spPr>
      </p:pic>
    </p:spTree>
    <p:extLst>
      <p:ext uri="{BB962C8B-B14F-4D97-AF65-F5344CB8AC3E}">
        <p14:creationId xmlns:p14="http://schemas.microsoft.com/office/powerpoint/2010/main" val="75582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 icon&#10;&#10;Description automatically generated">
            <a:extLst>
              <a:ext uri="{FF2B5EF4-FFF2-40B4-BE49-F238E27FC236}">
                <a16:creationId xmlns:a16="http://schemas.microsoft.com/office/drawing/2014/main" id="{E206478C-93C9-49A1-93B9-93B61A45F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446" y="5266492"/>
            <a:ext cx="5338353" cy="1339801"/>
          </a:xfrm>
          <a:prstGeom prst="rect">
            <a:avLst/>
          </a:prstGeom>
        </p:spPr>
      </p:pic>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Supporting OER</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C72C8F-328E-4CDE-8C33-73F7A19758D7}"/>
              </a:ext>
            </a:extLst>
          </p:cNvPr>
          <p:cNvSpPr txBox="1"/>
          <p:nvPr/>
        </p:nvSpPr>
        <p:spPr>
          <a:xfrm>
            <a:off x="6241142" y="3179748"/>
            <a:ext cx="5112657" cy="1938992"/>
          </a:xfrm>
          <a:prstGeom prst="rect">
            <a:avLst/>
          </a:prstGeom>
          <a:noFill/>
        </p:spPr>
        <p:txBody>
          <a:bodyPr wrap="square">
            <a:spAutoFit/>
          </a:bodyPr>
          <a:lstStyle/>
          <a:p>
            <a:pPr marL="285750" indent="-285750">
              <a:buFont typeface="Arial" panose="020B0604020202020204" pitchFamily="34" charset="0"/>
              <a:buChar char="•"/>
            </a:pPr>
            <a:r>
              <a:rPr lang="en-CA" sz="2400" dirty="0"/>
              <a:t>Documenting impact</a:t>
            </a:r>
          </a:p>
          <a:p>
            <a:pPr marL="742950" lvl="1" indent="-285750">
              <a:buFont typeface="Arial" panose="020B0604020202020204" pitchFamily="34" charset="0"/>
              <a:buChar char="•"/>
            </a:pPr>
            <a:r>
              <a:rPr lang="en-CA" sz="2400" dirty="0"/>
              <a:t>Financial</a:t>
            </a:r>
          </a:p>
          <a:p>
            <a:pPr marL="742950" lvl="1" indent="-285750">
              <a:buFont typeface="Arial" panose="020B0604020202020204" pitchFamily="34" charset="0"/>
              <a:buChar char="•"/>
            </a:pPr>
            <a:r>
              <a:rPr lang="en-CA" sz="2400" dirty="0"/>
              <a:t>Outcomes &amp; student learning</a:t>
            </a:r>
          </a:p>
          <a:p>
            <a:pPr marL="285750" indent="-285750">
              <a:buFont typeface="Arial" panose="020B0604020202020204" pitchFamily="34" charset="0"/>
              <a:buChar char="•"/>
            </a:pPr>
            <a:r>
              <a:rPr lang="en-CA" sz="2400" dirty="0"/>
              <a:t>Incentives – promotion, tenure</a:t>
            </a:r>
          </a:p>
          <a:p>
            <a:pPr marL="285750" indent="-285750">
              <a:buFont typeface="Arial" panose="020B0604020202020204" pitchFamily="34" charset="0"/>
              <a:buChar char="•"/>
            </a:pPr>
            <a:r>
              <a:rPr lang="en-CA" sz="2400" dirty="0"/>
              <a:t>Training and development</a:t>
            </a:r>
            <a:endParaRPr lang="en-US" sz="2400" dirty="0"/>
          </a:p>
        </p:txBody>
      </p:sp>
      <p:sp>
        <p:nvSpPr>
          <p:cNvPr id="7" name="Rectangle 6">
            <a:extLst>
              <a:ext uri="{FF2B5EF4-FFF2-40B4-BE49-F238E27FC236}">
                <a16:creationId xmlns:a16="http://schemas.microsoft.com/office/drawing/2014/main" id="{57401B01-341B-4E3D-8F55-D8114DBFD606}"/>
              </a:ext>
            </a:extLst>
          </p:cNvPr>
          <p:cNvSpPr/>
          <p:nvPr/>
        </p:nvSpPr>
        <p:spPr>
          <a:xfrm>
            <a:off x="8241179" y="1690688"/>
            <a:ext cx="2881746" cy="748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Support &amp; Training</a:t>
            </a:r>
            <a:endParaRPr lang="en-US" dirty="0">
              <a:solidFill>
                <a:srgbClr val="FF0000"/>
              </a:solidFill>
            </a:endParaRPr>
          </a:p>
        </p:txBody>
      </p:sp>
      <p:pic>
        <p:nvPicPr>
          <p:cNvPr id="8" name="Picture 7">
            <a:extLst>
              <a:ext uri="{FF2B5EF4-FFF2-40B4-BE49-F238E27FC236}">
                <a16:creationId xmlns:a16="http://schemas.microsoft.com/office/drawing/2014/main" id="{8215325F-0AC6-4F01-9F8C-80DA0F02BB49}"/>
              </a:ext>
            </a:extLst>
          </p:cNvPr>
          <p:cNvPicPr>
            <a:picLocks noChangeAspect="1"/>
          </p:cNvPicPr>
          <p:nvPr/>
        </p:nvPicPr>
        <p:blipFill>
          <a:blip r:embed="rId4"/>
          <a:stretch>
            <a:fillRect/>
          </a:stretch>
        </p:blipFill>
        <p:spPr>
          <a:xfrm>
            <a:off x="838200" y="3179748"/>
            <a:ext cx="4902212" cy="1938993"/>
          </a:xfrm>
          <a:prstGeom prst="rect">
            <a:avLst/>
          </a:prstGeom>
        </p:spPr>
      </p:pic>
      <p:sp>
        <p:nvSpPr>
          <p:cNvPr id="10" name="TextBox 9">
            <a:extLst>
              <a:ext uri="{FF2B5EF4-FFF2-40B4-BE49-F238E27FC236}">
                <a16:creationId xmlns:a16="http://schemas.microsoft.com/office/drawing/2014/main" id="{36FA9F48-D450-4A01-A158-7C87A72DE216}"/>
              </a:ext>
            </a:extLst>
          </p:cNvPr>
          <p:cNvSpPr txBox="1"/>
          <p:nvPr/>
        </p:nvSpPr>
        <p:spPr>
          <a:xfrm>
            <a:off x="838200" y="5146988"/>
            <a:ext cx="4635137" cy="1569660"/>
          </a:xfrm>
          <a:prstGeom prst="rect">
            <a:avLst/>
          </a:prstGeom>
          <a:noFill/>
        </p:spPr>
        <p:txBody>
          <a:bodyPr wrap="square" rtlCol="0">
            <a:spAutoFit/>
          </a:bodyPr>
          <a:lstStyle/>
          <a:p>
            <a:r>
              <a:rPr lang="en-CA" sz="2400" dirty="0"/>
              <a:t>Government Impact Calculation</a:t>
            </a:r>
          </a:p>
          <a:p>
            <a:pPr marL="180000" indent="-180000">
              <a:buFont typeface="Arial" panose="020B0604020202020204" pitchFamily="34" charset="0"/>
              <a:buChar char="•"/>
            </a:pPr>
            <a:r>
              <a:rPr lang="en-CA" dirty="0"/>
              <a:t>Logic model / Theory of Change</a:t>
            </a:r>
          </a:p>
          <a:p>
            <a:pPr marL="180000" indent="-180000">
              <a:buFont typeface="Arial" panose="020B0604020202020204" pitchFamily="34" charset="0"/>
              <a:buChar char="•"/>
            </a:pPr>
            <a:r>
              <a:rPr lang="en-CA" dirty="0"/>
              <a:t>Outputs and Outcomes</a:t>
            </a:r>
          </a:p>
          <a:p>
            <a:pPr marL="180000" indent="-180000">
              <a:buFont typeface="Arial" panose="020B0604020202020204" pitchFamily="34" charset="0"/>
              <a:buChar char="•"/>
            </a:pPr>
            <a:r>
              <a:rPr lang="en-CA" dirty="0"/>
              <a:t>Key Performance Indicators</a:t>
            </a:r>
          </a:p>
          <a:p>
            <a:pPr marL="180000" indent="-180000">
              <a:buFont typeface="Arial" panose="020B0604020202020204" pitchFamily="34" charset="0"/>
              <a:buChar char="•"/>
            </a:pPr>
            <a:r>
              <a:rPr lang="en-CA" dirty="0"/>
              <a:t>Benefits</a:t>
            </a:r>
            <a:endParaRPr lang="en-US" dirty="0"/>
          </a:p>
        </p:txBody>
      </p:sp>
      <p:sp>
        <p:nvSpPr>
          <p:cNvPr id="14" name="TextBox 13">
            <a:extLst>
              <a:ext uri="{FF2B5EF4-FFF2-40B4-BE49-F238E27FC236}">
                <a16:creationId xmlns:a16="http://schemas.microsoft.com/office/drawing/2014/main" id="{6C494EF4-DD88-4357-86F3-0835AD390DE6}"/>
              </a:ext>
            </a:extLst>
          </p:cNvPr>
          <p:cNvSpPr txBox="1"/>
          <p:nvPr/>
        </p:nvSpPr>
        <p:spPr>
          <a:xfrm>
            <a:off x="838200" y="1591508"/>
            <a:ext cx="6093822" cy="1323439"/>
          </a:xfrm>
          <a:prstGeom prst="rect">
            <a:avLst/>
          </a:prstGeom>
          <a:noFill/>
        </p:spPr>
        <p:txBody>
          <a:bodyPr wrap="square">
            <a:spAutoFit/>
          </a:bodyPr>
          <a:lstStyle/>
          <a:p>
            <a:r>
              <a:rPr lang="en-US" sz="2000" dirty="0"/>
              <a:t>“Institutional support is critical for any innovation or staff engagement, and the institution's policies are the primary guide to how staff will approach OER adoption and creation.” </a:t>
            </a:r>
          </a:p>
        </p:txBody>
      </p:sp>
    </p:spTree>
    <p:extLst>
      <p:ext uri="{BB962C8B-B14F-4D97-AF65-F5344CB8AC3E}">
        <p14:creationId xmlns:p14="http://schemas.microsoft.com/office/powerpoint/2010/main" val="134849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54FE-A180-4DD7-AF9B-CDA8119CF84D}"/>
              </a:ext>
            </a:extLst>
          </p:cNvPr>
          <p:cNvSpPr>
            <a:spLocks noGrp="1"/>
          </p:cNvSpPr>
          <p:nvPr>
            <p:ph type="title"/>
          </p:nvPr>
        </p:nvSpPr>
        <p:spPr/>
        <p:txBody>
          <a:bodyPr/>
          <a:lstStyle/>
          <a:p>
            <a:r>
              <a:rPr lang="en-CA" dirty="0"/>
              <a:t>Funding models</a:t>
            </a:r>
            <a:endParaRPr lang="en-US" dirty="0"/>
          </a:p>
        </p:txBody>
      </p:sp>
      <p:sp>
        <p:nvSpPr>
          <p:cNvPr id="3" name="Content Placeholder 2">
            <a:extLst>
              <a:ext uri="{FF2B5EF4-FFF2-40B4-BE49-F238E27FC236}">
                <a16:creationId xmlns:a16="http://schemas.microsoft.com/office/drawing/2014/main" id="{A1D96724-C509-4C11-A3AA-EB0CC1002A33}"/>
              </a:ext>
            </a:extLst>
          </p:cNvPr>
          <p:cNvSpPr>
            <a:spLocks noGrp="1"/>
          </p:cNvSpPr>
          <p:nvPr>
            <p:ph idx="1"/>
          </p:nvPr>
        </p:nvSpPr>
        <p:spPr>
          <a:xfrm>
            <a:off x="838200" y="1825624"/>
            <a:ext cx="10515600" cy="5032375"/>
          </a:xfrm>
        </p:spPr>
        <p:txBody>
          <a:bodyPr>
            <a:normAutofit lnSpcReduction="10000"/>
          </a:bodyPr>
          <a:lstStyle/>
          <a:p>
            <a:r>
              <a:rPr lang="en-US" dirty="0"/>
              <a:t>Endowment Model, e.g. the Stanford Encyclopedia of Philosophy</a:t>
            </a:r>
          </a:p>
          <a:p>
            <a:r>
              <a:rPr lang="en-US" dirty="0"/>
              <a:t>Membership Model, e.g. Sakai Educational Partners Program</a:t>
            </a:r>
          </a:p>
          <a:p>
            <a:r>
              <a:rPr lang="en-US" dirty="0"/>
              <a:t>Donations Model, e.g. Wikipedia and Apache Foundation. </a:t>
            </a:r>
          </a:p>
          <a:p>
            <a:r>
              <a:rPr lang="en-US" dirty="0"/>
              <a:t>Conversion Model, e.g. </a:t>
            </a:r>
            <a:r>
              <a:rPr lang="en-US" dirty="0" err="1"/>
              <a:t>Redhat</a:t>
            </a:r>
            <a:r>
              <a:rPr lang="en-US" dirty="0"/>
              <a:t>, Ubuntu, </a:t>
            </a:r>
            <a:r>
              <a:rPr lang="en-US" dirty="0" err="1"/>
              <a:t>SuSe</a:t>
            </a:r>
            <a:r>
              <a:rPr lang="en-US" dirty="0"/>
              <a:t>. They convert free to paying customers</a:t>
            </a:r>
          </a:p>
          <a:p>
            <a:r>
              <a:rPr lang="en-US" dirty="0"/>
              <a:t>Contributor Pay Model, e.g. Public Library of Science (</a:t>
            </a:r>
            <a:r>
              <a:rPr lang="en-US" dirty="0" err="1"/>
              <a:t>PLoS</a:t>
            </a:r>
            <a:r>
              <a:rPr lang="en-US" dirty="0"/>
              <a:t>)</a:t>
            </a:r>
          </a:p>
          <a:p>
            <a:r>
              <a:rPr lang="en-US" dirty="0"/>
              <a:t>Sponsorship Model, Stanford on iTunes, sponsored by Stanford &amp; Apple</a:t>
            </a:r>
          </a:p>
          <a:p>
            <a:r>
              <a:rPr lang="en-US" dirty="0"/>
              <a:t>Institutional Model, e.g. MIT </a:t>
            </a:r>
            <a:r>
              <a:rPr lang="en-US" dirty="0" err="1"/>
              <a:t>OpenCourseWare</a:t>
            </a:r>
            <a:r>
              <a:rPr lang="en-US" dirty="0"/>
              <a:t> </a:t>
            </a:r>
          </a:p>
          <a:p>
            <a:r>
              <a:rPr lang="en-US" dirty="0"/>
              <a:t>Government Model (including UN) e.g. </a:t>
            </a:r>
            <a:r>
              <a:rPr lang="en-US" dirty="0" err="1"/>
              <a:t>BCcampus</a:t>
            </a:r>
            <a:endParaRPr lang="en-US" dirty="0"/>
          </a:p>
          <a:p>
            <a:r>
              <a:rPr lang="en-US" dirty="0"/>
              <a:t>Community model, e.g. Slashdot, </a:t>
            </a:r>
            <a:r>
              <a:rPr lang="en-US" dirty="0" err="1"/>
              <a:t>Stackoverflow</a:t>
            </a:r>
            <a:endParaRPr lang="en-US" dirty="0"/>
          </a:p>
        </p:txBody>
      </p:sp>
    </p:spTree>
    <p:extLst>
      <p:ext uri="{BB962C8B-B14F-4D97-AF65-F5344CB8AC3E}">
        <p14:creationId xmlns:p14="http://schemas.microsoft.com/office/powerpoint/2010/main" val="197679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F9A4-C6E5-481A-B5DE-A48C8195E8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6C2FD4-0D25-4CBE-BF15-D09B6C7AF0A5}"/>
              </a:ext>
            </a:extLst>
          </p:cNvPr>
          <p:cNvSpPr>
            <a:spLocks noGrp="1"/>
          </p:cNvSpPr>
          <p:nvPr>
            <p:ph idx="1"/>
          </p:nvPr>
        </p:nvSpPr>
        <p:spPr/>
        <p:txBody>
          <a:bodyPr/>
          <a:lstStyle/>
          <a:p>
            <a:pPr marL="0" indent="0">
              <a:buNone/>
            </a:pPr>
            <a:r>
              <a:rPr lang="en-CA" dirty="0"/>
              <a:t>Stephen Downes</a:t>
            </a:r>
          </a:p>
          <a:p>
            <a:pPr marL="0" indent="0">
              <a:buNone/>
            </a:pPr>
            <a:r>
              <a:rPr lang="en-CA" dirty="0"/>
              <a:t>https://www.downes.ca</a:t>
            </a:r>
            <a:endParaRPr lang="en-US" dirty="0"/>
          </a:p>
        </p:txBody>
      </p:sp>
      <p:pic>
        <p:nvPicPr>
          <p:cNvPr id="5" name="Picture 4" descr="A person with long hair and glasses&#10;&#10;Description automatically generated with medium confidence">
            <a:extLst>
              <a:ext uri="{FF2B5EF4-FFF2-40B4-BE49-F238E27FC236}">
                <a16:creationId xmlns:a16="http://schemas.microsoft.com/office/drawing/2014/main" id="{967192BA-B13E-4C7C-A3D2-FB7E26094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805" y="1825625"/>
            <a:ext cx="4782217" cy="4143953"/>
          </a:xfrm>
          <a:prstGeom prst="rect">
            <a:avLst/>
          </a:prstGeom>
        </p:spPr>
      </p:pic>
    </p:spTree>
    <p:extLst>
      <p:ext uri="{BB962C8B-B14F-4D97-AF65-F5344CB8AC3E}">
        <p14:creationId xmlns:p14="http://schemas.microsoft.com/office/powerpoint/2010/main" val="404209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D394-C4DB-46C0-B354-8920527C51F9}"/>
              </a:ext>
            </a:extLst>
          </p:cNvPr>
          <p:cNvSpPr>
            <a:spLocks noGrp="1"/>
          </p:cNvSpPr>
          <p:nvPr>
            <p:ph type="title"/>
          </p:nvPr>
        </p:nvSpPr>
        <p:spPr/>
        <p:txBody>
          <a:bodyPr/>
          <a:lstStyle/>
          <a:p>
            <a:r>
              <a:rPr lang="en-CA" dirty="0"/>
              <a:t>Sharing Before OER</a:t>
            </a:r>
            <a:endParaRPr lang="en-US" dirty="0"/>
          </a:p>
        </p:txBody>
      </p:sp>
      <p:sp>
        <p:nvSpPr>
          <p:cNvPr id="3" name="Content Placeholder 2">
            <a:extLst>
              <a:ext uri="{FF2B5EF4-FFF2-40B4-BE49-F238E27FC236}">
                <a16:creationId xmlns:a16="http://schemas.microsoft.com/office/drawing/2014/main" id="{900F221D-62AB-40A0-9D46-83589F9207BC}"/>
              </a:ext>
            </a:extLst>
          </p:cNvPr>
          <p:cNvSpPr>
            <a:spLocks noGrp="1"/>
          </p:cNvSpPr>
          <p:nvPr>
            <p:ph idx="1"/>
          </p:nvPr>
        </p:nvSpPr>
        <p:spPr/>
        <p:txBody>
          <a:bodyPr/>
          <a:lstStyle/>
          <a:p>
            <a:r>
              <a:rPr lang="en-CA" dirty="0"/>
              <a:t>Sharing paper-based lesson plans</a:t>
            </a:r>
          </a:p>
          <a:p>
            <a:pPr lvl="1"/>
            <a:r>
              <a:rPr lang="en-CA" sz="2800" dirty="0"/>
              <a:t>Teaching with the newspaper</a:t>
            </a:r>
          </a:p>
          <a:p>
            <a:pPr lvl="2"/>
            <a:r>
              <a:rPr lang="en-CA" sz="2800" dirty="0"/>
              <a:t>Worksheets, templates, maps, </a:t>
            </a:r>
            <a:r>
              <a:rPr lang="en-CA" sz="2800" dirty="0" err="1"/>
              <a:t>etc</a:t>
            </a:r>
            <a:r>
              <a:rPr lang="en-CA" sz="2800" dirty="0"/>
              <a:t>…</a:t>
            </a:r>
          </a:p>
          <a:p>
            <a:pPr lvl="3"/>
            <a:r>
              <a:rPr lang="en-CA" sz="2800" dirty="0"/>
              <a:t>Handouts and photocopies</a:t>
            </a:r>
          </a:p>
          <a:p>
            <a:pPr lvl="4"/>
            <a:r>
              <a:rPr lang="en-CA" sz="2800" dirty="0"/>
              <a:t>Library books, videos, music</a:t>
            </a:r>
          </a:p>
          <a:p>
            <a:pPr marL="0" indent="0">
              <a:buNone/>
            </a:pPr>
            <a:endParaRPr lang="en-CA" dirty="0"/>
          </a:p>
          <a:p>
            <a:pPr marL="0" indent="0">
              <a:buNone/>
            </a:pPr>
            <a:endParaRPr lang="en-CA" dirty="0"/>
          </a:p>
          <a:p>
            <a:pPr marL="0" indent="0">
              <a:buNone/>
            </a:pPr>
            <a:r>
              <a:rPr lang="en-CA" dirty="0"/>
              <a:t>Advantages: low-tech, could be used by everyone, portable</a:t>
            </a:r>
          </a:p>
          <a:p>
            <a:pPr marL="0" indent="0">
              <a:buNone/>
            </a:pPr>
            <a:r>
              <a:rPr lang="en-CA" dirty="0"/>
              <a:t>Disadvantages: cost, weight, can be out of date</a:t>
            </a:r>
          </a:p>
          <a:p>
            <a:endParaRPr lang="en-US" dirty="0"/>
          </a:p>
        </p:txBody>
      </p:sp>
      <p:pic>
        <p:nvPicPr>
          <p:cNvPr id="5" name="Picture 4" descr="A picture containing snow, tree, outdoor, house&#10;&#10;Description automatically generated">
            <a:extLst>
              <a:ext uri="{FF2B5EF4-FFF2-40B4-BE49-F238E27FC236}">
                <a16:creationId xmlns:a16="http://schemas.microsoft.com/office/drawing/2014/main" id="{FD3AD115-182D-4728-BD60-6B87A588D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395" y="1825625"/>
            <a:ext cx="3309625" cy="26477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4E211C6-2F32-4B50-BC9F-93FDFC002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16522"/>
            <a:ext cx="1314583" cy="1156803"/>
          </a:xfrm>
          <a:prstGeom prst="rect">
            <a:avLst/>
          </a:prstGeom>
        </p:spPr>
      </p:pic>
    </p:spTree>
    <p:extLst>
      <p:ext uri="{BB962C8B-B14F-4D97-AF65-F5344CB8AC3E}">
        <p14:creationId xmlns:p14="http://schemas.microsoft.com/office/powerpoint/2010/main" val="369236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7FE3-572D-401C-96FB-AA9644AE6715}"/>
              </a:ext>
            </a:extLst>
          </p:cNvPr>
          <p:cNvSpPr>
            <a:spLocks noGrp="1"/>
          </p:cNvSpPr>
          <p:nvPr>
            <p:ph type="title"/>
          </p:nvPr>
        </p:nvSpPr>
        <p:spPr/>
        <p:txBody>
          <a:bodyPr/>
          <a:lstStyle/>
          <a:p>
            <a:r>
              <a:rPr lang="en-CA" dirty="0"/>
              <a:t>A Digital Sharing Culture</a:t>
            </a:r>
            <a:endParaRPr lang="en-US" dirty="0"/>
          </a:p>
        </p:txBody>
      </p:sp>
      <p:sp>
        <p:nvSpPr>
          <p:cNvPr id="3" name="Content Placeholder 2">
            <a:extLst>
              <a:ext uri="{FF2B5EF4-FFF2-40B4-BE49-F238E27FC236}">
                <a16:creationId xmlns:a16="http://schemas.microsoft.com/office/drawing/2014/main" id="{85DB6884-4C32-4513-9837-7B70FD036B65}"/>
              </a:ext>
            </a:extLst>
          </p:cNvPr>
          <p:cNvSpPr>
            <a:spLocks noGrp="1"/>
          </p:cNvSpPr>
          <p:nvPr>
            <p:ph idx="1"/>
          </p:nvPr>
        </p:nvSpPr>
        <p:spPr/>
        <p:txBody>
          <a:bodyPr/>
          <a:lstStyle/>
          <a:p>
            <a:r>
              <a:rPr lang="en-US" dirty="0"/>
              <a:t>Bulletin Board Systems (1978)</a:t>
            </a:r>
          </a:p>
          <a:p>
            <a:pPr lvl="1"/>
            <a:r>
              <a:rPr lang="en-US" sz="2800" dirty="0"/>
              <a:t>Usenet (1979) and FTP servers (1970s). </a:t>
            </a:r>
          </a:p>
          <a:p>
            <a:pPr lvl="2"/>
            <a:r>
              <a:rPr lang="en-CA" sz="2800" dirty="0"/>
              <a:t>Shareware (1982) &amp; GPL (1989)</a:t>
            </a:r>
          </a:p>
          <a:p>
            <a:pPr lvl="3"/>
            <a:r>
              <a:rPr lang="en-CA" sz="2800" dirty="0"/>
              <a:t>Archie (1990), Yahoo (1995), Google (1997)</a:t>
            </a:r>
          </a:p>
          <a:p>
            <a:pPr lvl="4"/>
            <a:r>
              <a:rPr lang="en-CA" sz="2800" dirty="0"/>
              <a:t>Gopher, World Wide Web (1991)</a:t>
            </a:r>
          </a:p>
          <a:p>
            <a:pPr lvl="5">
              <a:defRPr/>
            </a:pPr>
            <a:r>
              <a:rPr lang="en-US" sz="2800" dirty="0"/>
              <a:t>Napster peer-to-peer (1999)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Also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Gnuzilla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Kazaa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6">
              <a:defRPr/>
            </a:pPr>
            <a:r>
              <a:rPr lang="en-US" sz="2800" dirty="0"/>
              <a:t>BitTorrent services (2002)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Suprnova.org,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isoHunt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TorrentSpy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Pirate Bay.</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6"/>
            <a:endParaRPr lang="en-US" sz="2800" dirty="0"/>
          </a:p>
          <a:p>
            <a:endParaRPr lang="en-CA" dirty="0"/>
          </a:p>
        </p:txBody>
      </p:sp>
      <p:pic>
        <p:nvPicPr>
          <p:cNvPr id="5" name="Picture 4" descr="A screenshot of a computer&#10;&#10;Description automatically generated with medium confidence">
            <a:extLst>
              <a:ext uri="{FF2B5EF4-FFF2-40B4-BE49-F238E27FC236}">
                <a16:creationId xmlns:a16="http://schemas.microsoft.com/office/drawing/2014/main" id="{2E89A31A-92EF-4D78-AB79-3A3A67E7E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1" y="1027906"/>
            <a:ext cx="4027986" cy="1905301"/>
          </a:xfrm>
          <a:prstGeom prst="rect">
            <a:avLst/>
          </a:prstGeom>
        </p:spPr>
      </p:pic>
      <p:pic>
        <p:nvPicPr>
          <p:cNvPr id="2050" name="Picture 2" descr="Shareware - Home | Facebook">
            <a:extLst>
              <a:ext uri="{FF2B5EF4-FFF2-40B4-BE49-F238E27FC236}">
                <a16:creationId xmlns:a16="http://schemas.microsoft.com/office/drawing/2014/main" id="{9ABD518D-F10C-4BF3-BF16-7AC173B10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008" y="3657601"/>
            <a:ext cx="1780099" cy="152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91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with medium confidence">
            <a:extLst>
              <a:ext uri="{FF2B5EF4-FFF2-40B4-BE49-F238E27FC236}">
                <a16:creationId xmlns:a16="http://schemas.microsoft.com/office/drawing/2014/main" id="{74BFEF59-4604-486D-9EF1-94074461E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92" y="3703863"/>
            <a:ext cx="1910442" cy="1910442"/>
          </a:xfrm>
          <a:prstGeom prst="rect">
            <a:avLst/>
          </a:prstGeom>
        </p:spPr>
      </p:pic>
      <p:sp>
        <p:nvSpPr>
          <p:cNvPr id="2" name="Title 1">
            <a:extLst>
              <a:ext uri="{FF2B5EF4-FFF2-40B4-BE49-F238E27FC236}">
                <a16:creationId xmlns:a16="http://schemas.microsoft.com/office/drawing/2014/main" id="{4F128B4C-B964-4A33-B6AD-0060D5F83CFE}"/>
              </a:ext>
            </a:extLst>
          </p:cNvPr>
          <p:cNvSpPr>
            <a:spLocks noGrp="1"/>
          </p:cNvSpPr>
          <p:nvPr>
            <p:ph type="title"/>
          </p:nvPr>
        </p:nvSpPr>
        <p:spPr/>
        <p:txBody>
          <a:bodyPr/>
          <a:lstStyle/>
          <a:p>
            <a:r>
              <a:rPr lang="en-CA" dirty="0"/>
              <a:t>Learning Resources (1)</a:t>
            </a:r>
            <a:endParaRPr lang="en-US" dirty="0"/>
          </a:p>
        </p:txBody>
      </p:sp>
      <p:sp>
        <p:nvSpPr>
          <p:cNvPr id="3" name="Content Placeholder 2">
            <a:extLst>
              <a:ext uri="{FF2B5EF4-FFF2-40B4-BE49-F238E27FC236}">
                <a16:creationId xmlns:a16="http://schemas.microsoft.com/office/drawing/2014/main" id="{942C4A5B-01B0-474D-AA84-36DCF96BC4C1}"/>
              </a:ext>
            </a:extLst>
          </p:cNvPr>
          <p:cNvSpPr>
            <a:spLocks noGrp="1"/>
          </p:cNvSpPr>
          <p:nvPr>
            <p:ph idx="1"/>
          </p:nvPr>
        </p:nvSpPr>
        <p:spPr>
          <a:xfrm>
            <a:off x="838200" y="1825625"/>
            <a:ext cx="10515600" cy="4892416"/>
          </a:xfrm>
        </p:spPr>
        <p:txBody>
          <a:bodyPr>
            <a:normAutofit/>
          </a:bodyPr>
          <a:lstStyle/>
          <a:p>
            <a:r>
              <a:rPr lang="en-CA" dirty="0"/>
              <a:t>Project Gutenberg (1971, 2000)</a:t>
            </a:r>
          </a:p>
          <a:p>
            <a:pPr lvl="1"/>
            <a:r>
              <a:rPr lang="en-CA" sz="2800" dirty="0" err="1"/>
              <a:t>arXiv</a:t>
            </a:r>
            <a:r>
              <a:rPr lang="en-CA" sz="2800" dirty="0"/>
              <a:t> preprints (1991)</a:t>
            </a:r>
          </a:p>
          <a:p>
            <a:pPr lvl="2"/>
            <a:r>
              <a:rPr lang="en-CA" sz="2800" dirty="0"/>
              <a:t>GeoCities (1995)</a:t>
            </a:r>
          </a:p>
          <a:p>
            <a:pPr lvl="3"/>
            <a:r>
              <a:rPr lang="en-CA" sz="2800" dirty="0"/>
              <a:t>Stanford Encyclopedia of Philosophy (1995)</a:t>
            </a:r>
          </a:p>
          <a:p>
            <a:pPr lvl="4"/>
            <a:r>
              <a:rPr lang="en-US" sz="2800" dirty="0"/>
              <a:t>MERLOT</a:t>
            </a:r>
            <a:r>
              <a:rPr lang="en-CA" sz="2800" dirty="0"/>
              <a:t> (1997)</a:t>
            </a:r>
          </a:p>
          <a:p>
            <a:pPr lvl="5"/>
            <a:r>
              <a:rPr lang="en-CA" sz="2800" dirty="0"/>
              <a:t>Slashdot (1997)</a:t>
            </a:r>
          </a:p>
          <a:p>
            <a:pPr lvl="6"/>
            <a:r>
              <a:rPr lang="en-CA" sz="2800" dirty="0"/>
              <a:t>Web Syndication: ICE, RSS (1998)</a:t>
            </a:r>
          </a:p>
          <a:p>
            <a:pPr lvl="7"/>
            <a:r>
              <a:rPr lang="en-CA" sz="2800" dirty="0"/>
              <a:t>Open Content (1998)</a:t>
            </a:r>
          </a:p>
        </p:txBody>
      </p:sp>
      <p:pic>
        <p:nvPicPr>
          <p:cNvPr id="1026" name="Picture 2" descr="MERLOT (Multimedia Educational Resource for Learning and Online Teaching) -  Home | Facebook">
            <a:extLst>
              <a:ext uri="{FF2B5EF4-FFF2-40B4-BE49-F238E27FC236}">
                <a16:creationId xmlns:a16="http://schemas.microsoft.com/office/drawing/2014/main" id="{9A887E55-6927-421E-AA44-D9DF097A3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120" y="16906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ashdot, logo Free Icon of Vector Logo">
            <a:extLst>
              <a:ext uri="{FF2B5EF4-FFF2-40B4-BE49-F238E27FC236}">
                <a16:creationId xmlns:a16="http://schemas.microsoft.com/office/drawing/2014/main" id="{57C85B99-50F7-42C3-843C-252D9E572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2119" y="409574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9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8B4C-B964-4A33-B6AD-0060D5F83CFE}"/>
              </a:ext>
            </a:extLst>
          </p:cNvPr>
          <p:cNvSpPr>
            <a:spLocks noGrp="1"/>
          </p:cNvSpPr>
          <p:nvPr>
            <p:ph type="title"/>
          </p:nvPr>
        </p:nvSpPr>
        <p:spPr/>
        <p:txBody>
          <a:bodyPr/>
          <a:lstStyle/>
          <a:p>
            <a:r>
              <a:rPr lang="en-CA" dirty="0"/>
              <a:t>Learning Resources (2)</a:t>
            </a:r>
            <a:endParaRPr lang="en-US" dirty="0"/>
          </a:p>
        </p:txBody>
      </p:sp>
      <p:sp>
        <p:nvSpPr>
          <p:cNvPr id="3" name="Content Placeholder 2">
            <a:extLst>
              <a:ext uri="{FF2B5EF4-FFF2-40B4-BE49-F238E27FC236}">
                <a16:creationId xmlns:a16="http://schemas.microsoft.com/office/drawing/2014/main" id="{942C4A5B-01B0-474D-AA84-36DCF96BC4C1}"/>
              </a:ext>
            </a:extLst>
          </p:cNvPr>
          <p:cNvSpPr>
            <a:spLocks noGrp="1"/>
          </p:cNvSpPr>
          <p:nvPr>
            <p:ph idx="1"/>
          </p:nvPr>
        </p:nvSpPr>
        <p:spPr>
          <a:xfrm>
            <a:off x="838200" y="1825625"/>
            <a:ext cx="10515600" cy="4892416"/>
          </a:xfrm>
        </p:spPr>
        <p:txBody>
          <a:bodyPr>
            <a:normAutofit/>
          </a:bodyPr>
          <a:lstStyle/>
          <a:p>
            <a:r>
              <a:rPr lang="en-CA" dirty="0" err="1"/>
              <a:t>Nupedia</a:t>
            </a:r>
            <a:r>
              <a:rPr lang="en-CA" dirty="0"/>
              <a:t> (1999), Wikipedia (2001)</a:t>
            </a:r>
          </a:p>
          <a:p>
            <a:pPr lvl="1"/>
            <a:r>
              <a:rPr lang="en-CA" sz="2800" dirty="0"/>
              <a:t>LiveJournal, Blogger (1999)</a:t>
            </a:r>
          </a:p>
          <a:p>
            <a:pPr lvl="2"/>
            <a:r>
              <a:rPr lang="en-CA" sz="2800" dirty="0"/>
              <a:t>Open Archives Initiative (2000)</a:t>
            </a:r>
          </a:p>
          <a:p>
            <a:pPr lvl="3"/>
            <a:r>
              <a:rPr lang="en-CA" sz="2800" dirty="0"/>
              <a:t>Creative Commons (2001)</a:t>
            </a:r>
          </a:p>
          <a:p>
            <a:pPr lvl="4"/>
            <a:r>
              <a:rPr lang="en-CA" sz="2800" dirty="0"/>
              <a:t>MIT’s </a:t>
            </a:r>
            <a:r>
              <a:rPr lang="en-CA" sz="2800" dirty="0" err="1"/>
              <a:t>OpenCourseWare</a:t>
            </a:r>
            <a:r>
              <a:rPr lang="en-CA" sz="2800" dirty="0"/>
              <a:t> (2001)</a:t>
            </a:r>
          </a:p>
          <a:p>
            <a:pPr lvl="5"/>
            <a:r>
              <a:rPr lang="en-CA" sz="2800" dirty="0"/>
              <a:t>OER (UNESCO definition), 2002</a:t>
            </a:r>
          </a:p>
          <a:p>
            <a:pPr lvl="6"/>
            <a:r>
              <a:rPr lang="en-CA" sz="2800" dirty="0"/>
              <a:t>Stack Overflow (2008)</a:t>
            </a:r>
          </a:p>
          <a:p>
            <a:pPr lvl="7"/>
            <a:r>
              <a:rPr lang="en-CA" sz="2800" dirty="0"/>
              <a:t>MOOC (2008) </a:t>
            </a:r>
          </a:p>
          <a:p>
            <a:pPr lvl="8"/>
            <a:r>
              <a:rPr lang="en-CA" sz="2800" dirty="0"/>
              <a:t>Open Educational Practices (2009)</a:t>
            </a:r>
            <a:endParaRPr lang="en-US" sz="2800" dirty="0"/>
          </a:p>
        </p:txBody>
      </p:sp>
      <p:pic>
        <p:nvPicPr>
          <p:cNvPr id="5" name="Picture 4" descr="Logo&#10;&#10;Description automatically generated with low confidence">
            <a:extLst>
              <a:ext uri="{FF2B5EF4-FFF2-40B4-BE49-F238E27FC236}">
                <a16:creationId xmlns:a16="http://schemas.microsoft.com/office/drawing/2014/main" id="{AA75361D-B24E-4151-8277-B4E24346E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797" y="1476103"/>
            <a:ext cx="3764643" cy="2509054"/>
          </a:xfrm>
          <a:prstGeom prst="rect">
            <a:avLst/>
          </a:prstGeom>
        </p:spPr>
      </p:pic>
      <p:pic>
        <p:nvPicPr>
          <p:cNvPr id="7" name="Picture 6" descr="A red heart with white text&#10;&#10;Description automatically generated with medium confidence">
            <a:extLst>
              <a:ext uri="{FF2B5EF4-FFF2-40B4-BE49-F238E27FC236}">
                <a16:creationId xmlns:a16="http://schemas.microsoft.com/office/drawing/2014/main" id="{50E8E2D8-2C8A-43EB-B624-92A21952E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920" y="4415245"/>
            <a:ext cx="1767840" cy="1767840"/>
          </a:xfrm>
          <a:prstGeom prst="rect">
            <a:avLst/>
          </a:prstGeom>
        </p:spPr>
      </p:pic>
    </p:spTree>
    <p:extLst>
      <p:ext uri="{BB962C8B-B14F-4D97-AF65-F5344CB8AC3E}">
        <p14:creationId xmlns:p14="http://schemas.microsoft.com/office/powerpoint/2010/main" val="406595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529A-CC00-492F-9946-4F9C210B51BD}"/>
              </a:ext>
            </a:extLst>
          </p:cNvPr>
          <p:cNvSpPr>
            <a:spLocks noGrp="1"/>
          </p:cNvSpPr>
          <p:nvPr>
            <p:ph type="title"/>
          </p:nvPr>
        </p:nvSpPr>
        <p:spPr/>
        <p:txBody>
          <a:bodyPr/>
          <a:lstStyle/>
          <a:p>
            <a:r>
              <a:rPr lang="en-CA" dirty="0"/>
              <a:t>Major Elements of OER (from the history)</a:t>
            </a:r>
            <a:endParaRPr lang="en-US" dirty="0"/>
          </a:p>
        </p:txBody>
      </p:sp>
      <p:sp>
        <p:nvSpPr>
          <p:cNvPr id="3" name="Content Placeholder 2">
            <a:extLst>
              <a:ext uri="{FF2B5EF4-FFF2-40B4-BE49-F238E27FC236}">
                <a16:creationId xmlns:a16="http://schemas.microsoft.com/office/drawing/2014/main" id="{0BD54F88-9B3B-49BD-9EAA-F6D7C5B26583}"/>
              </a:ext>
            </a:extLst>
          </p:cNvPr>
          <p:cNvSpPr>
            <a:spLocks noGrp="1"/>
          </p:cNvSpPr>
          <p:nvPr>
            <p:ph idx="1"/>
          </p:nvPr>
        </p:nvSpPr>
        <p:spPr>
          <a:xfrm>
            <a:off x="838200" y="1825624"/>
            <a:ext cx="10515600" cy="5032375"/>
          </a:xfrm>
        </p:spPr>
        <p:txBody>
          <a:bodyPr>
            <a:normAutofit lnSpcReduction="10000"/>
          </a:bodyPr>
          <a:lstStyle/>
          <a:p>
            <a:r>
              <a:rPr lang="en-CA" dirty="0"/>
              <a:t>Content library of some sort</a:t>
            </a:r>
          </a:p>
          <a:p>
            <a:r>
              <a:rPr lang="en-CA" dirty="0"/>
              <a:t>Creation, editing, storage</a:t>
            </a:r>
          </a:p>
          <a:p>
            <a:r>
              <a:rPr lang="en-CA" dirty="0"/>
              <a:t>Search and retrieval service</a:t>
            </a:r>
          </a:p>
          <a:p>
            <a:r>
              <a:rPr lang="en-CA" dirty="0"/>
              <a:t>Content description and metadata</a:t>
            </a:r>
          </a:p>
          <a:p>
            <a:r>
              <a:rPr lang="en-CA" dirty="0"/>
              <a:t>Licensing and permissions</a:t>
            </a:r>
          </a:p>
          <a:p>
            <a:r>
              <a:rPr lang="en-CA" dirty="0"/>
              <a:t>Review and moderation</a:t>
            </a:r>
          </a:p>
          <a:p>
            <a:r>
              <a:rPr lang="en-CA" dirty="0"/>
              <a:t>Community and networks</a:t>
            </a:r>
          </a:p>
          <a:p>
            <a:r>
              <a:rPr lang="en-CA" dirty="0"/>
              <a:t>Support and training</a:t>
            </a:r>
          </a:p>
          <a:p>
            <a:r>
              <a:rPr lang="en-CA" dirty="0"/>
              <a:t>Access from other services</a:t>
            </a:r>
          </a:p>
          <a:p>
            <a:r>
              <a:rPr lang="en-CA" dirty="0"/>
              <a:t>Management &amp; Sustainability</a:t>
            </a:r>
          </a:p>
        </p:txBody>
      </p:sp>
      <p:pic>
        <p:nvPicPr>
          <p:cNvPr id="5" name="Picture 4" descr="A picture containing seat, furniture&#10;&#10;Description automatically generated">
            <a:extLst>
              <a:ext uri="{FF2B5EF4-FFF2-40B4-BE49-F238E27FC236}">
                <a16:creationId xmlns:a16="http://schemas.microsoft.com/office/drawing/2014/main" id="{7F2330B6-CCD9-4F1C-9BF3-C02DB8BA6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496" y="1825624"/>
            <a:ext cx="3967298" cy="3967298"/>
          </a:xfrm>
          <a:prstGeom prst="rect">
            <a:avLst/>
          </a:prstGeom>
        </p:spPr>
      </p:pic>
    </p:spTree>
    <p:extLst>
      <p:ext uri="{BB962C8B-B14F-4D97-AF65-F5344CB8AC3E}">
        <p14:creationId xmlns:p14="http://schemas.microsoft.com/office/powerpoint/2010/main" val="156630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1820CD-8EEE-4019-8388-AF964BA7C114}"/>
              </a:ext>
            </a:extLst>
          </p:cNvPr>
          <p:cNvSpPr/>
          <p:nvPr/>
        </p:nvSpPr>
        <p:spPr>
          <a:xfrm>
            <a:off x="597760" y="1481854"/>
            <a:ext cx="2881746" cy="74814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2">
                    <a:lumMod val="75000"/>
                  </a:schemeClr>
                </a:solidFill>
              </a:rPr>
              <a:t>Creation, Editing, Storage</a:t>
            </a:r>
            <a:endParaRPr lang="en-US" dirty="0">
              <a:solidFill>
                <a:schemeClr val="accent2">
                  <a:lumMod val="75000"/>
                </a:schemeClr>
              </a:solidFill>
            </a:endParaRPr>
          </a:p>
        </p:txBody>
      </p:sp>
      <p:sp>
        <p:nvSpPr>
          <p:cNvPr id="5" name="Rectangle 4">
            <a:extLst>
              <a:ext uri="{FF2B5EF4-FFF2-40B4-BE49-F238E27FC236}">
                <a16:creationId xmlns:a16="http://schemas.microsoft.com/office/drawing/2014/main" id="{C4948916-DBFA-4D5C-A418-7D2B78D74C68}"/>
              </a:ext>
            </a:extLst>
          </p:cNvPr>
          <p:cNvSpPr/>
          <p:nvPr/>
        </p:nvSpPr>
        <p:spPr>
          <a:xfrm>
            <a:off x="3611122" y="1481854"/>
            <a:ext cx="2881746" cy="7481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lumMod val="75000"/>
                  </a:schemeClr>
                </a:solidFill>
              </a:rPr>
              <a:t>Content Library</a:t>
            </a:r>
            <a:endParaRPr lang="en-US" dirty="0">
              <a:solidFill>
                <a:schemeClr val="accent5">
                  <a:lumMod val="75000"/>
                </a:schemeClr>
              </a:solidFill>
            </a:endParaRPr>
          </a:p>
        </p:txBody>
      </p:sp>
      <p:sp>
        <p:nvSpPr>
          <p:cNvPr id="6" name="Rectangle 5">
            <a:extLst>
              <a:ext uri="{FF2B5EF4-FFF2-40B4-BE49-F238E27FC236}">
                <a16:creationId xmlns:a16="http://schemas.microsoft.com/office/drawing/2014/main" id="{1AD880A8-C6E2-4FE5-8BA0-C0BD16878F06}"/>
              </a:ext>
            </a:extLst>
          </p:cNvPr>
          <p:cNvSpPr/>
          <p:nvPr/>
        </p:nvSpPr>
        <p:spPr>
          <a:xfrm>
            <a:off x="6624484" y="1481854"/>
            <a:ext cx="2204469" cy="7481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6">
                    <a:lumMod val="75000"/>
                  </a:schemeClr>
                </a:solidFill>
              </a:rPr>
              <a:t>Search &amp; Retrieval</a:t>
            </a:r>
            <a:endParaRPr lang="en-US" dirty="0">
              <a:solidFill>
                <a:schemeClr val="accent6">
                  <a:lumMod val="75000"/>
                </a:schemeClr>
              </a:solidFill>
            </a:endParaRPr>
          </a:p>
        </p:txBody>
      </p:sp>
      <p:sp>
        <p:nvSpPr>
          <p:cNvPr id="7" name="Rectangle 6">
            <a:extLst>
              <a:ext uri="{FF2B5EF4-FFF2-40B4-BE49-F238E27FC236}">
                <a16:creationId xmlns:a16="http://schemas.microsoft.com/office/drawing/2014/main" id="{DE445BCC-7863-4C9E-B42B-A7E1D3ECAEEC}"/>
              </a:ext>
            </a:extLst>
          </p:cNvPr>
          <p:cNvSpPr/>
          <p:nvPr/>
        </p:nvSpPr>
        <p:spPr>
          <a:xfrm>
            <a:off x="2038633" y="587607"/>
            <a:ext cx="2881746" cy="748146"/>
          </a:xfrm>
          <a:prstGeom prst="rect">
            <a:avLst/>
          </a:prstGeom>
          <a:noFill/>
          <a:ln>
            <a:solidFill>
              <a:srgbClr val="14A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14A4C6"/>
                </a:solidFill>
              </a:rPr>
              <a:t>Description &amp; Metadata</a:t>
            </a:r>
            <a:endParaRPr lang="en-US" dirty="0">
              <a:solidFill>
                <a:srgbClr val="14A4C6"/>
              </a:solidFill>
            </a:endParaRPr>
          </a:p>
        </p:txBody>
      </p:sp>
      <p:sp>
        <p:nvSpPr>
          <p:cNvPr id="9" name="Rectangle 8">
            <a:extLst>
              <a:ext uri="{FF2B5EF4-FFF2-40B4-BE49-F238E27FC236}">
                <a16:creationId xmlns:a16="http://schemas.microsoft.com/office/drawing/2014/main" id="{73D0250E-9379-4A2E-ACAC-1EC1B088D2BF}"/>
              </a:ext>
            </a:extLst>
          </p:cNvPr>
          <p:cNvSpPr/>
          <p:nvPr/>
        </p:nvSpPr>
        <p:spPr>
          <a:xfrm>
            <a:off x="2835429" y="2376099"/>
            <a:ext cx="1288153" cy="1654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Licensing &amp; Permissions</a:t>
            </a:r>
            <a:endParaRPr lang="en-US" dirty="0">
              <a:solidFill>
                <a:schemeClr val="tx1"/>
              </a:solidFill>
            </a:endParaRPr>
          </a:p>
        </p:txBody>
      </p:sp>
      <p:sp>
        <p:nvSpPr>
          <p:cNvPr id="10" name="Rectangle 9">
            <a:extLst>
              <a:ext uri="{FF2B5EF4-FFF2-40B4-BE49-F238E27FC236}">
                <a16:creationId xmlns:a16="http://schemas.microsoft.com/office/drawing/2014/main" id="{093FF771-EDFB-440E-A7A2-E1A2BC35B8EF}"/>
              </a:ext>
            </a:extLst>
          </p:cNvPr>
          <p:cNvSpPr/>
          <p:nvPr/>
        </p:nvSpPr>
        <p:spPr>
          <a:xfrm>
            <a:off x="4276301" y="2376101"/>
            <a:ext cx="2881746" cy="748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2"/>
                </a:solidFill>
              </a:rPr>
              <a:t>Review &amp; Moderation</a:t>
            </a:r>
            <a:endParaRPr lang="en-US" dirty="0">
              <a:solidFill>
                <a:schemeClr val="accent2"/>
              </a:solidFill>
            </a:endParaRPr>
          </a:p>
        </p:txBody>
      </p:sp>
      <p:sp>
        <p:nvSpPr>
          <p:cNvPr id="11" name="Rectangle 10">
            <a:extLst>
              <a:ext uri="{FF2B5EF4-FFF2-40B4-BE49-F238E27FC236}">
                <a16:creationId xmlns:a16="http://schemas.microsoft.com/office/drawing/2014/main" id="{61E98A9C-9756-4AC0-AA15-069477E33632}"/>
              </a:ext>
            </a:extLst>
          </p:cNvPr>
          <p:cNvSpPr/>
          <p:nvPr/>
        </p:nvSpPr>
        <p:spPr>
          <a:xfrm>
            <a:off x="7310766" y="2376098"/>
            <a:ext cx="2204469" cy="165499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FF"/>
                </a:solidFill>
              </a:rPr>
              <a:t>Community &amp; Networks</a:t>
            </a:r>
            <a:endParaRPr lang="en-US" dirty="0">
              <a:solidFill>
                <a:srgbClr val="FF00FF"/>
              </a:solidFill>
            </a:endParaRPr>
          </a:p>
        </p:txBody>
      </p:sp>
      <p:sp>
        <p:nvSpPr>
          <p:cNvPr id="12" name="Rectangle 11">
            <a:extLst>
              <a:ext uri="{FF2B5EF4-FFF2-40B4-BE49-F238E27FC236}">
                <a16:creationId xmlns:a16="http://schemas.microsoft.com/office/drawing/2014/main" id="{A102A410-6874-4D2A-BA03-431A8B092B1A}"/>
              </a:ext>
            </a:extLst>
          </p:cNvPr>
          <p:cNvSpPr/>
          <p:nvPr/>
        </p:nvSpPr>
        <p:spPr>
          <a:xfrm>
            <a:off x="4276301" y="3269084"/>
            <a:ext cx="2881746" cy="748146"/>
          </a:xfrm>
          <a:prstGeom prst="rect">
            <a:avLst/>
          </a:prstGeom>
          <a:noFill/>
          <a:ln>
            <a:solidFill>
              <a:srgbClr val="5CC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5CCA54"/>
                </a:solidFill>
              </a:rPr>
              <a:t>Access from Other Services</a:t>
            </a:r>
            <a:endParaRPr lang="en-US" dirty="0">
              <a:solidFill>
                <a:srgbClr val="5CCA54"/>
              </a:solidFill>
            </a:endParaRPr>
          </a:p>
        </p:txBody>
      </p:sp>
      <p:sp>
        <p:nvSpPr>
          <p:cNvPr id="13" name="Rectangle 12">
            <a:extLst>
              <a:ext uri="{FF2B5EF4-FFF2-40B4-BE49-F238E27FC236}">
                <a16:creationId xmlns:a16="http://schemas.microsoft.com/office/drawing/2014/main" id="{5AA54D53-5594-4AA3-8B9A-CAE3289FD100}"/>
              </a:ext>
            </a:extLst>
          </p:cNvPr>
          <p:cNvSpPr/>
          <p:nvPr/>
        </p:nvSpPr>
        <p:spPr>
          <a:xfrm>
            <a:off x="3611122" y="4175926"/>
            <a:ext cx="2881746" cy="748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Support &amp; Training</a:t>
            </a:r>
            <a:endParaRPr lang="en-US" dirty="0">
              <a:solidFill>
                <a:srgbClr val="FF0000"/>
              </a:solidFill>
            </a:endParaRPr>
          </a:p>
        </p:txBody>
      </p:sp>
      <p:sp>
        <p:nvSpPr>
          <p:cNvPr id="14" name="Rectangle 13">
            <a:extLst>
              <a:ext uri="{FF2B5EF4-FFF2-40B4-BE49-F238E27FC236}">
                <a16:creationId xmlns:a16="http://schemas.microsoft.com/office/drawing/2014/main" id="{B1FD0CBE-B1BA-4486-90E0-8FE84B51DE1A}"/>
              </a:ext>
            </a:extLst>
          </p:cNvPr>
          <p:cNvSpPr/>
          <p:nvPr/>
        </p:nvSpPr>
        <p:spPr>
          <a:xfrm>
            <a:off x="6633489" y="4175926"/>
            <a:ext cx="2881746" cy="748146"/>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08080"/>
                </a:solidFill>
              </a:rPr>
              <a:t>Practices &amp; Pedagogy</a:t>
            </a:r>
            <a:endParaRPr lang="en-US" dirty="0">
              <a:solidFill>
                <a:srgbClr val="808080"/>
              </a:solidFill>
            </a:endParaRPr>
          </a:p>
        </p:txBody>
      </p:sp>
      <p:sp>
        <p:nvSpPr>
          <p:cNvPr id="15" name="Rectangle 14">
            <a:extLst>
              <a:ext uri="{FF2B5EF4-FFF2-40B4-BE49-F238E27FC236}">
                <a16:creationId xmlns:a16="http://schemas.microsoft.com/office/drawing/2014/main" id="{5199A99F-6067-4E1B-A432-41773C4629A3}"/>
              </a:ext>
            </a:extLst>
          </p:cNvPr>
          <p:cNvSpPr/>
          <p:nvPr/>
        </p:nvSpPr>
        <p:spPr>
          <a:xfrm>
            <a:off x="597760" y="2376099"/>
            <a:ext cx="2084950" cy="1088213"/>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6699"/>
                </a:solidFill>
              </a:rPr>
              <a:t>Management. Infrastructure &amp; Sustainability</a:t>
            </a:r>
            <a:endParaRPr lang="en-US" dirty="0">
              <a:solidFill>
                <a:srgbClr val="FF6699"/>
              </a:solidFill>
            </a:endParaRPr>
          </a:p>
        </p:txBody>
      </p:sp>
      <p:sp>
        <p:nvSpPr>
          <p:cNvPr id="20" name="TextBox 19">
            <a:extLst>
              <a:ext uri="{FF2B5EF4-FFF2-40B4-BE49-F238E27FC236}">
                <a16:creationId xmlns:a16="http://schemas.microsoft.com/office/drawing/2014/main" id="{92FAA131-AF36-4676-B8F0-C5957F9DA2B9}"/>
              </a:ext>
            </a:extLst>
          </p:cNvPr>
          <p:cNvSpPr txBox="1"/>
          <p:nvPr/>
        </p:nvSpPr>
        <p:spPr>
          <a:xfrm>
            <a:off x="899100" y="3743460"/>
            <a:ext cx="2731759" cy="1477328"/>
          </a:xfrm>
          <a:prstGeom prst="rect">
            <a:avLst/>
          </a:prstGeom>
          <a:noFill/>
        </p:spPr>
        <p:txBody>
          <a:bodyPr wrap="square" rtlCol="0">
            <a:spAutoFit/>
          </a:bodyPr>
          <a:lstStyle/>
          <a:p>
            <a:r>
              <a:rPr lang="en-CA" i="1" dirty="0">
                <a:solidFill>
                  <a:schemeClr val="accent6">
                    <a:lumMod val="75000"/>
                  </a:schemeClr>
                </a:solidFill>
                <a:latin typeface="Bookman Old Style" panose="02050604050505020204" pitchFamily="18" charset="0"/>
              </a:rPr>
              <a:t>Government</a:t>
            </a:r>
          </a:p>
          <a:p>
            <a:r>
              <a:rPr lang="en-CA" i="1" dirty="0">
                <a:solidFill>
                  <a:schemeClr val="accent6">
                    <a:lumMod val="75000"/>
                  </a:schemeClr>
                </a:solidFill>
                <a:latin typeface="Bookman Old Style" panose="02050604050505020204" pitchFamily="18" charset="0"/>
              </a:rPr>
              <a:t>   Industry</a:t>
            </a:r>
          </a:p>
          <a:p>
            <a:r>
              <a:rPr lang="en-CA" i="1" dirty="0">
                <a:solidFill>
                  <a:schemeClr val="accent6">
                    <a:lumMod val="75000"/>
                  </a:schemeClr>
                </a:solidFill>
                <a:latin typeface="Bookman Old Style" panose="02050604050505020204" pitchFamily="18" charset="0"/>
              </a:rPr>
              <a:t>      Universities</a:t>
            </a:r>
          </a:p>
          <a:p>
            <a:r>
              <a:rPr lang="en-CA" i="1" dirty="0">
                <a:solidFill>
                  <a:schemeClr val="accent6">
                    <a:lumMod val="75000"/>
                  </a:schemeClr>
                </a:solidFill>
                <a:latin typeface="Bookman Old Style" panose="02050604050505020204" pitchFamily="18" charset="0"/>
              </a:rPr>
              <a:t>         Foundations</a:t>
            </a:r>
          </a:p>
          <a:p>
            <a:r>
              <a:rPr lang="en-CA" i="1" dirty="0">
                <a:solidFill>
                  <a:schemeClr val="accent6">
                    <a:lumMod val="75000"/>
                  </a:schemeClr>
                </a:solidFill>
                <a:latin typeface="Bookman Old Style" panose="02050604050505020204" pitchFamily="18" charset="0"/>
              </a:rPr>
              <a:t>            Community</a:t>
            </a:r>
            <a:endParaRPr lang="en-US" i="1" dirty="0">
              <a:solidFill>
                <a:schemeClr val="accent6">
                  <a:lumMod val="75000"/>
                </a:schemeClr>
              </a:solidFill>
              <a:latin typeface="Bookman Old Style" panose="02050604050505020204" pitchFamily="18" charset="0"/>
            </a:endParaRPr>
          </a:p>
        </p:txBody>
      </p:sp>
      <p:sp>
        <p:nvSpPr>
          <p:cNvPr id="21" name="TextBox 20">
            <a:extLst>
              <a:ext uri="{FF2B5EF4-FFF2-40B4-BE49-F238E27FC236}">
                <a16:creationId xmlns:a16="http://schemas.microsoft.com/office/drawing/2014/main" id="{E2DD9E3F-49BB-4A43-8EFD-CC344DC785CE}"/>
              </a:ext>
            </a:extLst>
          </p:cNvPr>
          <p:cNvSpPr txBox="1"/>
          <p:nvPr/>
        </p:nvSpPr>
        <p:spPr>
          <a:xfrm>
            <a:off x="103670" y="412423"/>
            <a:ext cx="2731759" cy="923330"/>
          </a:xfrm>
          <a:prstGeom prst="rect">
            <a:avLst/>
          </a:prstGeom>
          <a:noFill/>
        </p:spPr>
        <p:txBody>
          <a:bodyPr wrap="square" rtlCol="0">
            <a:spAutoFit/>
          </a:bodyPr>
          <a:lstStyle/>
          <a:p>
            <a:r>
              <a:rPr lang="en-CA" i="1" dirty="0">
                <a:solidFill>
                  <a:schemeClr val="accent6">
                    <a:lumMod val="75000"/>
                  </a:schemeClr>
                </a:solidFill>
                <a:latin typeface="Bookman Old Style" panose="02050604050505020204" pitchFamily="18" charset="0"/>
              </a:rPr>
              <a:t>Programmers</a:t>
            </a:r>
          </a:p>
          <a:p>
            <a:r>
              <a:rPr lang="en-CA" i="1" dirty="0">
                <a:solidFill>
                  <a:schemeClr val="accent6">
                    <a:lumMod val="75000"/>
                  </a:schemeClr>
                </a:solidFill>
                <a:latin typeface="Bookman Old Style" panose="02050604050505020204" pitchFamily="18" charset="0"/>
              </a:rPr>
              <a:t>Designers</a:t>
            </a:r>
          </a:p>
          <a:p>
            <a:r>
              <a:rPr lang="en-CA" i="1" dirty="0">
                <a:solidFill>
                  <a:schemeClr val="accent6">
                    <a:lumMod val="75000"/>
                  </a:schemeClr>
                </a:solidFill>
                <a:latin typeface="Bookman Old Style" panose="02050604050505020204" pitchFamily="18" charset="0"/>
              </a:rPr>
              <a:t>Experts</a:t>
            </a:r>
            <a:endParaRPr lang="en-US" i="1" dirty="0">
              <a:solidFill>
                <a:schemeClr val="accent6">
                  <a:lumMod val="75000"/>
                </a:schemeClr>
              </a:solidFill>
              <a:latin typeface="Bookman Old Style" panose="02050604050505020204" pitchFamily="18" charset="0"/>
            </a:endParaRPr>
          </a:p>
        </p:txBody>
      </p:sp>
      <p:sp>
        <p:nvSpPr>
          <p:cNvPr id="22" name="TextBox 21">
            <a:extLst>
              <a:ext uri="{FF2B5EF4-FFF2-40B4-BE49-F238E27FC236}">
                <a16:creationId xmlns:a16="http://schemas.microsoft.com/office/drawing/2014/main" id="{D22D7FA8-3CC9-4D9A-BCDB-66DD34B91AF8}"/>
              </a:ext>
            </a:extLst>
          </p:cNvPr>
          <p:cNvSpPr txBox="1"/>
          <p:nvPr/>
        </p:nvSpPr>
        <p:spPr>
          <a:xfrm>
            <a:off x="4504981" y="5068908"/>
            <a:ext cx="5174139" cy="646331"/>
          </a:xfrm>
          <a:prstGeom prst="rect">
            <a:avLst/>
          </a:prstGeom>
          <a:noFill/>
        </p:spPr>
        <p:txBody>
          <a:bodyPr wrap="square" rtlCol="0">
            <a:spAutoFit/>
          </a:bodyPr>
          <a:lstStyle/>
          <a:p>
            <a:r>
              <a:rPr lang="en-CA" i="1" dirty="0">
                <a:solidFill>
                  <a:schemeClr val="accent6">
                    <a:lumMod val="75000"/>
                  </a:schemeClr>
                </a:solidFill>
                <a:latin typeface="Bookman Old Style" panose="02050604050505020204" pitchFamily="18" charset="0"/>
              </a:rPr>
              <a:t>Instructors                               Practitioners</a:t>
            </a:r>
          </a:p>
          <a:p>
            <a:r>
              <a:rPr lang="en-CA" i="1" dirty="0">
                <a:solidFill>
                  <a:schemeClr val="accent6">
                    <a:lumMod val="75000"/>
                  </a:schemeClr>
                </a:solidFill>
                <a:latin typeface="Bookman Old Style" panose="02050604050505020204" pitchFamily="18" charset="0"/>
              </a:rPr>
              <a:t>             Tutors</a:t>
            </a:r>
            <a:endParaRPr lang="en-US" i="1" dirty="0">
              <a:solidFill>
                <a:schemeClr val="accent6">
                  <a:lumMod val="75000"/>
                </a:schemeClr>
              </a:solidFill>
              <a:latin typeface="Bookman Old Style" panose="02050604050505020204" pitchFamily="18" charset="0"/>
            </a:endParaRPr>
          </a:p>
        </p:txBody>
      </p:sp>
      <p:sp>
        <p:nvSpPr>
          <p:cNvPr id="23" name="TextBox 22">
            <a:extLst>
              <a:ext uri="{FF2B5EF4-FFF2-40B4-BE49-F238E27FC236}">
                <a16:creationId xmlns:a16="http://schemas.microsoft.com/office/drawing/2014/main" id="{C16D69F1-FEE3-4120-91D6-35684275095D}"/>
              </a:ext>
            </a:extLst>
          </p:cNvPr>
          <p:cNvSpPr txBox="1"/>
          <p:nvPr/>
        </p:nvSpPr>
        <p:spPr>
          <a:xfrm>
            <a:off x="5151716" y="756175"/>
            <a:ext cx="2106052" cy="646331"/>
          </a:xfrm>
          <a:prstGeom prst="rect">
            <a:avLst/>
          </a:prstGeom>
          <a:noFill/>
        </p:spPr>
        <p:txBody>
          <a:bodyPr wrap="square" rtlCol="0">
            <a:spAutoFit/>
          </a:bodyPr>
          <a:lstStyle/>
          <a:p>
            <a:r>
              <a:rPr lang="en-CA" i="1" dirty="0">
                <a:solidFill>
                  <a:schemeClr val="accent6">
                    <a:lumMod val="75000"/>
                  </a:schemeClr>
                </a:solidFill>
                <a:latin typeface="Bookman Old Style" panose="02050604050505020204" pitchFamily="18" charset="0"/>
              </a:rPr>
              <a:t>Librarians </a:t>
            </a:r>
          </a:p>
          <a:p>
            <a:r>
              <a:rPr lang="en-CA" i="1" dirty="0">
                <a:solidFill>
                  <a:schemeClr val="accent6">
                    <a:lumMod val="75000"/>
                  </a:schemeClr>
                </a:solidFill>
                <a:latin typeface="Bookman Old Style" panose="02050604050505020204" pitchFamily="18" charset="0"/>
              </a:rPr>
              <a:t>    Archivists </a:t>
            </a:r>
            <a:endParaRPr lang="en-US" i="1" dirty="0">
              <a:solidFill>
                <a:schemeClr val="accent6">
                  <a:lumMod val="75000"/>
                </a:schemeClr>
              </a:solidFill>
              <a:latin typeface="Bookman Old Style" panose="02050604050505020204" pitchFamily="18" charset="0"/>
            </a:endParaRPr>
          </a:p>
        </p:txBody>
      </p:sp>
      <p:sp>
        <p:nvSpPr>
          <p:cNvPr id="24" name="TextBox 23">
            <a:extLst>
              <a:ext uri="{FF2B5EF4-FFF2-40B4-BE49-F238E27FC236}">
                <a16:creationId xmlns:a16="http://schemas.microsoft.com/office/drawing/2014/main" id="{543FB4EA-36ED-4DF0-A532-66976345C597}"/>
              </a:ext>
            </a:extLst>
          </p:cNvPr>
          <p:cNvSpPr txBox="1"/>
          <p:nvPr/>
        </p:nvSpPr>
        <p:spPr>
          <a:xfrm>
            <a:off x="8484349" y="768368"/>
            <a:ext cx="3267276" cy="923330"/>
          </a:xfrm>
          <a:prstGeom prst="rect">
            <a:avLst/>
          </a:prstGeom>
          <a:noFill/>
        </p:spPr>
        <p:txBody>
          <a:bodyPr wrap="square" rtlCol="0">
            <a:spAutoFit/>
          </a:bodyPr>
          <a:lstStyle/>
          <a:p>
            <a:r>
              <a:rPr lang="en-CA" i="1" dirty="0">
                <a:solidFill>
                  <a:schemeClr val="accent6">
                    <a:lumMod val="75000"/>
                  </a:schemeClr>
                </a:solidFill>
                <a:latin typeface="Bookman Old Style" panose="02050604050505020204" pitchFamily="18" charset="0"/>
              </a:rPr>
              <a:t>Community Development</a:t>
            </a:r>
          </a:p>
          <a:p>
            <a:r>
              <a:rPr lang="en-CA" i="1" dirty="0">
                <a:solidFill>
                  <a:schemeClr val="accent6">
                    <a:lumMod val="75000"/>
                  </a:schemeClr>
                </a:solidFill>
                <a:latin typeface="Bookman Old Style" panose="02050604050505020204" pitchFamily="18" charset="0"/>
              </a:rPr>
              <a:t>     Social Services</a:t>
            </a:r>
          </a:p>
          <a:p>
            <a:r>
              <a:rPr lang="en-CA" i="1" dirty="0">
                <a:solidFill>
                  <a:schemeClr val="accent6">
                    <a:lumMod val="75000"/>
                  </a:schemeClr>
                </a:solidFill>
                <a:latin typeface="Bookman Old Style" panose="02050604050505020204" pitchFamily="18" charset="0"/>
              </a:rPr>
              <a:t>           Companies &amp; Trades</a:t>
            </a:r>
            <a:endParaRPr lang="en-US" i="1" dirty="0">
              <a:solidFill>
                <a:schemeClr val="accent6">
                  <a:lumMod val="75000"/>
                </a:schemeClr>
              </a:solidFill>
              <a:latin typeface="Bookman Old Style" panose="02050604050505020204" pitchFamily="18" charset="0"/>
            </a:endParaRPr>
          </a:p>
        </p:txBody>
      </p:sp>
      <p:sp>
        <p:nvSpPr>
          <p:cNvPr id="25" name="TextBox 24">
            <a:extLst>
              <a:ext uri="{FF2B5EF4-FFF2-40B4-BE49-F238E27FC236}">
                <a16:creationId xmlns:a16="http://schemas.microsoft.com/office/drawing/2014/main" id="{F1A0010B-A1B8-49CB-AC16-E9A00FB9BC92}"/>
              </a:ext>
            </a:extLst>
          </p:cNvPr>
          <p:cNvSpPr txBox="1"/>
          <p:nvPr/>
        </p:nvSpPr>
        <p:spPr>
          <a:xfrm>
            <a:off x="9829393" y="2668919"/>
            <a:ext cx="1692188" cy="1200329"/>
          </a:xfrm>
          <a:prstGeom prst="rect">
            <a:avLst/>
          </a:prstGeom>
          <a:noFill/>
        </p:spPr>
        <p:txBody>
          <a:bodyPr wrap="square" rtlCol="0">
            <a:spAutoFit/>
          </a:bodyPr>
          <a:lstStyle/>
          <a:p>
            <a:r>
              <a:rPr lang="en-CA" i="1" dirty="0">
                <a:solidFill>
                  <a:schemeClr val="accent6">
                    <a:lumMod val="75000"/>
                  </a:schemeClr>
                </a:solidFill>
                <a:latin typeface="Bookman Old Style" panose="02050604050505020204" pitchFamily="18" charset="0"/>
              </a:rPr>
              <a:t>   Learners</a:t>
            </a:r>
          </a:p>
          <a:p>
            <a:r>
              <a:rPr lang="en-CA" i="1" dirty="0">
                <a:solidFill>
                  <a:schemeClr val="accent6">
                    <a:lumMod val="75000"/>
                  </a:schemeClr>
                </a:solidFill>
                <a:latin typeface="Bookman Old Style" panose="02050604050505020204" pitchFamily="18" charset="0"/>
              </a:rPr>
              <a:t>      Adults</a:t>
            </a:r>
          </a:p>
          <a:p>
            <a:r>
              <a:rPr lang="en-CA" i="1" dirty="0">
                <a:solidFill>
                  <a:schemeClr val="accent6">
                    <a:lumMod val="75000"/>
                  </a:schemeClr>
                </a:solidFill>
                <a:latin typeface="Bookman Old Style" panose="02050604050505020204" pitchFamily="18" charset="0"/>
              </a:rPr>
              <a:t>   Children</a:t>
            </a:r>
          </a:p>
          <a:p>
            <a:r>
              <a:rPr lang="en-CA" i="1" dirty="0">
                <a:solidFill>
                  <a:schemeClr val="accent6">
                    <a:lumMod val="75000"/>
                  </a:schemeClr>
                </a:solidFill>
                <a:latin typeface="Bookman Old Style" panose="02050604050505020204" pitchFamily="18" charset="0"/>
              </a:rPr>
              <a:t>Community</a:t>
            </a:r>
            <a:endParaRPr lang="en-US" i="1" dirty="0">
              <a:solidFill>
                <a:schemeClr val="accent6">
                  <a:lumMod val="75000"/>
                </a:schemeClr>
              </a:solidFill>
              <a:latin typeface="Bookman Old Style" panose="02050604050505020204" pitchFamily="18" charset="0"/>
            </a:endParaRPr>
          </a:p>
        </p:txBody>
      </p:sp>
      <p:sp>
        <p:nvSpPr>
          <p:cNvPr id="26" name="TextBox 25">
            <a:extLst>
              <a:ext uri="{FF2B5EF4-FFF2-40B4-BE49-F238E27FC236}">
                <a16:creationId xmlns:a16="http://schemas.microsoft.com/office/drawing/2014/main" id="{E70E6900-401B-46BD-8D46-ABF9BBECF3F4}"/>
              </a:ext>
            </a:extLst>
          </p:cNvPr>
          <p:cNvSpPr txBox="1"/>
          <p:nvPr/>
        </p:nvSpPr>
        <p:spPr>
          <a:xfrm>
            <a:off x="3611122" y="5715239"/>
            <a:ext cx="7971278" cy="584775"/>
          </a:xfrm>
          <a:prstGeom prst="rect">
            <a:avLst/>
          </a:prstGeom>
          <a:noFill/>
        </p:spPr>
        <p:txBody>
          <a:bodyPr wrap="square" rtlCol="0">
            <a:spAutoFit/>
          </a:bodyPr>
          <a:lstStyle/>
          <a:p>
            <a:r>
              <a:rPr lang="en-CA" sz="3200" dirty="0">
                <a:solidFill>
                  <a:schemeClr val="accent1">
                    <a:lumMod val="75000"/>
                  </a:schemeClr>
                </a:solidFill>
                <a:latin typeface="Aharoni" panose="02010803020104030203" pitchFamily="2" charset="-79"/>
                <a:cs typeface="Aharoni" panose="02010803020104030203" pitchFamily="2" charset="-79"/>
              </a:rPr>
              <a:t>Supporting Open Educational Resources</a:t>
            </a:r>
            <a:endParaRPr lang="en-US" sz="3200" dirty="0">
              <a:solidFill>
                <a:schemeClr val="accent1">
                  <a:lumMod val="75000"/>
                </a:schemeClr>
              </a:solidFill>
              <a:latin typeface="Aharoni" panose="02010803020104030203" pitchFamily="2" charset="-79"/>
              <a:cs typeface="Aharoni" panose="02010803020104030203" pitchFamily="2" charset="-79"/>
            </a:endParaRPr>
          </a:p>
        </p:txBody>
      </p:sp>
      <p:sp>
        <p:nvSpPr>
          <p:cNvPr id="27" name="TextBox 26">
            <a:extLst>
              <a:ext uri="{FF2B5EF4-FFF2-40B4-BE49-F238E27FC236}">
                <a16:creationId xmlns:a16="http://schemas.microsoft.com/office/drawing/2014/main" id="{C4D2E74A-0A9F-4A31-B49A-F14BEB9A7ACE}"/>
              </a:ext>
            </a:extLst>
          </p:cNvPr>
          <p:cNvSpPr txBox="1"/>
          <p:nvPr/>
        </p:nvSpPr>
        <p:spPr>
          <a:xfrm>
            <a:off x="8194169" y="6300014"/>
            <a:ext cx="3661725" cy="338554"/>
          </a:xfrm>
          <a:prstGeom prst="rect">
            <a:avLst/>
          </a:prstGeom>
          <a:noFill/>
        </p:spPr>
        <p:txBody>
          <a:bodyPr wrap="square" rtlCol="0">
            <a:spAutoFit/>
          </a:bodyPr>
          <a:lstStyle/>
          <a:p>
            <a:r>
              <a:rPr lang="en-CA" sz="1600" dirty="0"/>
              <a:t>Stephen Downes (2021) </a:t>
            </a:r>
            <a:endParaRPr lang="en-US" sz="1600" dirty="0"/>
          </a:p>
        </p:txBody>
      </p:sp>
      <p:pic>
        <p:nvPicPr>
          <p:cNvPr id="29" name="Picture 28">
            <a:extLst>
              <a:ext uri="{FF2B5EF4-FFF2-40B4-BE49-F238E27FC236}">
                <a16:creationId xmlns:a16="http://schemas.microsoft.com/office/drawing/2014/main" id="{59FBF3C6-26A3-4C72-A2B1-C054B1B4F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299" y="6377292"/>
            <a:ext cx="946568" cy="177482"/>
          </a:xfrm>
          <a:prstGeom prst="rect">
            <a:avLst/>
          </a:prstGeom>
        </p:spPr>
      </p:pic>
      <p:sp>
        <p:nvSpPr>
          <p:cNvPr id="31" name="Arrow: Curved Left 30">
            <a:extLst>
              <a:ext uri="{FF2B5EF4-FFF2-40B4-BE49-F238E27FC236}">
                <a16:creationId xmlns:a16="http://schemas.microsoft.com/office/drawing/2014/main" id="{C93180DC-68F6-41EB-AE8D-1B14BB711928}"/>
              </a:ext>
            </a:extLst>
          </p:cNvPr>
          <p:cNvSpPr/>
          <p:nvPr/>
        </p:nvSpPr>
        <p:spPr>
          <a:xfrm rot="10800000">
            <a:off x="936172" y="1088870"/>
            <a:ext cx="4628284" cy="3662667"/>
          </a:xfrm>
          <a:prstGeom prst="curvedLeftArrow">
            <a:avLst>
              <a:gd name="adj1" fmla="val 25000"/>
              <a:gd name="adj2" fmla="val 42534"/>
              <a:gd name="adj3" fmla="val 29624"/>
            </a:avLst>
          </a:prstGeom>
          <a:gradFill>
            <a:gsLst>
              <a:gs pos="0">
                <a:schemeClr val="bg2">
                  <a:alpha val="30000"/>
                </a:schemeClr>
              </a:gs>
              <a:gs pos="100000">
                <a:schemeClr val="bg2">
                  <a:lumMod val="90000"/>
                  <a:alpha val="6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Left 31">
            <a:extLst>
              <a:ext uri="{FF2B5EF4-FFF2-40B4-BE49-F238E27FC236}">
                <a16:creationId xmlns:a16="http://schemas.microsoft.com/office/drawing/2014/main" id="{BFA3219A-B384-400F-8C86-6BBEBC7C524B}"/>
              </a:ext>
            </a:extLst>
          </p:cNvPr>
          <p:cNvSpPr/>
          <p:nvPr/>
        </p:nvSpPr>
        <p:spPr>
          <a:xfrm>
            <a:off x="5947146" y="1188494"/>
            <a:ext cx="4773322" cy="3871506"/>
          </a:xfrm>
          <a:prstGeom prst="curvedLeftArrow">
            <a:avLst>
              <a:gd name="adj1" fmla="val 25000"/>
              <a:gd name="adj2" fmla="val 42534"/>
              <a:gd name="adj3" fmla="val 29624"/>
            </a:avLst>
          </a:prstGeom>
          <a:gradFill>
            <a:gsLst>
              <a:gs pos="100000">
                <a:schemeClr val="bg2">
                  <a:lumMod val="90000"/>
                  <a:alpha val="68000"/>
                </a:schemeClr>
              </a:gs>
              <a:gs pos="0">
                <a:schemeClr val="bg2">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362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The Plan…</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565081F-253B-425B-B6F9-D5630DFEC52B}"/>
              </a:ext>
            </a:extLst>
          </p:cNvPr>
          <p:cNvSpPr txBox="1"/>
          <p:nvPr/>
        </p:nvSpPr>
        <p:spPr>
          <a:xfrm>
            <a:off x="2035628" y="1822956"/>
            <a:ext cx="9318172" cy="954107"/>
          </a:xfrm>
          <a:prstGeom prst="rect">
            <a:avLst/>
          </a:prstGeom>
          <a:noFill/>
        </p:spPr>
        <p:txBody>
          <a:bodyPr wrap="square" rtlCol="0">
            <a:spAutoFit/>
          </a:bodyPr>
          <a:lstStyle/>
          <a:p>
            <a:r>
              <a:rPr lang="en-CA" sz="3200" dirty="0">
                <a:solidFill>
                  <a:schemeClr val="accent2">
                    <a:lumMod val="75000"/>
                  </a:schemeClr>
                </a:solidFill>
              </a:rPr>
              <a:t>Continuing barriers to access and use of OER</a:t>
            </a:r>
          </a:p>
          <a:p>
            <a:pPr marL="457200" indent="-457200">
              <a:buFont typeface="Arial" panose="020B0604020202020204" pitchFamily="34" charset="0"/>
              <a:buChar char="•"/>
            </a:pPr>
            <a:r>
              <a:rPr lang="en-CA" sz="2400" dirty="0">
                <a:solidFill>
                  <a:schemeClr val="accent2">
                    <a:lumMod val="75000"/>
                  </a:schemeClr>
                </a:solidFill>
              </a:rPr>
              <a:t>As found in the literature and surveys</a:t>
            </a:r>
            <a:endParaRPr lang="en-US" sz="2400" dirty="0">
              <a:solidFill>
                <a:schemeClr val="accent2">
                  <a:lumMod val="75000"/>
                </a:schemeClr>
              </a:solidFill>
            </a:endParaRPr>
          </a:p>
        </p:txBody>
      </p:sp>
      <p:sp>
        <p:nvSpPr>
          <p:cNvPr id="11" name="TextBox 10">
            <a:extLst>
              <a:ext uri="{FF2B5EF4-FFF2-40B4-BE49-F238E27FC236}">
                <a16:creationId xmlns:a16="http://schemas.microsoft.com/office/drawing/2014/main" id="{68DC0C0F-A399-4DC8-97BD-BA838703C7FD}"/>
              </a:ext>
            </a:extLst>
          </p:cNvPr>
          <p:cNvSpPr txBox="1"/>
          <p:nvPr/>
        </p:nvSpPr>
        <p:spPr>
          <a:xfrm>
            <a:off x="1204687" y="3491153"/>
            <a:ext cx="4292598" cy="1815882"/>
          </a:xfrm>
          <a:prstGeom prst="rect">
            <a:avLst/>
          </a:prstGeom>
          <a:noFill/>
        </p:spPr>
        <p:txBody>
          <a:bodyPr wrap="square" rtlCol="0">
            <a:spAutoFit/>
          </a:bodyPr>
          <a:lstStyle/>
          <a:p>
            <a:r>
              <a:rPr lang="en-CA" sz="3200" dirty="0">
                <a:solidFill>
                  <a:schemeClr val="accent2">
                    <a:lumMod val="75000"/>
                  </a:schemeClr>
                </a:solidFill>
              </a:rPr>
              <a:t>Examples from other fields and content types</a:t>
            </a:r>
          </a:p>
          <a:p>
            <a:pPr marL="457200" indent="-457200">
              <a:buFont typeface="Arial" panose="020B0604020202020204" pitchFamily="34" charset="0"/>
              <a:buChar char="•"/>
            </a:pPr>
            <a:r>
              <a:rPr lang="en-CA" sz="2400" dirty="0">
                <a:solidFill>
                  <a:schemeClr val="accent2">
                    <a:lumMod val="75000"/>
                  </a:schemeClr>
                </a:solidFill>
              </a:rPr>
              <a:t>Using the wider internet to draw inspiration</a:t>
            </a:r>
            <a:endParaRPr lang="en-US" sz="2000" dirty="0">
              <a:solidFill>
                <a:schemeClr val="accent2">
                  <a:lumMod val="75000"/>
                </a:schemeClr>
              </a:solidFill>
            </a:endParaRPr>
          </a:p>
        </p:txBody>
      </p:sp>
      <p:sp>
        <p:nvSpPr>
          <p:cNvPr id="13" name="TextBox 12">
            <a:extLst>
              <a:ext uri="{FF2B5EF4-FFF2-40B4-BE49-F238E27FC236}">
                <a16:creationId xmlns:a16="http://schemas.microsoft.com/office/drawing/2014/main" id="{D84FB3CD-61F6-4E1B-8FEA-13BED56EBDB0}"/>
              </a:ext>
            </a:extLst>
          </p:cNvPr>
          <p:cNvSpPr txBox="1"/>
          <p:nvPr/>
        </p:nvSpPr>
        <p:spPr>
          <a:xfrm>
            <a:off x="6694714" y="3491153"/>
            <a:ext cx="3991429" cy="2185214"/>
          </a:xfrm>
          <a:prstGeom prst="rect">
            <a:avLst/>
          </a:prstGeom>
          <a:noFill/>
        </p:spPr>
        <p:txBody>
          <a:bodyPr wrap="square" rtlCol="0">
            <a:spAutoFit/>
          </a:bodyPr>
          <a:lstStyle/>
          <a:p>
            <a:r>
              <a:rPr lang="en-CA" sz="3200" dirty="0">
                <a:solidFill>
                  <a:schemeClr val="accent2">
                    <a:lumMod val="75000"/>
                  </a:schemeClr>
                </a:solidFill>
              </a:rPr>
              <a:t>Supporting OER Services and Platforms</a:t>
            </a:r>
          </a:p>
          <a:p>
            <a:pPr marL="342900" indent="-342900">
              <a:buFont typeface="Arial" panose="020B0604020202020204" pitchFamily="34" charset="0"/>
              <a:buChar char="•"/>
            </a:pPr>
            <a:r>
              <a:rPr lang="en-US" sz="2400" dirty="0">
                <a:solidFill>
                  <a:schemeClr val="accent2">
                    <a:lumMod val="75000"/>
                  </a:schemeClr>
                </a:solidFill>
              </a:rPr>
              <a:t>Examples and ideas to support OER in learning today</a:t>
            </a:r>
          </a:p>
        </p:txBody>
      </p:sp>
    </p:spTree>
    <p:extLst>
      <p:ext uri="{BB962C8B-B14F-4D97-AF65-F5344CB8AC3E}">
        <p14:creationId xmlns:p14="http://schemas.microsoft.com/office/powerpoint/2010/main" val="111557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graphical user interface&#10;&#10;Description automatically generated">
            <a:extLst>
              <a:ext uri="{FF2B5EF4-FFF2-40B4-BE49-F238E27FC236}">
                <a16:creationId xmlns:a16="http://schemas.microsoft.com/office/drawing/2014/main" id="{BB6E8DF4-51DB-42A2-A916-629FCF223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0" y="4623178"/>
            <a:ext cx="4698999" cy="2055812"/>
          </a:xfrm>
          <a:prstGeom prst="rect">
            <a:avLst/>
          </a:prstGeom>
        </p:spPr>
      </p:pic>
      <p:sp>
        <p:nvSpPr>
          <p:cNvPr id="2" name="Title 1">
            <a:extLst>
              <a:ext uri="{FF2B5EF4-FFF2-40B4-BE49-F238E27FC236}">
                <a16:creationId xmlns:a16="http://schemas.microsoft.com/office/drawing/2014/main" id="{C2F97B2D-90DE-441A-BE88-1A7CCBA4FBEA}"/>
              </a:ext>
            </a:extLst>
          </p:cNvPr>
          <p:cNvSpPr>
            <a:spLocks noGrp="1"/>
          </p:cNvSpPr>
          <p:nvPr>
            <p:ph type="title"/>
          </p:nvPr>
        </p:nvSpPr>
        <p:spPr/>
        <p:txBody>
          <a:bodyPr/>
          <a:lstStyle/>
          <a:p>
            <a:r>
              <a:rPr lang="en-CA" dirty="0"/>
              <a:t>Physical Barriers</a:t>
            </a:r>
            <a:endParaRPr lang="en-US" dirty="0"/>
          </a:p>
        </p:txBody>
      </p:sp>
      <p:cxnSp>
        <p:nvCxnSpPr>
          <p:cNvPr id="5" name="Straight Connector 4">
            <a:extLst>
              <a:ext uri="{FF2B5EF4-FFF2-40B4-BE49-F238E27FC236}">
                <a16:creationId xmlns:a16="http://schemas.microsoft.com/office/drawing/2014/main" id="{E9C04EB5-89CE-48EE-B490-D26DC361BEE1}"/>
              </a:ext>
            </a:extLst>
          </p:cNvPr>
          <p:cNvCxnSpPr>
            <a:cxnSpLocks/>
          </p:cNvCxnSpPr>
          <p:nvPr/>
        </p:nvCxnSpPr>
        <p:spPr>
          <a:xfrm>
            <a:off x="1030514" y="3018971"/>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89D6DE-D438-4181-B57C-3E6709E24689}"/>
              </a:ext>
            </a:extLst>
          </p:cNvPr>
          <p:cNvCxnSpPr>
            <a:cxnSpLocks/>
          </p:cNvCxnSpPr>
          <p:nvPr/>
        </p:nvCxnSpPr>
        <p:spPr>
          <a:xfrm>
            <a:off x="6096000" y="3018971"/>
            <a:ext cx="0" cy="309154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119195-4EA7-4D40-9CBC-9561EB355058}"/>
              </a:ext>
            </a:extLst>
          </p:cNvPr>
          <p:cNvSpPr txBox="1"/>
          <p:nvPr/>
        </p:nvSpPr>
        <p:spPr>
          <a:xfrm>
            <a:off x="838200" y="1646819"/>
            <a:ext cx="10323286" cy="954107"/>
          </a:xfrm>
          <a:prstGeom prst="rect">
            <a:avLst/>
          </a:prstGeom>
          <a:noFill/>
        </p:spPr>
        <p:txBody>
          <a:bodyPr wrap="square" rtlCol="0">
            <a:spAutoFit/>
          </a:bodyPr>
          <a:lstStyle/>
          <a:p>
            <a:pPr marL="360000" indent="-360000">
              <a:buFont typeface="Arial" panose="020B0604020202020204" pitchFamily="34" charset="0"/>
              <a:buChar char="•"/>
            </a:pPr>
            <a:r>
              <a:rPr lang="en-CA" sz="2800" dirty="0"/>
              <a:t>Computer equipment and electricity</a:t>
            </a:r>
          </a:p>
          <a:p>
            <a:pPr marL="360000" indent="-360000">
              <a:buFont typeface="Arial" panose="020B0604020202020204" pitchFamily="34" charset="0"/>
              <a:buChar char="•"/>
            </a:pPr>
            <a:r>
              <a:rPr lang="en-CA" sz="2800" dirty="0"/>
              <a:t>File storage or bandwidth</a:t>
            </a:r>
          </a:p>
        </p:txBody>
      </p:sp>
      <p:sp>
        <p:nvSpPr>
          <p:cNvPr id="12" name="Rectangle 11">
            <a:extLst>
              <a:ext uri="{FF2B5EF4-FFF2-40B4-BE49-F238E27FC236}">
                <a16:creationId xmlns:a16="http://schemas.microsoft.com/office/drawing/2014/main" id="{5197AC95-D398-4DBB-9CA8-103BFD068AAA}"/>
              </a:ext>
            </a:extLst>
          </p:cNvPr>
          <p:cNvSpPr/>
          <p:nvPr/>
        </p:nvSpPr>
        <p:spPr>
          <a:xfrm>
            <a:off x="8902364" y="1755902"/>
            <a:ext cx="2084950" cy="1088213"/>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6699"/>
                </a:solidFill>
              </a:rPr>
              <a:t>Management. Infrastructure &amp; Sustainability</a:t>
            </a:r>
            <a:endParaRPr lang="en-US" dirty="0">
              <a:solidFill>
                <a:srgbClr val="FF6699"/>
              </a:solidFill>
            </a:endParaRPr>
          </a:p>
        </p:txBody>
      </p:sp>
      <p:sp>
        <p:nvSpPr>
          <p:cNvPr id="3" name="TextBox 2">
            <a:extLst>
              <a:ext uri="{FF2B5EF4-FFF2-40B4-BE49-F238E27FC236}">
                <a16:creationId xmlns:a16="http://schemas.microsoft.com/office/drawing/2014/main" id="{EBC88C29-A345-4D6A-996D-EA0214B5EFE5}"/>
              </a:ext>
            </a:extLst>
          </p:cNvPr>
          <p:cNvSpPr txBox="1"/>
          <p:nvPr/>
        </p:nvSpPr>
        <p:spPr>
          <a:xfrm>
            <a:off x="1030514" y="4706871"/>
            <a:ext cx="5065486" cy="1938992"/>
          </a:xfrm>
          <a:prstGeom prst="rect">
            <a:avLst/>
          </a:prstGeom>
          <a:noFill/>
        </p:spPr>
        <p:txBody>
          <a:bodyPr wrap="square" rtlCol="0">
            <a:spAutoFit/>
          </a:bodyPr>
          <a:lstStyle/>
          <a:p>
            <a:pPr marL="180000" indent="-180000">
              <a:buFont typeface="Arial" panose="020B0604020202020204" pitchFamily="34" charset="0"/>
              <a:buChar char="•"/>
            </a:pPr>
            <a:r>
              <a:rPr lang="en-CA" sz="2400" dirty="0"/>
              <a:t>Canada: national broadband initiative; India: Bharat Net</a:t>
            </a:r>
          </a:p>
          <a:p>
            <a:pPr marL="180000" indent="-180000">
              <a:buFont typeface="Arial" panose="020B0604020202020204" pitchFamily="34" charset="0"/>
              <a:buChar char="•"/>
            </a:pPr>
            <a:r>
              <a:rPr lang="en-CA" sz="2400" dirty="0"/>
              <a:t>Energy: hydro, solar, wind, nuclear</a:t>
            </a:r>
          </a:p>
          <a:p>
            <a:pPr marL="180000" indent="-180000">
              <a:buFont typeface="Arial" panose="020B0604020202020204" pitchFamily="34" charset="0"/>
              <a:buChar char="•"/>
            </a:pPr>
            <a:r>
              <a:rPr lang="en-CA" sz="2400" dirty="0"/>
              <a:t>Platforms: Raspberry Pi, Framework</a:t>
            </a:r>
          </a:p>
          <a:p>
            <a:pPr marL="180000" indent="-180000">
              <a:buFont typeface="Arial" panose="020B0604020202020204" pitchFamily="34" charset="0"/>
              <a:buChar char="•"/>
            </a:pPr>
            <a:r>
              <a:rPr lang="en-CA" sz="2400" dirty="0"/>
              <a:t>Media: USB, local area network</a:t>
            </a:r>
            <a:endParaRPr lang="en-US" sz="2400" dirty="0"/>
          </a:p>
        </p:txBody>
      </p:sp>
      <p:pic>
        <p:nvPicPr>
          <p:cNvPr id="6" name="Picture 5">
            <a:extLst>
              <a:ext uri="{FF2B5EF4-FFF2-40B4-BE49-F238E27FC236}">
                <a16:creationId xmlns:a16="http://schemas.microsoft.com/office/drawing/2014/main" id="{41D813AF-3193-43C1-8DDC-FC325BEA3360}"/>
              </a:ext>
            </a:extLst>
          </p:cNvPr>
          <p:cNvPicPr>
            <a:picLocks noChangeAspect="1"/>
          </p:cNvPicPr>
          <p:nvPr/>
        </p:nvPicPr>
        <p:blipFill>
          <a:blip r:embed="rId4"/>
          <a:stretch>
            <a:fillRect/>
          </a:stretch>
        </p:blipFill>
        <p:spPr>
          <a:xfrm>
            <a:off x="1362709" y="3128514"/>
            <a:ext cx="1804093" cy="1449504"/>
          </a:xfrm>
          <a:prstGeom prst="rect">
            <a:avLst/>
          </a:prstGeom>
        </p:spPr>
      </p:pic>
      <p:pic>
        <p:nvPicPr>
          <p:cNvPr id="14" name="Picture 13">
            <a:extLst>
              <a:ext uri="{FF2B5EF4-FFF2-40B4-BE49-F238E27FC236}">
                <a16:creationId xmlns:a16="http://schemas.microsoft.com/office/drawing/2014/main" id="{B473E4A3-C629-4ECB-8870-7B88998533B9}"/>
              </a:ext>
            </a:extLst>
          </p:cNvPr>
          <p:cNvPicPr>
            <a:picLocks noChangeAspect="1"/>
          </p:cNvPicPr>
          <p:nvPr/>
        </p:nvPicPr>
        <p:blipFill>
          <a:blip r:embed="rId5"/>
          <a:stretch>
            <a:fillRect/>
          </a:stretch>
        </p:blipFill>
        <p:spPr>
          <a:xfrm>
            <a:off x="3765515" y="3193828"/>
            <a:ext cx="1500075" cy="1380186"/>
          </a:xfrm>
          <a:prstGeom prst="rect">
            <a:avLst/>
          </a:prstGeom>
        </p:spPr>
      </p:pic>
      <p:sp>
        <p:nvSpPr>
          <p:cNvPr id="15" name="TextBox 14">
            <a:extLst>
              <a:ext uri="{FF2B5EF4-FFF2-40B4-BE49-F238E27FC236}">
                <a16:creationId xmlns:a16="http://schemas.microsoft.com/office/drawing/2014/main" id="{AF85404D-54D7-4231-8BB4-B8DA2D6C2D14}"/>
              </a:ext>
            </a:extLst>
          </p:cNvPr>
          <p:cNvSpPr txBox="1"/>
          <p:nvPr/>
        </p:nvSpPr>
        <p:spPr>
          <a:xfrm>
            <a:off x="6268357" y="3036245"/>
            <a:ext cx="5065486" cy="1569660"/>
          </a:xfrm>
          <a:prstGeom prst="rect">
            <a:avLst/>
          </a:prstGeom>
          <a:noFill/>
        </p:spPr>
        <p:txBody>
          <a:bodyPr wrap="square" rtlCol="0">
            <a:spAutoFit/>
          </a:bodyPr>
          <a:lstStyle/>
          <a:p>
            <a:pPr marL="180000" indent="-180000">
              <a:buFont typeface="Arial" panose="020B0604020202020204" pitchFamily="34" charset="0"/>
              <a:buChar char="•"/>
            </a:pPr>
            <a:r>
              <a:rPr lang="en-CA" sz="2400" dirty="0"/>
              <a:t>Mobile learning network support</a:t>
            </a:r>
          </a:p>
          <a:p>
            <a:pPr marL="180000" indent="-180000">
              <a:buFont typeface="Arial" panose="020B0604020202020204" pitchFamily="34" charset="0"/>
              <a:buChar char="•"/>
            </a:pPr>
            <a:r>
              <a:rPr lang="en-CA" sz="2400" dirty="0"/>
              <a:t>Community access centres</a:t>
            </a:r>
          </a:p>
          <a:p>
            <a:pPr marL="180000" indent="-180000">
              <a:buFont typeface="Arial" panose="020B0604020202020204" pitchFamily="34" charset="0"/>
              <a:buChar char="•"/>
            </a:pPr>
            <a:r>
              <a:rPr lang="en-CA" sz="2400" dirty="0" err="1"/>
              <a:t>BCcampus</a:t>
            </a:r>
            <a:r>
              <a:rPr lang="en-CA" sz="2400" dirty="0"/>
              <a:t>, eCampusOntario, Contact North, IGNOU</a:t>
            </a:r>
          </a:p>
        </p:txBody>
      </p:sp>
    </p:spTree>
    <p:extLst>
      <p:ext uri="{BB962C8B-B14F-4D97-AF65-F5344CB8AC3E}">
        <p14:creationId xmlns:p14="http://schemas.microsoft.com/office/powerpoint/2010/main" val="2600830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2648</Words>
  <Application>Microsoft Office PowerPoint</Application>
  <PresentationFormat>Widescreen</PresentationFormat>
  <Paragraphs>338</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Bookman Old Style</vt:lpstr>
      <vt:lpstr>Calibri</vt:lpstr>
      <vt:lpstr>Calibri Light</vt:lpstr>
      <vt:lpstr>Office Theme</vt:lpstr>
      <vt:lpstr>Supporting Open Educational Resources</vt:lpstr>
      <vt:lpstr>Sharing Before OER</vt:lpstr>
      <vt:lpstr>A Digital Sharing Culture</vt:lpstr>
      <vt:lpstr>Learning Resources (1)</vt:lpstr>
      <vt:lpstr>Learning Resources (2)</vt:lpstr>
      <vt:lpstr>Major Elements of OER (from the history)</vt:lpstr>
      <vt:lpstr>PowerPoint Presentation</vt:lpstr>
      <vt:lpstr>The Plan…</vt:lpstr>
      <vt:lpstr>Physical Barriers</vt:lpstr>
      <vt:lpstr>Lack of OER</vt:lpstr>
      <vt:lpstr>Lack of OER</vt:lpstr>
      <vt:lpstr>Awareness</vt:lpstr>
      <vt:lpstr>Perceptions of Quality</vt:lpstr>
      <vt:lpstr>Curation</vt:lpstr>
      <vt:lpstr>Open Data</vt:lpstr>
      <vt:lpstr>Discoverability</vt:lpstr>
      <vt:lpstr>Supporting OER</vt:lpstr>
      <vt:lpstr>Funding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Open Educational Resources</dc:title>
  <dc:creator>Stephen Downes</dc:creator>
  <cp:lastModifiedBy>Stephen Downes</cp:lastModifiedBy>
  <cp:revision>4</cp:revision>
  <dcterms:created xsi:type="dcterms:W3CDTF">2021-12-26T20:18:14Z</dcterms:created>
  <dcterms:modified xsi:type="dcterms:W3CDTF">2021-12-28T15:55:40Z</dcterms:modified>
</cp:coreProperties>
</file>