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34" r:id="rId2"/>
    <p:sldId id="336" r:id="rId3"/>
    <p:sldId id="335" r:id="rId4"/>
    <p:sldId id="322" r:id="rId5"/>
    <p:sldId id="299" r:id="rId6"/>
    <p:sldId id="325" r:id="rId7"/>
    <p:sldId id="312" r:id="rId8"/>
    <p:sldId id="323" r:id="rId9"/>
    <p:sldId id="324" r:id="rId10"/>
    <p:sldId id="326" r:id="rId11"/>
    <p:sldId id="308" r:id="rId12"/>
    <p:sldId id="294" r:id="rId13"/>
    <p:sldId id="300" r:id="rId14"/>
    <p:sldId id="302" r:id="rId15"/>
    <p:sldId id="303" r:id="rId16"/>
    <p:sldId id="307" r:id="rId17"/>
    <p:sldId id="315" r:id="rId18"/>
    <p:sldId id="316" r:id="rId19"/>
    <p:sldId id="317" r:id="rId20"/>
    <p:sldId id="318" r:id="rId21"/>
    <p:sldId id="319" r:id="rId22"/>
    <p:sldId id="327" r:id="rId23"/>
    <p:sldId id="328" r:id="rId24"/>
    <p:sldId id="329" r:id="rId25"/>
    <p:sldId id="330" r:id="rId26"/>
    <p:sldId id="331" r:id="rId27"/>
    <p:sldId id="29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86452" autoAdjust="0"/>
  </p:normalViewPr>
  <p:slideViewPr>
    <p:cSldViewPr snapToGrid="0">
      <p:cViewPr varScale="1">
        <p:scale>
          <a:sx n="67" d="100"/>
          <a:sy n="67" d="100"/>
        </p:scale>
        <p:origin x="84" y="354"/>
      </p:cViewPr>
      <p:guideLst/>
    </p:cSldViewPr>
  </p:slideViewPr>
  <p:outlineViewPr>
    <p:cViewPr>
      <p:scale>
        <a:sx n="33" d="100"/>
        <a:sy n="33" d="100"/>
      </p:scale>
      <p:origin x="0" y="-35946"/>
    </p:cViewPr>
  </p:outlineViewPr>
  <p:notesTextViewPr>
    <p:cViewPr>
      <p:scale>
        <a:sx n="1" d="1"/>
        <a:sy n="1" d="1"/>
      </p:scale>
      <p:origin x="0" y="0"/>
    </p:cViewPr>
  </p:notesTextViewPr>
  <p:sorterViewPr>
    <p:cViewPr>
      <p:scale>
        <a:sx n="100" d="100"/>
        <a:sy n="100" d="100"/>
      </p:scale>
      <p:origin x="0" y="-32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413CDB-1809-4EAE-BA31-C817383FDFE9}"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A449EACD-3F86-4EEC-93ED-DF78A559BB83}">
      <dgm:prSet phldrT="[Text]"/>
      <dgm:spPr>
        <a:solidFill>
          <a:schemeClr val="accent2">
            <a:lumMod val="40000"/>
            <a:lumOff val="60000"/>
          </a:schemeClr>
        </a:solidFill>
      </dgm:spPr>
      <dgm:t>
        <a:bodyPr/>
        <a:lstStyle/>
        <a:p>
          <a:r>
            <a:rPr lang="en-CA" dirty="0"/>
            <a:t>Agency</a:t>
          </a:r>
          <a:endParaRPr lang="en-US" dirty="0"/>
        </a:p>
      </dgm:t>
    </dgm:pt>
    <dgm:pt modelId="{F6640093-B417-4EC7-B33F-8DB9B5294682}" type="parTrans" cxnId="{6B9C20A4-5E6C-4214-800C-9AE3A109FC73}">
      <dgm:prSet/>
      <dgm:spPr/>
      <dgm:t>
        <a:bodyPr/>
        <a:lstStyle/>
        <a:p>
          <a:endParaRPr lang="en-US"/>
        </a:p>
      </dgm:t>
    </dgm:pt>
    <dgm:pt modelId="{229AC1D2-B4A9-433C-9054-54BB23CE626E}" type="sibTrans" cxnId="{6B9C20A4-5E6C-4214-800C-9AE3A109FC73}">
      <dgm:prSet/>
      <dgm:spPr/>
      <dgm:t>
        <a:bodyPr/>
        <a:lstStyle/>
        <a:p>
          <a:endParaRPr lang="en-US"/>
        </a:p>
      </dgm:t>
    </dgm:pt>
    <dgm:pt modelId="{3AB3ECDF-2FF9-4C34-8240-53AAE7037359}">
      <dgm:prSet phldrT="[Text]"/>
      <dgm:spPr>
        <a:solidFill>
          <a:schemeClr val="accent2">
            <a:lumMod val="75000"/>
          </a:schemeClr>
        </a:solidFill>
      </dgm:spPr>
      <dgm:t>
        <a:bodyPr/>
        <a:lstStyle/>
        <a:p>
          <a:r>
            <a:rPr lang="en-CA" dirty="0"/>
            <a:t>Security</a:t>
          </a:r>
          <a:endParaRPr lang="en-US" dirty="0"/>
        </a:p>
      </dgm:t>
    </dgm:pt>
    <dgm:pt modelId="{6691E602-FC73-465C-8EE6-8C1A84A4959C}" type="parTrans" cxnId="{D50632C3-3666-489C-B791-E97A6513ACA0}">
      <dgm:prSet/>
      <dgm:spPr/>
      <dgm:t>
        <a:bodyPr/>
        <a:lstStyle/>
        <a:p>
          <a:endParaRPr lang="en-US"/>
        </a:p>
      </dgm:t>
    </dgm:pt>
    <dgm:pt modelId="{39404FFF-F63A-4A60-85D9-F7CCBD91A81D}" type="sibTrans" cxnId="{D50632C3-3666-489C-B791-E97A6513ACA0}">
      <dgm:prSet/>
      <dgm:spPr/>
      <dgm:t>
        <a:bodyPr/>
        <a:lstStyle/>
        <a:p>
          <a:endParaRPr lang="en-US"/>
        </a:p>
      </dgm:t>
    </dgm:pt>
    <dgm:pt modelId="{AEE99D9A-5E4B-4A6F-92D6-4154E174B2E6}">
      <dgm:prSet phldrT="[Text]"/>
      <dgm:spPr>
        <a:solidFill>
          <a:schemeClr val="accent6">
            <a:lumMod val="75000"/>
          </a:schemeClr>
        </a:solidFill>
      </dgm:spPr>
      <dgm:t>
        <a:bodyPr/>
        <a:lstStyle/>
        <a:p>
          <a:r>
            <a:rPr lang="en-CA" dirty="0"/>
            <a:t>Identity</a:t>
          </a:r>
          <a:endParaRPr lang="en-US" dirty="0"/>
        </a:p>
      </dgm:t>
    </dgm:pt>
    <dgm:pt modelId="{E238DF7C-4218-4B71-A51B-B2006667841E}" type="parTrans" cxnId="{B40DB1F1-A053-4CB7-8B86-E06ED5713566}">
      <dgm:prSet/>
      <dgm:spPr/>
      <dgm:t>
        <a:bodyPr/>
        <a:lstStyle/>
        <a:p>
          <a:endParaRPr lang="en-US"/>
        </a:p>
      </dgm:t>
    </dgm:pt>
    <dgm:pt modelId="{AD4D3CE4-FB9F-4632-BB61-11404E2F1D63}" type="sibTrans" cxnId="{B40DB1F1-A053-4CB7-8B86-E06ED5713566}">
      <dgm:prSet/>
      <dgm:spPr/>
      <dgm:t>
        <a:bodyPr/>
        <a:lstStyle/>
        <a:p>
          <a:endParaRPr lang="en-US"/>
        </a:p>
      </dgm:t>
    </dgm:pt>
    <dgm:pt modelId="{A02349C6-F01E-4EBD-B6E3-118592FE9960}">
      <dgm:prSet phldrT="[Text]"/>
      <dgm:spPr>
        <a:solidFill>
          <a:schemeClr val="accent4">
            <a:lumMod val="75000"/>
          </a:schemeClr>
        </a:solidFill>
      </dgm:spPr>
      <dgm:t>
        <a:bodyPr/>
        <a:lstStyle/>
        <a:p>
          <a:r>
            <a:rPr lang="en-CA" dirty="0"/>
            <a:t>Voice</a:t>
          </a:r>
          <a:endParaRPr lang="en-US" dirty="0"/>
        </a:p>
      </dgm:t>
    </dgm:pt>
    <dgm:pt modelId="{C028C49B-C19B-46E3-9EA5-F3B77B4714A0}" type="parTrans" cxnId="{993E75DD-353B-4245-AFD0-6645C11D3E2E}">
      <dgm:prSet/>
      <dgm:spPr/>
      <dgm:t>
        <a:bodyPr/>
        <a:lstStyle/>
        <a:p>
          <a:endParaRPr lang="en-US"/>
        </a:p>
      </dgm:t>
    </dgm:pt>
    <dgm:pt modelId="{478A219F-66C9-4059-BE20-D5046B617F96}" type="sibTrans" cxnId="{993E75DD-353B-4245-AFD0-6645C11D3E2E}">
      <dgm:prSet/>
      <dgm:spPr/>
      <dgm:t>
        <a:bodyPr/>
        <a:lstStyle/>
        <a:p>
          <a:endParaRPr lang="en-US"/>
        </a:p>
      </dgm:t>
    </dgm:pt>
    <dgm:pt modelId="{8524FE42-3296-41A0-A0E6-D2A559039908}">
      <dgm:prSet phldrT="[Text]"/>
      <dgm:spPr>
        <a:solidFill>
          <a:schemeClr val="accent1">
            <a:lumMod val="75000"/>
          </a:schemeClr>
        </a:solidFill>
      </dgm:spPr>
      <dgm:t>
        <a:bodyPr/>
        <a:lstStyle/>
        <a:p>
          <a:r>
            <a:rPr lang="en-CA" dirty="0"/>
            <a:t>Opportunity</a:t>
          </a:r>
          <a:endParaRPr lang="en-US" dirty="0"/>
        </a:p>
      </dgm:t>
    </dgm:pt>
    <dgm:pt modelId="{C43E9F39-E358-49FA-A40C-D882B15430D5}" type="parTrans" cxnId="{9A716C3E-341C-4722-909E-F58BB9DCBF6D}">
      <dgm:prSet/>
      <dgm:spPr/>
      <dgm:t>
        <a:bodyPr/>
        <a:lstStyle/>
        <a:p>
          <a:endParaRPr lang="en-US"/>
        </a:p>
      </dgm:t>
    </dgm:pt>
    <dgm:pt modelId="{44040EFC-7DBA-4F0F-82DA-3707359EF9B2}" type="sibTrans" cxnId="{9A716C3E-341C-4722-909E-F58BB9DCBF6D}">
      <dgm:prSet/>
      <dgm:spPr/>
      <dgm:t>
        <a:bodyPr/>
        <a:lstStyle/>
        <a:p>
          <a:endParaRPr lang="en-US"/>
        </a:p>
      </dgm:t>
    </dgm:pt>
    <dgm:pt modelId="{9E858623-C390-4056-893C-CEA1E8486FDD}" type="pres">
      <dgm:prSet presAssocID="{6F413CDB-1809-4EAE-BA31-C817383FDFE9}" presName="diagram" presStyleCnt="0">
        <dgm:presLayoutVars>
          <dgm:chMax val="1"/>
          <dgm:dir/>
          <dgm:animLvl val="ctr"/>
          <dgm:resizeHandles val="exact"/>
        </dgm:presLayoutVars>
      </dgm:prSet>
      <dgm:spPr/>
    </dgm:pt>
    <dgm:pt modelId="{938438DD-51A5-4D3E-BD67-0DE82AC39E55}" type="pres">
      <dgm:prSet presAssocID="{6F413CDB-1809-4EAE-BA31-C817383FDFE9}" presName="matrix" presStyleCnt="0"/>
      <dgm:spPr/>
    </dgm:pt>
    <dgm:pt modelId="{A961440F-CBB9-4F03-9C6F-6A8F50756522}" type="pres">
      <dgm:prSet presAssocID="{6F413CDB-1809-4EAE-BA31-C817383FDFE9}" presName="tile1" presStyleLbl="node1" presStyleIdx="0" presStyleCnt="4"/>
      <dgm:spPr/>
    </dgm:pt>
    <dgm:pt modelId="{16635527-DF26-4FFE-B54F-F17C3E15CF49}" type="pres">
      <dgm:prSet presAssocID="{6F413CDB-1809-4EAE-BA31-C817383FDFE9}" presName="tile1text" presStyleLbl="node1" presStyleIdx="0" presStyleCnt="4">
        <dgm:presLayoutVars>
          <dgm:chMax val="0"/>
          <dgm:chPref val="0"/>
          <dgm:bulletEnabled val="1"/>
        </dgm:presLayoutVars>
      </dgm:prSet>
      <dgm:spPr/>
    </dgm:pt>
    <dgm:pt modelId="{6C3E6F93-8825-4E6E-A55B-B0489A082DFD}" type="pres">
      <dgm:prSet presAssocID="{6F413CDB-1809-4EAE-BA31-C817383FDFE9}" presName="tile2" presStyleLbl="node1" presStyleIdx="1" presStyleCnt="4" custLinFactNeighborX="3769" custLinFactNeighborY="-31406"/>
      <dgm:spPr/>
    </dgm:pt>
    <dgm:pt modelId="{ED32111C-A8D3-425B-A1B9-29516CA45D5F}" type="pres">
      <dgm:prSet presAssocID="{6F413CDB-1809-4EAE-BA31-C817383FDFE9}" presName="tile2text" presStyleLbl="node1" presStyleIdx="1" presStyleCnt="4">
        <dgm:presLayoutVars>
          <dgm:chMax val="0"/>
          <dgm:chPref val="0"/>
          <dgm:bulletEnabled val="1"/>
        </dgm:presLayoutVars>
      </dgm:prSet>
      <dgm:spPr/>
    </dgm:pt>
    <dgm:pt modelId="{91C6DF23-6EA9-4619-852E-21CD85A700C0}" type="pres">
      <dgm:prSet presAssocID="{6F413CDB-1809-4EAE-BA31-C817383FDFE9}" presName="tile3" presStyleLbl="node1" presStyleIdx="2" presStyleCnt="4"/>
      <dgm:spPr/>
    </dgm:pt>
    <dgm:pt modelId="{FBF658E8-79F5-47D3-B8DE-33FED677EF61}" type="pres">
      <dgm:prSet presAssocID="{6F413CDB-1809-4EAE-BA31-C817383FDFE9}" presName="tile3text" presStyleLbl="node1" presStyleIdx="2" presStyleCnt="4">
        <dgm:presLayoutVars>
          <dgm:chMax val="0"/>
          <dgm:chPref val="0"/>
          <dgm:bulletEnabled val="1"/>
        </dgm:presLayoutVars>
      </dgm:prSet>
      <dgm:spPr/>
    </dgm:pt>
    <dgm:pt modelId="{E9FB1D30-F51C-4A0B-977D-AF44D6B06FB7}" type="pres">
      <dgm:prSet presAssocID="{6F413CDB-1809-4EAE-BA31-C817383FDFE9}" presName="tile4" presStyleLbl="node1" presStyleIdx="3" presStyleCnt="4"/>
      <dgm:spPr/>
    </dgm:pt>
    <dgm:pt modelId="{CEAC344E-D723-47D1-9B6C-9F2699ACDEFC}" type="pres">
      <dgm:prSet presAssocID="{6F413CDB-1809-4EAE-BA31-C817383FDFE9}" presName="tile4text" presStyleLbl="node1" presStyleIdx="3" presStyleCnt="4">
        <dgm:presLayoutVars>
          <dgm:chMax val="0"/>
          <dgm:chPref val="0"/>
          <dgm:bulletEnabled val="1"/>
        </dgm:presLayoutVars>
      </dgm:prSet>
      <dgm:spPr/>
    </dgm:pt>
    <dgm:pt modelId="{1BF6D3B6-2081-49BA-B69D-17C95E91513F}" type="pres">
      <dgm:prSet presAssocID="{6F413CDB-1809-4EAE-BA31-C817383FDFE9}" presName="centerTile" presStyleLbl="fgShp" presStyleIdx="0" presStyleCnt="1">
        <dgm:presLayoutVars>
          <dgm:chMax val="0"/>
          <dgm:chPref val="0"/>
        </dgm:presLayoutVars>
      </dgm:prSet>
      <dgm:spPr/>
    </dgm:pt>
  </dgm:ptLst>
  <dgm:cxnLst>
    <dgm:cxn modelId="{B2DD0105-2D30-4F72-BA37-261C9DE72C6D}" type="presOf" srcId="{A449EACD-3F86-4EEC-93ED-DF78A559BB83}" destId="{1BF6D3B6-2081-49BA-B69D-17C95E91513F}" srcOrd="0" destOrd="0" presId="urn:microsoft.com/office/officeart/2005/8/layout/matrix1"/>
    <dgm:cxn modelId="{ABFDB60C-2350-4072-857B-D32936034F99}" type="presOf" srcId="{AEE99D9A-5E4B-4A6F-92D6-4154E174B2E6}" destId="{6C3E6F93-8825-4E6E-A55B-B0489A082DFD}" srcOrd="0" destOrd="0" presId="urn:microsoft.com/office/officeart/2005/8/layout/matrix1"/>
    <dgm:cxn modelId="{530C8C3C-DCED-4A94-9B6A-33D8B8E45534}" type="presOf" srcId="{AEE99D9A-5E4B-4A6F-92D6-4154E174B2E6}" destId="{ED32111C-A8D3-425B-A1B9-29516CA45D5F}" srcOrd="1" destOrd="0" presId="urn:microsoft.com/office/officeart/2005/8/layout/matrix1"/>
    <dgm:cxn modelId="{9A716C3E-341C-4722-909E-F58BB9DCBF6D}" srcId="{A449EACD-3F86-4EEC-93ED-DF78A559BB83}" destId="{8524FE42-3296-41A0-A0E6-D2A559039908}" srcOrd="3" destOrd="0" parTransId="{C43E9F39-E358-49FA-A40C-D882B15430D5}" sibTransId="{44040EFC-7DBA-4F0F-82DA-3707359EF9B2}"/>
    <dgm:cxn modelId="{8A676841-C502-4276-AEDC-52472D4EB421}" type="presOf" srcId="{A02349C6-F01E-4EBD-B6E3-118592FE9960}" destId="{91C6DF23-6EA9-4619-852E-21CD85A700C0}" srcOrd="0" destOrd="0" presId="urn:microsoft.com/office/officeart/2005/8/layout/matrix1"/>
    <dgm:cxn modelId="{CA7F747E-0EBF-4E26-9CE6-B06633C4FA65}" type="presOf" srcId="{8524FE42-3296-41A0-A0E6-D2A559039908}" destId="{E9FB1D30-F51C-4A0B-977D-AF44D6B06FB7}" srcOrd="0" destOrd="0" presId="urn:microsoft.com/office/officeart/2005/8/layout/matrix1"/>
    <dgm:cxn modelId="{43A6C885-CAFA-488C-AC4C-88451834E43A}" type="presOf" srcId="{6F413CDB-1809-4EAE-BA31-C817383FDFE9}" destId="{9E858623-C390-4056-893C-CEA1E8486FDD}" srcOrd="0" destOrd="0" presId="urn:microsoft.com/office/officeart/2005/8/layout/matrix1"/>
    <dgm:cxn modelId="{6833BFA1-9E90-443F-B951-EE0A1E3DA5D1}" type="presOf" srcId="{A02349C6-F01E-4EBD-B6E3-118592FE9960}" destId="{FBF658E8-79F5-47D3-B8DE-33FED677EF61}" srcOrd="1" destOrd="0" presId="urn:microsoft.com/office/officeart/2005/8/layout/matrix1"/>
    <dgm:cxn modelId="{6B9C20A4-5E6C-4214-800C-9AE3A109FC73}" srcId="{6F413CDB-1809-4EAE-BA31-C817383FDFE9}" destId="{A449EACD-3F86-4EEC-93ED-DF78A559BB83}" srcOrd="0" destOrd="0" parTransId="{F6640093-B417-4EC7-B33F-8DB9B5294682}" sibTransId="{229AC1D2-B4A9-433C-9054-54BB23CE626E}"/>
    <dgm:cxn modelId="{BE174DB8-212B-4AEA-884D-6872D077C9F5}" type="presOf" srcId="{3AB3ECDF-2FF9-4C34-8240-53AAE7037359}" destId="{16635527-DF26-4FFE-B54F-F17C3E15CF49}" srcOrd="1" destOrd="0" presId="urn:microsoft.com/office/officeart/2005/8/layout/matrix1"/>
    <dgm:cxn modelId="{BD7D2ABB-7F39-4B65-883E-09C116C77084}" type="presOf" srcId="{3AB3ECDF-2FF9-4C34-8240-53AAE7037359}" destId="{A961440F-CBB9-4F03-9C6F-6A8F50756522}" srcOrd="0" destOrd="0" presId="urn:microsoft.com/office/officeart/2005/8/layout/matrix1"/>
    <dgm:cxn modelId="{D50632C3-3666-489C-B791-E97A6513ACA0}" srcId="{A449EACD-3F86-4EEC-93ED-DF78A559BB83}" destId="{3AB3ECDF-2FF9-4C34-8240-53AAE7037359}" srcOrd="0" destOrd="0" parTransId="{6691E602-FC73-465C-8EE6-8C1A84A4959C}" sibTransId="{39404FFF-F63A-4A60-85D9-F7CCBD91A81D}"/>
    <dgm:cxn modelId="{993E75DD-353B-4245-AFD0-6645C11D3E2E}" srcId="{A449EACD-3F86-4EEC-93ED-DF78A559BB83}" destId="{A02349C6-F01E-4EBD-B6E3-118592FE9960}" srcOrd="2" destOrd="0" parTransId="{C028C49B-C19B-46E3-9EA5-F3B77B4714A0}" sibTransId="{478A219F-66C9-4059-BE20-D5046B617F96}"/>
    <dgm:cxn modelId="{B40DB1F1-A053-4CB7-8B86-E06ED5713566}" srcId="{A449EACD-3F86-4EEC-93ED-DF78A559BB83}" destId="{AEE99D9A-5E4B-4A6F-92D6-4154E174B2E6}" srcOrd="1" destOrd="0" parTransId="{E238DF7C-4218-4B71-A51B-B2006667841E}" sibTransId="{AD4D3CE4-FB9F-4632-BB61-11404E2F1D63}"/>
    <dgm:cxn modelId="{2FBEBAF8-2373-4222-B6AF-30F7B80DA459}" type="presOf" srcId="{8524FE42-3296-41A0-A0E6-D2A559039908}" destId="{CEAC344E-D723-47D1-9B6C-9F2699ACDEFC}" srcOrd="1" destOrd="0" presId="urn:microsoft.com/office/officeart/2005/8/layout/matrix1"/>
    <dgm:cxn modelId="{C5D98F4A-33DB-4863-820A-B675CC06EADA}" type="presParOf" srcId="{9E858623-C390-4056-893C-CEA1E8486FDD}" destId="{938438DD-51A5-4D3E-BD67-0DE82AC39E55}" srcOrd="0" destOrd="0" presId="urn:microsoft.com/office/officeart/2005/8/layout/matrix1"/>
    <dgm:cxn modelId="{7098BC7F-2170-43C7-922A-73553647D2D2}" type="presParOf" srcId="{938438DD-51A5-4D3E-BD67-0DE82AC39E55}" destId="{A961440F-CBB9-4F03-9C6F-6A8F50756522}" srcOrd="0" destOrd="0" presId="urn:microsoft.com/office/officeart/2005/8/layout/matrix1"/>
    <dgm:cxn modelId="{EE89D472-C30E-4ED0-B6FE-02697032BDFF}" type="presParOf" srcId="{938438DD-51A5-4D3E-BD67-0DE82AC39E55}" destId="{16635527-DF26-4FFE-B54F-F17C3E15CF49}" srcOrd="1" destOrd="0" presId="urn:microsoft.com/office/officeart/2005/8/layout/matrix1"/>
    <dgm:cxn modelId="{C5D9F391-BC99-4ACB-9915-D048071DA24D}" type="presParOf" srcId="{938438DD-51A5-4D3E-BD67-0DE82AC39E55}" destId="{6C3E6F93-8825-4E6E-A55B-B0489A082DFD}" srcOrd="2" destOrd="0" presId="urn:microsoft.com/office/officeart/2005/8/layout/matrix1"/>
    <dgm:cxn modelId="{6B200E56-238E-4AC9-A539-A5CF126FA2F5}" type="presParOf" srcId="{938438DD-51A5-4D3E-BD67-0DE82AC39E55}" destId="{ED32111C-A8D3-425B-A1B9-29516CA45D5F}" srcOrd="3" destOrd="0" presId="urn:microsoft.com/office/officeart/2005/8/layout/matrix1"/>
    <dgm:cxn modelId="{7661909A-1A9B-40F5-A9B0-BD7F4C93FA1A}" type="presParOf" srcId="{938438DD-51A5-4D3E-BD67-0DE82AC39E55}" destId="{91C6DF23-6EA9-4619-852E-21CD85A700C0}" srcOrd="4" destOrd="0" presId="urn:microsoft.com/office/officeart/2005/8/layout/matrix1"/>
    <dgm:cxn modelId="{716750D2-07D6-418C-B97C-2A4E64B7B9E9}" type="presParOf" srcId="{938438DD-51A5-4D3E-BD67-0DE82AC39E55}" destId="{FBF658E8-79F5-47D3-B8DE-33FED677EF61}" srcOrd="5" destOrd="0" presId="urn:microsoft.com/office/officeart/2005/8/layout/matrix1"/>
    <dgm:cxn modelId="{4888CD32-35D5-4D65-ABED-A80E3F31F767}" type="presParOf" srcId="{938438DD-51A5-4D3E-BD67-0DE82AC39E55}" destId="{E9FB1D30-F51C-4A0B-977D-AF44D6B06FB7}" srcOrd="6" destOrd="0" presId="urn:microsoft.com/office/officeart/2005/8/layout/matrix1"/>
    <dgm:cxn modelId="{97A2C108-F64C-4417-8A01-CEED16AF4C89}" type="presParOf" srcId="{938438DD-51A5-4D3E-BD67-0DE82AC39E55}" destId="{CEAC344E-D723-47D1-9B6C-9F2699ACDEFC}" srcOrd="7" destOrd="0" presId="urn:microsoft.com/office/officeart/2005/8/layout/matrix1"/>
    <dgm:cxn modelId="{1112F37E-3292-470B-90FC-BFB257728C2C}" type="presParOf" srcId="{9E858623-C390-4056-893C-CEA1E8486FDD}" destId="{1BF6D3B6-2081-49BA-B69D-17C95E91513F}"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61440F-CBB9-4F03-9C6F-6A8F50756522}">
      <dsp:nvSpPr>
        <dsp:cNvPr id="0" name=""/>
        <dsp:cNvSpPr/>
      </dsp:nvSpPr>
      <dsp:spPr>
        <a:xfrm rot="16200000">
          <a:off x="549246" y="-549246"/>
          <a:ext cx="1852026" cy="2950518"/>
        </a:xfrm>
        <a:prstGeom prst="round1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CA" sz="3700" kern="1200" dirty="0"/>
            <a:t>Security</a:t>
          </a:r>
          <a:endParaRPr lang="en-US" sz="3700" kern="1200" dirty="0"/>
        </a:p>
      </dsp:txBody>
      <dsp:txXfrm rot="5400000">
        <a:off x="0" y="0"/>
        <a:ext cx="2950518" cy="1389019"/>
      </dsp:txXfrm>
    </dsp:sp>
    <dsp:sp modelId="{6C3E6F93-8825-4E6E-A55B-B0489A082DFD}">
      <dsp:nvSpPr>
        <dsp:cNvPr id="0" name=""/>
        <dsp:cNvSpPr/>
      </dsp:nvSpPr>
      <dsp:spPr>
        <a:xfrm>
          <a:off x="2950518" y="0"/>
          <a:ext cx="2950518" cy="1852026"/>
        </a:xfrm>
        <a:prstGeom prst="round1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CA" sz="3700" kern="1200" dirty="0"/>
            <a:t>Identity</a:t>
          </a:r>
          <a:endParaRPr lang="en-US" sz="3700" kern="1200" dirty="0"/>
        </a:p>
      </dsp:txBody>
      <dsp:txXfrm>
        <a:off x="2950518" y="0"/>
        <a:ext cx="2950518" cy="1389019"/>
      </dsp:txXfrm>
    </dsp:sp>
    <dsp:sp modelId="{91C6DF23-6EA9-4619-852E-21CD85A700C0}">
      <dsp:nvSpPr>
        <dsp:cNvPr id="0" name=""/>
        <dsp:cNvSpPr/>
      </dsp:nvSpPr>
      <dsp:spPr>
        <a:xfrm rot="10800000">
          <a:off x="0" y="1852026"/>
          <a:ext cx="2950518" cy="1852026"/>
        </a:xfrm>
        <a:prstGeom prst="round1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CA" sz="3700" kern="1200" dirty="0"/>
            <a:t>Voice</a:t>
          </a:r>
          <a:endParaRPr lang="en-US" sz="3700" kern="1200" dirty="0"/>
        </a:p>
      </dsp:txBody>
      <dsp:txXfrm rot="10800000">
        <a:off x="0" y="2315032"/>
        <a:ext cx="2950518" cy="1389019"/>
      </dsp:txXfrm>
    </dsp:sp>
    <dsp:sp modelId="{E9FB1D30-F51C-4A0B-977D-AF44D6B06FB7}">
      <dsp:nvSpPr>
        <dsp:cNvPr id="0" name=""/>
        <dsp:cNvSpPr/>
      </dsp:nvSpPr>
      <dsp:spPr>
        <a:xfrm rot="5400000">
          <a:off x="3499765" y="1302779"/>
          <a:ext cx="1852026" cy="2950518"/>
        </a:xfrm>
        <a:prstGeom prst="round1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CA" sz="3700" kern="1200" dirty="0"/>
            <a:t>Opportunity</a:t>
          </a:r>
          <a:endParaRPr lang="en-US" sz="3700" kern="1200" dirty="0"/>
        </a:p>
      </dsp:txBody>
      <dsp:txXfrm rot="-5400000">
        <a:off x="2950519" y="2315031"/>
        <a:ext cx="2950518" cy="1389019"/>
      </dsp:txXfrm>
    </dsp:sp>
    <dsp:sp modelId="{1BF6D3B6-2081-49BA-B69D-17C95E91513F}">
      <dsp:nvSpPr>
        <dsp:cNvPr id="0" name=""/>
        <dsp:cNvSpPr/>
      </dsp:nvSpPr>
      <dsp:spPr>
        <a:xfrm>
          <a:off x="2065363" y="1389019"/>
          <a:ext cx="1770311" cy="926013"/>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CA" sz="3700" kern="1200" dirty="0"/>
            <a:t>Agency</a:t>
          </a:r>
          <a:endParaRPr lang="en-US" sz="3700" kern="1200" dirty="0"/>
        </a:p>
      </dsp:txBody>
      <dsp:txXfrm>
        <a:off x="2110567" y="1434223"/>
        <a:ext cx="1679903" cy="83560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AA65B1-6BBB-4D41-81D9-794D9B420FFE}" type="datetimeFigureOut">
              <a:rPr lang="en-US" smtClean="0"/>
              <a:t>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10220F-0100-49A4-B089-27FEC91CC1CF}" type="slidenum">
              <a:rPr lang="en-US" smtClean="0"/>
              <a:t>‹#›</a:t>
            </a:fld>
            <a:endParaRPr lang="en-US"/>
          </a:p>
        </p:txBody>
      </p:sp>
    </p:spTree>
    <p:extLst>
      <p:ext uri="{BB962C8B-B14F-4D97-AF65-F5344CB8AC3E}">
        <p14:creationId xmlns:p14="http://schemas.microsoft.com/office/powerpoint/2010/main" val="832677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24BF-131E-4D32-984D-83E7EA3F85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847354-DA35-4000-89E9-DD9B19180E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8F2EC-2DE9-4E1C-8B37-595B6F9B7065}"/>
              </a:ext>
            </a:extLst>
          </p:cNvPr>
          <p:cNvSpPr>
            <a:spLocks noGrp="1"/>
          </p:cNvSpPr>
          <p:nvPr>
            <p:ph type="dt" sz="half" idx="10"/>
          </p:nvPr>
        </p:nvSpPr>
        <p:spPr/>
        <p:txBody>
          <a:bodyPr/>
          <a:lstStyle/>
          <a:p>
            <a:fld id="{5EA7A22E-48A5-4A72-BA50-5493BAFC21F6}" type="datetimeFigureOut">
              <a:rPr lang="en-US" smtClean="0"/>
              <a:t>1/5/2022</a:t>
            </a:fld>
            <a:endParaRPr lang="en-US"/>
          </a:p>
        </p:txBody>
      </p:sp>
      <p:sp>
        <p:nvSpPr>
          <p:cNvPr id="5" name="Footer Placeholder 4">
            <a:extLst>
              <a:ext uri="{FF2B5EF4-FFF2-40B4-BE49-F238E27FC236}">
                <a16:creationId xmlns:a16="http://schemas.microsoft.com/office/drawing/2014/main" id="{882D7F67-23FD-4A75-8236-359F53362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75009-D309-440C-B397-FADABD630D12}"/>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3729537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DF6A-08EF-4073-A41F-0B726C9F4C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26868F-69AB-43BA-B927-1A8FB3E535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E9691-C83F-4E27-862D-CF9F3A75829C}"/>
              </a:ext>
            </a:extLst>
          </p:cNvPr>
          <p:cNvSpPr>
            <a:spLocks noGrp="1"/>
          </p:cNvSpPr>
          <p:nvPr>
            <p:ph type="dt" sz="half" idx="10"/>
          </p:nvPr>
        </p:nvSpPr>
        <p:spPr/>
        <p:txBody>
          <a:bodyPr/>
          <a:lstStyle/>
          <a:p>
            <a:fld id="{5EA7A22E-48A5-4A72-BA50-5493BAFC21F6}" type="datetimeFigureOut">
              <a:rPr lang="en-US" smtClean="0"/>
              <a:t>1/5/2022</a:t>
            </a:fld>
            <a:endParaRPr lang="en-US"/>
          </a:p>
        </p:txBody>
      </p:sp>
      <p:sp>
        <p:nvSpPr>
          <p:cNvPr id="5" name="Footer Placeholder 4">
            <a:extLst>
              <a:ext uri="{FF2B5EF4-FFF2-40B4-BE49-F238E27FC236}">
                <a16:creationId xmlns:a16="http://schemas.microsoft.com/office/drawing/2014/main" id="{4B9D5C36-258F-4E9B-B40D-FD3883584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D9DE3-9DB0-4A18-91AE-BA1498AD164A}"/>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940073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81747B-3322-46EE-88F4-68E53F710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3306A8-FAC2-4C00-B99C-1B73FE88FA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D3841-9D6F-44F6-ABC7-892758F1D14B}"/>
              </a:ext>
            </a:extLst>
          </p:cNvPr>
          <p:cNvSpPr>
            <a:spLocks noGrp="1"/>
          </p:cNvSpPr>
          <p:nvPr>
            <p:ph type="dt" sz="half" idx="10"/>
          </p:nvPr>
        </p:nvSpPr>
        <p:spPr/>
        <p:txBody>
          <a:bodyPr/>
          <a:lstStyle/>
          <a:p>
            <a:fld id="{5EA7A22E-48A5-4A72-BA50-5493BAFC21F6}" type="datetimeFigureOut">
              <a:rPr lang="en-US" smtClean="0"/>
              <a:t>1/5/2022</a:t>
            </a:fld>
            <a:endParaRPr lang="en-US"/>
          </a:p>
        </p:txBody>
      </p:sp>
      <p:sp>
        <p:nvSpPr>
          <p:cNvPr id="5" name="Footer Placeholder 4">
            <a:extLst>
              <a:ext uri="{FF2B5EF4-FFF2-40B4-BE49-F238E27FC236}">
                <a16:creationId xmlns:a16="http://schemas.microsoft.com/office/drawing/2014/main" id="{1C961872-588F-4DCD-A302-0279EA46EE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77EC8-1797-4A46-B6A8-20D34913A80D}"/>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16080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1AD01-89AB-456B-99F0-7EF51DF97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ED973-ACF3-4D16-AF1C-BD82270F63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14505-9865-4162-BD88-CE1F3F39DE47}"/>
              </a:ext>
            </a:extLst>
          </p:cNvPr>
          <p:cNvSpPr>
            <a:spLocks noGrp="1"/>
          </p:cNvSpPr>
          <p:nvPr>
            <p:ph type="dt" sz="half" idx="10"/>
          </p:nvPr>
        </p:nvSpPr>
        <p:spPr/>
        <p:txBody>
          <a:bodyPr/>
          <a:lstStyle/>
          <a:p>
            <a:fld id="{5EA7A22E-48A5-4A72-BA50-5493BAFC21F6}" type="datetimeFigureOut">
              <a:rPr lang="en-US" smtClean="0"/>
              <a:t>1/5/2022</a:t>
            </a:fld>
            <a:endParaRPr lang="en-US"/>
          </a:p>
        </p:txBody>
      </p:sp>
      <p:sp>
        <p:nvSpPr>
          <p:cNvPr id="5" name="Footer Placeholder 4">
            <a:extLst>
              <a:ext uri="{FF2B5EF4-FFF2-40B4-BE49-F238E27FC236}">
                <a16:creationId xmlns:a16="http://schemas.microsoft.com/office/drawing/2014/main" id="{611B9DF6-0BB7-4E48-868C-9E1421DDF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7C4C85-EE19-4099-9155-F96C711DFC1A}"/>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4110171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391C-04A4-4733-843C-E6AE97B72C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63BA2F-74CD-4B0A-8676-A1216F4633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DBFFDB-1626-4CF1-9007-F7BFB288DB4B}"/>
              </a:ext>
            </a:extLst>
          </p:cNvPr>
          <p:cNvSpPr>
            <a:spLocks noGrp="1"/>
          </p:cNvSpPr>
          <p:nvPr>
            <p:ph type="dt" sz="half" idx="10"/>
          </p:nvPr>
        </p:nvSpPr>
        <p:spPr/>
        <p:txBody>
          <a:bodyPr/>
          <a:lstStyle/>
          <a:p>
            <a:fld id="{5EA7A22E-48A5-4A72-BA50-5493BAFC21F6}" type="datetimeFigureOut">
              <a:rPr lang="en-US" smtClean="0"/>
              <a:t>1/5/2022</a:t>
            </a:fld>
            <a:endParaRPr lang="en-US"/>
          </a:p>
        </p:txBody>
      </p:sp>
      <p:sp>
        <p:nvSpPr>
          <p:cNvPr id="5" name="Footer Placeholder 4">
            <a:extLst>
              <a:ext uri="{FF2B5EF4-FFF2-40B4-BE49-F238E27FC236}">
                <a16:creationId xmlns:a16="http://schemas.microsoft.com/office/drawing/2014/main" id="{1DF8D823-F53E-4EFE-B59C-396CA7D57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26557C-64CE-4994-AF7F-0119F71681D8}"/>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70297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ADE8-8E12-4F2B-8248-E4875E5F7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836921-F5A1-4AF7-8984-3A6EF5F151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27047E-8F68-48AA-8EBD-4CC25ED916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3C1DE7-2F81-4F99-8BB5-6932D36B5317}"/>
              </a:ext>
            </a:extLst>
          </p:cNvPr>
          <p:cNvSpPr>
            <a:spLocks noGrp="1"/>
          </p:cNvSpPr>
          <p:nvPr>
            <p:ph type="dt" sz="half" idx="10"/>
          </p:nvPr>
        </p:nvSpPr>
        <p:spPr/>
        <p:txBody>
          <a:bodyPr/>
          <a:lstStyle/>
          <a:p>
            <a:fld id="{5EA7A22E-48A5-4A72-BA50-5493BAFC21F6}" type="datetimeFigureOut">
              <a:rPr lang="en-US" smtClean="0"/>
              <a:t>1/5/2022</a:t>
            </a:fld>
            <a:endParaRPr lang="en-US"/>
          </a:p>
        </p:txBody>
      </p:sp>
      <p:sp>
        <p:nvSpPr>
          <p:cNvPr id="6" name="Footer Placeholder 5">
            <a:extLst>
              <a:ext uri="{FF2B5EF4-FFF2-40B4-BE49-F238E27FC236}">
                <a16:creationId xmlns:a16="http://schemas.microsoft.com/office/drawing/2014/main" id="{7AED91F9-4C6D-466D-B5B3-1D530BCB5A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6ADF78-A5E6-4759-85B3-8B34392F722E}"/>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945609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56502-4E55-4807-9512-A30B862B81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68A00B-AED9-4776-954A-0F5207DC72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EE7492-AE75-4E26-A0F8-8B25D7B7DF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1EAE98-3FE4-4392-AD17-0F70BC8FB1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0A2C26-609F-4F6A-B1E6-5F18F72B6D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3D831D-237B-4505-A749-ABC92E23EFAE}"/>
              </a:ext>
            </a:extLst>
          </p:cNvPr>
          <p:cNvSpPr>
            <a:spLocks noGrp="1"/>
          </p:cNvSpPr>
          <p:nvPr>
            <p:ph type="dt" sz="half" idx="10"/>
          </p:nvPr>
        </p:nvSpPr>
        <p:spPr/>
        <p:txBody>
          <a:bodyPr/>
          <a:lstStyle/>
          <a:p>
            <a:fld id="{5EA7A22E-48A5-4A72-BA50-5493BAFC21F6}" type="datetimeFigureOut">
              <a:rPr lang="en-US" smtClean="0"/>
              <a:t>1/5/2022</a:t>
            </a:fld>
            <a:endParaRPr lang="en-US"/>
          </a:p>
        </p:txBody>
      </p:sp>
      <p:sp>
        <p:nvSpPr>
          <p:cNvPr id="8" name="Footer Placeholder 7">
            <a:extLst>
              <a:ext uri="{FF2B5EF4-FFF2-40B4-BE49-F238E27FC236}">
                <a16:creationId xmlns:a16="http://schemas.microsoft.com/office/drawing/2014/main" id="{167A6329-41D4-4C63-A806-35DF127D62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7A65BF-52F0-439A-81ED-6BBD96B4C123}"/>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657291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A4357-769D-4A6A-A790-D2763BB7FA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CA53F5-145B-4649-89F1-AE13F0569D1A}"/>
              </a:ext>
            </a:extLst>
          </p:cNvPr>
          <p:cNvSpPr>
            <a:spLocks noGrp="1"/>
          </p:cNvSpPr>
          <p:nvPr>
            <p:ph type="dt" sz="half" idx="10"/>
          </p:nvPr>
        </p:nvSpPr>
        <p:spPr/>
        <p:txBody>
          <a:bodyPr/>
          <a:lstStyle/>
          <a:p>
            <a:fld id="{5EA7A22E-48A5-4A72-BA50-5493BAFC21F6}" type="datetimeFigureOut">
              <a:rPr lang="en-US" smtClean="0"/>
              <a:t>1/5/2022</a:t>
            </a:fld>
            <a:endParaRPr lang="en-US"/>
          </a:p>
        </p:txBody>
      </p:sp>
      <p:sp>
        <p:nvSpPr>
          <p:cNvPr id="4" name="Footer Placeholder 3">
            <a:extLst>
              <a:ext uri="{FF2B5EF4-FFF2-40B4-BE49-F238E27FC236}">
                <a16:creationId xmlns:a16="http://schemas.microsoft.com/office/drawing/2014/main" id="{725ED831-3D1A-4D65-86A8-B05F18D95D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44B83-7B8D-42A5-84C1-D54EFB649D7B}"/>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1110807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3BBF6E-FBD0-4817-913E-C617081D9A81}"/>
              </a:ext>
            </a:extLst>
          </p:cNvPr>
          <p:cNvSpPr>
            <a:spLocks noGrp="1"/>
          </p:cNvSpPr>
          <p:nvPr>
            <p:ph type="dt" sz="half" idx="10"/>
          </p:nvPr>
        </p:nvSpPr>
        <p:spPr/>
        <p:txBody>
          <a:bodyPr/>
          <a:lstStyle/>
          <a:p>
            <a:fld id="{5EA7A22E-48A5-4A72-BA50-5493BAFC21F6}" type="datetimeFigureOut">
              <a:rPr lang="en-US" smtClean="0"/>
              <a:t>1/5/2022</a:t>
            </a:fld>
            <a:endParaRPr lang="en-US"/>
          </a:p>
        </p:txBody>
      </p:sp>
      <p:sp>
        <p:nvSpPr>
          <p:cNvPr id="3" name="Footer Placeholder 2">
            <a:extLst>
              <a:ext uri="{FF2B5EF4-FFF2-40B4-BE49-F238E27FC236}">
                <a16:creationId xmlns:a16="http://schemas.microsoft.com/office/drawing/2014/main" id="{49501BFF-F1DD-45CA-BB2A-8478B52173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AEB18E-C238-4436-9B93-B6A9B00A592F}"/>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2797813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DE88-B3D9-43B9-A382-BC0334BDF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EE3841-3ED6-40EF-8DB6-529A224508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1D125B-1DE1-47DA-9CCF-83A4DC968E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35BA47-B38D-4FD0-900B-F7BD79787DF6}"/>
              </a:ext>
            </a:extLst>
          </p:cNvPr>
          <p:cNvSpPr>
            <a:spLocks noGrp="1"/>
          </p:cNvSpPr>
          <p:nvPr>
            <p:ph type="dt" sz="half" idx="10"/>
          </p:nvPr>
        </p:nvSpPr>
        <p:spPr/>
        <p:txBody>
          <a:bodyPr/>
          <a:lstStyle/>
          <a:p>
            <a:fld id="{5EA7A22E-48A5-4A72-BA50-5493BAFC21F6}" type="datetimeFigureOut">
              <a:rPr lang="en-US" smtClean="0"/>
              <a:t>1/5/2022</a:t>
            </a:fld>
            <a:endParaRPr lang="en-US"/>
          </a:p>
        </p:txBody>
      </p:sp>
      <p:sp>
        <p:nvSpPr>
          <p:cNvPr id="6" name="Footer Placeholder 5">
            <a:extLst>
              <a:ext uri="{FF2B5EF4-FFF2-40B4-BE49-F238E27FC236}">
                <a16:creationId xmlns:a16="http://schemas.microsoft.com/office/drawing/2014/main" id="{D3C34288-4E52-4006-8F14-1B436AA149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D02D32-F6B3-43F0-832E-F86428E61A55}"/>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1999376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8CB17-3D0C-46F1-90AE-8FE56F2DB5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39B872-5F4E-4C49-BCF3-151EC77B6A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2B013F-3544-444B-AB05-8F0B89522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8E3725-96C5-4C82-BD97-3DBDA3EF204B}"/>
              </a:ext>
            </a:extLst>
          </p:cNvPr>
          <p:cNvSpPr>
            <a:spLocks noGrp="1"/>
          </p:cNvSpPr>
          <p:nvPr>
            <p:ph type="dt" sz="half" idx="10"/>
          </p:nvPr>
        </p:nvSpPr>
        <p:spPr/>
        <p:txBody>
          <a:bodyPr/>
          <a:lstStyle/>
          <a:p>
            <a:fld id="{5EA7A22E-48A5-4A72-BA50-5493BAFC21F6}" type="datetimeFigureOut">
              <a:rPr lang="en-US" smtClean="0"/>
              <a:t>1/5/2022</a:t>
            </a:fld>
            <a:endParaRPr lang="en-US"/>
          </a:p>
        </p:txBody>
      </p:sp>
      <p:sp>
        <p:nvSpPr>
          <p:cNvPr id="6" name="Footer Placeholder 5">
            <a:extLst>
              <a:ext uri="{FF2B5EF4-FFF2-40B4-BE49-F238E27FC236}">
                <a16:creationId xmlns:a16="http://schemas.microsoft.com/office/drawing/2014/main" id="{CB1E00DA-10C1-4F14-BE03-2A5AE089CF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123818-A8BE-413F-ACDF-9EF13C99892D}"/>
              </a:ext>
            </a:extLst>
          </p:cNvPr>
          <p:cNvSpPr>
            <a:spLocks noGrp="1"/>
          </p:cNvSpPr>
          <p:nvPr>
            <p:ph type="sldNum" sz="quarter" idx="12"/>
          </p:nvPr>
        </p:nvSpPr>
        <p:spPr/>
        <p:txBody>
          <a:bodyPr/>
          <a:lstStyle/>
          <a:p>
            <a:fld id="{6F32FC90-9FBC-4384-8F16-C49D6B5CBD3F}" type="slidenum">
              <a:rPr lang="en-US" smtClean="0"/>
              <a:t>‹#›</a:t>
            </a:fld>
            <a:endParaRPr lang="en-US"/>
          </a:p>
        </p:txBody>
      </p:sp>
    </p:spTree>
    <p:extLst>
      <p:ext uri="{BB962C8B-B14F-4D97-AF65-F5344CB8AC3E}">
        <p14:creationId xmlns:p14="http://schemas.microsoft.com/office/powerpoint/2010/main" val="1729055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468167-EA2F-46F4-AEAA-6B1C0EF1C6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120FAA-06F5-4442-A654-6B7091A07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185542-84B7-4AB0-9864-50B9F31003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A7A22E-48A5-4A72-BA50-5493BAFC21F6}" type="datetimeFigureOut">
              <a:rPr lang="en-US" smtClean="0"/>
              <a:t>1/5/2022</a:t>
            </a:fld>
            <a:endParaRPr lang="en-US"/>
          </a:p>
        </p:txBody>
      </p:sp>
      <p:sp>
        <p:nvSpPr>
          <p:cNvPr id="5" name="Footer Placeholder 4">
            <a:extLst>
              <a:ext uri="{FF2B5EF4-FFF2-40B4-BE49-F238E27FC236}">
                <a16:creationId xmlns:a16="http://schemas.microsoft.com/office/drawing/2014/main" id="{DB1C811E-6B5A-4C82-870B-120687F79C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B28E55-239D-43A1-AD9A-39B8E002AE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32FC90-9FBC-4384-8F16-C49D6B5CBD3F}" type="slidenum">
              <a:rPr lang="en-US" smtClean="0"/>
              <a:t>‹#›</a:t>
            </a:fld>
            <a:endParaRPr lang="en-US"/>
          </a:p>
        </p:txBody>
      </p:sp>
    </p:spTree>
    <p:extLst>
      <p:ext uri="{BB962C8B-B14F-4D97-AF65-F5344CB8AC3E}">
        <p14:creationId xmlns:p14="http://schemas.microsoft.com/office/powerpoint/2010/main" val="1694372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pectrum.ieee.org/apes-with-apps" TargetMode="External"/><Relationship Id="rId2" Type="http://schemas.openxmlformats.org/officeDocument/2006/relationships/hyperlink" Target="https://en.wikipedia.org/wiki/Evolution_of_morality"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hyperlink" Target="https://evolution-outreach.biomedcentral.com/track/pdf/10.1007/s12052-009-0173-9.pdf"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codeactsineducation.wordpress.com/2021/09/08/new-biological-data-knowledge-educatio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73/pnas.1620732114" TargetMode="External"/><Relationship Id="rId2" Type="http://schemas.openxmlformats.org/officeDocument/2006/relationships/hyperlink" Target="https://www.semanticscholar.org/paper/The-Evolution-and-Evolvability-of-Culture-Sterelny/4130942a5732b58a6872163fda7f42725ce96c5a"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s://www.researchgate.net/publication/319472389_Evolutionary_Musicology_Meets_Embodied_Cognition_Biocultural_Coevolution_and_the_Enactive_Origins_of_Human_Musicality"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evolution-outreach.biomedcentral.com/track/pdf/10.1007/s12052-009-0173-9.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www.downes.ca/post/68088"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Blood_Diamond" TargetMode="External"/><Relationship Id="rId2" Type="http://schemas.openxmlformats.org/officeDocument/2006/relationships/hyperlink" Target="https://en.wikipedia.org/wiki/A_Long_Way_Gone" TargetMode="External"/><Relationship Id="rId1" Type="http://schemas.openxmlformats.org/officeDocument/2006/relationships/slideLayout" Target="../slideLayouts/slideLayout2.xml"/><Relationship Id="rId5" Type="http://schemas.openxmlformats.org/officeDocument/2006/relationships/hyperlink" Target="https://sallyhaslanger.weebly.com/uploads/1/8/2/7/18272031/haslanger_autonomy_identity_and_social_justice_-_review_of_appiah.pdf" TargetMode="Externa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hyperlink" Target="https://www.researchgate.net/publication/333663018_Teacher_agency_the_effects_of_active_and_passive_responses_to_curriculum_change"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winemag.com/2020/02/26/activism-wine/"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werd.io/2018/equality-of-opportunity-vs-equality-of-outcom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eb.archive.org/web/20171024143227/http:/www.bath.ac.uk/management/news_events/news/2017/23-10-jose-restrepo-explains-how-he-is-spreading-peace-in-colombia.html" TargetMode="External"/><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s://www.jstor.org/stable/20707165" TargetMode="External"/><Relationship Id="rId4" Type="http://schemas.openxmlformats.org/officeDocument/2006/relationships/hyperlink" Target="https://www.mcgill.ca/msr/volume3/article5"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aprende.colombiaaprende.edu.co/pilopaga"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www.uio.no/studier/emner/sv/sai/SOSANT2210/v15/pensumliste/taylor_the_politics_of_recognition.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uio.no/studier/emner/sv/sai/SOSANT2210/v15/pensumliste/taylor_the_politics_of_recognition.pdf"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ethicsunwrapped.utexas.edu/video/representation" TargetMode="External"/><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hyperlink" Target="http://annettemarkham.com/writing/denzingalleyproofs.pdf" TargetMode="External"/><Relationship Id="rId4" Type="http://schemas.openxmlformats.org/officeDocument/2006/relationships/hyperlink" Target="https://www.jstor.org/stable/3561597"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plato.stanford.edu/entries/reconciliation/"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iep.utm.edu/coll-int/" TargetMode="External"/><Relationship Id="rId2" Type="http://schemas.openxmlformats.org/officeDocument/2006/relationships/hyperlink" Target="https://plato.stanford.edu/entries/shared-agency/" TargetMode="External"/><Relationship Id="rId1" Type="http://schemas.openxmlformats.org/officeDocument/2006/relationships/slideLayout" Target="../slideLayouts/slideLayout2.xml"/><Relationship Id="rId5" Type="http://schemas.openxmlformats.org/officeDocument/2006/relationships/hyperlink" Target="https://www.thestar.com/news/canada/2013/01/28/idle_no_more_activists_resume_protests_against_conservatives.html" TargetMode="Externa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erd.io/2022/the-perfomative-demonstration-of-education"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bigthink.com/starts-with-a-bang/americas-big-mistake-science-literacy/"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ldaamerica.org/info/the-reading-brain-executive-function-hard-at-work/" TargetMode="External"/><Relationship Id="rId2" Type="http://schemas.openxmlformats.org/officeDocument/2006/relationships/hyperlink" Target="https://link.springer.com/article/10.1007/s12304-021-09405-3"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thoughtco.com/maslows-hierarchy-of-needs-4582571"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www.scirp.org/journal/paperinformation.aspx?paperid=109226"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fablearn.stanford.edu/fellows/blog/constructionism-learning-theory-and-model-maker-education" TargetMode="External"/><Relationship Id="rId2" Type="http://schemas.openxmlformats.org/officeDocument/2006/relationships/hyperlink" Target="https://www.ncbi.nlm.nih.gov/pmc/articles/PMC4745100/"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https://www.agile42.com/en/agile-teams/archetype-assessment/" TargetMode="External"/><Relationship Id="rId2" Type="http://schemas.openxmlformats.org/officeDocument/2006/relationships/hyperlink" Target="https://www.ncbi.nlm.nih.gov/pmc/articles/PMC4745100/"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nowy field with trees&#10;&#10;Description automatically generated with low confidence">
            <a:extLst>
              <a:ext uri="{FF2B5EF4-FFF2-40B4-BE49-F238E27FC236}">
                <a16:creationId xmlns:a16="http://schemas.microsoft.com/office/drawing/2014/main" id="{E4E84FF6-70A8-4CF2-889E-D4A105EC3CD7}"/>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27D0D55E-D6E2-480D-8ECD-5395CC51E667}"/>
              </a:ext>
            </a:extLst>
          </p:cNvPr>
          <p:cNvSpPr>
            <a:spLocks noGrp="1"/>
          </p:cNvSpPr>
          <p:nvPr>
            <p:ph type="ctrTitle"/>
          </p:nvPr>
        </p:nvSpPr>
        <p:spPr>
          <a:xfrm>
            <a:off x="1524000" y="1122362"/>
            <a:ext cx="9144000" cy="2900518"/>
          </a:xfrm>
        </p:spPr>
        <p:txBody>
          <a:bodyPr>
            <a:normAutofit/>
          </a:bodyPr>
          <a:lstStyle/>
          <a:p>
            <a:r>
              <a:rPr lang="en-CA">
                <a:solidFill>
                  <a:srgbClr val="FFFFFF"/>
                </a:solidFill>
              </a:rPr>
              <a:t>Agency – Part Two</a:t>
            </a:r>
            <a:endParaRPr lang="en-US">
              <a:solidFill>
                <a:srgbClr val="FFFFFF"/>
              </a:solidFill>
            </a:endParaRPr>
          </a:p>
        </p:txBody>
      </p:sp>
      <p:sp>
        <p:nvSpPr>
          <p:cNvPr id="3" name="Subtitle 2">
            <a:extLst>
              <a:ext uri="{FF2B5EF4-FFF2-40B4-BE49-F238E27FC236}">
                <a16:creationId xmlns:a16="http://schemas.microsoft.com/office/drawing/2014/main" id="{BC63E4AA-0456-4C86-89D8-6D7D70DFD529}"/>
              </a:ext>
            </a:extLst>
          </p:cNvPr>
          <p:cNvSpPr>
            <a:spLocks noGrp="1"/>
          </p:cNvSpPr>
          <p:nvPr>
            <p:ph type="subTitle" idx="1"/>
          </p:nvPr>
        </p:nvSpPr>
        <p:spPr>
          <a:xfrm>
            <a:off x="1524000" y="4159404"/>
            <a:ext cx="9144000" cy="1098395"/>
          </a:xfrm>
        </p:spPr>
        <p:txBody>
          <a:bodyPr>
            <a:normAutofit/>
          </a:bodyPr>
          <a:lstStyle/>
          <a:p>
            <a:r>
              <a:rPr lang="en-CA">
                <a:solidFill>
                  <a:srgbClr val="FFFFFF"/>
                </a:solidFill>
              </a:rPr>
              <a:t>Stephen Downes</a:t>
            </a:r>
          </a:p>
          <a:p>
            <a:r>
              <a:rPr lang="en-CA">
                <a:solidFill>
                  <a:srgbClr val="FFFFFF"/>
                </a:solidFill>
              </a:rPr>
              <a:t>January 5, 2022</a:t>
            </a:r>
            <a:endParaRPr lang="en-US">
              <a:solidFill>
                <a:srgbClr val="FFFFFF"/>
              </a:solidFill>
            </a:endParaRPr>
          </a:p>
        </p:txBody>
      </p:sp>
    </p:spTree>
    <p:extLst>
      <p:ext uri="{BB962C8B-B14F-4D97-AF65-F5344CB8AC3E}">
        <p14:creationId xmlns:p14="http://schemas.microsoft.com/office/powerpoint/2010/main" val="33818784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983AA-D9D5-4278-BF4F-7441B9491707}"/>
              </a:ext>
            </a:extLst>
          </p:cNvPr>
          <p:cNvSpPr>
            <a:spLocks noGrp="1"/>
          </p:cNvSpPr>
          <p:nvPr>
            <p:ph type="title"/>
          </p:nvPr>
        </p:nvSpPr>
        <p:spPr/>
        <p:txBody>
          <a:bodyPr/>
          <a:lstStyle/>
          <a:p>
            <a:r>
              <a:rPr lang="en-CA" dirty="0"/>
              <a:t>Morality as Social Evolution</a:t>
            </a:r>
            <a:endParaRPr lang="en-US" dirty="0"/>
          </a:p>
        </p:txBody>
      </p:sp>
      <p:sp>
        <p:nvSpPr>
          <p:cNvPr id="3" name="Content Placeholder 2">
            <a:extLst>
              <a:ext uri="{FF2B5EF4-FFF2-40B4-BE49-F238E27FC236}">
                <a16:creationId xmlns:a16="http://schemas.microsoft.com/office/drawing/2014/main" id="{AFCB7C15-93BD-4A4B-BA0E-934642F0E2F6}"/>
              </a:ext>
            </a:extLst>
          </p:cNvPr>
          <p:cNvSpPr>
            <a:spLocks noGrp="1"/>
          </p:cNvSpPr>
          <p:nvPr>
            <p:ph idx="1"/>
          </p:nvPr>
        </p:nvSpPr>
        <p:spPr>
          <a:xfrm>
            <a:off x="838200" y="1825625"/>
            <a:ext cx="6649995" cy="4351338"/>
          </a:xfrm>
        </p:spPr>
        <p:txBody>
          <a:bodyPr/>
          <a:lstStyle/>
          <a:p>
            <a:r>
              <a:rPr lang="en-US" dirty="0"/>
              <a:t>Robin Dunbar</a:t>
            </a:r>
          </a:p>
          <a:p>
            <a:pPr lvl="1"/>
            <a:r>
              <a:rPr lang="en-US" dirty="0"/>
              <a:t>The Social Brain Hypothesis and Its Implications for Social Evolution</a:t>
            </a:r>
          </a:p>
          <a:p>
            <a:pPr lvl="1"/>
            <a:r>
              <a:rPr lang="en-US" dirty="0"/>
              <a:t>“Social living puts strong evolutionary selection pressures on acquiring social intelligence”</a:t>
            </a:r>
          </a:p>
          <a:p>
            <a:r>
              <a:rPr lang="en-US" dirty="0"/>
              <a:t>Ernst Fehr</a:t>
            </a:r>
          </a:p>
          <a:p>
            <a:pPr lvl="1"/>
            <a:r>
              <a:rPr lang="en-US" dirty="0"/>
              <a:t>“Altruism can be accounted for when kin selection and inclusive fitness are taken into account”</a:t>
            </a:r>
          </a:p>
        </p:txBody>
      </p:sp>
      <p:sp>
        <p:nvSpPr>
          <p:cNvPr id="5" name="TextBox 4">
            <a:extLst>
              <a:ext uri="{FF2B5EF4-FFF2-40B4-BE49-F238E27FC236}">
                <a16:creationId xmlns:a16="http://schemas.microsoft.com/office/drawing/2014/main" id="{09135315-D604-4648-8814-96B5D2FD1DC6}"/>
              </a:ext>
            </a:extLst>
          </p:cNvPr>
          <p:cNvSpPr txBox="1"/>
          <p:nvPr/>
        </p:nvSpPr>
        <p:spPr>
          <a:xfrm>
            <a:off x="838200" y="5579761"/>
            <a:ext cx="6098058" cy="646331"/>
          </a:xfrm>
          <a:prstGeom prst="rect">
            <a:avLst/>
          </a:prstGeom>
          <a:noFill/>
        </p:spPr>
        <p:txBody>
          <a:bodyPr wrap="square">
            <a:spAutoFit/>
          </a:bodyPr>
          <a:lstStyle/>
          <a:p>
            <a:r>
              <a:rPr lang="en-US" dirty="0">
                <a:hlinkClick r:id="rId2"/>
              </a:rPr>
              <a:t>https://en.wikipedia.org/wiki/Evolution_of_morality</a:t>
            </a:r>
            <a:r>
              <a:rPr lang="en-US" dirty="0"/>
              <a:t> </a:t>
            </a:r>
          </a:p>
          <a:p>
            <a:r>
              <a:rPr lang="en-US" dirty="0"/>
              <a:t>Image: </a:t>
            </a:r>
            <a:r>
              <a:rPr lang="en-US" dirty="0">
                <a:hlinkClick r:id="rId3"/>
              </a:rPr>
              <a:t>https://spectrum.ieee.org/apes-with-apps</a:t>
            </a:r>
            <a:r>
              <a:rPr lang="en-US" dirty="0"/>
              <a:t> </a:t>
            </a:r>
          </a:p>
        </p:txBody>
      </p:sp>
      <p:pic>
        <p:nvPicPr>
          <p:cNvPr id="6" name="Picture 5">
            <a:extLst>
              <a:ext uri="{FF2B5EF4-FFF2-40B4-BE49-F238E27FC236}">
                <a16:creationId xmlns:a16="http://schemas.microsoft.com/office/drawing/2014/main" id="{C30CE993-7BA7-4F0B-80FB-D165074B0949}"/>
              </a:ext>
            </a:extLst>
          </p:cNvPr>
          <p:cNvPicPr>
            <a:picLocks noChangeAspect="1"/>
          </p:cNvPicPr>
          <p:nvPr/>
        </p:nvPicPr>
        <p:blipFill>
          <a:blip r:embed="rId4"/>
          <a:stretch>
            <a:fillRect/>
          </a:stretch>
        </p:blipFill>
        <p:spPr>
          <a:xfrm>
            <a:off x="7364626" y="1529372"/>
            <a:ext cx="2975919" cy="3799256"/>
          </a:xfrm>
          <a:prstGeom prst="rect">
            <a:avLst/>
          </a:prstGeom>
        </p:spPr>
      </p:pic>
      <p:pic>
        <p:nvPicPr>
          <p:cNvPr id="7" name="Picture 6">
            <a:extLst>
              <a:ext uri="{FF2B5EF4-FFF2-40B4-BE49-F238E27FC236}">
                <a16:creationId xmlns:a16="http://schemas.microsoft.com/office/drawing/2014/main" id="{7BE723B3-8E0B-4A90-8621-FFAE6DCE38DB}"/>
              </a:ext>
            </a:extLst>
          </p:cNvPr>
          <p:cNvPicPr>
            <a:picLocks noChangeAspect="1"/>
          </p:cNvPicPr>
          <p:nvPr/>
        </p:nvPicPr>
        <p:blipFill>
          <a:blip r:embed="rId5"/>
          <a:stretch>
            <a:fillRect/>
          </a:stretch>
        </p:blipFill>
        <p:spPr>
          <a:xfrm>
            <a:off x="7308642" y="5252774"/>
            <a:ext cx="3943900" cy="1571844"/>
          </a:xfrm>
          <a:prstGeom prst="rect">
            <a:avLst/>
          </a:prstGeom>
        </p:spPr>
      </p:pic>
    </p:spTree>
    <p:extLst>
      <p:ext uri="{BB962C8B-B14F-4D97-AF65-F5344CB8AC3E}">
        <p14:creationId xmlns:p14="http://schemas.microsoft.com/office/powerpoint/2010/main" val="1327958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256886-E7D9-4AC4-9617-25D5895C6CD3}"/>
              </a:ext>
            </a:extLst>
          </p:cNvPr>
          <p:cNvPicPr>
            <a:picLocks noGrp="1" noChangeAspect="1"/>
          </p:cNvPicPr>
          <p:nvPr>
            <p:ph idx="1"/>
          </p:nvPr>
        </p:nvPicPr>
        <p:blipFill>
          <a:blip r:embed="rId2"/>
          <a:stretch>
            <a:fillRect/>
          </a:stretch>
        </p:blipFill>
        <p:spPr>
          <a:xfrm>
            <a:off x="1045436" y="157462"/>
            <a:ext cx="9131761" cy="6119770"/>
          </a:xfrm>
        </p:spPr>
      </p:pic>
      <p:sp>
        <p:nvSpPr>
          <p:cNvPr id="7" name="TextBox 6">
            <a:extLst>
              <a:ext uri="{FF2B5EF4-FFF2-40B4-BE49-F238E27FC236}">
                <a16:creationId xmlns:a16="http://schemas.microsoft.com/office/drawing/2014/main" id="{03609638-F13C-4D39-B93C-47F793C85C46}"/>
              </a:ext>
            </a:extLst>
          </p:cNvPr>
          <p:cNvSpPr txBox="1"/>
          <p:nvPr/>
        </p:nvSpPr>
        <p:spPr>
          <a:xfrm>
            <a:off x="1045436" y="6331206"/>
            <a:ext cx="9273153" cy="369332"/>
          </a:xfrm>
          <a:prstGeom prst="rect">
            <a:avLst/>
          </a:prstGeom>
          <a:noFill/>
        </p:spPr>
        <p:txBody>
          <a:bodyPr wrap="square">
            <a:spAutoFit/>
          </a:bodyPr>
          <a:lstStyle/>
          <a:p>
            <a:r>
              <a:rPr lang="en-US" dirty="0">
                <a:hlinkClick r:id="rId3"/>
              </a:rPr>
              <a:t>https://evolution-outreach.biomedcentral.com/track/pdf/10.1007/s12052-009-0173-9.pdf</a:t>
            </a:r>
            <a:r>
              <a:rPr lang="en-US" dirty="0"/>
              <a:t> p. 631</a:t>
            </a:r>
          </a:p>
        </p:txBody>
      </p:sp>
    </p:spTree>
    <p:extLst>
      <p:ext uri="{BB962C8B-B14F-4D97-AF65-F5344CB8AC3E}">
        <p14:creationId xmlns:p14="http://schemas.microsoft.com/office/powerpoint/2010/main" val="3272192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AAB8-DEFA-4A3C-9E0C-FEA35247892A}"/>
              </a:ext>
            </a:extLst>
          </p:cNvPr>
          <p:cNvSpPr>
            <a:spLocks noGrp="1"/>
          </p:cNvSpPr>
          <p:nvPr>
            <p:ph type="title"/>
          </p:nvPr>
        </p:nvSpPr>
        <p:spPr/>
        <p:txBody>
          <a:bodyPr/>
          <a:lstStyle/>
          <a:p>
            <a:r>
              <a:rPr lang="en-CA" dirty="0"/>
              <a:t>Biologized Knowledge</a:t>
            </a:r>
            <a:endParaRPr lang="en-US" dirty="0"/>
          </a:p>
        </p:txBody>
      </p:sp>
      <p:sp>
        <p:nvSpPr>
          <p:cNvPr id="3" name="Content Placeholder 2">
            <a:extLst>
              <a:ext uri="{FF2B5EF4-FFF2-40B4-BE49-F238E27FC236}">
                <a16:creationId xmlns:a16="http://schemas.microsoft.com/office/drawing/2014/main" id="{AAFAFF1B-B93A-49DA-BA01-57398972083D}"/>
              </a:ext>
            </a:extLst>
          </p:cNvPr>
          <p:cNvSpPr>
            <a:spLocks noGrp="1"/>
          </p:cNvSpPr>
          <p:nvPr>
            <p:ph idx="1"/>
          </p:nvPr>
        </p:nvSpPr>
        <p:spPr>
          <a:xfrm>
            <a:off x="4051300" y="1825625"/>
            <a:ext cx="7302500" cy="4351338"/>
          </a:xfrm>
        </p:spPr>
        <p:txBody>
          <a:bodyPr>
            <a:normAutofit/>
          </a:bodyPr>
          <a:lstStyle/>
          <a:p>
            <a:pPr marL="0" indent="0" rtl="0">
              <a:spcBef>
                <a:spcPts val="0"/>
              </a:spcBef>
              <a:spcAft>
                <a:spcPts val="1000"/>
              </a:spcAft>
              <a:buNone/>
            </a:pPr>
            <a:r>
              <a:rPr lang="en-US" sz="2800" b="0" i="0" u="none" strike="noStrike" dirty="0">
                <a:solidFill>
                  <a:srgbClr val="000000"/>
                </a:solidFill>
                <a:effectLst/>
                <a:latin typeface="Arial" panose="020B0604020202020204" pitchFamily="34" charset="0"/>
              </a:rPr>
              <a:t>Ben Williamson: two new research projects</a:t>
            </a:r>
          </a:p>
          <a:p>
            <a:pPr lvl="1">
              <a:spcBef>
                <a:spcPts val="0"/>
              </a:spcBef>
              <a:spcAft>
                <a:spcPts val="1000"/>
              </a:spcAft>
            </a:pPr>
            <a:r>
              <a:rPr lang="en-US" b="0" i="0" u="none" strike="noStrike" dirty="0">
                <a:solidFill>
                  <a:srgbClr val="000000"/>
                </a:solidFill>
                <a:effectLst/>
                <a:latin typeface="Arial" panose="020B0604020202020204" pitchFamily="34" charset="0"/>
              </a:rPr>
              <a:t>"a data-intensive, bioinformatics-driven approach to education remains in development" - basically, using a person's genome to identify their learning needs and potential. </a:t>
            </a:r>
          </a:p>
          <a:p>
            <a:pPr lvl="1">
              <a:spcBef>
                <a:spcPts val="0"/>
              </a:spcBef>
              <a:spcAft>
                <a:spcPts val="1000"/>
              </a:spcAft>
            </a:pPr>
            <a:r>
              <a:rPr lang="en-US" b="0" i="0" u="none" strike="noStrike" dirty="0">
                <a:solidFill>
                  <a:srgbClr val="000000"/>
                </a:solidFill>
                <a:effectLst/>
                <a:latin typeface="Arial" panose="020B0604020202020204" pitchFamily="34" charset="0"/>
              </a:rPr>
              <a:t>“a set of 'affect-aware</a:t>
            </a:r>
            <a:r>
              <a:rPr lang="en-US" dirty="0">
                <a:solidFill>
                  <a:srgbClr val="000000"/>
                </a:solidFill>
                <a:latin typeface="Arial" panose="020B0604020202020204" pitchFamily="34" charset="0"/>
              </a:rPr>
              <a:t>’</a:t>
            </a:r>
            <a:r>
              <a:rPr lang="en-US" b="0" i="0" u="none" strike="noStrike" dirty="0">
                <a:solidFill>
                  <a:srgbClr val="000000"/>
                </a:solidFill>
                <a:effectLst/>
                <a:latin typeface="Arial" panose="020B0604020202020204" pitchFamily="34" charset="0"/>
              </a:rPr>
              <a:t> technologies to gauge and respond to student emotional states that aims to make ‘emotional life machine-readable, and to control, engineer, reshape and modulate human behaviour”</a:t>
            </a:r>
            <a:endParaRPr lang="en-US" dirty="0">
              <a:effectLst/>
            </a:endParaRPr>
          </a:p>
        </p:txBody>
      </p:sp>
      <p:sp>
        <p:nvSpPr>
          <p:cNvPr id="8" name="TextBox 7">
            <a:extLst>
              <a:ext uri="{FF2B5EF4-FFF2-40B4-BE49-F238E27FC236}">
                <a16:creationId xmlns:a16="http://schemas.microsoft.com/office/drawing/2014/main" id="{06091A88-36DC-472A-BFC9-EAD7234352F2}"/>
              </a:ext>
            </a:extLst>
          </p:cNvPr>
          <p:cNvSpPr txBox="1"/>
          <p:nvPr/>
        </p:nvSpPr>
        <p:spPr>
          <a:xfrm>
            <a:off x="838200" y="5988734"/>
            <a:ext cx="10007600" cy="646331"/>
          </a:xfrm>
          <a:prstGeom prst="rect">
            <a:avLst/>
          </a:prstGeom>
          <a:noFill/>
        </p:spPr>
        <p:txBody>
          <a:bodyPr wrap="square">
            <a:spAutoFit/>
          </a:bodyPr>
          <a:lstStyle/>
          <a:p>
            <a:r>
              <a:rPr lang="en-US" dirty="0"/>
              <a:t>Ben Williamson . 2021. New biological data and knowledge in education. </a:t>
            </a:r>
            <a:r>
              <a:rPr lang="en-US" dirty="0">
                <a:hlinkClick r:id="rId2"/>
              </a:rPr>
              <a:t>https://codeactsineducation.wordpress.com/2021/09/08/new-biological-data-knowledge-education/</a:t>
            </a:r>
            <a:r>
              <a:rPr lang="en-US" dirty="0"/>
              <a:t> </a:t>
            </a:r>
          </a:p>
        </p:txBody>
      </p:sp>
      <p:pic>
        <p:nvPicPr>
          <p:cNvPr id="10" name="Picture 9">
            <a:extLst>
              <a:ext uri="{FF2B5EF4-FFF2-40B4-BE49-F238E27FC236}">
                <a16:creationId xmlns:a16="http://schemas.microsoft.com/office/drawing/2014/main" id="{8E50BD97-F3D9-4299-96F0-DAA4AEB6C4AD}"/>
              </a:ext>
            </a:extLst>
          </p:cNvPr>
          <p:cNvPicPr>
            <a:picLocks noChangeAspect="1"/>
          </p:cNvPicPr>
          <p:nvPr/>
        </p:nvPicPr>
        <p:blipFill>
          <a:blip r:embed="rId3"/>
          <a:stretch>
            <a:fillRect/>
          </a:stretch>
        </p:blipFill>
        <p:spPr>
          <a:xfrm>
            <a:off x="953882" y="1912986"/>
            <a:ext cx="2943636" cy="3810532"/>
          </a:xfrm>
          <a:prstGeom prst="rect">
            <a:avLst/>
          </a:prstGeom>
        </p:spPr>
      </p:pic>
    </p:spTree>
    <p:extLst>
      <p:ext uri="{BB962C8B-B14F-4D97-AF65-F5344CB8AC3E}">
        <p14:creationId xmlns:p14="http://schemas.microsoft.com/office/powerpoint/2010/main" val="2710417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B7561-355B-4301-85AE-A3C55D110372}"/>
              </a:ext>
            </a:extLst>
          </p:cNvPr>
          <p:cNvSpPr>
            <a:spLocks noGrp="1"/>
          </p:cNvSpPr>
          <p:nvPr>
            <p:ph type="title"/>
          </p:nvPr>
        </p:nvSpPr>
        <p:spPr/>
        <p:txBody>
          <a:bodyPr/>
          <a:lstStyle/>
          <a:p>
            <a:r>
              <a:rPr lang="en-CA" dirty="0"/>
              <a:t>Agency as Evolution of Culture</a:t>
            </a:r>
            <a:endParaRPr lang="en-US" dirty="0"/>
          </a:p>
        </p:txBody>
      </p:sp>
      <p:sp>
        <p:nvSpPr>
          <p:cNvPr id="3" name="Content Placeholder 2">
            <a:extLst>
              <a:ext uri="{FF2B5EF4-FFF2-40B4-BE49-F238E27FC236}">
                <a16:creationId xmlns:a16="http://schemas.microsoft.com/office/drawing/2014/main" id="{78502454-7DAC-44B6-8373-A164DEAB9883}"/>
              </a:ext>
            </a:extLst>
          </p:cNvPr>
          <p:cNvSpPr>
            <a:spLocks noGrp="1"/>
          </p:cNvSpPr>
          <p:nvPr>
            <p:ph idx="1"/>
          </p:nvPr>
        </p:nvSpPr>
        <p:spPr>
          <a:xfrm>
            <a:off x="838200" y="1825625"/>
            <a:ext cx="5969000" cy="4351338"/>
          </a:xfrm>
        </p:spPr>
        <p:txBody>
          <a:bodyPr/>
          <a:lstStyle/>
          <a:p>
            <a:pPr marL="0" indent="0">
              <a:buNone/>
            </a:pPr>
            <a:r>
              <a:rPr lang="en-CA" dirty="0"/>
              <a:t>Kim </a:t>
            </a:r>
            <a:r>
              <a:rPr lang="en-CA" dirty="0" err="1"/>
              <a:t>Sterenly</a:t>
            </a:r>
            <a:r>
              <a:rPr lang="en-CA" dirty="0"/>
              <a:t>: “</a:t>
            </a:r>
            <a:r>
              <a:rPr lang="en-US" dirty="0"/>
              <a:t>human lifeways depend on cognitive capital that has typically been built over many generations. This process of gradual accumulation produces an adaptive fit between human agents and their environments; an adaptive fit that is the result of hidden-hand, evolutionary mechanisms.” </a:t>
            </a:r>
            <a:r>
              <a:rPr lang="en-US" sz="2000" dirty="0"/>
              <a:t>p. 137</a:t>
            </a:r>
            <a:endParaRPr lang="en-US" dirty="0"/>
          </a:p>
        </p:txBody>
      </p:sp>
      <p:sp>
        <p:nvSpPr>
          <p:cNvPr id="7" name="TextBox 6">
            <a:extLst>
              <a:ext uri="{FF2B5EF4-FFF2-40B4-BE49-F238E27FC236}">
                <a16:creationId xmlns:a16="http://schemas.microsoft.com/office/drawing/2014/main" id="{DB585B24-0240-400A-A37D-880CDA2D383E}"/>
              </a:ext>
            </a:extLst>
          </p:cNvPr>
          <p:cNvSpPr txBox="1"/>
          <p:nvPr/>
        </p:nvSpPr>
        <p:spPr>
          <a:xfrm>
            <a:off x="838200" y="5253633"/>
            <a:ext cx="10972800" cy="1477328"/>
          </a:xfrm>
          <a:prstGeom prst="rect">
            <a:avLst/>
          </a:prstGeom>
          <a:noFill/>
        </p:spPr>
        <p:txBody>
          <a:bodyPr wrap="square">
            <a:spAutoFit/>
          </a:bodyPr>
          <a:lstStyle/>
          <a:p>
            <a:r>
              <a:rPr lang="en-US" dirty="0"/>
              <a:t>Kim </a:t>
            </a:r>
            <a:r>
              <a:rPr lang="en-US" dirty="0" err="1"/>
              <a:t>Sterelny</a:t>
            </a:r>
            <a:r>
              <a:rPr lang="en-US" dirty="0"/>
              <a:t>, 2006. The Evolution and Evolvability of Culture. Mind  Language, 21(2), 137–165. doi:10.1111/j.0268-1064.2006.00309.x </a:t>
            </a:r>
            <a:r>
              <a:rPr lang="en-US" dirty="0">
                <a:hlinkClick r:id="rId2"/>
              </a:rPr>
              <a:t>https://www.semanticscholar.org/paper/The-Evolution-and-Evolvability-of-Culture-Sterelny/4130942a5732b58a6872163fda7f42725ce96c5a</a:t>
            </a:r>
            <a:r>
              <a:rPr lang="en-US" dirty="0"/>
              <a:t> </a:t>
            </a:r>
          </a:p>
          <a:p>
            <a:r>
              <a:rPr lang="en-US" dirty="0"/>
              <a:t>Nicole </a:t>
            </a:r>
            <a:r>
              <a:rPr lang="en-US" dirty="0" err="1"/>
              <a:t>Creanza</a:t>
            </a:r>
            <a:r>
              <a:rPr lang="en-US" dirty="0"/>
              <a:t>, Oren </a:t>
            </a:r>
            <a:r>
              <a:rPr lang="en-US" dirty="0" err="1"/>
              <a:t>Kolodny</a:t>
            </a:r>
            <a:r>
              <a:rPr lang="en-US" dirty="0"/>
              <a:t>, and Marcus W. Feldman, 2017. Cultural evolutionary theory: How culture evolves and why it matters . PNAS July 25, 2017. 114 (30) 7782-7789  </a:t>
            </a:r>
            <a:r>
              <a:rPr lang="en-US" dirty="0">
                <a:hlinkClick r:id="rId3"/>
              </a:rPr>
              <a:t>https://doi.org/10.1073/pnas.1620732114</a:t>
            </a:r>
            <a:r>
              <a:rPr lang="en-US" dirty="0"/>
              <a:t>  </a:t>
            </a:r>
          </a:p>
        </p:txBody>
      </p:sp>
      <p:pic>
        <p:nvPicPr>
          <p:cNvPr id="6" name="Picture 5">
            <a:extLst>
              <a:ext uri="{FF2B5EF4-FFF2-40B4-BE49-F238E27FC236}">
                <a16:creationId xmlns:a16="http://schemas.microsoft.com/office/drawing/2014/main" id="{F2D2C021-01A3-40D7-92BD-DF7B02E9AA22}"/>
              </a:ext>
            </a:extLst>
          </p:cNvPr>
          <p:cNvPicPr>
            <a:picLocks noChangeAspect="1"/>
          </p:cNvPicPr>
          <p:nvPr/>
        </p:nvPicPr>
        <p:blipFill>
          <a:blip r:embed="rId4"/>
          <a:stretch>
            <a:fillRect/>
          </a:stretch>
        </p:blipFill>
        <p:spPr>
          <a:xfrm>
            <a:off x="6718737" y="1825625"/>
            <a:ext cx="5180727" cy="3170580"/>
          </a:xfrm>
          <a:prstGeom prst="rect">
            <a:avLst/>
          </a:prstGeom>
        </p:spPr>
      </p:pic>
    </p:spTree>
    <p:extLst>
      <p:ext uri="{BB962C8B-B14F-4D97-AF65-F5344CB8AC3E}">
        <p14:creationId xmlns:p14="http://schemas.microsoft.com/office/powerpoint/2010/main" val="2312509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112C-8912-4856-98E0-06A55D71DE7D}"/>
              </a:ext>
            </a:extLst>
          </p:cNvPr>
          <p:cNvSpPr>
            <a:spLocks noGrp="1"/>
          </p:cNvSpPr>
          <p:nvPr>
            <p:ph type="title"/>
          </p:nvPr>
        </p:nvSpPr>
        <p:spPr/>
        <p:txBody>
          <a:bodyPr/>
          <a:lstStyle/>
          <a:p>
            <a:r>
              <a:rPr lang="en-CA" dirty="0"/>
              <a:t>Dual Inheritance Theory</a:t>
            </a:r>
            <a:endParaRPr lang="en-US" dirty="0"/>
          </a:p>
        </p:txBody>
      </p:sp>
      <p:sp>
        <p:nvSpPr>
          <p:cNvPr id="3" name="Content Placeholder 2">
            <a:extLst>
              <a:ext uri="{FF2B5EF4-FFF2-40B4-BE49-F238E27FC236}">
                <a16:creationId xmlns:a16="http://schemas.microsoft.com/office/drawing/2014/main" id="{2781DF2E-E83B-45C7-879D-44319E76A88D}"/>
              </a:ext>
            </a:extLst>
          </p:cNvPr>
          <p:cNvSpPr>
            <a:spLocks noGrp="1"/>
          </p:cNvSpPr>
          <p:nvPr>
            <p:ph idx="1"/>
          </p:nvPr>
        </p:nvSpPr>
        <p:spPr>
          <a:xfrm>
            <a:off x="7576456" y="1825625"/>
            <a:ext cx="3777343" cy="4351338"/>
          </a:xfrm>
        </p:spPr>
        <p:txBody>
          <a:bodyPr>
            <a:normAutofit fontScale="77500" lnSpcReduction="20000"/>
          </a:bodyPr>
          <a:lstStyle/>
          <a:p>
            <a:pPr marL="0" indent="0">
              <a:buNone/>
            </a:pPr>
            <a:r>
              <a:rPr lang="en-CA" dirty="0"/>
              <a:t>“</a:t>
            </a:r>
            <a:r>
              <a:rPr lang="en-US" dirty="0"/>
              <a:t>Dual inheritance theory models cultural evolution closely on genetic evolution, and cultural inheritance closely on biological inheritance. The central idea is that there are features of human psychology—most obviously imitation learning and language—and features of human social environments—most obviously long periods of juvenile dependence—that result in a high fidelity flow of ideas from parents to their offspring.” - </a:t>
            </a:r>
            <a:r>
              <a:rPr lang="en-US" dirty="0" err="1"/>
              <a:t>Sterelny</a:t>
            </a:r>
            <a:endParaRPr lang="en-US" dirty="0"/>
          </a:p>
        </p:txBody>
      </p:sp>
      <p:pic>
        <p:nvPicPr>
          <p:cNvPr id="7" name="Picture 6" descr="Diagram&#10;&#10;Description automatically generated">
            <a:extLst>
              <a:ext uri="{FF2B5EF4-FFF2-40B4-BE49-F238E27FC236}">
                <a16:creationId xmlns:a16="http://schemas.microsoft.com/office/drawing/2014/main" id="{BA3ACF61-2EF5-4BF7-978A-2AF2747FAB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361" y="1825625"/>
            <a:ext cx="6047826" cy="4532312"/>
          </a:xfrm>
          <a:prstGeom prst="rect">
            <a:avLst/>
          </a:prstGeom>
        </p:spPr>
      </p:pic>
      <p:sp>
        <p:nvSpPr>
          <p:cNvPr id="9" name="TextBox 8">
            <a:extLst>
              <a:ext uri="{FF2B5EF4-FFF2-40B4-BE49-F238E27FC236}">
                <a16:creationId xmlns:a16="http://schemas.microsoft.com/office/drawing/2014/main" id="{47DA4263-BC56-419D-8A33-979BEC755E90}"/>
              </a:ext>
            </a:extLst>
          </p:cNvPr>
          <p:cNvSpPr txBox="1"/>
          <p:nvPr/>
        </p:nvSpPr>
        <p:spPr>
          <a:xfrm>
            <a:off x="838200" y="6292819"/>
            <a:ext cx="10363214" cy="400110"/>
          </a:xfrm>
          <a:prstGeom prst="rect">
            <a:avLst/>
          </a:prstGeom>
          <a:noFill/>
        </p:spPr>
        <p:txBody>
          <a:bodyPr wrap="square">
            <a:spAutoFit/>
          </a:bodyPr>
          <a:lstStyle/>
          <a:p>
            <a:r>
              <a:rPr lang="en-US" sz="1000" dirty="0"/>
              <a:t>Dylan van der </a:t>
            </a:r>
            <a:r>
              <a:rPr lang="en-US" sz="1000" dirty="0" err="1"/>
              <a:t>Schyff</a:t>
            </a:r>
            <a:r>
              <a:rPr lang="en-US" sz="1000" dirty="0"/>
              <a:t> &amp; Andrea </a:t>
            </a:r>
            <a:r>
              <a:rPr lang="en-US" sz="1000" dirty="0" err="1"/>
              <a:t>Schiavio</a:t>
            </a:r>
            <a:r>
              <a:rPr lang="en-US" sz="1000" dirty="0"/>
              <a:t>, 2017, Evolutionary Musicology Meets Embodied Cognition: Biocultural Coevolution and the Enactive Origins of Human Musicality. Frontiers in Neuroscience 11  </a:t>
            </a:r>
            <a:r>
              <a:rPr lang="en-US" sz="1000" dirty="0">
                <a:hlinkClick r:id="rId3"/>
              </a:rPr>
              <a:t>https://www.researchgate.net/publication/319472389_Evolutionary_Musicology_Meets_Embodied_Cognition_Biocultural_Coevolution_and_the_Enactive_Origins_of_Human_Musicality</a:t>
            </a:r>
            <a:r>
              <a:rPr lang="en-US" sz="1000" dirty="0"/>
              <a:t> </a:t>
            </a:r>
          </a:p>
        </p:txBody>
      </p:sp>
    </p:spTree>
    <p:extLst>
      <p:ext uri="{BB962C8B-B14F-4D97-AF65-F5344CB8AC3E}">
        <p14:creationId xmlns:p14="http://schemas.microsoft.com/office/powerpoint/2010/main" val="3751839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35DC-815D-4B3A-8FCF-00B382D7185F}"/>
              </a:ext>
            </a:extLst>
          </p:cNvPr>
          <p:cNvSpPr>
            <a:spLocks noGrp="1"/>
          </p:cNvSpPr>
          <p:nvPr>
            <p:ph type="title"/>
          </p:nvPr>
        </p:nvSpPr>
        <p:spPr/>
        <p:txBody>
          <a:bodyPr/>
          <a:lstStyle/>
          <a:p>
            <a:r>
              <a:rPr lang="en-CA" dirty="0"/>
              <a:t>Meme-based Theory</a:t>
            </a:r>
            <a:endParaRPr lang="en-US" dirty="0"/>
          </a:p>
        </p:txBody>
      </p:sp>
      <p:sp>
        <p:nvSpPr>
          <p:cNvPr id="3" name="Content Placeholder 2">
            <a:extLst>
              <a:ext uri="{FF2B5EF4-FFF2-40B4-BE49-F238E27FC236}">
                <a16:creationId xmlns:a16="http://schemas.microsoft.com/office/drawing/2014/main" id="{572408BA-6E47-4B3D-B3F9-DDA8F81C4A87}"/>
              </a:ext>
            </a:extLst>
          </p:cNvPr>
          <p:cNvSpPr>
            <a:spLocks noGrp="1"/>
          </p:cNvSpPr>
          <p:nvPr>
            <p:ph idx="1"/>
          </p:nvPr>
        </p:nvSpPr>
        <p:spPr>
          <a:xfrm>
            <a:off x="838200" y="1825625"/>
            <a:ext cx="8219303" cy="4351338"/>
          </a:xfrm>
        </p:spPr>
        <p:txBody>
          <a:bodyPr>
            <a:normAutofit/>
          </a:bodyPr>
          <a:lstStyle/>
          <a:p>
            <a:r>
              <a:rPr lang="en-US" sz="2400" dirty="0"/>
              <a:t>Both dual inheritance and meme-based theories share the idea that cultural transmission is both important and accurate. </a:t>
            </a:r>
          </a:p>
          <a:p>
            <a:r>
              <a:rPr lang="en-US" sz="2400" dirty="0"/>
              <a:t>Dawkins calls the information that is copied the ‘replicator’ and contrasts this with ‘vehicles’ that carry the replicators</a:t>
            </a:r>
          </a:p>
          <a:p>
            <a:r>
              <a:rPr lang="en-US" sz="2400" dirty="0"/>
              <a:t>But on the dual inheritance picture it is the biological fitness of the vehicles (human agents) that explains the spread of cultural variants</a:t>
            </a:r>
          </a:p>
          <a:p>
            <a:r>
              <a:rPr lang="en-US" sz="2400" dirty="0"/>
              <a:t>“What is fitness for a short melody? It is the ability to survive and reproduce?”</a:t>
            </a:r>
          </a:p>
        </p:txBody>
      </p:sp>
      <p:sp>
        <p:nvSpPr>
          <p:cNvPr id="5" name="TextBox 4">
            <a:extLst>
              <a:ext uri="{FF2B5EF4-FFF2-40B4-BE49-F238E27FC236}">
                <a16:creationId xmlns:a16="http://schemas.microsoft.com/office/drawing/2014/main" id="{41E96656-FAE3-4894-9DC1-69C24ABDF05E}"/>
              </a:ext>
            </a:extLst>
          </p:cNvPr>
          <p:cNvSpPr txBox="1"/>
          <p:nvPr/>
        </p:nvSpPr>
        <p:spPr>
          <a:xfrm>
            <a:off x="838200" y="5571305"/>
            <a:ext cx="11333207" cy="1200329"/>
          </a:xfrm>
          <a:prstGeom prst="rect">
            <a:avLst/>
          </a:prstGeom>
          <a:noFill/>
        </p:spPr>
        <p:txBody>
          <a:bodyPr wrap="square">
            <a:spAutoFit/>
          </a:bodyPr>
          <a:lstStyle/>
          <a:p>
            <a:r>
              <a:rPr lang="en-US" dirty="0" err="1"/>
              <a:t>Dawkins,R</a:t>
            </a:r>
            <a:r>
              <a:rPr lang="en-US" dirty="0"/>
              <a:t>. (1976) The Selfish Gene Oxford, Oxford University Press (new edition with additional material, 1989)</a:t>
            </a:r>
          </a:p>
          <a:p>
            <a:r>
              <a:rPr lang="en-US" dirty="0"/>
              <a:t>Susan Blackmore, 2010, Memetics Does Provide a Useful Way of Understanding Cultural Evolution https://www.researchgate.net/publication/274706611_Memetics_Does_Provide_a_Useful_Way_of_Understanding_Cultural_Evolution </a:t>
            </a:r>
          </a:p>
        </p:txBody>
      </p:sp>
      <p:pic>
        <p:nvPicPr>
          <p:cNvPr id="7" name="Picture 6" descr="Diagram&#10;&#10;Description automatically generated">
            <a:extLst>
              <a:ext uri="{FF2B5EF4-FFF2-40B4-BE49-F238E27FC236}">
                <a16:creationId xmlns:a16="http://schemas.microsoft.com/office/drawing/2014/main" id="{AA24E2E6-4EA2-4720-9A69-C067C09B5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9346" y="1825625"/>
            <a:ext cx="2494286" cy="3391832"/>
          </a:xfrm>
          <a:prstGeom prst="rect">
            <a:avLst/>
          </a:prstGeom>
          <a:ln w="3175">
            <a:solidFill>
              <a:schemeClr val="tx1"/>
            </a:solidFill>
          </a:ln>
        </p:spPr>
      </p:pic>
    </p:spTree>
    <p:extLst>
      <p:ext uri="{BB962C8B-B14F-4D97-AF65-F5344CB8AC3E}">
        <p14:creationId xmlns:p14="http://schemas.microsoft.com/office/powerpoint/2010/main" val="3006939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4B809-D1A2-4D91-A469-CBA77634A87C}"/>
              </a:ext>
            </a:extLst>
          </p:cNvPr>
          <p:cNvSpPr>
            <a:spLocks noGrp="1"/>
          </p:cNvSpPr>
          <p:nvPr>
            <p:ph type="title"/>
          </p:nvPr>
        </p:nvSpPr>
        <p:spPr/>
        <p:txBody>
          <a:bodyPr/>
          <a:lstStyle/>
          <a:p>
            <a:r>
              <a:rPr lang="en-CA" dirty="0"/>
              <a:t>The Evolution of Morality</a:t>
            </a:r>
            <a:endParaRPr lang="en-US" dirty="0"/>
          </a:p>
        </p:txBody>
      </p:sp>
      <p:sp>
        <p:nvSpPr>
          <p:cNvPr id="3" name="Content Placeholder 2">
            <a:extLst>
              <a:ext uri="{FF2B5EF4-FFF2-40B4-BE49-F238E27FC236}">
                <a16:creationId xmlns:a16="http://schemas.microsoft.com/office/drawing/2014/main" id="{6428513E-3E3D-41B4-93F6-EA365B6CAE9B}"/>
              </a:ext>
            </a:extLst>
          </p:cNvPr>
          <p:cNvSpPr>
            <a:spLocks noGrp="1"/>
          </p:cNvSpPr>
          <p:nvPr>
            <p:ph idx="1"/>
          </p:nvPr>
        </p:nvSpPr>
        <p:spPr>
          <a:xfrm>
            <a:off x="4136571" y="1825625"/>
            <a:ext cx="7217228" cy="4351338"/>
          </a:xfrm>
        </p:spPr>
        <p:txBody>
          <a:bodyPr>
            <a:normAutofit/>
          </a:bodyPr>
          <a:lstStyle/>
          <a:p>
            <a:r>
              <a:rPr lang="en-CA" sz="2400" dirty="0"/>
              <a:t>“The ultra-reductionism and </a:t>
            </a:r>
            <a:r>
              <a:rPr lang="en-US" sz="2400" dirty="0"/>
              <a:t>implicit promotion of competition… once dominated the field… yielded to more balanced perspectives and more nuanced interpretations.”</a:t>
            </a:r>
          </a:p>
          <a:p>
            <a:r>
              <a:rPr lang="en-US" sz="2400" dirty="0"/>
              <a:t>“Reductionistic bias varies, but the texts basically omit the concept of emergent properties or new levels of organization at the psychological and social levels</a:t>
            </a:r>
          </a:p>
          <a:p>
            <a:r>
              <a:rPr lang="en-US" sz="2400" dirty="0"/>
              <a:t>“They do not describe how social rewards or sanctions can regulate “selfish” behavior or individual “cheating”—for example, as observed in food sharing among vampire bats”</a:t>
            </a:r>
          </a:p>
        </p:txBody>
      </p:sp>
      <p:sp>
        <p:nvSpPr>
          <p:cNvPr id="5" name="TextBox 4">
            <a:extLst>
              <a:ext uri="{FF2B5EF4-FFF2-40B4-BE49-F238E27FC236}">
                <a16:creationId xmlns:a16="http://schemas.microsoft.com/office/drawing/2014/main" id="{FFFA399E-25CE-4484-A908-014EC82BFB45}"/>
              </a:ext>
            </a:extLst>
          </p:cNvPr>
          <p:cNvSpPr txBox="1"/>
          <p:nvPr/>
        </p:nvSpPr>
        <p:spPr>
          <a:xfrm>
            <a:off x="838200" y="5988734"/>
            <a:ext cx="10515600" cy="646331"/>
          </a:xfrm>
          <a:prstGeom prst="rect">
            <a:avLst/>
          </a:prstGeom>
          <a:noFill/>
        </p:spPr>
        <p:txBody>
          <a:bodyPr wrap="square">
            <a:spAutoFit/>
          </a:bodyPr>
          <a:lstStyle/>
          <a:p>
            <a:r>
              <a:rPr lang="en-US" dirty="0"/>
              <a:t>Douglas Allchin, 2009 Teaching the Evolution of Morality: Status and Resources. BioMed Central </a:t>
            </a:r>
          </a:p>
          <a:p>
            <a:r>
              <a:rPr lang="en-US" dirty="0">
                <a:hlinkClick r:id="rId2"/>
              </a:rPr>
              <a:t>https://evolution-outreach.biomedcentral.com/track/pdf/10.1007/s12052-009-0173-9.pdf</a:t>
            </a:r>
            <a:r>
              <a:rPr lang="en-US" dirty="0"/>
              <a:t> </a:t>
            </a:r>
          </a:p>
        </p:txBody>
      </p:sp>
      <p:pic>
        <p:nvPicPr>
          <p:cNvPr id="8" name="Picture 7" descr="Diagram&#10;&#10;Description automatically generated">
            <a:extLst>
              <a:ext uri="{FF2B5EF4-FFF2-40B4-BE49-F238E27FC236}">
                <a16:creationId xmlns:a16="http://schemas.microsoft.com/office/drawing/2014/main" id="{236868E4-8C44-4872-A6C5-C88142A0D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72" y="1916338"/>
            <a:ext cx="3435804" cy="3829379"/>
          </a:xfrm>
          <a:prstGeom prst="rect">
            <a:avLst/>
          </a:prstGeom>
        </p:spPr>
      </p:pic>
    </p:spTree>
    <p:extLst>
      <p:ext uri="{BB962C8B-B14F-4D97-AF65-F5344CB8AC3E}">
        <p14:creationId xmlns:p14="http://schemas.microsoft.com/office/powerpoint/2010/main" val="1706035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7747-F6F9-4176-B5A3-93108E3100EA}"/>
              </a:ext>
            </a:extLst>
          </p:cNvPr>
          <p:cNvSpPr>
            <a:spLocks noGrp="1"/>
          </p:cNvSpPr>
          <p:nvPr>
            <p:ph type="title"/>
          </p:nvPr>
        </p:nvSpPr>
        <p:spPr/>
        <p:txBody>
          <a:bodyPr/>
          <a:lstStyle/>
          <a:p>
            <a:r>
              <a:rPr lang="en-CA" dirty="0"/>
              <a:t>Supporting Agency</a:t>
            </a:r>
            <a:endParaRPr lang="en-US" dirty="0"/>
          </a:p>
        </p:txBody>
      </p:sp>
      <p:sp>
        <p:nvSpPr>
          <p:cNvPr id="3" name="Content Placeholder 2">
            <a:extLst>
              <a:ext uri="{FF2B5EF4-FFF2-40B4-BE49-F238E27FC236}">
                <a16:creationId xmlns:a16="http://schemas.microsoft.com/office/drawing/2014/main" id="{CA079632-F43A-46C0-A370-609DD3DDD8F9}"/>
              </a:ext>
            </a:extLst>
          </p:cNvPr>
          <p:cNvSpPr>
            <a:spLocks noGrp="1"/>
          </p:cNvSpPr>
          <p:nvPr>
            <p:ph idx="1"/>
          </p:nvPr>
        </p:nvSpPr>
        <p:spPr>
          <a:xfrm>
            <a:off x="838200" y="5718629"/>
            <a:ext cx="10515600" cy="458334"/>
          </a:xfrm>
        </p:spPr>
        <p:txBody>
          <a:bodyPr>
            <a:normAutofit lnSpcReduction="10000"/>
          </a:bodyPr>
          <a:lstStyle/>
          <a:p>
            <a:pPr marL="0" indent="0">
              <a:buNone/>
            </a:pPr>
            <a:r>
              <a:rPr lang="en-US" sz="2400" dirty="0"/>
              <a:t>Based on ‘What Peace Means to Me’ </a:t>
            </a:r>
            <a:r>
              <a:rPr lang="en-US" sz="2400" dirty="0">
                <a:hlinkClick r:id="rId2"/>
              </a:rPr>
              <a:t>https://www.downes.ca/post/68088</a:t>
            </a:r>
            <a:r>
              <a:rPr lang="en-US" sz="2400" dirty="0"/>
              <a:t> </a:t>
            </a:r>
            <a:r>
              <a:rPr lang="en-US" dirty="0"/>
              <a:t>  </a:t>
            </a:r>
          </a:p>
          <a:p>
            <a:endParaRPr lang="en-US" dirty="0"/>
          </a:p>
          <a:p>
            <a:endParaRPr lang="en-US" dirty="0"/>
          </a:p>
        </p:txBody>
      </p:sp>
      <p:graphicFrame>
        <p:nvGraphicFramePr>
          <p:cNvPr id="4" name="Diagram 3">
            <a:extLst>
              <a:ext uri="{FF2B5EF4-FFF2-40B4-BE49-F238E27FC236}">
                <a16:creationId xmlns:a16="http://schemas.microsoft.com/office/drawing/2014/main" id="{816AC390-86B6-4027-847B-8F6DBAC3BD36}"/>
              </a:ext>
            </a:extLst>
          </p:cNvPr>
          <p:cNvGraphicFramePr/>
          <p:nvPr>
            <p:extLst>
              <p:ext uri="{D42A27DB-BD31-4B8C-83A1-F6EECF244321}">
                <p14:modId xmlns:p14="http://schemas.microsoft.com/office/powerpoint/2010/main" val="4078589988"/>
              </p:ext>
            </p:extLst>
          </p:nvPr>
        </p:nvGraphicFramePr>
        <p:xfrm>
          <a:off x="2588054" y="1690688"/>
          <a:ext cx="5901038" cy="3704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1316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716C-40FC-488D-9BDC-5E425EF90657}"/>
              </a:ext>
            </a:extLst>
          </p:cNvPr>
          <p:cNvSpPr>
            <a:spLocks noGrp="1"/>
          </p:cNvSpPr>
          <p:nvPr>
            <p:ph type="title"/>
          </p:nvPr>
        </p:nvSpPr>
        <p:spPr/>
        <p:txBody>
          <a:bodyPr/>
          <a:lstStyle/>
          <a:p>
            <a:r>
              <a:rPr lang="en-CA" dirty="0"/>
              <a:t>Security</a:t>
            </a:r>
            <a:endParaRPr lang="en-US" dirty="0"/>
          </a:p>
        </p:txBody>
      </p:sp>
      <p:sp>
        <p:nvSpPr>
          <p:cNvPr id="3" name="Content Placeholder 2">
            <a:extLst>
              <a:ext uri="{FF2B5EF4-FFF2-40B4-BE49-F238E27FC236}">
                <a16:creationId xmlns:a16="http://schemas.microsoft.com/office/drawing/2014/main" id="{7D1BB006-C577-4438-A374-AED89D19B187}"/>
              </a:ext>
            </a:extLst>
          </p:cNvPr>
          <p:cNvSpPr>
            <a:spLocks noGrp="1"/>
          </p:cNvSpPr>
          <p:nvPr>
            <p:ph idx="1"/>
          </p:nvPr>
        </p:nvSpPr>
        <p:spPr>
          <a:xfrm>
            <a:off x="2001794" y="1825625"/>
            <a:ext cx="9352005" cy="4351338"/>
          </a:xfrm>
        </p:spPr>
        <p:txBody>
          <a:bodyPr>
            <a:normAutofit lnSpcReduction="10000"/>
          </a:bodyPr>
          <a:lstStyle/>
          <a:p>
            <a:r>
              <a:rPr lang="en-US" dirty="0"/>
              <a:t>The first thing they take away from you is your sense of security. </a:t>
            </a:r>
          </a:p>
          <a:p>
            <a:pPr lvl="1"/>
            <a:r>
              <a:rPr lang="en-US" dirty="0"/>
              <a:t>The direct threat of violence is the most brutal and the least effective. </a:t>
            </a:r>
          </a:p>
          <a:p>
            <a:pPr lvl="1"/>
            <a:r>
              <a:rPr lang="en-US" dirty="0"/>
              <a:t>A threat against your property, your business, or your love, is more common. </a:t>
            </a:r>
          </a:p>
          <a:p>
            <a:pPr lvl="1"/>
            <a:r>
              <a:rPr lang="en-US" dirty="0"/>
              <a:t>The threat that some </a:t>
            </a:r>
            <a:r>
              <a:rPr lang="en-US" i="1" dirty="0"/>
              <a:t>other</a:t>
            </a:r>
            <a:r>
              <a:rPr lang="en-US" dirty="0"/>
              <a:t> will inflict this violence is the most subtle.</a:t>
            </a:r>
          </a:p>
          <a:p>
            <a:r>
              <a:rPr lang="en-US" dirty="0"/>
              <a:t>You do not feel secure, and hence feel compelled to comply.</a:t>
            </a:r>
          </a:p>
          <a:p>
            <a:r>
              <a:rPr lang="en-US" dirty="0"/>
              <a:t>The only response, I think, is to remove the effectiveness of violence. The solidarity of, and trust in, a community is the only effective response.</a:t>
            </a:r>
          </a:p>
        </p:txBody>
      </p:sp>
      <p:pic>
        <p:nvPicPr>
          <p:cNvPr id="5" name="Picture 4" descr="A picture containing pressure suit, military uniform, automaton&#10;&#10;Description automatically generated">
            <a:extLst>
              <a:ext uri="{FF2B5EF4-FFF2-40B4-BE49-F238E27FC236}">
                <a16:creationId xmlns:a16="http://schemas.microsoft.com/office/drawing/2014/main" id="{D0672550-CFE7-4CD2-ABFA-7DCE25E21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136" y="2519363"/>
            <a:ext cx="1557528" cy="3657600"/>
          </a:xfrm>
          <a:prstGeom prst="rect">
            <a:avLst/>
          </a:prstGeom>
        </p:spPr>
      </p:pic>
    </p:spTree>
    <p:extLst>
      <p:ext uri="{BB962C8B-B14F-4D97-AF65-F5344CB8AC3E}">
        <p14:creationId xmlns:p14="http://schemas.microsoft.com/office/powerpoint/2010/main" val="3120214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447D2-0D4D-4369-9BEA-895C15F7F7DA}"/>
              </a:ext>
            </a:extLst>
          </p:cNvPr>
          <p:cNvSpPr>
            <a:spLocks noGrp="1"/>
          </p:cNvSpPr>
          <p:nvPr>
            <p:ph type="title"/>
          </p:nvPr>
        </p:nvSpPr>
        <p:spPr/>
        <p:txBody>
          <a:bodyPr/>
          <a:lstStyle/>
          <a:p>
            <a:r>
              <a:rPr lang="en-CA" dirty="0"/>
              <a:t>Identity</a:t>
            </a:r>
            <a:endParaRPr lang="en-US" dirty="0"/>
          </a:p>
        </p:txBody>
      </p:sp>
      <p:sp>
        <p:nvSpPr>
          <p:cNvPr id="3" name="Content Placeholder 2">
            <a:extLst>
              <a:ext uri="{FF2B5EF4-FFF2-40B4-BE49-F238E27FC236}">
                <a16:creationId xmlns:a16="http://schemas.microsoft.com/office/drawing/2014/main" id="{3BD7BB86-3B01-4FE4-B2D3-F2570B464901}"/>
              </a:ext>
            </a:extLst>
          </p:cNvPr>
          <p:cNvSpPr>
            <a:spLocks noGrp="1"/>
          </p:cNvSpPr>
          <p:nvPr>
            <p:ph idx="1"/>
          </p:nvPr>
        </p:nvSpPr>
        <p:spPr>
          <a:xfrm>
            <a:off x="838200" y="1825624"/>
            <a:ext cx="8059057" cy="4879975"/>
          </a:xfrm>
        </p:spPr>
        <p:txBody>
          <a:bodyPr>
            <a:normAutofit/>
          </a:bodyPr>
          <a:lstStyle/>
          <a:p>
            <a:r>
              <a:rPr lang="en-US" dirty="0"/>
              <a:t>Identity is the right to define, and to be, who you are. War reduces each and every one of us to one thing: a tool of one side or another fighting the war. </a:t>
            </a:r>
          </a:p>
          <a:p>
            <a:pPr lvl="1"/>
            <a:r>
              <a:rPr lang="en-US" dirty="0"/>
              <a:t>E.g.  Read </a:t>
            </a:r>
            <a:r>
              <a:rPr lang="en-US" u="sng" dirty="0">
                <a:hlinkClick r:id="rId2"/>
              </a:rPr>
              <a:t>A Long Way Gone</a:t>
            </a:r>
            <a:r>
              <a:rPr lang="en-US" dirty="0"/>
              <a:t>, or watch </a:t>
            </a:r>
            <a:r>
              <a:rPr lang="en-US" u="sng" dirty="0">
                <a:hlinkClick r:id="rId3"/>
              </a:rPr>
              <a:t>Blood Diamond</a:t>
            </a:r>
            <a:r>
              <a:rPr lang="en-US" dirty="0"/>
              <a:t>,</a:t>
            </a:r>
          </a:p>
          <a:p>
            <a:r>
              <a:rPr lang="en-US" dirty="0"/>
              <a:t>Conformity becomes mandatory</a:t>
            </a:r>
          </a:p>
          <a:p>
            <a:pPr lvl="1"/>
            <a:r>
              <a:rPr lang="en-US" dirty="0"/>
              <a:t>People are expected to dress in certain ways, to speak in certain ways, or in certain languages, to believe the same things, support the same religions.</a:t>
            </a:r>
          </a:p>
          <a:p>
            <a:pPr lvl="1"/>
            <a:r>
              <a:rPr lang="en-US" dirty="0"/>
              <a:t>Obedience is demanded, and expected.</a:t>
            </a:r>
          </a:p>
          <a:p>
            <a:r>
              <a:rPr lang="en-US" dirty="0"/>
              <a:t>People who seek to deny us our individual identities are people who are endangering the peace</a:t>
            </a:r>
          </a:p>
        </p:txBody>
      </p:sp>
      <p:pic>
        <p:nvPicPr>
          <p:cNvPr id="5" name="Picture 4">
            <a:extLst>
              <a:ext uri="{FF2B5EF4-FFF2-40B4-BE49-F238E27FC236}">
                <a16:creationId xmlns:a16="http://schemas.microsoft.com/office/drawing/2014/main" id="{DAE227FD-CBF3-4371-B0C2-ED8703EEC809}"/>
              </a:ext>
            </a:extLst>
          </p:cNvPr>
          <p:cNvPicPr>
            <a:picLocks noChangeAspect="1"/>
          </p:cNvPicPr>
          <p:nvPr/>
        </p:nvPicPr>
        <p:blipFill>
          <a:blip r:embed="rId4"/>
          <a:stretch>
            <a:fillRect/>
          </a:stretch>
        </p:blipFill>
        <p:spPr>
          <a:xfrm>
            <a:off x="9013370" y="1825625"/>
            <a:ext cx="2761343" cy="4388801"/>
          </a:xfrm>
          <a:prstGeom prst="rect">
            <a:avLst/>
          </a:prstGeom>
        </p:spPr>
      </p:pic>
      <p:sp>
        <p:nvSpPr>
          <p:cNvPr id="7" name="TextBox 6">
            <a:extLst>
              <a:ext uri="{FF2B5EF4-FFF2-40B4-BE49-F238E27FC236}">
                <a16:creationId xmlns:a16="http://schemas.microsoft.com/office/drawing/2014/main" id="{75BC238B-2C90-441C-82EE-7ACD359689E7}"/>
              </a:ext>
            </a:extLst>
          </p:cNvPr>
          <p:cNvSpPr txBox="1"/>
          <p:nvPr/>
        </p:nvSpPr>
        <p:spPr>
          <a:xfrm>
            <a:off x="838200" y="6317315"/>
            <a:ext cx="10221881" cy="523220"/>
          </a:xfrm>
          <a:prstGeom prst="rect">
            <a:avLst/>
          </a:prstGeom>
          <a:noFill/>
        </p:spPr>
        <p:txBody>
          <a:bodyPr wrap="square">
            <a:spAutoFit/>
          </a:bodyPr>
          <a:lstStyle/>
          <a:p>
            <a:r>
              <a:rPr lang="en-US" sz="1400" dirty="0"/>
              <a:t>Sally </a:t>
            </a:r>
            <a:r>
              <a:rPr lang="en-US" sz="1400" dirty="0" err="1"/>
              <a:t>Haslanger</a:t>
            </a:r>
            <a:r>
              <a:rPr lang="en-US" sz="1400" dirty="0"/>
              <a:t>: Autonomy, Identity, and Social Justice (pdf, 3718 words) </a:t>
            </a:r>
            <a:r>
              <a:rPr lang="en-US" sz="1400" dirty="0">
                <a:hlinkClick r:id="rId5"/>
              </a:rPr>
              <a:t>https://sallyhaslanger.weebly.com/uploads/1/8/2/7/18272031/haslanger_autonomy_identity_and_social_justice_-_review_of_appiah.pdf</a:t>
            </a:r>
            <a:r>
              <a:rPr lang="en-US" sz="1400" dirty="0"/>
              <a:t>  </a:t>
            </a:r>
          </a:p>
        </p:txBody>
      </p:sp>
    </p:spTree>
    <p:extLst>
      <p:ext uri="{BB962C8B-B14F-4D97-AF65-F5344CB8AC3E}">
        <p14:creationId xmlns:p14="http://schemas.microsoft.com/office/powerpoint/2010/main" val="3836321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37B9C5F-2B62-4AB1-ABD9-C8118615D3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484" y="1492650"/>
            <a:ext cx="6277978" cy="5000225"/>
          </a:xfrm>
          <a:prstGeom prst="rect">
            <a:avLst/>
          </a:prstGeom>
        </p:spPr>
      </p:pic>
      <p:sp>
        <p:nvSpPr>
          <p:cNvPr id="2" name="Title 1">
            <a:extLst>
              <a:ext uri="{FF2B5EF4-FFF2-40B4-BE49-F238E27FC236}">
                <a16:creationId xmlns:a16="http://schemas.microsoft.com/office/drawing/2014/main" id="{8AD6E20A-88E6-4EBF-90DC-D0EAD58B9A70}"/>
              </a:ext>
            </a:extLst>
          </p:cNvPr>
          <p:cNvSpPr>
            <a:spLocks noGrp="1"/>
          </p:cNvSpPr>
          <p:nvPr>
            <p:ph type="title"/>
          </p:nvPr>
        </p:nvSpPr>
        <p:spPr/>
        <p:txBody>
          <a:bodyPr/>
          <a:lstStyle/>
          <a:p>
            <a:r>
              <a:rPr lang="en-CA" dirty="0"/>
              <a:t>Conceptions of Agency</a:t>
            </a:r>
            <a:endParaRPr lang="en-US" dirty="0"/>
          </a:p>
        </p:txBody>
      </p:sp>
      <p:sp>
        <p:nvSpPr>
          <p:cNvPr id="3" name="Content Placeholder 2">
            <a:extLst>
              <a:ext uri="{FF2B5EF4-FFF2-40B4-BE49-F238E27FC236}">
                <a16:creationId xmlns:a16="http://schemas.microsoft.com/office/drawing/2014/main" id="{7B77CD1B-E611-44E0-898F-E7F6FE4D4B1B}"/>
              </a:ext>
            </a:extLst>
          </p:cNvPr>
          <p:cNvSpPr>
            <a:spLocks noGrp="1"/>
          </p:cNvSpPr>
          <p:nvPr>
            <p:ph idx="1"/>
          </p:nvPr>
        </p:nvSpPr>
        <p:spPr/>
        <p:txBody>
          <a:bodyPr/>
          <a:lstStyle/>
          <a:p>
            <a:r>
              <a:rPr lang="en-CA" dirty="0"/>
              <a:t>Power / Outcomes</a:t>
            </a:r>
          </a:p>
          <a:p>
            <a:r>
              <a:rPr lang="en-CA" dirty="0"/>
              <a:t>Competences</a:t>
            </a:r>
          </a:p>
          <a:p>
            <a:r>
              <a:rPr lang="en-CA" dirty="0"/>
              <a:t>Feeling</a:t>
            </a:r>
          </a:p>
          <a:p>
            <a:r>
              <a:rPr lang="en-CA" dirty="0"/>
              <a:t>Ownership</a:t>
            </a:r>
          </a:p>
          <a:p>
            <a:endParaRPr lang="en-US" dirty="0"/>
          </a:p>
        </p:txBody>
      </p:sp>
      <p:sp>
        <p:nvSpPr>
          <p:cNvPr id="7" name="TextBox 6">
            <a:extLst>
              <a:ext uri="{FF2B5EF4-FFF2-40B4-BE49-F238E27FC236}">
                <a16:creationId xmlns:a16="http://schemas.microsoft.com/office/drawing/2014/main" id="{0FFBBFA0-00AF-4ACA-B8AE-5290441BB36A}"/>
              </a:ext>
            </a:extLst>
          </p:cNvPr>
          <p:cNvSpPr txBox="1"/>
          <p:nvPr/>
        </p:nvSpPr>
        <p:spPr>
          <a:xfrm>
            <a:off x="8748462" y="2799556"/>
            <a:ext cx="2807368" cy="3693319"/>
          </a:xfrm>
          <a:prstGeom prst="rect">
            <a:avLst/>
          </a:prstGeom>
          <a:noFill/>
        </p:spPr>
        <p:txBody>
          <a:bodyPr wrap="square">
            <a:spAutoFit/>
          </a:bodyPr>
          <a:lstStyle/>
          <a:p>
            <a:r>
              <a:rPr lang="en-US" dirty="0"/>
              <a:t>Image: Gayle Jenkins, 2019, Teacher agency: the effects of active and passive responses to curriculum change. Australian Educational Researcher 47(1):1-15 </a:t>
            </a:r>
            <a:r>
              <a:rPr lang="en-US" dirty="0">
                <a:hlinkClick r:id="rId3"/>
              </a:rPr>
              <a:t>https://www.researchgate.net/publication/333663018_Teacher_agency_the_effects_of_active_and_passive_responses_to_curriculum_change</a:t>
            </a:r>
            <a:r>
              <a:rPr lang="en-US" dirty="0"/>
              <a:t> </a:t>
            </a:r>
          </a:p>
        </p:txBody>
      </p:sp>
    </p:spTree>
    <p:extLst>
      <p:ext uri="{BB962C8B-B14F-4D97-AF65-F5344CB8AC3E}">
        <p14:creationId xmlns:p14="http://schemas.microsoft.com/office/powerpoint/2010/main" val="814458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48765-871E-4BA4-8E4E-12656522867D}"/>
              </a:ext>
            </a:extLst>
          </p:cNvPr>
          <p:cNvSpPr>
            <a:spLocks noGrp="1"/>
          </p:cNvSpPr>
          <p:nvPr>
            <p:ph type="title"/>
          </p:nvPr>
        </p:nvSpPr>
        <p:spPr/>
        <p:txBody>
          <a:bodyPr/>
          <a:lstStyle/>
          <a:p>
            <a:r>
              <a:rPr lang="en-CA" dirty="0"/>
              <a:t>Voice</a:t>
            </a:r>
            <a:endParaRPr lang="en-US" dirty="0"/>
          </a:p>
        </p:txBody>
      </p:sp>
      <p:sp>
        <p:nvSpPr>
          <p:cNvPr id="3" name="Content Placeholder 2">
            <a:extLst>
              <a:ext uri="{FF2B5EF4-FFF2-40B4-BE49-F238E27FC236}">
                <a16:creationId xmlns:a16="http://schemas.microsoft.com/office/drawing/2014/main" id="{F1191F0A-0F3F-4B04-9AD1-1EE8E255E15C}"/>
              </a:ext>
            </a:extLst>
          </p:cNvPr>
          <p:cNvSpPr>
            <a:spLocks noGrp="1"/>
          </p:cNvSpPr>
          <p:nvPr>
            <p:ph idx="1"/>
          </p:nvPr>
        </p:nvSpPr>
        <p:spPr>
          <a:xfrm>
            <a:off x="2977978" y="1825625"/>
            <a:ext cx="8375822" cy="4351338"/>
          </a:xfrm>
        </p:spPr>
        <p:txBody>
          <a:bodyPr>
            <a:normAutofit lnSpcReduction="10000"/>
          </a:bodyPr>
          <a:lstStyle/>
          <a:p>
            <a:r>
              <a:rPr lang="en-US" dirty="0"/>
              <a:t>Voice is in part the expression of identity but voice is also the way we create community, develop ideas, and create future visions and possibilities. </a:t>
            </a:r>
          </a:p>
          <a:p>
            <a:r>
              <a:rPr lang="en-US" dirty="0"/>
              <a:t>Voice is the right to a </a:t>
            </a:r>
            <a:r>
              <a:rPr lang="en-US" i="1" dirty="0"/>
              <a:t>say</a:t>
            </a:r>
            <a:r>
              <a:rPr lang="en-US" dirty="0"/>
              <a:t>, the expectation that this expression will have an impact that can be - and is - measured and weighed.</a:t>
            </a:r>
          </a:p>
          <a:p>
            <a:r>
              <a:rPr lang="en-US" dirty="0"/>
              <a:t>To have voice, people must learn to self-organize, to make decisions and resolve disputes in an open and peaceful manner, to create forums and newspapers and assemblies, to have community groups and societies and special interest groups. </a:t>
            </a:r>
          </a:p>
        </p:txBody>
      </p:sp>
      <p:pic>
        <p:nvPicPr>
          <p:cNvPr id="5" name="Picture 4">
            <a:extLst>
              <a:ext uri="{FF2B5EF4-FFF2-40B4-BE49-F238E27FC236}">
                <a16:creationId xmlns:a16="http://schemas.microsoft.com/office/drawing/2014/main" id="{B7D8B155-CF3C-4AE8-BDEB-6E7260D60793}"/>
              </a:ext>
            </a:extLst>
          </p:cNvPr>
          <p:cNvPicPr>
            <a:picLocks noChangeAspect="1"/>
          </p:cNvPicPr>
          <p:nvPr/>
        </p:nvPicPr>
        <p:blipFill>
          <a:blip r:embed="rId2"/>
          <a:stretch>
            <a:fillRect/>
          </a:stretch>
        </p:blipFill>
        <p:spPr>
          <a:xfrm>
            <a:off x="226193" y="1825625"/>
            <a:ext cx="2444436" cy="3429000"/>
          </a:xfrm>
          <a:prstGeom prst="rect">
            <a:avLst/>
          </a:prstGeom>
        </p:spPr>
      </p:pic>
      <p:sp>
        <p:nvSpPr>
          <p:cNvPr id="7" name="TextBox 6">
            <a:extLst>
              <a:ext uri="{FF2B5EF4-FFF2-40B4-BE49-F238E27FC236}">
                <a16:creationId xmlns:a16="http://schemas.microsoft.com/office/drawing/2014/main" id="{0A1ED670-9799-44ED-AB84-2A37E8A5E746}"/>
              </a:ext>
            </a:extLst>
          </p:cNvPr>
          <p:cNvSpPr txBox="1"/>
          <p:nvPr/>
        </p:nvSpPr>
        <p:spPr>
          <a:xfrm>
            <a:off x="3220995" y="6308209"/>
            <a:ext cx="6096000" cy="369332"/>
          </a:xfrm>
          <a:prstGeom prst="rect">
            <a:avLst/>
          </a:prstGeom>
          <a:noFill/>
        </p:spPr>
        <p:txBody>
          <a:bodyPr wrap="square">
            <a:spAutoFit/>
          </a:bodyPr>
          <a:lstStyle/>
          <a:p>
            <a:r>
              <a:rPr lang="en-US" dirty="0"/>
              <a:t>Image: </a:t>
            </a:r>
            <a:r>
              <a:rPr lang="en-US" dirty="0">
                <a:hlinkClick r:id="rId3"/>
              </a:rPr>
              <a:t>https://www.winemag.com/2020/02/26/activism-wine/</a:t>
            </a:r>
            <a:r>
              <a:rPr lang="en-US" dirty="0"/>
              <a:t> </a:t>
            </a:r>
          </a:p>
        </p:txBody>
      </p:sp>
    </p:spTree>
    <p:extLst>
      <p:ext uri="{BB962C8B-B14F-4D97-AF65-F5344CB8AC3E}">
        <p14:creationId xmlns:p14="http://schemas.microsoft.com/office/powerpoint/2010/main" val="1465105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3FDF-784D-4FCF-92C0-A544E34B964A}"/>
              </a:ext>
            </a:extLst>
          </p:cNvPr>
          <p:cNvSpPr>
            <a:spLocks noGrp="1"/>
          </p:cNvSpPr>
          <p:nvPr>
            <p:ph type="title"/>
          </p:nvPr>
        </p:nvSpPr>
        <p:spPr/>
        <p:txBody>
          <a:bodyPr/>
          <a:lstStyle/>
          <a:p>
            <a:r>
              <a:rPr lang="en-CA" dirty="0"/>
              <a:t>Opportunity</a:t>
            </a:r>
            <a:endParaRPr lang="en-US" dirty="0"/>
          </a:p>
        </p:txBody>
      </p:sp>
      <p:sp>
        <p:nvSpPr>
          <p:cNvPr id="3" name="Content Placeholder 2">
            <a:extLst>
              <a:ext uri="{FF2B5EF4-FFF2-40B4-BE49-F238E27FC236}">
                <a16:creationId xmlns:a16="http://schemas.microsoft.com/office/drawing/2014/main" id="{172EAAD6-3E28-428C-8770-478E58AEBA00}"/>
              </a:ext>
            </a:extLst>
          </p:cNvPr>
          <p:cNvSpPr>
            <a:spLocks noGrp="1"/>
          </p:cNvSpPr>
          <p:nvPr>
            <p:ph idx="1"/>
          </p:nvPr>
        </p:nvSpPr>
        <p:spPr>
          <a:xfrm>
            <a:off x="838200" y="1825624"/>
            <a:ext cx="7539682" cy="5032375"/>
          </a:xfrm>
        </p:spPr>
        <p:txBody>
          <a:bodyPr>
            <a:normAutofit/>
          </a:bodyPr>
          <a:lstStyle/>
          <a:p>
            <a:r>
              <a:rPr lang="en-US" dirty="0"/>
              <a:t>By opportunity what we mean is that there is a path - or the potential of a path - to get from where you are to what you aspire to achieve.</a:t>
            </a:r>
          </a:p>
          <a:p>
            <a:r>
              <a:rPr lang="en-US" dirty="0"/>
              <a:t>Those who do not have opportunity are not at peace; those who deny opportunity are waging war against them.</a:t>
            </a:r>
          </a:p>
          <a:p>
            <a:r>
              <a:rPr lang="en-US" dirty="0"/>
              <a:t>Opportunity - especially for those in marginalized or vulnerable groups - requires support.</a:t>
            </a:r>
          </a:p>
          <a:p>
            <a:r>
              <a:rPr lang="en-US" dirty="0"/>
              <a:t>But it also requires a commercial infrastructure that is robust and trustworthy.</a:t>
            </a:r>
          </a:p>
        </p:txBody>
      </p:sp>
      <p:sp>
        <p:nvSpPr>
          <p:cNvPr id="5" name="TextBox 4">
            <a:extLst>
              <a:ext uri="{FF2B5EF4-FFF2-40B4-BE49-F238E27FC236}">
                <a16:creationId xmlns:a16="http://schemas.microsoft.com/office/drawing/2014/main" id="{59A6D865-6DDB-42FF-950E-0B8BF72C073E}"/>
              </a:ext>
            </a:extLst>
          </p:cNvPr>
          <p:cNvSpPr txBox="1"/>
          <p:nvPr/>
        </p:nvSpPr>
        <p:spPr>
          <a:xfrm>
            <a:off x="1045176" y="6488667"/>
            <a:ext cx="8880388" cy="369332"/>
          </a:xfrm>
          <a:prstGeom prst="rect">
            <a:avLst/>
          </a:prstGeom>
          <a:noFill/>
        </p:spPr>
        <p:txBody>
          <a:bodyPr wrap="square">
            <a:spAutoFit/>
          </a:bodyPr>
          <a:lstStyle/>
          <a:p>
            <a:r>
              <a:rPr lang="en-US" dirty="0"/>
              <a:t>Image: </a:t>
            </a:r>
            <a:r>
              <a:rPr lang="en-US" dirty="0">
                <a:hlinkClick r:id="rId2"/>
              </a:rPr>
              <a:t>https://werd.io/2018/equality-of-opportunity-vs-equality-of-outcome</a:t>
            </a:r>
            <a:r>
              <a:rPr lang="en-US" dirty="0"/>
              <a:t> </a:t>
            </a:r>
          </a:p>
        </p:txBody>
      </p:sp>
      <p:pic>
        <p:nvPicPr>
          <p:cNvPr id="7" name="Picture 6" descr="A picture containing text, building, window&#10;&#10;Description automatically generated">
            <a:extLst>
              <a:ext uri="{FF2B5EF4-FFF2-40B4-BE49-F238E27FC236}">
                <a16:creationId xmlns:a16="http://schemas.microsoft.com/office/drawing/2014/main" id="{C5034172-45DE-4E2E-A31F-75CEEAA15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2379" y="1945780"/>
            <a:ext cx="2859926" cy="4287795"/>
          </a:xfrm>
          <a:prstGeom prst="rect">
            <a:avLst/>
          </a:prstGeom>
        </p:spPr>
      </p:pic>
    </p:spTree>
    <p:extLst>
      <p:ext uri="{BB962C8B-B14F-4D97-AF65-F5344CB8AC3E}">
        <p14:creationId xmlns:p14="http://schemas.microsoft.com/office/powerpoint/2010/main" val="670280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3FDF-784D-4FCF-92C0-A544E34B964A}"/>
              </a:ext>
            </a:extLst>
          </p:cNvPr>
          <p:cNvSpPr>
            <a:spLocks noGrp="1"/>
          </p:cNvSpPr>
          <p:nvPr>
            <p:ph type="title"/>
          </p:nvPr>
        </p:nvSpPr>
        <p:spPr/>
        <p:txBody>
          <a:bodyPr/>
          <a:lstStyle/>
          <a:p>
            <a:r>
              <a:rPr lang="en-US" dirty="0"/>
              <a:t>Four Steps to Peace - José Restrepo</a:t>
            </a:r>
          </a:p>
        </p:txBody>
      </p:sp>
      <p:pic>
        <p:nvPicPr>
          <p:cNvPr id="6" name="Picture 5">
            <a:extLst>
              <a:ext uri="{FF2B5EF4-FFF2-40B4-BE49-F238E27FC236}">
                <a16:creationId xmlns:a16="http://schemas.microsoft.com/office/drawing/2014/main" id="{392C3BDE-5509-430A-BEFD-334E36854ECF}"/>
              </a:ext>
            </a:extLst>
          </p:cNvPr>
          <p:cNvPicPr>
            <a:picLocks noChangeAspect="1"/>
          </p:cNvPicPr>
          <p:nvPr/>
        </p:nvPicPr>
        <p:blipFill>
          <a:blip r:embed="rId2"/>
          <a:stretch>
            <a:fillRect/>
          </a:stretch>
        </p:blipFill>
        <p:spPr>
          <a:xfrm>
            <a:off x="891361" y="1430079"/>
            <a:ext cx="7135175" cy="4446081"/>
          </a:xfrm>
          <a:prstGeom prst="rect">
            <a:avLst/>
          </a:prstGeom>
        </p:spPr>
      </p:pic>
      <p:sp>
        <p:nvSpPr>
          <p:cNvPr id="8" name="Rectangle 7">
            <a:extLst>
              <a:ext uri="{FF2B5EF4-FFF2-40B4-BE49-F238E27FC236}">
                <a16:creationId xmlns:a16="http://schemas.microsoft.com/office/drawing/2014/main" id="{18264EDC-5825-4A83-86FA-1E4B364E9AC8}"/>
              </a:ext>
            </a:extLst>
          </p:cNvPr>
          <p:cNvSpPr/>
          <p:nvPr/>
        </p:nvSpPr>
        <p:spPr>
          <a:xfrm>
            <a:off x="885371" y="6048311"/>
            <a:ext cx="10421861" cy="646331"/>
          </a:xfrm>
          <a:prstGeom prst="rect">
            <a:avLst/>
          </a:prstGeom>
        </p:spPr>
        <p:txBody>
          <a:bodyPr wrap="square">
            <a:spAutoFit/>
          </a:bodyPr>
          <a:lstStyle/>
          <a:p>
            <a:r>
              <a:rPr lang="en-US" dirty="0">
                <a:hlinkClick r:id="rId3"/>
              </a:rPr>
              <a:t>https://web.archive.org/web/20171024143227/http://www.bath.ac.uk/management/news_events/news/2017/23-10-jose-restrepo-explains-how-he-is-spreading-peace-in-colombia.html</a:t>
            </a:r>
            <a:r>
              <a:rPr lang="en-US" dirty="0"/>
              <a:t> </a:t>
            </a:r>
          </a:p>
        </p:txBody>
      </p:sp>
      <p:sp>
        <p:nvSpPr>
          <p:cNvPr id="9" name="TextBox 8">
            <a:extLst>
              <a:ext uri="{FF2B5EF4-FFF2-40B4-BE49-F238E27FC236}">
                <a16:creationId xmlns:a16="http://schemas.microsoft.com/office/drawing/2014/main" id="{F512D409-6097-432C-BF7E-620630C6833F}"/>
              </a:ext>
            </a:extLst>
          </p:cNvPr>
          <p:cNvSpPr txBox="1"/>
          <p:nvPr/>
        </p:nvSpPr>
        <p:spPr>
          <a:xfrm>
            <a:off x="8079697" y="4121834"/>
            <a:ext cx="2843000" cy="1754326"/>
          </a:xfrm>
          <a:prstGeom prst="rect">
            <a:avLst/>
          </a:prstGeom>
          <a:noFill/>
        </p:spPr>
        <p:txBody>
          <a:bodyPr wrap="square">
            <a:spAutoFit/>
          </a:bodyPr>
          <a:lstStyle/>
          <a:p>
            <a:r>
              <a:rPr lang="en-US" dirty="0"/>
              <a:t>See also: </a:t>
            </a:r>
            <a:r>
              <a:rPr lang="en-US" dirty="0">
                <a:hlinkClick r:id="rId4"/>
              </a:rPr>
              <a:t>https://www.mcgill.ca/msr/volume3/article5</a:t>
            </a:r>
            <a:r>
              <a:rPr lang="en-US" dirty="0"/>
              <a:t> </a:t>
            </a:r>
          </a:p>
          <a:p>
            <a:endParaRPr lang="en-US" dirty="0"/>
          </a:p>
          <a:p>
            <a:r>
              <a:rPr lang="en-US" dirty="0">
                <a:hlinkClick r:id="rId5"/>
              </a:rPr>
              <a:t>https://www.jstor.org/stable/20707165</a:t>
            </a:r>
            <a:r>
              <a:rPr lang="en-US" dirty="0"/>
              <a:t> </a:t>
            </a:r>
          </a:p>
        </p:txBody>
      </p:sp>
    </p:spTree>
    <p:extLst>
      <p:ext uri="{BB962C8B-B14F-4D97-AF65-F5344CB8AC3E}">
        <p14:creationId xmlns:p14="http://schemas.microsoft.com/office/powerpoint/2010/main" val="1149930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3FDF-784D-4FCF-92C0-A544E34B964A}"/>
              </a:ext>
            </a:extLst>
          </p:cNvPr>
          <p:cNvSpPr>
            <a:spLocks noGrp="1"/>
          </p:cNvSpPr>
          <p:nvPr>
            <p:ph type="title"/>
          </p:nvPr>
        </p:nvSpPr>
        <p:spPr/>
        <p:txBody>
          <a:bodyPr/>
          <a:lstStyle/>
          <a:p>
            <a:r>
              <a:rPr lang="en-US" dirty="0"/>
              <a:t>Redistribution</a:t>
            </a:r>
          </a:p>
        </p:txBody>
      </p:sp>
      <p:pic>
        <p:nvPicPr>
          <p:cNvPr id="5" name="Picture 4">
            <a:extLst>
              <a:ext uri="{FF2B5EF4-FFF2-40B4-BE49-F238E27FC236}">
                <a16:creationId xmlns:a16="http://schemas.microsoft.com/office/drawing/2014/main" id="{09382479-BFEF-40D0-8DF4-FE0127D82DFD}"/>
              </a:ext>
            </a:extLst>
          </p:cNvPr>
          <p:cNvPicPr>
            <a:picLocks noChangeAspect="1"/>
          </p:cNvPicPr>
          <p:nvPr/>
        </p:nvPicPr>
        <p:blipFill>
          <a:blip r:embed="rId2"/>
          <a:stretch>
            <a:fillRect/>
          </a:stretch>
        </p:blipFill>
        <p:spPr>
          <a:xfrm>
            <a:off x="961358" y="1508052"/>
            <a:ext cx="6996394" cy="3136711"/>
          </a:xfrm>
          <a:prstGeom prst="rect">
            <a:avLst/>
          </a:prstGeom>
        </p:spPr>
      </p:pic>
      <p:sp>
        <p:nvSpPr>
          <p:cNvPr id="9" name="TextBox 8">
            <a:extLst>
              <a:ext uri="{FF2B5EF4-FFF2-40B4-BE49-F238E27FC236}">
                <a16:creationId xmlns:a16="http://schemas.microsoft.com/office/drawing/2014/main" id="{D715F30B-E6FC-48EC-8433-03DE7A88C3CB}"/>
              </a:ext>
            </a:extLst>
          </p:cNvPr>
          <p:cNvSpPr txBox="1"/>
          <p:nvPr/>
        </p:nvSpPr>
        <p:spPr>
          <a:xfrm>
            <a:off x="8180172" y="1525564"/>
            <a:ext cx="3572777" cy="3539430"/>
          </a:xfrm>
          <a:prstGeom prst="rect">
            <a:avLst/>
          </a:prstGeom>
          <a:noFill/>
        </p:spPr>
        <p:txBody>
          <a:bodyPr wrap="square">
            <a:spAutoFit/>
          </a:bodyPr>
          <a:lstStyle/>
          <a:p>
            <a:r>
              <a:rPr lang="en-US" sz="2800" dirty="0"/>
              <a:t>Scholarships for students from low income families and areas of conflict. Increase capacities in communications, information technologies, learning</a:t>
            </a:r>
          </a:p>
        </p:txBody>
      </p:sp>
      <p:sp>
        <p:nvSpPr>
          <p:cNvPr id="10" name="Rectangle 9">
            <a:extLst>
              <a:ext uri="{FF2B5EF4-FFF2-40B4-BE49-F238E27FC236}">
                <a16:creationId xmlns:a16="http://schemas.microsoft.com/office/drawing/2014/main" id="{3F387EC0-5ED6-4BE1-9E6B-C800F6B2F3D1}"/>
              </a:ext>
            </a:extLst>
          </p:cNvPr>
          <p:cNvSpPr/>
          <p:nvPr/>
        </p:nvSpPr>
        <p:spPr>
          <a:xfrm>
            <a:off x="6818265" y="5064994"/>
            <a:ext cx="4934684" cy="369332"/>
          </a:xfrm>
          <a:prstGeom prst="rect">
            <a:avLst/>
          </a:prstGeom>
        </p:spPr>
        <p:txBody>
          <a:bodyPr wrap="none">
            <a:spAutoFit/>
          </a:bodyPr>
          <a:lstStyle/>
          <a:p>
            <a:r>
              <a:rPr lang="en-US" dirty="0">
                <a:hlinkClick r:id="rId3"/>
              </a:rPr>
              <a:t>http://aprende.colombiaaprende.edu.co/pilopaga</a:t>
            </a:r>
            <a:r>
              <a:rPr lang="en-US" dirty="0"/>
              <a:t> </a:t>
            </a:r>
          </a:p>
        </p:txBody>
      </p:sp>
      <p:sp>
        <p:nvSpPr>
          <p:cNvPr id="7" name="TextBox 6">
            <a:extLst>
              <a:ext uri="{FF2B5EF4-FFF2-40B4-BE49-F238E27FC236}">
                <a16:creationId xmlns:a16="http://schemas.microsoft.com/office/drawing/2014/main" id="{262F1032-BD95-4094-AE35-5E9F40246CA0}"/>
              </a:ext>
            </a:extLst>
          </p:cNvPr>
          <p:cNvSpPr txBox="1"/>
          <p:nvPr/>
        </p:nvSpPr>
        <p:spPr>
          <a:xfrm>
            <a:off x="824609" y="5485225"/>
            <a:ext cx="11346592" cy="923330"/>
          </a:xfrm>
          <a:prstGeom prst="rect">
            <a:avLst/>
          </a:prstGeom>
          <a:noFill/>
        </p:spPr>
        <p:txBody>
          <a:bodyPr wrap="square">
            <a:spAutoFit/>
          </a:bodyPr>
          <a:lstStyle/>
          <a:p>
            <a:r>
              <a:rPr lang="en-US" dirty="0"/>
              <a:t>SEP: Ethics of Redistribution: “couching discussions of distributive justice in terms implied by redistribution smuggles in associations of forceful takings and rights infringements” </a:t>
            </a:r>
            <a:r>
              <a:rPr lang="en-US" dirty="0">
                <a:hlinkClick r:id="rId4"/>
              </a:rPr>
              <a:t>https://www.uio.no/studier/emner/sv/sai/SOSANT2210/v15/pensumliste/taylor_the_politics_of_recognition.pdf</a:t>
            </a:r>
            <a:r>
              <a:rPr lang="en-US" dirty="0"/>
              <a:t> </a:t>
            </a:r>
          </a:p>
        </p:txBody>
      </p:sp>
    </p:spTree>
    <p:extLst>
      <p:ext uri="{BB962C8B-B14F-4D97-AF65-F5344CB8AC3E}">
        <p14:creationId xmlns:p14="http://schemas.microsoft.com/office/powerpoint/2010/main" val="1658702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3FDF-784D-4FCF-92C0-A544E34B964A}"/>
              </a:ext>
            </a:extLst>
          </p:cNvPr>
          <p:cNvSpPr>
            <a:spLocks noGrp="1"/>
          </p:cNvSpPr>
          <p:nvPr>
            <p:ph type="title"/>
          </p:nvPr>
        </p:nvSpPr>
        <p:spPr/>
        <p:txBody>
          <a:bodyPr/>
          <a:lstStyle/>
          <a:p>
            <a:r>
              <a:rPr lang="en-US" dirty="0"/>
              <a:t>Recognition</a:t>
            </a:r>
          </a:p>
        </p:txBody>
      </p:sp>
      <p:pic>
        <p:nvPicPr>
          <p:cNvPr id="3" name="Picture 2">
            <a:extLst>
              <a:ext uri="{FF2B5EF4-FFF2-40B4-BE49-F238E27FC236}">
                <a16:creationId xmlns:a16="http://schemas.microsoft.com/office/drawing/2014/main" id="{1A1E8378-CA5E-4F0B-A82C-FA92C39B66CC}"/>
              </a:ext>
            </a:extLst>
          </p:cNvPr>
          <p:cNvPicPr>
            <a:picLocks noChangeAspect="1"/>
          </p:cNvPicPr>
          <p:nvPr/>
        </p:nvPicPr>
        <p:blipFill>
          <a:blip r:embed="rId2"/>
          <a:stretch>
            <a:fillRect/>
          </a:stretch>
        </p:blipFill>
        <p:spPr>
          <a:xfrm>
            <a:off x="975866" y="1690688"/>
            <a:ext cx="5937772" cy="3993517"/>
          </a:xfrm>
          <a:prstGeom prst="rect">
            <a:avLst/>
          </a:prstGeom>
        </p:spPr>
      </p:pic>
      <p:sp>
        <p:nvSpPr>
          <p:cNvPr id="5" name="TextBox 4">
            <a:extLst>
              <a:ext uri="{FF2B5EF4-FFF2-40B4-BE49-F238E27FC236}">
                <a16:creationId xmlns:a16="http://schemas.microsoft.com/office/drawing/2014/main" id="{165F0AAD-893D-4CF9-8952-49E6456A70C0}"/>
              </a:ext>
            </a:extLst>
          </p:cNvPr>
          <p:cNvSpPr txBox="1"/>
          <p:nvPr/>
        </p:nvSpPr>
        <p:spPr>
          <a:xfrm>
            <a:off x="7105667" y="1521595"/>
            <a:ext cx="4056104" cy="3108543"/>
          </a:xfrm>
          <a:prstGeom prst="rect">
            <a:avLst/>
          </a:prstGeom>
          <a:noFill/>
        </p:spPr>
        <p:txBody>
          <a:bodyPr wrap="square">
            <a:spAutoFit/>
          </a:bodyPr>
          <a:lstStyle/>
          <a:p>
            <a:r>
              <a:rPr lang="en-US" sz="2800" dirty="0"/>
              <a:t>Gender equality and diversity while also promoting remembrance, truth and reconciliation. A focus on training of indigenous communities and ex-combatants.</a:t>
            </a:r>
          </a:p>
        </p:txBody>
      </p:sp>
      <p:sp>
        <p:nvSpPr>
          <p:cNvPr id="7" name="TextBox 6">
            <a:extLst>
              <a:ext uri="{FF2B5EF4-FFF2-40B4-BE49-F238E27FC236}">
                <a16:creationId xmlns:a16="http://schemas.microsoft.com/office/drawing/2014/main" id="{BBD74630-143E-4485-9FD8-5960829B7D5A}"/>
              </a:ext>
            </a:extLst>
          </p:cNvPr>
          <p:cNvSpPr txBox="1"/>
          <p:nvPr/>
        </p:nvSpPr>
        <p:spPr>
          <a:xfrm>
            <a:off x="7253416" y="4917989"/>
            <a:ext cx="4312508" cy="1754326"/>
          </a:xfrm>
          <a:prstGeom prst="rect">
            <a:avLst/>
          </a:prstGeom>
          <a:noFill/>
        </p:spPr>
        <p:txBody>
          <a:bodyPr wrap="square" rtlCol="0">
            <a:spAutoFit/>
          </a:bodyPr>
          <a:lstStyle/>
          <a:p>
            <a:r>
              <a:rPr lang="en-CA" dirty="0"/>
              <a:t>Charles Taylor: recognition of dignity and of difference. ‘The Politics of Recognition’ </a:t>
            </a:r>
            <a:r>
              <a:rPr lang="en-CA" dirty="0">
                <a:hlinkClick r:id="rId3"/>
              </a:rPr>
              <a:t>https://www.uio.no/studier/emner/sv/sai/SOSANT2210/v15/pensumliste/taylor_the_politics_of_recognition.pdf</a:t>
            </a:r>
            <a:r>
              <a:rPr lang="en-CA" dirty="0"/>
              <a:t> </a:t>
            </a:r>
          </a:p>
          <a:p>
            <a:endParaRPr lang="en-US" dirty="0"/>
          </a:p>
        </p:txBody>
      </p:sp>
    </p:spTree>
    <p:extLst>
      <p:ext uri="{BB962C8B-B14F-4D97-AF65-F5344CB8AC3E}">
        <p14:creationId xmlns:p14="http://schemas.microsoft.com/office/powerpoint/2010/main" val="2576631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3FDF-784D-4FCF-92C0-A544E34B964A}"/>
              </a:ext>
            </a:extLst>
          </p:cNvPr>
          <p:cNvSpPr>
            <a:spLocks noGrp="1"/>
          </p:cNvSpPr>
          <p:nvPr>
            <p:ph type="title"/>
          </p:nvPr>
        </p:nvSpPr>
        <p:spPr/>
        <p:txBody>
          <a:bodyPr/>
          <a:lstStyle/>
          <a:p>
            <a:r>
              <a:rPr lang="en-US" dirty="0"/>
              <a:t>Representation</a:t>
            </a:r>
          </a:p>
        </p:txBody>
      </p:sp>
      <p:pic>
        <p:nvPicPr>
          <p:cNvPr id="3" name="Picture 2">
            <a:extLst>
              <a:ext uri="{FF2B5EF4-FFF2-40B4-BE49-F238E27FC236}">
                <a16:creationId xmlns:a16="http://schemas.microsoft.com/office/drawing/2014/main" id="{B321E813-B6A7-4733-B823-2C34BB67DD20}"/>
              </a:ext>
            </a:extLst>
          </p:cNvPr>
          <p:cNvPicPr>
            <a:picLocks noChangeAspect="1"/>
          </p:cNvPicPr>
          <p:nvPr/>
        </p:nvPicPr>
        <p:blipFill>
          <a:blip r:embed="rId2"/>
          <a:stretch>
            <a:fillRect/>
          </a:stretch>
        </p:blipFill>
        <p:spPr>
          <a:xfrm>
            <a:off x="5869459" y="1841042"/>
            <a:ext cx="5187779" cy="3318197"/>
          </a:xfrm>
          <a:prstGeom prst="rect">
            <a:avLst/>
          </a:prstGeom>
        </p:spPr>
      </p:pic>
      <p:sp>
        <p:nvSpPr>
          <p:cNvPr id="5" name="TextBox 4">
            <a:extLst>
              <a:ext uri="{FF2B5EF4-FFF2-40B4-BE49-F238E27FC236}">
                <a16:creationId xmlns:a16="http://schemas.microsoft.com/office/drawing/2014/main" id="{B42AF7E3-FD28-4BDF-BB72-30F244471F79}"/>
              </a:ext>
            </a:extLst>
          </p:cNvPr>
          <p:cNvSpPr txBox="1"/>
          <p:nvPr/>
        </p:nvSpPr>
        <p:spPr>
          <a:xfrm>
            <a:off x="838200" y="1690688"/>
            <a:ext cx="3994321" cy="3539430"/>
          </a:xfrm>
          <a:prstGeom prst="rect">
            <a:avLst/>
          </a:prstGeom>
          <a:noFill/>
        </p:spPr>
        <p:txBody>
          <a:bodyPr wrap="square">
            <a:spAutoFit/>
          </a:bodyPr>
          <a:lstStyle/>
          <a:p>
            <a:r>
              <a:rPr lang="en-US" sz="2800" dirty="0"/>
              <a:t>Working together to promote interdisciplinary research to develop capacity to rebuild society, sharing curricula on human rights and writing textbooks to teach new generations.</a:t>
            </a:r>
          </a:p>
        </p:txBody>
      </p:sp>
      <p:sp>
        <p:nvSpPr>
          <p:cNvPr id="6" name="TextBox 5">
            <a:extLst>
              <a:ext uri="{FF2B5EF4-FFF2-40B4-BE49-F238E27FC236}">
                <a16:creationId xmlns:a16="http://schemas.microsoft.com/office/drawing/2014/main" id="{82CE1D77-7100-470F-9C03-7FEB71BD2A46}"/>
              </a:ext>
            </a:extLst>
          </p:cNvPr>
          <p:cNvSpPr txBox="1"/>
          <p:nvPr/>
        </p:nvSpPr>
        <p:spPr>
          <a:xfrm>
            <a:off x="838200" y="5579761"/>
            <a:ext cx="10515600" cy="923330"/>
          </a:xfrm>
          <a:prstGeom prst="rect">
            <a:avLst/>
          </a:prstGeom>
          <a:noFill/>
        </p:spPr>
        <p:txBody>
          <a:bodyPr wrap="square">
            <a:spAutoFit/>
          </a:bodyPr>
          <a:lstStyle/>
          <a:p>
            <a:r>
              <a:rPr lang="en-US" dirty="0"/>
              <a:t>“Who speaks for us?” Issues include media representation, stereotypes, democratic representation, etc. </a:t>
            </a:r>
            <a:r>
              <a:rPr lang="en-US" dirty="0">
                <a:hlinkClick r:id="rId3"/>
              </a:rPr>
              <a:t>https://ethicsunwrapped.utexas.edu/video/representation</a:t>
            </a:r>
            <a:r>
              <a:rPr lang="en-US" dirty="0"/>
              <a:t> </a:t>
            </a:r>
          </a:p>
          <a:p>
            <a:r>
              <a:rPr lang="en-US" dirty="0">
                <a:hlinkClick r:id="rId4"/>
              </a:rPr>
              <a:t>https://www.jstor.org/stable/3561597</a:t>
            </a:r>
            <a:r>
              <a:rPr lang="en-US" dirty="0"/>
              <a:t>        </a:t>
            </a:r>
            <a:r>
              <a:rPr lang="en-US" dirty="0">
                <a:hlinkClick r:id="rId5"/>
              </a:rPr>
              <a:t>http://annettemarkham.com/writing/denzingalleyproofs.pdf</a:t>
            </a:r>
            <a:r>
              <a:rPr lang="en-US" dirty="0"/>
              <a:t> </a:t>
            </a:r>
          </a:p>
        </p:txBody>
      </p:sp>
    </p:spTree>
    <p:extLst>
      <p:ext uri="{BB962C8B-B14F-4D97-AF65-F5344CB8AC3E}">
        <p14:creationId xmlns:p14="http://schemas.microsoft.com/office/powerpoint/2010/main" val="2337819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3FDF-784D-4FCF-92C0-A544E34B964A}"/>
              </a:ext>
            </a:extLst>
          </p:cNvPr>
          <p:cNvSpPr>
            <a:spLocks noGrp="1"/>
          </p:cNvSpPr>
          <p:nvPr>
            <p:ph type="title"/>
          </p:nvPr>
        </p:nvSpPr>
        <p:spPr/>
        <p:txBody>
          <a:bodyPr/>
          <a:lstStyle/>
          <a:p>
            <a:r>
              <a:rPr lang="en-US" dirty="0"/>
              <a:t>Reconciliation</a:t>
            </a:r>
          </a:p>
        </p:txBody>
      </p:sp>
      <p:pic>
        <p:nvPicPr>
          <p:cNvPr id="3" name="Picture 2">
            <a:extLst>
              <a:ext uri="{FF2B5EF4-FFF2-40B4-BE49-F238E27FC236}">
                <a16:creationId xmlns:a16="http://schemas.microsoft.com/office/drawing/2014/main" id="{F435F185-FEC6-44D9-87D7-4BB598C08467}"/>
              </a:ext>
            </a:extLst>
          </p:cNvPr>
          <p:cNvPicPr>
            <a:picLocks noChangeAspect="1"/>
          </p:cNvPicPr>
          <p:nvPr/>
        </p:nvPicPr>
        <p:blipFill>
          <a:blip r:embed="rId2"/>
          <a:stretch>
            <a:fillRect/>
          </a:stretch>
        </p:blipFill>
        <p:spPr>
          <a:xfrm>
            <a:off x="1006324" y="1363276"/>
            <a:ext cx="5350611" cy="3110753"/>
          </a:xfrm>
          <a:prstGeom prst="rect">
            <a:avLst/>
          </a:prstGeom>
        </p:spPr>
      </p:pic>
      <p:sp>
        <p:nvSpPr>
          <p:cNvPr id="5" name="TextBox 4">
            <a:extLst>
              <a:ext uri="{FF2B5EF4-FFF2-40B4-BE49-F238E27FC236}">
                <a16:creationId xmlns:a16="http://schemas.microsoft.com/office/drawing/2014/main" id="{11D8A0AD-2679-4FFC-865B-4119AE875BA0}"/>
              </a:ext>
            </a:extLst>
          </p:cNvPr>
          <p:cNvSpPr txBox="1"/>
          <p:nvPr/>
        </p:nvSpPr>
        <p:spPr>
          <a:xfrm>
            <a:off x="874295" y="4779682"/>
            <a:ext cx="6098058" cy="1384995"/>
          </a:xfrm>
          <a:prstGeom prst="rect">
            <a:avLst/>
          </a:prstGeom>
          <a:noFill/>
        </p:spPr>
        <p:txBody>
          <a:bodyPr wrap="square">
            <a:spAutoFit/>
          </a:bodyPr>
          <a:lstStyle/>
          <a:p>
            <a:r>
              <a:rPr lang="en-US" sz="2800" dirty="0"/>
              <a:t>Promoting peaceful conflict resolution and offering alternative paths to success, self-expression, and community support</a:t>
            </a:r>
          </a:p>
        </p:txBody>
      </p:sp>
      <p:sp>
        <p:nvSpPr>
          <p:cNvPr id="6" name="TextBox 5">
            <a:extLst>
              <a:ext uri="{FF2B5EF4-FFF2-40B4-BE49-F238E27FC236}">
                <a16:creationId xmlns:a16="http://schemas.microsoft.com/office/drawing/2014/main" id="{45034697-ABDA-4523-BEBF-D6659BE150E1}"/>
              </a:ext>
            </a:extLst>
          </p:cNvPr>
          <p:cNvSpPr txBox="1"/>
          <p:nvPr/>
        </p:nvSpPr>
        <p:spPr>
          <a:xfrm>
            <a:off x="7451124" y="1305341"/>
            <a:ext cx="3484604" cy="4708981"/>
          </a:xfrm>
          <a:prstGeom prst="rect">
            <a:avLst/>
          </a:prstGeom>
          <a:noFill/>
          <a:ln w="3175">
            <a:solidFill>
              <a:schemeClr val="tx1"/>
            </a:solidFill>
          </a:ln>
        </p:spPr>
        <p:txBody>
          <a:bodyPr wrap="square">
            <a:spAutoFit/>
          </a:bodyPr>
          <a:lstStyle/>
          <a:p>
            <a:r>
              <a:rPr lang="en-US" sz="2400" dirty="0"/>
              <a:t>Processes of reconciliation:</a:t>
            </a:r>
          </a:p>
          <a:p>
            <a:endParaRPr lang="en-US" dirty="0"/>
          </a:p>
          <a:p>
            <a:pPr marL="285750" indent="-285750">
              <a:buFont typeface="Arial" panose="020B0604020202020204" pitchFamily="34" charset="0"/>
              <a:buChar char="•"/>
            </a:pPr>
            <a:r>
              <a:rPr lang="en-US" dirty="0"/>
              <a:t>Apologies</a:t>
            </a:r>
          </a:p>
          <a:p>
            <a:pPr marL="285750" indent="-285750">
              <a:buFont typeface="Arial" panose="020B0604020202020204" pitchFamily="34" charset="0"/>
              <a:buChar char="•"/>
            </a:pPr>
            <a:r>
              <a:rPr lang="en-US" dirty="0"/>
              <a:t>Memorials</a:t>
            </a:r>
          </a:p>
          <a:p>
            <a:pPr marL="285750" indent="-285750">
              <a:buFont typeface="Arial" panose="020B0604020202020204" pitchFamily="34" charset="0"/>
              <a:buChar char="•"/>
            </a:pPr>
            <a:r>
              <a:rPr lang="en-US" dirty="0"/>
              <a:t>Truth Telling</a:t>
            </a:r>
          </a:p>
          <a:p>
            <a:pPr marL="285750" indent="-285750">
              <a:buFont typeface="Arial" panose="020B0604020202020204" pitchFamily="34" charset="0"/>
              <a:buChar char="•"/>
            </a:pPr>
            <a:r>
              <a:rPr lang="en-US" dirty="0"/>
              <a:t>Amnesties</a:t>
            </a:r>
          </a:p>
          <a:p>
            <a:pPr marL="285750" indent="-285750">
              <a:buFont typeface="Arial" panose="020B0604020202020204" pitchFamily="34" charset="0"/>
              <a:buChar char="•"/>
            </a:pPr>
            <a:r>
              <a:rPr lang="en-US" dirty="0"/>
              <a:t>Trials and Punishment</a:t>
            </a:r>
          </a:p>
          <a:p>
            <a:pPr marL="285750" indent="-285750">
              <a:buFont typeface="Arial" panose="020B0604020202020204" pitchFamily="34" charset="0"/>
              <a:buChar char="•"/>
            </a:pPr>
            <a:r>
              <a:rPr lang="en-US" dirty="0"/>
              <a:t>Lustration</a:t>
            </a:r>
          </a:p>
          <a:p>
            <a:pPr marL="285750" indent="-285750">
              <a:buFont typeface="Arial" panose="020B0604020202020204" pitchFamily="34" charset="0"/>
              <a:buChar char="•"/>
            </a:pPr>
            <a:r>
              <a:rPr lang="en-US" dirty="0"/>
              <a:t>Reparations</a:t>
            </a:r>
          </a:p>
          <a:p>
            <a:pPr marL="285750" indent="-285750">
              <a:buFont typeface="Arial" panose="020B0604020202020204" pitchFamily="34" charset="0"/>
              <a:buChar char="•"/>
            </a:pPr>
            <a:r>
              <a:rPr lang="en-US" dirty="0"/>
              <a:t>Forgiveness</a:t>
            </a:r>
          </a:p>
          <a:p>
            <a:pPr marL="285750" indent="-285750">
              <a:buFont typeface="Arial" panose="020B0604020202020204" pitchFamily="34" charset="0"/>
              <a:buChar char="•"/>
            </a:pPr>
            <a:r>
              <a:rPr lang="en-US" dirty="0"/>
              <a:t>Participation in Deliberative Processes</a:t>
            </a:r>
          </a:p>
          <a:p>
            <a:endParaRPr lang="en-US" dirty="0"/>
          </a:p>
          <a:p>
            <a:r>
              <a:rPr lang="en-US" dirty="0">
                <a:hlinkClick r:id="rId3"/>
              </a:rPr>
              <a:t>https://plato.stanford.edu/entries/reconciliation/</a:t>
            </a:r>
            <a:r>
              <a:rPr lang="en-US" dirty="0"/>
              <a:t> </a:t>
            </a:r>
          </a:p>
        </p:txBody>
      </p:sp>
    </p:spTree>
    <p:extLst>
      <p:ext uri="{BB962C8B-B14F-4D97-AF65-F5344CB8AC3E}">
        <p14:creationId xmlns:p14="http://schemas.microsoft.com/office/powerpoint/2010/main" val="1068274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809C-C7BE-43B0-921B-222B48DB366B}"/>
              </a:ext>
            </a:extLst>
          </p:cNvPr>
          <p:cNvSpPr>
            <a:spLocks noGrp="1"/>
          </p:cNvSpPr>
          <p:nvPr>
            <p:ph type="title"/>
          </p:nvPr>
        </p:nvSpPr>
        <p:spPr/>
        <p:txBody>
          <a:bodyPr/>
          <a:lstStyle/>
          <a:p>
            <a:r>
              <a:rPr lang="en-CA" dirty="0"/>
              <a:t>Shared Agency</a:t>
            </a:r>
            <a:endParaRPr lang="en-US" dirty="0"/>
          </a:p>
        </p:txBody>
      </p:sp>
      <p:sp>
        <p:nvSpPr>
          <p:cNvPr id="3" name="Content Placeholder 2">
            <a:extLst>
              <a:ext uri="{FF2B5EF4-FFF2-40B4-BE49-F238E27FC236}">
                <a16:creationId xmlns:a16="http://schemas.microsoft.com/office/drawing/2014/main" id="{94908C4B-E686-48C5-A9F4-D6BB4B16330B}"/>
              </a:ext>
            </a:extLst>
          </p:cNvPr>
          <p:cNvSpPr>
            <a:spLocks noGrp="1"/>
          </p:cNvSpPr>
          <p:nvPr>
            <p:ph idx="1"/>
          </p:nvPr>
        </p:nvSpPr>
        <p:spPr>
          <a:xfrm>
            <a:off x="838200" y="1825625"/>
            <a:ext cx="5834449" cy="4351338"/>
          </a:xfrm>
        </p:spPr>
        <p:txBody>
          <a:bodyPr>
            <a:normAutofit/>
          </a:bodyPr>
          <a:lstStyle/>
          <a:p>
            <a:pPr marL="0" indent="0">
              <a:buNone/>
            </a:pPr>
            <a:r>
              <a:rPr lang="en-US" dirty="0">
                <a:effectLst/>
              </a:rPr>
              <a:t>"Shared activity is distinguished from a mere aggregation of individual acts by a structure of appropriately related participatory intentions across different individuals. It is a structure that has a distinctive normative significance for those individuals, with an impact most immediately on each individual’s intention-based practical reasoning." </a:t>
            </a:r>
          </a:p>
          <a:p>
            <a:pPr marL="0" indent="0">
              <a:buNone/>
            </a:pPr>
            <a:endParaRPr lang="en-US" dirty="0"/>
          </a:p>
        </p:txBody>
      </p:sp>
      <p:sp>
        <p:nvSpPr>
          <p:cNvPr id="7" name="TextBox 6">
            <a:extLst>
              <a:ext uri="{FF2B5EF4-FFF2-40B4-BE49-F238E27FC236}">
                <a16:creationId xmlns:a16="http://schemas.microsoft.com/office/drawing/2014/main" id="{D9410DA5-CE4C-4FEB-9C76-02C376B1A64A}"/>
              </a:ext>
            </a:extLst>
          </p:cNvPr>
          <p:cNvSpPr txBox="1"/>
          <p:nvPr/>
        </p:nvSpPr>
        <p:spPr>
          <a:xfrm>
            <a:off x="838200" y="5715298"/>
            <a:ext cx="9319054" cy="923330"/>
          </a:xfrm>
          <a:prstGeom prst="rect">
            <a:avLst/>
          </a:prstGeom>
          <a:noFill/>
        </p:spPr>
        <p:txBody>
          <a:bodyPr wrap="square">
            <a:spAutoFit/>
          </a:bodyPr>
          <a:lstStyle/>
          <a:p>
            <a:r>
              <a:rPr lang="en-US" dirty="0"/>
              <a:t>Abraham </a:t>
            </a:r>
            <a:r>
              <a:rPr lang="en-US" dirty="0" err="1"/>
              <a:t>Sesshu</a:t>
            </a:r>
            <a:r>
              <a:rPr lang="en-US" dirty="0"/>
              <a:t> Roth, Stanford Encyclopedia of Philosophy, May 03, 2017 </a:t>
            </a:r>
            <a:r>
              <a:rPr lang="en-US" dirty="0">
                <a:hlinkClick r:id="rId2"/>
              </a:rPr>
              <a:t>https://plato.stanford.edu/entries/shared-agency/</a:t>
            </a:r>
            <a:r>
              <a:rPr lang="en-US" dirty="0"/>
              <a:t> </a:t>
            </a:r>
          </a:p>
          <a:p>
            <a:r>
              <a:rPr lang="en-US" dirty="0"/>
              <a:t>See also: collective intentionality. </a:t>
            </a:r>
            <a:r>
              <a:rPr lang="en-US" dirty="0">
                <a:hlinkClick r:id="rId3"/>
              </a:rPr>
              <a:t>https://iep.utm.edu/coll-int/</a:t>
            </a:r>
            <a:r>
              <a:rPr lang="en-US" dirty="0"/>
              <a:t>  </a:t>
            </a:r>
          </a:p>
        </p:txBody>
      </p:sp>
      <p:pic>
        <p:nvPicPr>
          <p:cNvPr id="9" name="Picture 8" descr="A crowd of people holding signs&#10;&#10;Description automatically generated with medium confidence">
            <a:extLst>
              <a:ext uri="{FF2B5EF4-FFF2-40B4-BE49-F238E27FC236}">
                <a16:creationId xmlns:a16="http://schemas.microsoft.com/office/drawing/2014/main" id="{8E5EA125-1813-48D3-ABD6-84D6DE11B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9837" y="1825625"/>
            <a:ext cx="4323963" cy="2767336"/>
          </a:xfrm>
          <a:prstGeom prst="rect">
            <a:avLst/>
          </a:prstGeom>
        </p:spPr>
      </p:pic>
      <p:sp>
        <p:nvSpPr>
          <p:cNvPr id="11" name="TextBox 10">
            <a:extLst>
              <a:ext uri="{FF2B5EF4-FFF2-40B4-BE49-F238E27FC236}">
                <a16:creationId xmlns:a16="http://schemas.microsoft.com/office/drawing/2014/main" id="{BB62A005-CD7D-47C3-826B-92CEC2BB40C1}"/>
              </a:ext>
            </a:extLst>
          </p:cNvPr>
          <p:cNvSpPr txBox="1"/>
          <p:nvPr/>
        </p:nvSpPr>
        <p:spPr>
          <a:xfrm>
            <a:off x="7029836" y="4592961"/>
            <a:ext cx="4323963" cy="954107"/>
          </a:xfrm>
          <a:prstGeom prst="rect">
            <a:avLst/>
          </a:prstGeom>
          <a:noFill/>
        </p:spPr>
        <p:txBody>
          <a:bodyPr wrap="square">
            <a:spAutoFit/>
          </a:bodyPr>
          <a:lstStyle/>
          <a:p>
            <a:r>
              <a:rPr lang="en-US" sz="1400" dirty="0"/>
              <a:t>Image: </a:t>
            </a:r>
            <a:r>
              <a:rPr lang="en-US" sz="1400" dirty="0">
                <a:hlinkClick r:id="rId5"/>
              </a:rPr>
              <a:t>https://www.thestar.com/news/canada/2013/01/28/idle_no_more_activists_resume_protests_against_conservatives.html</a:t>
            </a:r>
            <a:r>
              <a:rPr lang="en-US" sz="1400" dirty="0"/>
              <a:t> </a:t>
            </a:r>
          </a:p>
        </p:txBody>
      </p:sp>
    </p:spTree>
    <p:extLst>
      <p:ext uri="{BB962C8B-B14F-4D97-AF65-F5344CB8AC3E}">
        <p14:creationId xmlns:p14="http://schemas.microsoft.com/office/powerpoint/2010/main" val="3119507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37CBB-70AE-4B36-B6E3-3B750088BDEA}"/>
              </a:ext>
            </a:extLst>
          </p:cNvPr>
          <p:cNvSpPr>
            <a:spLocks noGrp="1"/>
          </p:cNvSpPr>
          <p:nvPr>
            <p:ph type="title"/>
          </p:nvPr>
        </p:nvSpPr>
        <p:spPr/>
        <p:txBody>
          <a:bodyPr/>
          <a:lstStyle/>
          <a:p>
            <a:r>
              <a:rPr lang="en-CA" dirty="0"/>
              <a:t>Free Learning and Control Learning</a:t>
            </a:r>
            <a:endParaRPr lang="en-US" dirty="0"/>
          </a:p>
        </p:txBody>
      </p:sp>
      <p:sp>
        <p:nvSpPr>
          <p:cNvPr id="5" name="TextBox 4">
            <a:extLst>
              <a:ext uri="{FF2B5EF4-FFF2-40B4-BE49-F238E27FC236}">
                <a16:creationId xmlns:a16="http://schemas.microsoft.com/office/drawing/2014/main" id="{9BC279C4-8D58-4B81-B508-F075C8F061D5}"/>
              </a:ext>
            </a:extLst>
          </p:cNvPr>
          <p:cNvSpPr txBox="1"/>
          <p:nvPr/>
        </p:nvSpPr>
        <p:spPr>
          <a:xfrm>
            <a:off x="838200" y="5998176"/>
            <a:ext cx="8648595" cy="646331"/>
          </a:xfrm>
          <a:prstGeom prst="rect">
            <a:avLst/>
          </a:prstGeom>
          <a:noFill/>
        </p:spPr>
        <p:txBody>
          <a:bodyPr wrap="square">
            <a:spAutoFit/>
          </a:bodyPr>
          <a:lstStyle/>
          <a:p>
            <a:r>
              <a:rPr lang="en-US" dirty="0"/>
              <a:t>Ben </a:t>
            </a:r>
            <a:r>
              <a:rPr lang="en-US" dirty="0" err="1"/>
              <a:t>Werdmüller</a:t>
            </a:r>
            <a:r>
              <a:rPr lang="en-US" dirty="0"/>
              <a:t>, 2022, The </a:t>
            </a:r>
            <a:r>
              <a:rPr lang="en-US" dirty="0" err="1"/>
              <a:t>perfomative</a:t>
            </a:r>
            <a:r>
              <a:rPr lang="en-US" dirty="0"/>
              <a:t> demonstration of education </a:t>
            </a:r>
            <a:r>
              <a:rPr lang="en-US" dirty="0">
                <a:hlinkClick r:id="rId2"/>
              </a:rPr>
              <a:t>https://werd.io/2022/the-perfomative-demonstration-of-education</a:t>
            </a:r>
            <a:r>
              <a:rPr lang="en-US" dirty="0"/>
              <a:t> </a:t>
            </a:r>
          </a:p>
        </p:txBody>
      </p:sp>
      <p:pic>
        <p:nvPicPr>
          <p:cNvPr id="11" name="Content Placeholder 10">
            <a:extLst>
              <a:ext uri="{FF2B5EF4-FFF2-40B4-BE49-F238E27FC236}">
                <a16:creationId xmlns:a16="http://schemas.microsoft.com/office/drawing/2014/main" id="{BE62A929-0F93-4DDE-ACD7-BDC4978476CD}"/>
              </a:ext>
            </a:extLst>
          </p:cNvPr>
          <p:cNvPicPr>
            <a:picLocks noGrp="1" noChangeAspect="1"/>
          </p:cNvPicPr>
          <p:nvPr>
            <p:ph idx="1"/>
          </p:nvPr>
        </p:nvPicPr>
        <p:blipFill>
          <a:blip r:embed="rId3"/>
          <a:stretch>
            <a:fillRect/>
          </a:stretch>
        </p:blipFill>
        <p:spPr>
          <a:xfrm>
            <a:off x="838201" y="1453062"/>
            <a:ext cx="3832952" cy="3980943"/>
          </a:xfrm>
          <a:ln w="3175">
            <a:solidFill>
              <a:schemeClr val="tx1"/>
            </a:solidFill>
          </a:ln>
        </p:spPr>
      </p:pic>
      <p:pic>
        <p:nvPicPr>
          <p:cNvPr id="13" name="Picture 12">
            <a:extLst>
              <a:ext uri="{FF2B5EF4-FFF2-40B4-BE49-F238E27FC236}">
                <a16:creationId xmlns:a16="http://schemas.microsoft.com/office/drawing/2014/main" id="{4430687E-E506-42A9-B83F-F13B04DEDB5C}"/>
              </a:ext>
            </a:extLst>
          </p:cNvPr>
          <p:cNvPicPr>
            <a:picLocks noChangeAspect="1"/>
          </p:cNvPicPr>
          <p:nvPr/>
        </p:nvPicPr>
        <p:blipFill>
          <a:blip r:embed="rId4"/>
          <a:stretch>
            <a:fillRect/>
          </a:stretch>
        </p:blipFill>
        <p:spPr>
          <a:xfrm>
            <a:off x="5212806" y="1453062"/>
            <a:ext cx="4133468" cy="3980942"/>
          </a:xfrm>
          <a:prstGeom prst="rect">
            <a:avLst/>
          </a:prstGeom>
          <a:ln w="3175">
            <a:solidFill>
              <a:schemeClr val="tx1"/>
            </a:solidFill>
          </a:ln>
        </p:spPr>
      </p:pic>
      <p:sp>
        <p:nvSpPr>
          <p:cNvPr id="9" name="TextBox 8">
            <a:extLst>
              <a:ext uri="{FF2B5EF4-FFF2-40B4-BE49-F238E27FC236}">
                <a16:creationId xmlns:a16="http://schemas.microsoft.com/office/drawing/2014/main" id="{A341F07C-242B-420D-9297-D4E0362FD7A8}"/>
              </a:ext>
            </a:extLst>
          </p:cNvPr>
          <p:cNvSpPr txBox="1"/>
          <p:nvPr/>
        </p:nvSpPr>
        <p:spPr>
          <a:xfrm>
            <a:off x="3048000" y="2694346"/>
            <a:ext cx="6096000" cy="369332"/>
          </a:xfrm>
          <a:prstGeom prst="rect">
            <a:avLst/>
          </a:prstGeom>
          <a:noFill/>
        </p:spPr>
        <p:txBody>
          <a:bodyPr wrap="square">
            <a:spAutoFit/>
          </a:bodyPr>
          <a:lstStyle/>
          <a:p>
            <a:r>
              <a:rPr lang="en-US" dirty="0"/>
              <a:t> </a:t>
            </a:r>
          </a:p>
        </p:txBody>
      </p:sp>
    </p:spTree>
    <p:extLst>
      <p:ext uri="{BB962C8B-B14F-4D97-AF65-F5344CB8AC3E}">
        <p14:creationId xmlns:p14="http://schemas.microsoft.com/office/powerpoint/2010/main" val="1070030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13DA3-07DF-4B23-9D77-C587C2084041}"/>
              </a:ext>
            </a:extLst>
          </p:cNvPr>
          <p:cNvSpPr>
            <a:spLocks noGrp="1"/>
          </p:cNvSpPr>
          <p:nvPr>
            <p:ph type="title"/>
          </p:nvPr>
        </p:nvSpPr>
        <p:spPr/>
        <p:txBody>
          <a:bodyPr/>
          <a:lstStyle/>
          <a:p>
            <a:r>
              <a:rPr lang="en-CA" dirty="0"/>
              <a:t>About Science Literacy</a:t>
            </a:r>
            <a:endParaRPr lang="en-US" dirty="0"/>
          </a:p>
        </p:txBody>
      </p:sp>
      <p:sp>
        <p:nvSpPr>
          <p:cNvPr id="3" name="Content Placeholder 2">
            <a:extLst>
              <a:ext uri="{FF2B5EF4-FFF2-40B4-BE49-F238E27FC236}">
                <a16:creationId xmlns:a16="http://schemas.microsoft.com/office/drawing/2014/main" id="{8D09C9AD-672E-4AFC-B8AD-AFD70929B2F4}"/>
              </a:ext>
            </a:extLst>
          </p:cNvPr>
          <p:cNvSpPr>
            <a:spLocks noGrp="1"/>
          </p:cNvSpPr>
          <p:nvPr>
            <p:ph idx="1"/>
          </p:nvPr>
        </p:nvSpPr>
        <p:spPr/>
        <p:txBody>
          <a:bodyPr/>
          <a:lstStyle/>
          <a:p>
            <a:r>
              <a:rPr lang="en-US" dirty="0"/>
              <a:t>“For decades, we've been mistakenly measuring science literacy by measuring which specific facts people have memorized.</a:t>
            </a:r>
          </a:p>
          <a:p>
            <a:r>
              <a:rPr lang="en-US" dirty="0"/>
              <a:t>“Instead, developing an awareness of and an appreciation for science and what it does for society is a far more impactful approach.</a:t>
            </a:r>
          </a:p>
          <a:p>
            <a:r>
              <a:rPr lang="en-US" dirty="0"/>
              <a:t>“Science is our best tool for separating what is true from what is not, and we abandon it at our own peril as a society.”</a:t>
            </a:r>
          </a:p>
        </p:txBody>
      </p:sp>
      <p:pic>
        <p:nvPicPr>
          <p:cNvPr id="5" name="Picture 4" descr="A person speaking into a microphone&#10;&#10;Description automatically generated with medium confidence">
            <a:extLst>
              <a:ext uri="{FF2B5EF4-FFF2-40B4-BE49-F238E27FC236}">
                <a16:creationId xmlns:a16="http://schemas.microsoft.com/office/drawing/2014/main" id="{6E6C44A2-8542-480A-B8A9-6FE6E52E13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2488" y="4572627"/>
            <a:ext cx="3674670" cy="2067002"/>
          </a:xfrm>
          <a:prstGeom prst="rect">
            <a:avLst/>
          </a:prstGeom>
        </p:spPr>
      </p:pic>
      <p:sp>
        <p:nvSpPr>
          <p:cNvPr id="9" name="TextBox 8">
            <a:extLst>
              <a:ext uri="{FF2B5EF4-FFF2-40B4-BE49-F238E27FC236}">
                <a16:creationId xmlns:a16="http://schemas.microsoft.com/office/drawing/2014/main" id="{68DE524A-6151-4A02-B148-A70563ECC697}"/>
              </a:ext>
            </a:extLst>
          </p:cNvPr>
          <p:cNvSpPr txBox="1"/>
          <p:nvPr/>
        </p:nvSpPr>
        <p:spPr>
          <a:xfrm>
            <a:off x="838200" y="4784244"/>
            <a:ext cx="6094324" cy="1200329"/>
          </a:xfrm>
          <a:prstGeom prst="rect">
            <a:avLst/>
          </a:prstGeom>
          <a:noFill/>
        </p:spPr>
        <p:txBody>
          <a:bodyPr wrap="square">
            <a:spAutoFit/>
          </a:bodyPr>
          <a:lstStyle/>
          <a:p>
            <a:r>
              <a:rPr lang="en-US" dirty="0"/>
              <a:t>Ethan Siegel, 2021, America’s big mistake about science literacy came back to haunt us in 2021, Big Think </a:t>
            </a:r>
            <a:r>
              <a:rPr lang="en-US" dirty="0">
                <a:hlinkClick r:id="rId3"/>
              </a:rPr>
              <a:t>https://bigthink.com/starts-with-a-bang/americas-big-mistake-science-literacy/</a:t>
            </a:r>
            <a:r>
              <a:rPr lang="en-US" dirty="0"/>
              <a:t> </a:t>
            </a:r>
          </a:p>
        </p:txBody>
      </p:sp>
    </p:spTree>
    <p:extLst>
      <p:ext uri="{BB962C8B-B14F-4D97-AF65-F5344CB8AC3E}">
        <p14:creationId xmlns:p14="http://schemas.microsoft.com/office/powerpoint/2010/main" val="1148915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4B3E0-2DCD-4BA7-9E79-8C0610EC22E8}"/>
              </a:ext>
            </a:extLst>
          </p:cNvPr>
          <p:cNvSpPr>
            <a:spLocks noGrp="1"/>
          </p:cNvSpPr>
          <p:nvPr>
            <p:ph type="title"/>
          </p:nvPr>
        </p:nvSpPr>
        <p:spPr/>
        <p:txBody>
          <a:bodyPr/>
          <a:lstStyle/>
          <a:p>
            <a:r>
              <a:rPr lang="en-CA" dirty="0"/>
              <a:t>Agency and Biology</a:t>
            </a:r>
            <a:endParaRPr lang="en-US" dirty="0"/>
          </a:p>
        </p:txBody>
      </p:sp>
      <p:sp>
        <p:nvSpPr>
          <p:cNvPr id="3" name="Content Placeholder 2">
            <a:extLst>
              <a:ext uri="{FF2B5EF4-FFF2-40B4-BE49-F238E27FC236}">
                <a16:creationId xmlns:a16="http://schemas.microsoft.com/office/drawing/2014/main" id="{9ED7CB22-9F17-43F0-9B2A-58F84EB47534}"/>
              </a:ext>
            </a:extLst>
          </p:cNvPr>
          <p:cNvSpPr>
            <a:spLocks noGrp="1"/>
          </p:cNvSpPr>
          <p:nvPr>
            <p:ph idx="1"/>
          </p:nvPr>
        </p:nvSpPr>
        <p:spPr>
          <a:xfrm>
            <a:off x="838200" y="1825625"/>
            <a:ext cx="5945659" cy="4351338"/>
          </a:xfrm>
        </p:spPr>
        <p:txBody>
          <a:bodyPr/>
          <a:lstStyle/>
          <a:p>
            <a:r>
              <a:rPr lang="en-US" dirty="0"/>
              <a:t>Allen Newell – the notion of a ‘control system’ (these days thought of as ‘executive function’)</a:t>
            </a:r>
          </a:p>
          <a:p>
            <a:r>
              <a:rPr lang="en-US" dirty="0"/>
              <a:t>“There is no actual selection carried out by natural ‘selection’. Nature – in this case the different rates of survival – is simply a passive filter.</a:t>
            </a:r>
          </a:p>
          <a:p>
            <a:r>
              <a:rPr lang="en-US" dirty="0"/>
              <a:t>Possible role of agency in evolution – Denis Noble</a:t>
            </a:r>
          </a:p>
        </p:txBody>
      </p:sp>
      <p:sp>
        <p:nvSpPr>
          <p:cNvPr id="5" name="TextBox 4">
            <a:extLst>
              <a:ext uri="{FF2B5EF4-FFF2-40B4-BE49-F238E27FC236}">
                <a16:creationId xmlns:a16="http://schemas.microsoft.com/office/drawing/2014/main" id="{2228E5BC-D7C8-413D-83C3-3FAFC1AF595D}"/>
              </a:ext>
            </a:extLst>
          </p:cNvPr>
          <p:cNvSpPr txBox="1"/>
          <p:nvPr/>
        </p:nvSpPr>
        <p:spPr>
          <a:xfrm>
            <a:off x="838199" y="5988734"/>
            <a:ext cx="8849497" cy="646331"/>
          </a:xfrm>
          <a:prstGeom prst="rect">
            <a:avLst/>
          </a:prstGeom>
          <a:noFill/>
        </p:spPr>
        <p:txBody>
          <a:bodyPr wrap="square">
            <a:spAutoFit/>
          </a:bodyPr>
          <a:lstStyle/>
          <a:p>
            <a:r>
              <a:rPr lang="en-US" dirty="0"/>
              <a:t>Noble, 2021  </a:t>
            </a:r>
            <a:r>
              <a:rPr lang="en-US" dirty="0">
                <a:hlinkClick r:id="rId2"/>
              </a:rPr>
              <a:t>https://link.springer.com/article/10.1007/s12304-021-09405-3</a:t>
            </a:r>
            <a:endParaRPr lang="en-US" dirty="0"/>
          </a:p>
          <a:p>
            <a:r>
              <a:rPr lang="en-US" dirty="0"/>
              <a:t>Image: </a:t>
            </a:r>
            <a:r>
              <a:rPr lang="en-US" dirty="0">
                <a:hlinkClick r:id="rId3"/>
              </a:rPr>
              <a:t>https://ldaamerica.org/info/the-reading-brain-executive-function-hard-at-work/</a:t>
            </a:r>
            <a:r>
              <a:rPr lang="en-US" dirty="0"/>
              <a:t>   </a:t>
            </a:r>
          </a:p>
        </p:txBody>
      </p:sp>
      <p:pic>
        <p:nvPicPr>
          <p:cNvPr id="6" name="Picture 5">
            <a:extLst>
              <a:ext uri="{FF2B5EF4-FFF2-40B4-BE49-F238E27FC236}">
                <a16:creationId xmlns:a16="http://schemas.microsoft.com/office/drawing/2014/main" id="{01833544-5CC8-4188-A06F-3B95F60A936F}"/>
              </a:ext>
            </a:extLst>
          </p:cNvPr>
          <p:cNvPicPr>
            <a:picLocks noChangeAspect="1"/>
          </p:cNvPicPr>
          <p:nvPr/>
        </p:nvPicPr>
        <p:blipFill>
          <a:blip r:embed="rId4"/>
          <a:stretch>
            <a:fillRect/>
          </a:stretch>
        </p:blipFill>
        <p:spPr>
          <a:xfrm>
            <a:off x="6783859" y="1825625"/>
            <a:ext cx="5226393" cy="2787410"/>
          </a:xfrm>
          <a:prstGeom prst="rect">
            <a:avLst/>
          </a:prstGeom>
        </p:spPr>
      </p:pic>
    </p:spTree>
    <p:extLst>
      <p:ext uri="{BB962C8B-B14F-4D97-AF65-F5344CB8AC3E}">
        <p14:creationId xmlns:p14="http://schemas.microsoft.com/office/powerpoint/2010/main" val="96716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169E740-40FB-4BAA-BB93-721CC963AB19}"/>
              </a:ext>
            </a:extLst>
          </p:cNvPr>
          <p:cNvPicPr>
            <a:picLocks noChangeAspect="1"/>
          </p:cNvPicPr>
          <p:nvPr/>
        </p:nvPicPr>
        <p:blipFill>
          <a:blip r:embed="rId2"/>
          <a:stretch>
            <a:fillRect/>
          </a:stretch>
        </p:blipFill>
        <p:spPr>
          <a:xfrm>
            <a:off x="6919783" y="1825625"/>
            <a:ext cx="4954281" cy="4080905"/>
          </a:xfrm>
          <a:prstGeom prst="rect">
            <a:avLst/>
          </a:prstGeom>
        </p:spPr>
      </p:pic>
      <p:sp>
        <p:nvSpPr>
          <p:cNvPr id="2" name="Title 1">
            <a:extLst>
              <a:ext uri="{FF2B5EF4-FFF2-40B4-BE49-F238E27FC236}">
                <a16:creationId xmlns:a16="http://schemas.microsoft.com/office/drawing/2014/main" id="{B766BA7E-81B7-4D5E-AB11-3B297712CE62}"/>
              </a:ext>
            </a:extLst>
          </p:cNvPr>
          <p:cNvSpPr>
            <a:spLocks noGrp="1"/>
          </p:cNvSpPr>
          <p:nvPr>
            <p:ph type="title"/>
          </p:nvPr>
        </p:nvSpPr>
        <p:spPr/>
        <p:txBody>
          <a:bodyPr/>
          <a:lstStyle/>
          <a:p>
            <a:r>
              <a:rPr lang="en-CA" dirty="0"/>
              <a:t>The Newell Test</a:t>
            </a:r>
            <a:endParaRPr lang="en-US" dirty="0"/>
          </a:p>
        </p:txBody>
      </p:sp>
      <p:sp>
        <p:nvSpPr>
          <p:cNvPr id="3" name="Content Placeholder 2">
            <a:extLst>
              <a:ext uri="{FF2B5EF4-FFF2-40B4-BE49-F238E27FC236}">
                <a16:creationId xmlns:a16="http://schemas.microsoft.com/office/drawing/2014/main" id="{DF5FABEE-178C-4833-B416-4F0A56294347}"/>
              </a:ext>
            </a:extLst>
          </p:cNvPr>
          <p:cNvSpPr>
            <a:spLocks noGrp="1"/>
          </p:cNvSpPr>
          <p:nvPr>
            <p:ph idx="1"/>
          </p:nvPr>
        </p:nvSpPr>
        <p:spPr/>
        <p:txBody>
          <a:bodyPr>
            <a:normAutofit fontScale="77500" lnSpcReduction="20000"/>
          </a:bodyPr>
          <a:lstStyle/>
          <a:p>
            <a:pPr marL="0" indent="0">
              <a:buNone/>
            </a:pPr>
            <a:r>
              <a:rPr lang="en-US" sz="3600" dirty="0">
                <a:effectLst/>
              </a:rPr>
              <a:t>Any Universal Theory of Control (UTC) must:</a:t>
            </a:r>
          </a:p>
          <a:p>
            <a:pPr>
              <a:spcBef>
                <a:spcPts val="600"/>
              </a:spcBef>
            </a:pPr>
            <a:r>
              <a:rPr lang="en-US" sz="2600" dirty="0">
                <a:effectLst/>
              </a:rPr>
              <a:t>Behave flexibly as a function of the environment</a:t>
            </a:r>
          </a:p>
          <a:p>
            <a:pPr>
              <a:spcBef>
                <a:spcPts val="600"/>
              </a:spcBef>
            </a:pPr>
            <a:r>
              <a:rPr lang="en-US" sz="2600" dirty="0">
                <a:effectLst/>
              </a:rPr>
              <a:t>Exhibit adaptive (rational, goal-oriented) behavior</a:t>
            </a:r>
          </a:p>
          <a:p>
            <a:pPr>
              <a:spcBef>
                <a:spcPts val="600"/>
              </a:spcBef>
            </a:pPr>
            <a:r>
              <a:rPr lang="en-US" sz="2600" dirty="0">
                <a:effectLst/>
              </a:rPr>
              <a:t>Operate in real-time; </a:t>
            </a:r>
          </a:p>
          <a:p>
            <a:pPr>
              <a:spcBef>
                <a:spcPts val="600"/>
              </a:spcBef>
            </a:pPr>
            <a:r>
              <a:rPr lang="en-US" sz="2600" dirty="0">
                <a:effectLst/>
              </a:rPr>
              <a:t>Operate in rich, complex, detailed environments</a:t>
            </a:r>
          </a:p>
          <a:p>
            <a:pPr>
              <a:spcBef>
                <a:spcPts val="600"/>
              </a:spcBef>
            </a:pPr>
            <a:r>
              <a:rPr lang="en-US" sz="2600" dirty="0">
                <a:effectLst/>
              </a:rPr>
              <a:t>Use symbols and abstractions</a:t>
            </a:r>
          </a:p>
          <a:p>
            <a:pPr>
              <a:spcBef>
                <a:spcPts val="600"/>
              </a:spcBef>
            </a:pPr>
            <a:r>
              <a:rPr lang="en-US" sz="2600" dirty="0">
                <a:effectLst/>
              </a:rPr>
              <a:t>Use language</a:t>
            </a:r>
          </a:p>
          <a:p>
            <a:pPr>
              <a:spcBef>
                <a:spcPts val="600"/>
              </a:spcBef>
            </a:pPr>
            <a:r>
              <a:rPr lang="en-US" sz="2600" dirty="0">
                <a:effectLst/>
              </a:rPr>
              <a:t>Learn from the environment and from experience</a:t>
            </a:r>
          </a:p>
          <a:p>
            <a:pPr>
              <a:spcBef>
                <a:spcPts val="600"/>
              </a:spcBef>
            </a:pPr>
            <a:r>
              <a:rPr lang="en-US" sz="2600" dirty="0">
                <a:effectLst/>
              </a:rPr>
              <a:t>Acquire capabilities through development</a:t>
            </a:r>
          </a:p>
          <a:p>
            <a:pPr>
              <a:spcBef>
                <a:spcPts val="600"/>
              </a:spcBef>
            </a:pPr>
            <a:r>
              <a:rPr lang="en-US" sz="2600" dirty="0">
                <a:effectLst/>
              </a:rPr>
              <a:t>Operate autonomously, but within a social community</a:t>
            </a:r>
          </a:p>
          <a:p>
            <a:pPr>
              <a:spcBef>
                <a:spcPts val="600"/>
              </a:spcBef>
            </a:pPr>
            <a:r>
              <a:rPr lang="en-US" sz="2600" dirty="0">
                <a:effectLst/>
              </a:rPr>
              <a:t>Be self-aware and have a sense of self</a:t>
            </a:r>
          </a:p>
          <a:p>
            <a:pPr>
              <a:spcBef>
                <a:spcPts val="600"/>
              </a:spcBef>
            </a:pPr>
            <a:r>
              <a:rPr lang="en-US" sz="2600" dirty="0">
                <a:effectLst/>
              </a:rPr>
              <a:t>Be realizable as a neural system</a:t>
            </a:r>
          </a:p>
          <a:p>
            <a:pPr>
              <a:spcBef>
                <a:spcPts val="600"/>
              </a:spcBef>
            </a:pPr>
            <a:r>
              <a:rPr lang="en-US" sz="2600" dirty="0">
                <a:effectLst/>
              </a:rPr>
              <a:t>Be constructible by an embryological growth process</a:t>
            </a:r>
          </a:p>
          <a:p>
            <a:pPr>
              <a:spcBef>
                <a:spcPts val="600"/>
              </a:spcBef>
            </a:pPr>
            <a:r>
              <a:rPr lang="en-US" sz="2600" dirty="0">
                <a:effectLst/>
              </a:rPr>
              <a:t>Arise through evolution  </a:t>
            </a:r>
          </a:p>
          <a:p>
            <a:endParaRPr lang="en-US" dirty="0"/>
          </a:p>
        </p:txBody>
      </p:sp>
      <p:sp>
        <p:nvSpPr>
          <p:cNvPr id="11" name="TextBox 10">
            <a:extLst>
              <a:ext uri="{FF2B5EF4-FFF2-40B4-BE49-F238E27FC236}">
                <a16:creationId xmlns:a16="http://schemas.microsoft.com/office/drawing/2014/main" id="{829F6BEF-03EC-4FD2-BA51-C71EC1460544}"/>
              </a:ext>
            </a:extLst>
          </p:cNvPr>
          <p:cNvSpPr txBox="1"/>
          <p:nvPr/>
        </p:nvSpPr>
        <p:spPr>
          <a:xfrm>
            <a:off x="984033" y="6026708"/>
            <a:ext cx="10629899" cy="738664"/>
          </a:xfrm>
          <a:prstGeom prst="rect">
            <a:avLst/>
          </a:prstGeom>
          <a:noFill/>
        </p:spPr>
        <p:txBody>
          <a:bodyPr wrap="square">
            <a:spAutoFit/>
          </a:bodyPr>
          <a:lstStyle/>
          <a:p>
            <a:r>
              <a:rPr lang="en-US" sz="1400" dirty="0"/>
              <a:t>Allan Newell, 1994, Unified theories of cognition, Harvard University Press, p. 19</a:t>
            </a:r>
          </a:p>
          <a:p>
            <a:r>
              <a:rPr lang="en-US" sz="1400" dirty="0"/>
              <a:t>Image: John R. Anderson &amp; Christian </a:t>
            </a:r>
            <a:r>
              <a:rPr lang="en-US" sz="1400" dirty="0" err="1"/>
              <a:t>Lebiere</a:t>
            </a:r>
            <a:r>
              <a:rPr lang="en-US" sz="1400" dirty="0"/>
              <a:t>, 2003. The Newell Test for a theory of cognition. Behavioral and Brain Sciences, 26(05).p. 594 doi:10.1017/s0140525x0300013x </a:t>
            </a:r>
          </a:p>
        </p:txBody>
      </p:sp>
    </p:spTree>
    <p:extLst>
      <p:ext uri="{BB962C8B-B14F-4D97-AF65-F5344CB8AC3E}">
        <p14:creationId xmlns:p14="http://schemas.microsoft.com/office/powerpoint/2010/main" val="3381376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89870B-AB11-469D-AED9-4632474208FA}"/>
              </a:ext>
            </a:extLst>
          </p:cNvPr>
          <p:cNvPicPr>
            <a:picLocks noChangeAspect="1"/>
          </p:cNvPicPr>
          <p:nvPr/>
        </p:nvPicPr>
        <p:blipFill>
          <a:blip r:embed="rId2"/>
          <a:stretch>
            <a:fillRect/>
          </a:stretch>
        </p:blipFill>
        <p:spPr>
          <a:xfrm>
            <a:off x="4006363" y="1766888"/>
            <a:ext cx="6973273" cy="3810532"/>
          </a:xfrm>
          <a:prstGeom prst="rect">
            <a:avLst/>
          </a:prstGeom>
        </p:spPr>
      </p:pic>
      <p:sp>
        <p:nvSpPr>
          <p:cNvPr id="2" name="Title 1">
            <a:extLst>
              <a:ext uri="{FF2B5EF4-FFF2-40B4-BE49-F238E27FC236}">
                <a16:creationId xmlns:a16="http://schemas.microsoft.com/office/drawing/2014/main" id="{6933644D-9B5E-42C5-B1C3-27222683135D}"/>
              </a:ext>
            </a:extLst>
          </p:cNvPr>
          <p:cNvSpPr>
            <a:spLocks noGrp="1"/>
          </p:cNvSpPr>
          <p:nvPr>
            <p:ph type="title"/>
          </p:nvPr>
        </p:nvSpPr>
        <p:spPr/>
        <p:txBody>
          <a:bodyPr/>
          <a:lstStyle/>
          <a:p>
            <a:r>
              <a:rPr lang="en-CA" dirty="0"/>
              <a:t>Maslow’s Hierarchy</a:t>
            </a:r>
            <a:endParaRPr lang="en-US" dirty="0"/>
          </a:p>
        </p:txBody>
      </p:sp>
      <p:sp>
        <p:nvSpPr>
          <p:cNvPr id="3" name="Content Placeholder 2">
            <a:extLst>
              <a:ext uri="{FF2B5EF4-FFF2-40B4-BE49-F238E27FC236}">
                <a16:creationId xmlns:a16="http://schemas.microsoft.com/office/drawing/2014/main" id="{FE43C183-A634-45BE-9851-9A9E443878E3}"/>
              </a:ext>
            </a:extLst>
          </p:cNvPr>
          <p:cNvSpPr>
            <a:spLocks noGrp="1"/>
          </p:cNvSpPr>
          <p:nvPr>
            <p:ph idx="1"/>
          </p:nvPr>
        </p:nvSpPr>
        <p:spPr>
          <a:xfrm>
            <a:off x="838200" y="1825625"/>
            <a:ext cx="4686300" cy="4351338"/>
          </a:xfrm>
        </p:spPr>
        <p:txBody>
          <a:bodyPr/>
          <a:lstStyle/>
          <a:p>
            <a:pPr marL="0" indent="0">
              <a:buNone/>
            </a:pPr>
            <a:r>
              <a:rPr lang="en-CA" dirty="0"/>
              <a:t>“</a:t>
            </a:r>
            <a:r>
              <a:rPr lang="en-US" dirty="0"/>
              <a:t>The role and importance of safety—physical, emotional, and psychological—cannot be overstated in understanding how human needs are, and sometimes are not, met.”</a:t>
            </a:r>
          </a:p>
        </p:txBody>
      </p:sp>
      <p:sp>
        <p:nvSpPr>
          <p:cNvPr id="11" name="TextBox 10">
            <a:extLst>
              <a:ext uri="{FF2B5EF4-FFF2-40B4-BE49-F238E27FC236}">
                <a16:creationId xmlns:a16="http://schemas.microsoft.com/office/drawing/2014/main" id="{284ADB0C-C5B8-4B25-AA2A-A1BA53ACAF75}"/>
              </a:ext>
            </a:extLst>
          </p:cNvPr>
          <p:cNvSpPr txBox="1"/>
          <p:nvPr/>
        </p:nvSpPr>
        <p:spPr>
          <a:xfrm>
            <a:off x="838200" y="6169709"/>
            <a:ext cx="9728200" cy="369332"/>
          </a:xfrm>
          <a:prstGeom prst="rect">
            <a:avLst/>
          </a:prstGeom>
          <a:noFill/>
        </p:spPr>
        <p:txBody>
          <a:bodyPr wrap="square">
            <a:spAutoFit/>
          </a:bodyPr>
          <a:lstStyle/>
          <a:p>
            <a:r>
              <a:rPr lang="en-US" dirty="0"/>
              <a:t>Image: </a:t>
            </a:r>
            <a:r>
              <a:rPr lang="en-US" dirty="0">
                <a:hlinkClick r:id="rId3"/>
              </a:rPr>
              <a:t>https://www.thoughtco.com/maslows-hierarchy-of-needs-4582571</a:t>
            </a:r>
            <a:r>
              <a:rPr lang="en-US" dirty="0"/>
              <a:t> </a:t>
            </a:r>
          </a:p>
        </p:txBody>
      </p:sp>
      <p:sp>
        <p:nvSpPr>
          <p:cNvPr id="13" name="TextBox 12">
            <a:extLst>
              <a:ext uri="{FF2B5EF4-FFF2-40B4-BE49-F238E27FC236}">
                <a16:creationId xmlns:a16="http://schemas.microsoft.com/office/drawing/2014/main" id="{B7E9EE87-B670-4B72-B959-889ACA60E0E7}"/>
              </a:ext>
            </a:extLst>
          </p:cNvPr>
          <p:cNvSpPr txBox="1"/>
          <p:nvPr/>
        </p:nvSpPr>
        <p:spPr>
          <a:xfrm>
            <a:off x="838200" y="4248835"/>
            <a:ext cx="2489200" cy="1384995"/>
          </a:xfrm>
          <a:prstGeom prst="rect">
            <a:avLst/>
          </a:prstGeom>
          <a:noFill/>
        </p:spPr>
        <p:txBody>
          <a:bodyPr wrap="square">
            <a:spAutoFit/>
          </a:bodyPr>
          <a:lstStyle/>
          <a:p>
            <a:r>
              <a:rPr lang="en-US" sz="1400" dirty="0"/>
              <a:t>Bob Bowen (2021) The Matrix of Needs: Reframing Maslow’s Hierarchy. Health, 13, 538-563. </a:t>
            </a:r>
            <a:r>
              <a:rPr lang="en-US" sz="1400" dirty="0">
                <a:hlinkClick r:id="rId4"/>
              </a:rPr>
              <a:t>https://www.scirp.org/journal/paperinformation.aspx?paperid=109226</a:t>
            </a:r>
            <a:r>
              <a:rPr lang="en-US" sz="1400" dirty="0"/>
              <a:t> </a:t>
            </a:r>
          </a:p>
        </p:txBody>
      </p:sp>
    </p:spTree>
    <p:extLst>
      <p:ext uri="{BB962C8B-B14F-4D97-AF65-F5344CB8AC3E}">
        <p14:creationId xmlns:p14="http://schemas.microsoft.com/office/powerpoint/2010/main" val="2882297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ABF45-5E41-43E7-9CDB-1C42A684238C}"/>
              </a:ext>
            </a:extLst>
          </p:cNvPr>
          <p:cNvSpPr>
            <a:spLocks noGrp="1"/>
          </p:cNvSpPr>
          <p:nvPr>
            <p:ph type="title"/>
          </p:nvPr>
        </p:nvSpPr>
        <p:spPr/>
        <p:txBody>
          <a:bodyPr/>
          <a:lstStyle/>
          <a:p>
            <a:r>
              <a:rPr lang="en-CA" dirty="0"/>
              <a:t>A Constructivist Model of Agency</a:t>
            </a:r>
            <a:endParaRPr lang="en-US" dirty="0"/>
          </a:p>
        </p:txBody>
      </p:sp>
      <p:sp>
        <p:nvSpPr>
          <p:cNvPr id="3" name="Content Placeholder 2">
            <a:extLst>
              <a:ext uri="{FF2B5EF4-FFF2-40B4-BE49-F238E27FC236}">
                <a16:creationId xmlns:a16="http://schemas.microsoft.com/office/drawing/2014/main" id="{64272317-0EDF-441C-B759-22839376DE10}"/>
              </a:ext>
            </a:extLst>
          </p:cNvPr>
          <p:cNvSpPr>
            <a:spLocks noGrp="1"/>
          </p:cNvSpPr>
          <p:nvPr>
            <p:ph idx="1"/>
          </p:nvPr>
        </p:nvSpPr>
        <p:spPr>
          <a:xfrm>
            <a:off x="838200" y="1825625"/>
            <a:ext cx="4808838" cy="4351338"/>
          </a:xfrm>
        </p:spPr>
        <p:txBody>
          <a:bodyPr/>
          <a:lstStyle/>
          <a:p>
            <a:pPr marL="0" indent="0">
              <a:buNone/>
            </a:pPr>
            <a:r>
              <a:rPr lang="en-US" dirty="0"/>
              <a:t>Coherence</a:t>
            </a:r>
          </a:p>
          <a:p>
            <a:pPr marL="457200" lvl="1" indent="0">
              <a:buNone/>
            </a:pPr>
            <a:r>
              <a:rPr lang="en-US" dirty="0"/>
              <a:t>“living organisms have a substantially harmonious anatomic and functional structure” </a:t>
            </a:r>
          </a:p>
        </p:txBody>
      </p:sp>
      <p:sp>
        <p:nvSpPr>
          <p:cNvPr id="5" name="TextBox 4">
            <a:extLst>
              <a:ext uri="{FF2B5EF4-FFF2-40B4-BE49-F238E27FC236}">
                <a16:creationId xmlns:a16="http://schemas.microsoft.com/office/drawing/2014/main" id="{C548AC8F-F098-42A7-AB35-A8E171262DE6}"/>
              </a:ext>
            </a:extLst>
          </p:cNvPr>
          <p:cNvSpPr txBox="1"/>
          <p:nvPr/>
        </p:nvSpPr>
        <p:spPr>
          <a:xfrm>
            <a:off x="5461685" y="1825625"/>
            <a:ext cx="3747185" cy="2206245"/>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Autonomy</a:t>
            </a:r>
          </a:p>
          <a:p>
            <a:pPr marR="0" lvl="1" algn="l" defTabSz="914400" rtl="0" eaLnBrk="1" fontAlgn="auto" latinLnBrk="0" hangingPunct="1">
              <a:lnSpc>
                <a:spcPct val="90000"/>
              </a:lnSpc>
              <a:spcBef>
                <a:spcPts val="50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“living organisms create and maintain an internal environment which follows dynamics of its own”</a:t>
            </a:r>
          </a:p>
        </p:txBody>
      </p:sp>
      <p:sp>
        <p:nvSpPr>
          <p:cNvPr id="7" name="TextBox 6">
            <a:extLst>
              <a:ext uri="{FF2B5EF4-FFF2-40B4-BE49-F238E27FC236}">
                <a16:creationId xmlns:a16="http://schemas.microsoft.com/office/drawing/2014/main" id="{5D1AF473-E4D6-4015-97DB-C6327DA66A3C}"/>
              </a:ext>
            </a:extLst>
          </p:cNvPr>
          <p:cNvSpPr txBox="1"/>
          <p:nvPr/>
        </p:nvSpPr>
        <p:spPr>
          <a:xfrm>
            <a:off x="6783859" y="4031870"/>
            <a:ext cx="4239397" cy="2031325"/>
          </a:xfrm>
          <a:prstGeom prst="rect">
            <a:avLst/>
          </a:prstGeom>
          <a:noFill/>
        </p:spPr>
        <p:txBody>
          <a:bodyPr wrap="square">
            <a:spAutoFit/>
          </a:bodyPr>
          <a:lstStyle/>
          <a:p>
            <a:r>
              <a:rPr lang="en-US" dirty="0" err="1"/>
              <a:t>Brizio</a:t>
            </a:r>
            <a:r>
              <a:rPr lang="en-US" dirty="0"/>
              <a:t> &amp; </a:t>
            </a:r>
            <a:r>
              <a:rPr lang="en-US" dirty="0" err="1"/>
              <a:t>Tirassa</a:t>
            </a:r>
            <a:r>
              <a:rPr lang="en-US" dirty="0"/>
              <a:t>, 2016 </a:t>
            </a:r>
            <a:r>
              <a:rPr lang="en-US" dirty="0">
                <a:hlinkClick r:id="rId2"/>
              </a:rPr>
              <a:t>https://www.ncbi.nlm.nih.gov/pmc/articles/PMC4745100/</a:t>
            </a:r>
            <a:r>
              <a:rPr lang="en-US" dirty="0"/>
              <a:t> </a:t>
            </a:r>
          </a:p>
          <a:p>
            <a:r>
              <a:rPr lang="en-US" dirty="0"/>
              <a:t>Image: </a:t>
            </a:r>
            <a:r>
              <a:rPr lang="en-US" dirty="0">
                <a:hlinkClick r:id="rId3"/>
              </a:rPr>
              <a:t>https://fablearn.stanford.edu/fellows/blog/constructionism-learning-theory-and-model-maker-education</a:t>
            </a:r>
            <a:r>
              <a:rPr lang="en-US" dirty="0"/>
              <a:t> </a:t>
            </a:r>
          </a:p>
        </p:txBody>
      </p:sp>
      <p:pic>
        <p:nvPicPr>
          <p:cNvPr id="9" name="Picture 8" descr="Diagram&#10;&#10;Description automatically generated">
            <a:extLst>
              <a:ext uri="{FF2B5EF4-FFF2-40B4-BE49-F238E27FC236}">
                <a16:creationId xmlns:a16="http://schemas.microsoft.com/office/drawing/2014/main" id="{2CC7D44D-BF95-463A-ADAC-240B8A981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744" y="3638294"/>
            <a:ext cx="4292941" cy="3219706"/>
          </a:xfrm>
          <a:prstGeom prst="rect">
            <a:avLst/>
          </a:prstGeom>
        </p:spPr>
      </p:pic>
    </p:spTree>
    <p:extLst>
      <p:ext uri="{BB962C8B-B14F-4D97-AF65-F5344CB8AC3E}">
        <p14:creationId xmlns:p14="http://schemas.microsoft.com/office/powerpoint/2010/main" val="995837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D1E6C-1C54-41F1-BBFA-AD933DDBDE5B}"/>
              </a:ext>
            </a:extLst>
          </p:cNvPr>
          <p:cNvSpPr>
            <a:spLocks noGrp="1"/>
          </p:cNvSpPr>
          <p:nvPr>
            <p:ph type="title"/>
          </p:nvPr>
        </p:nvSpPr>
        <p:spPr/>
        <p:txBody>
          <a:bodyPr/>
          <a:lstStyle/>
          <a:p>
            <a:r>
              <a:rPr lang="en-CA" dirty="0"/>
              <a:t>Maintaining Coherence and Autonomy</a:t>
            </a:r>
            <a:endParaRPr lang="en-US" dirty="0"/>
          </a:p>
        </p:txBody>
      </p:sp>
      <p:sp>
        <p:nvSpPr>
          <p:cNvPr id="3" name="Content Placeholder 2">
            <a:extLst>
              <a:ext uri="{FF2B5EF4-FFF2-40B4-BE49-F238E27FC236}">
                <a16:creationId xmlns:a16="http://schemas.microsoft.com/office/drawing/2014/main" id="{AD2CBB09-481D-4E96-B692-3C679E8B6CDC}"/>
              </a:ext>
            </a:extLst>
          </p:cNvPr>
          <p:cNvSpPr>
            <a:spLocks noGrp="1"/>
          </p:cNvSpPr>
          <p:nvPr>
            <p:ph idx="1"/>
          </p:nvPr>
        </p:nvSpPr>
        <p:spPr>
          <a:xfrm>
            <a:off x="838200" y="1825625"/>
            <a:ext cx="5686168" cy="4351338"/>
          </a:xfrm>
        </p:spPr>
        <p:txBody>
          <a:bodyPr/>
          <a:lstStyle/>
          <a:p>
            <a:r>
              <a:rPr lang="en-US" dirty="0"/>
              <a:t>by creating and maintaining a permeable separation between their internal environment and the external milieu. </a:t>
            </a:r>
          </a:p>
          <a:p>
            <a:r>
              <a:rPr lang="en-US" dirty="0"/>
              <a:t>by exploiting the features of the environment that are relevant to the organism. </a:t>
            </a:r>
          </a:p>
          <a:p>
            <a:r>
              <a:rPr lang="en-US" dirty="0"/>
              <a:t>by exploiting the biological, behavioral, etc. features of other individuals</a:t>
            </a:r>
          </a:p>
        </p:txBody>
      </p:sp>
      <p:sp>
        <p:nvSpPr>
          <p:cNvPr id="4" name="TextBox 3">
            <a:extLst>
              <a:ext uri="{FF2B5EF4-FFF2-40B4-BE49-F238E27FC236}">
                <a16:creationId xmlns:a16="http://schemas.microsoft.com/office/drawing/2014/main" id="{64F55A01-0FB9-44EF-8442-8A7AFC5ACBD0}"/>
              </a:ext>
            </a:extLst>
          </p:cNvPr>
          <p:cNvSpPr txBox="1"/>
          <p:nvPr/>
        </p:nvSpPr>
        <p:spPr>
          <a:xfrm>
            <a:off x="838200" y="6176963"/>
            <a:ext cx="9048235" cy="646331"/>
          </a:xfrm>
          <a:prstGeom prst="rect">
            <a:avLst/>
          </a:prstGeom>
          <a:noFill/>
        </p:spPr>
        <p:txBody>
          <a:bodyPr wrap="square">
            <a:spAutoFit/>
          </a:bodyPr>
          <a:lstStyle/>
          <a:p>
            <a:r>
              <a:rPr lang="en-US" dirty="0" err="1"/>
              <a:t>Brizio</a:t>
            </a:r>
            <a:r>
              <a:rPr lang="en-US" dirty="0"/>
              <a:t> &amp; </a:t>
            </a:r>
            <a:r>
              <a:rPr lang="en-US" dirty="0" err="1"/>
              <a:t>Tirassa</a:t>
            </a:r>
            <a:r>
              <a:rPr lang="en-US" dirty="0"/>
              <a:t>, 2016 </a:t>
            </a:r>
            <a:r>
              <a:rPr lang="en-US" dirty="0">
                <a:hlinkClick r:id="rId2"/>
              </a:rPr>
              <a:t>https://www.ncbi.nlm.nih.gov/pmc/articles/PMC4745100/</a:t>
            </a:r>
            <a:endParaRPr lang="en-US" dirty="0"/>
          </a:p>
          <a:p>
            <a:r>
              <a:rPr lang="en-US" dirty="0"/>
              <a:t>Image: </a:t>
            </a:r>
            <a:r>
              <a:rPr lang="en-US" dirty="0">
                <a:hlinkClick r:id="rId3"/>
              </a:rPr>
              <a:t>https://www.agile42.com/en/agile-teams/archetype-assessment/</a:t>
            </a:r>
            <a:r>
              <a:rPr lang="en-US" dirty="0"/>
              <a:t>  </a:t>
            </a:r>
          </a:p>
        </p:txBody>
      </p:sp>
      <p:pic>
        <p:nvPicPr>
          <p:cNvPr id="6" name="Picture 5" descr="A picture containing shape&#10;&#10;Description automatically generated">
            <a:extLst>
              <a:ext uri="{FF2B5EF4-FFF2-40B4-BE49-F238E27FC236}">
                <a16:creationId xmlns:a16="http://schemas.microsoft.com/office/drawing/2014/main" id="{5D2F9A5F-3381-44E8-86A0-642A508F7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323" y="1825624"/>
            <a:ext cx="2899871" cy="3943825"/>
          </a:xfrm>
          <a:prstGeom prst="rect">
            <a:avLst/>
          </a:prstGeom>
        </p:spPr>
      </p:pic>
    </p:spTree>
    <p:extLst>
      <p:ext uri="{BB962C8B-B14F-4D97-AF65-F5344CB8AC3E}">
        <p14:creationId xmlns:p14="http://schemas.microsoft.com/office/powerpoint/2010/main" val="11554447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5167</TotalTime>
  <Words>2420</Words>
  <Application>Microsoft Office PowerPoint</Application>
  <PresentationFormat>Widescreen</PresentationFormat>
  <Paragraphs>160</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Agency – Part Two</vt:lpstr>
      <vt:lpstr>Conceptions of Agency</vt:lpstr>
      <vt:lpstr>Free Learning and Control Learning</vt:lpstr>
      <vt:lpstr>About Science Literacy</vt:lpstr>
      <vt:lpstr>Agency and Biology</vt:lpstr>
      <vt:lpstr>The Newell Test</vt:lpstr>
      <vt:lpstr>Maslow’s Hierarchy</vt:lpstr>
      <vt:lpstr>A Constructivist Model of Agency</vt:lpstr>
      <vt:lpstr>Maintaining Coherence and Autonomy</vt:lpstr>
      <vt:lpstr>Morality as Social Evolution</vt:lpstr>
      <vt:lpstr>PowerPoint Presentation</vt:lpstr>
      <vt:lpstr>Biologized Knowledge</vt:lpstr>
      <vt:lpstr>Agency as Evolution of Culture</vt:lpstr>
      <vt:lpstr>Dual Inheritance Theory</vt:lpstr>
      <vt:lpstr>Meme-based Theory</vt:lpstr>
      <vt:lpstr>The Evolution of Morality</vt:lpstr>
      <vt:lpstr>Supporting Agency</vt:lpstr>
      <vt:lpstr>Security</vt:lpstr>
      <vt:lpstr>Identity</vt:lpstr>
      <vt:lpstr>Voice</vt:lpstr>
      <vt:lpstr>Opportunity</vt:lpstr>
      <vt:lpstr>Four Steps to Peace - José Restrepo</vt:lpstr>
      <vt:lpstr>Redistribution</vt:lpstr>
      <vt:lpstr>Recognition</vt:lpstr>
      <vt:lpstr>Representation</vt:lpstr>
      <vt:lpstr>Reconciliation</vt:lpstr>
      <vt:lpstr>Shared Agency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Practices and Culture</dc:title>
  <dc:creator>Stephen Downes</dc:creator>
  <cp:lastModifiedBy>Stephen Downes</cp:lastModifiedBy>
  <cp:revision>16</cp:revision>
  <dcterms:created xsi:type="dcterms:W3CDTF">2021-12-23T15:04:54Z</dcterms:created>
  <dcterms:modified xsi:type="dcterms:W3CDTF">2022-01-05T19:49:06Z</dcterms:modified>
</cp:coreProperties>
</file>