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7" r:id="rId2"/>
    <p:sldId id="320" r:id="rId3"/>
    <p:sldId id="332" r:id="rId4"/>
    <p:sldId id="284" r:id="rId5"/>
    <p:sldId id="304" r:id="rId6"/>
    <p:sldId id="306" r:id="rId7"/>
    <p:sldId id="321" r:id="rId8"/>
    <p:sldId id="305" r:id="rId9"/>
    <p:sldId id="310" r:id="rId10"/>
    <p:sldId id="261" r:id="rId11"/>
    <p:sldId id="290" r:id="rId12"/>
    <p:sldId id="291" r:id="rId13"/>
    <p:sldId id="277" r:id="rId14"/>
    <p:sldId id="292" r:id="rId15"/>
    <p:sldId id="311" r:id="rId16"/>
    <p:sldId id="313"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86452" autoAdjust="0"/>
  </p:normalViewPr>
  <p:slideViewPr>
    <p:cSldViewPr snapToGrid="0">
      <p:cViewPr>
        <p:scale>
          <a:sx n="60" d="100"/>
          <a:sy n="60" d="100"/>
        </p:scale>
        <p:origin x="366" y="510"/>
      </p:cViewPr>
      <p:guideLst/>
    </p:cSldViewPr>
  </p:slideViewPr>
  <p:outlineViewPr>
    <p:cViewPr>
      <p:scale>
        <a:sx n="33" d="100"/>
        <a:sy n="33" d="100"/>
      </p:scale>
      <p:origin x="0" y="-35946"/>
    </p:cViewPr>
  </p:outlineViewPr>
  <p:notesTextViewPr>
    <p:cViewPr>
      <p:scale>
        <a:sx n="1" d="1"/>
        <a:sy n="1" d="1"/>
      </p:scale>
      <p:origin x="0" y="0"/>
    </p:cViewPr>
  </p:notesTextViewPr>
  <p:sorterViewPr>
    <p:cViewPr>
      <p:scale>
        <a:sx n="100" d="100"/>
        <a:sy n="100" d="100"/>
      </p:scale>
      <p:origin x="0" y="-32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A65B1-6BBB-4D41-81D9-794D9B420FFE}"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0220F-0100-49A4-B089-27FEC91CC1CF}" type="slidenum">
              <a:rPr lang="en-US" smtClean="0"/>
              <a:t>‹#›</a:t>
            </a:fld>
            <a:endParaRPr lang="en-US"/>
          </a:p>
        </p:txBody>
      </p:sp>
    </p:spTree>
    <p:extLst>
      <p:ext uri="{BB962C8B-B14F-4D97-AF65-F5344CB8AC3E}">
        <p14:creationId xmlns:p14="http://schemas.microsoft.com/office/powerpoint/2010/main" val="83267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0220F-0100-49A4-B089-27FEC91CC1CF}" type="slidenum">
              <a:rPr lang="en-US" smtClean="0"/>
              <a:t>1</a:t>
            </a:fld>
            <a:endParaRPr lang="en-US"/>
          </a:p>
        </p:txBody>
      </p:sp>
    </p:spTree>
    <p:extLst>
      <p:ext uri="{BB962C8B-B14F-4D97-AF65-F5344CB8AC3E}">
        <p14:creationId xmlns:p14="http://schemas.microsoft.com/office/powerpoint/2010/main" val="252285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4BF-131E-4D32-984D-83E7EA3F8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47354-DA35-4000-89E9-DD9B19180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8F2EC-2DE9-4E1C-8B37-595B6F9B7065}"/>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5" name="Footer Placeholder 4">
            <a:extLst>
              <a:ext uri="{FF2B5EF4-FFF2-40B4-BE49-F238E27FC236}">
                <a16:creationId xmlns:a16="http://schemas.microsoft.com/office/drawing/2014/main" id="{882D7F67-23FD-4A75-8236-359F53362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75009-D309-440C-B397-FADABD630D12}"/>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3729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DF6A-08EF-4073-A41F-0B726C9F4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6868F-69AB-43BA-B927-1A8FB3E53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9691-C83F-4E27-862D-CF9F3A75829C}"/>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5" name="Footer Placeholder 4">
            <a:extLst>
              <a:ext uri="{FF2B5EF4-FFF2-40B4-BE49-F238E27FC236}">
                <a16:creationId xmlns:a16="http://schemas.microsoft.com/office/drawing/2014/main" id="{4B9D5C36-258F-4E9B-B40D-FD3883584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D9DE3-9DB0-4A18-91AE-BA1498AD164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9400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1747B-3322-46EE-88F4-68E53F710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306A8-FAC2-4C00-B99C-1B73FE88FA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D3841-9D6F-44F6-ABC7-892758F1D14B}"/>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5" name="Footer Placeholder 4">
            <a:extLst>
              <a:ext uri="{FF2B5EF4-FFF2-40B4-BE49-F238E27FC236}">
                <a16:creationId xmlns:a16="http://schemas.microsoft.com/office/drawing/2014/main" id="{1C961872-588F-4DCD-A302-0279EA46E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77EC8-1797-4A46-B6A8-20D34913A80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1608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AD01-89AB-456B-99F0-7EF51DF97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ED973-ACF3-4D16-AF1C-BD82270F6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14505-9865-4162-BD88-CE1F3F39DE47}"/>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5" name="Footer Placeholder 4">
            <a:extLst>
              <a:ext uri="{FF2B5EF4-FFF2-40B4-BE49-F238E27FC236}">
                <a16:creationId xmlns:a16="http://schemas.microsoft.com/office/drawing/2014/main" id="{611B9DF6-0BB7-4E48-868C-9E1421DD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C4C85-EE19-4099-9155-F96C711DFC1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411017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391C-04A4-4733-843C-E6AE97B72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3BA2F-74CD-4B0A-8676-A1216F463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BFFDB-1626-4CF1-9007-F7BFB288DB4B}"/>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5" name="Footer Placeholder 4">
            <a:extLst>
              <a:ext uri="{FF2B5EF4-FFF2-40B4-BE49-F238E27FC236}">
                <a16:creationId xmlns:a16="http://schemas.microsoft.com/office/drawing/2014/main" id="{1DF8D823-F53E-4EFE-B59C-396CA7D57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6557C-64CE-4994-AF7F-0119F71681D8}"/>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029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ADE8-8E12-4F2B-8248-E4875E5F7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36921-F5A1-4AF7-8984-3A6EF5F15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7047E-8F68-48AA-8EBD-4CC25ED91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C1DE7-2F81-4F99-8BB5-6932D36B5317}"/>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6" name="Footer Placeholder 5">
            <a:extLst>
              <a:ext uri="{FF2B5EF4-FFF2-40B4-BE49-F238E27FC236}">
                <a16:creationId xmlns:a16="http://schemas.microsoft.com/office/drawing/2014/main" id="{7AED91F9-4C6D-466D-B5B3-1D530BCB5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ADF78-A5E6-4759-85B3-8B34392F722E}"/>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94560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502-4E55-4807-9512-A30B862B8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8A00B-AED9-4776-954A-0F5207DC7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E7492-AE75-4E26-A0F8-8B25D7B7D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EAE98-3FE4-4392-AD17-0F70BC8FB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A2C26-609F-4F6A-B1E6-5F18F72B6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D831D-237B-4505-A749-ABC92E23EFAE}"/>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8" name="Footer Placeholder 7">
            <a:extLst>
              <a:ext uri="{FF2B5EF4-FFF2-40B4-BE49-F238E27FC236}">
                <a16:creationId xmlns:a16="http://schemas.microsoft.com/office/drawing/2014/main" id="{167A6329-41D4-4C63-A806-35DF127D6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A65BF-52F0-439A-81ED-6BBD96B4C123}"/>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65729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4357-769D-4A6A-A790-D2763BB7F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A53F5-145B-4649-89F1-AE13F0569D1A}"/>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4" name="Footer Placeholder 3">
            <a:extLst>
              <a:ext uri="{FF2B5EF4-FFF2-40B4-BE49-F238E27FC236}">
                <a16:creationId xmlns:a16="http://schemas.microsoft.com/office/drawing/2014/main" id="{725ED831-3D1A-4D65-86A8-B05F18D95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44B83-7B8D-42A5-84C1-D54EFB649D7B}"/>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1108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BBF6E-FBD0-4817-913E-C617081D9A81}"/>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3" name="Footer Placeholder 2">
            <a:extLst>
              <a:ext uri="{FF2B5EF4-FFF2-40B4-BE49-F238E27FC236}">
                <a16:creationId xmlns:a16="http://schemas.microsoft.com/office/drawing/2014/main" id="{49501BFF-F1DD-45CA-BB2A-8478B5217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B18E-C238-4436-9B93-B6A9B00A592F}"/>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978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E88-B3D9-43B9-A382-BC0334BDF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EE3841-3ED6-40EF-8DB6-529A22450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D125B-1DE1-47DA-9CCF-83A4DC968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5BA47-B38D-4FD0-900B-F7BD79787DF6}"/>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6" name="Footer Placeholder 5">
            <a:extLst>
              <a:ext uri="{FF2B5EF4-FFF2-40B4-BE49-F238E27FC236}">
                <a16:creationId xmlns:a16="http://schemas.microsoft.com/office/drawing/2014/main" id="{D3C34288-4E52-4006-8F14-1B436AA14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02D32-F6B3-43F0-832E-F86428E61A55}"/>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99937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CB17-3D0C-46F1-90AE-8FE56F2DB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9B872-5F4E-4C49-BCF3-151EC77B6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013F-3544-444B-AB05-8F0B8952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E3725-96C5-4C82-BD97-3DBDA3EF204B}"/>
              </a:ext>
            </a:extLst>
          </p:cNvPr>
          <p:cNvSpPr>
            <a:spLocks noGrp="1"/>
          </p:cNvSpPr>
          <p:nvPr>
            <p:ph type="dt" sz="half" idx="10"/>
          </p:nvPr>
        </p:nvSpPr>
        <p:spPr/>
        <p:txBody>
          <a:bodyPr/>
          <a:lstStyle/>
          <a:p>
            <a:fld id="{5EA7A22E-48A5-4A72-BA50-5493BAFC21F6}" type="datetimeFigureOut">
              <a:rPr lang="en-US" smtClean="0"/>
              <a:t>1/4/2022</a:t>
            </a:fld>
            <a:endParaRPr lang="en-US"/>
          </a:p>
        </p:txBody>
      </p:sp>
      <p:sp>
        <p:nvSpPr>
          <p:cNvPr id="6" name="Footer Placeholder 5">
            <a:extLst>
              <a:ext uri="{FF2B5EF4-FFF2-40B4-BE49-F238E27FC236}">
                <a16:creationId xmlns:a16="http://schemas.microsoft.com/office/drawing/2014/main" id="{CB1E00DA-10C1-4F14-BE03-2A5AE089C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23818-A8BE-413F-ACDF-9EF13C99892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7290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68167-EA2F-46F4-AEAA-6B1C0EF1C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20FAA-06F5-4442-A654-6B7091A07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85542-84B7-4AB0-9864-50B9F3100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A22E-48A5-4A72-BA50-5493BAFC21F6}" type="datetimeFigureOut">
              <a:rPr lang="en-US" smtClean="0"/>
              <a:t>1/4/2022</a:t>
            </a:fld>
            <a:endParaRPr lang="en-US"/>
          </a:p>
        </p:txBody>
      </p:sp>
      <p:sp>
        <p:nvSpPr>
          <p:cNvPr id="5" name="Footer Placeholder 4">
            <a:extLst>
              <a:ext uri="{FF2B5EF4-FFF2-40B4-BE49-F238E27FC236}">
                <a16:creationId xmlns:a16="http://schemas.microsoft.com/office/drawing/2014/main" id="{DB1C811E-6B5A-4C82-870B-120687F79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28E55-239D-43A1-AD9A-39B8E002A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2FC90-9FBC-4384-8F16-C49D6B5CBD3F}" type="slidenum">
              <a:rPr lang="en-US" smtClean="0"/>
              <a:t>‹#›</a:t>
            </a:fld>
            <a:endParaRPr lang="en-US"/>
          </a:p>
        </p:txBody>
      </p:sp>
    </p:spTree>
    <p:extLst>
      <p:ext uri="{BB962C8B-B14F-4D97-AF65-F5344CB8AC3E}">
        <p14:creationId xmlns:p14="http://schemas.microsoft.com/office/powerpoint/2010/main" val="169437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iobyrne.com/building-ethical-communit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taethics.eu/data-ethics-of-power-a-human-approach-to-big-data-and-ai/"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nature.com/articles/d41586-020-02003-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ace.org/review/social-media-time-for-a-break/" TargetMode="External"/><Relationship Id="rId2" Type="http://schemas.openxmlformats.org/officeDocument/2006/relationships/hyperlink" Target="https://www.honestlypod.com/podcast/episode/2a738715/was-the-internet-a-horrible-mistak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eric.ed.gov/?id=ED386327" TargetMode="External"/><Relationship Id="rId2" Type="http://schemas.openxmlformats.org/officeDocument/2006/relationships/hyperlink" Target="https://www.unicef.org/eap/press-releases/build-resilience-children-help-them-stay-safe-social-media"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www.tandfonline.com/doi/full/10.1080/20008198.2021.194264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topics/social-sciences/self-determination-theory" TargetMode="External"/><Relationship Id="rId2" Type="http://schemas.openxmlformats.org/officeDocument/2006/relationships/hyperlink" Target="https://doi.org/10.1007/978-1-4899-2271-7"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ovpconsulting.com/weekly/2018/11/16/086p3teoj8d0dbvuwbt51sh7qkc63c" TargetMode="External"/><Relationship Id="rId2" Type="http://schemas.openxmlformats.org/officeDocument/2006/relationships/hyperlink" Target="https://www.apa.org/pi/aids/resources/education/self-efficac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esheninger.blogspot.com/2020/09/high-agency-in-remote-and-hybrid.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wnes.ca/presentation/380" TargetMode="External"/><Relationship Id="rId2" Type="http://schemas.openxmlformats.org/officeDocument/2006/relationships/hyperlink" Target="https://www.downes.ca/presentation/172"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en.wikipedia.org/wiki/Kantian_eth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elief%E2%80%93desire%E2%80%93intention_software_model" TargetMode="External"/><Relationship Id="rId7" Type="http://schemas.openxmlformats.org/officeDocument/2006/relationships/image" Target="../media/image3.png"/><Relationship Id="rId2" Type="http://schemas.openxmlformats.org/officeDocument/2006/relationships/hyperlink" Target="https://plato.stanford.edu/entries/agency/"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228398068_An_introduction_to_Soar_as_an_agent_architecture" TargetMode="External"/><Relationship Id="rId5" Type="http://schemas.openxmlformats.org/officeDocument/2006/relationships/hyperlink" Target="https://www.researchgate.net/publication/2596320_The_Belief-Desire-Intention_Model_of_Agency" TargetMode="External"/><Relationship Id="rId4" Type="http://schemas.openxmlformats.org/officeDocument/2006/relationships/hyperlink" Target="https://link.springer.com/chapter/10.1007/3-540-49057-4_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lato.stanford.edu/entries/agency/"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philosophyofbrains.com/2017/01/27/the-enactive-approach.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xtended_mind_thesis" TargetMode="External"/><Relationship Id="rId2" Type="http://schemas.openxmlformats.org/officeDocument/2006/relationships/hyperlink" Target="https://people.ku.edu/~a382s825/Overextension%20PSD%20RDER%20AI.pdf"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ronbc.wordpress.com/2012/03/30/proposing-an-extremely-embedded-min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ooks.google.ca/books?id=AiwjpL-0hDgC&amp;pg=PA51&amp;redir_esc=y#v=onepage&amp;q&amp;f=false"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frontiersin.org/articles/10.3389/fpsyg.2015.01978/full" TargetMode="External"/><Relationship Id="rId4" Type="http://schemas.openxmlformats.org/officeDocument/2006/relationships/hyperlink" Target="https://en.wikipedia.org/wiki/Extended_mind_thesi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sagepub.com/doi/10.1177/0731121420921897" TargetMode="External"/><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hyperlink" Target="http://www.oopsla.org/2005/ShowEvent.do?id=76" TargetMode="External"/><Relationship Id="rId4" Type="http://schemas.openxmlformats.org/officeDocument/2006/relationships/hyperlink" Target="https://anthrosource.onlinelibrary.wiley.com/doi/full/10.1111/aman.1362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ackground pattern&#10;&#10;Description automatically generated">
            <a:extLst>
              <a:ext uri="{FF2B5EF4-FFF2-40B4-BE49-F238E27FC236}">
                <a16:creationId xmlns:a16="http://schemas.microsoft.com/office/drawing/2014/main" id="{034817CA-311F-48A5-A057-89C9EF8E74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064269-37D1-46E7-8AB0-05B28D84887B}"/>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Agency – Part One</a:t>
            </a:r>
            <a:endParaRPr lang="en-US" dirty="0">
              <a:solidFill>
                <a:srgbClr val="FFFFFF"/>
              </a:solidFill>
            </a:endParaRPr>
          </a:p>
        </p:txBody>
      </p:sp>
      <p:sp>
        <p:nvSpPr>
          <p:cNvPr id="3" name="Subtitle 2">
            <a:extLst>
              <a:ext uri="{FF2B5EF4-FFF2-40B4-BE49-F238E27FC236}">
                <a16:creationId xmlns:a16="http://schemas.microsoft.com/office/drawing/2014/main" id="{75CE1286-46E4-464F-92E2-882FA035F749}"/>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25, 2021</a:t>
            </a:r>
            <a:endParaRPr lang="en-US">
              <a:solidFill>
                <a:srgbClr val="FFFFFF"/>
              </a:solidFill>
            </a:endParaRPr>
          </a:p>
        </p:txBody>
      </p:sp>
    </p:spTree>
    <p:extLst>
      <p:ext uri="{BB962C8B-B14F-4D97-AF65-F5344CB8AC3E}">
        <p14:creationId xmlns:p14="http://schemas.microsoft.com/office/powerpoint/2010/main" val="8368371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E0B6-D434-4F6B-9D50-5EC350D2E80F}"/>
              </a:ext>
            </a:extLst>
          </p:cNvPr>
          <p:cNvSpPr>
            <a:spLocks noGrp="1"/>
          </p:cNvSpPr>
          <p:nvPr>
            <p:ph type="title"/>
          </p:nvPr>
        </p:nvSpPr>
        <p:spPr/>
        <p:txBody>
          <a:bodyPr/>
          <a:lstStyle/>
          <a:p>
            <a:r>
              <a:rPr lang="en-CA" dirty="0"/>
              <a:t>Agency and Power</a:t>
            </a:r>
            <a:endParaRPr lang="en-US" dirty="0"/>
          </a:p>
        </p:txBody>
      </p:sp>
      <p:sp>
        <p:nvSpPr>
          <p:cNvPr id="3" name="Content Placeholder 2">
            <a:extLst>
              <a:ext uri="{FF2B5EF4-FFF2-40B4-BE49-F238E27FC236}">
                <a16:creationId xmlns:a16="http://schemas.microsoft.com/office/drawing/2014/main" id="{F290630A-04EC-40FC-830E-1EDA8B29AA62}"/>
              </a:ext>
            </a:extLst>
          </p:cNvPr>
          <p:cNvSpPr>
            <a:spLocks noGrp="1"/>
          </p:cNvSpPr>
          <p:nvPr>
            <p:ph idx="1"/>
          </p:nvPr>
        </p:nvSpPr>
        <p:spPr>
          <a:xfrm>
            <a:off x="838200" y="1825625"/>
            <a:ext cx="5988485" cy="4351338"/>
          </a:xfrm>
        </p:spPr>
        <p:txBody>
          <a:bodyPr/>
          <a:lstStyle/>
          <a:p>
            <a:pPr marL="0" indent="0">
              <a:buNone/>
            </a:pPr>
            <a:r>
              <a:rPr lang="en-US" dirty="0"/>
              <a:t>“There is a need to revise and redefine existing power structures while advocating for ethics and empathy in digital and hybrid spaces. Members of the community need to problematize the complexities of these interactions, and prepare all children to participate in complex democratic discourses using diverse digital tools.</a:t>
            </a:r>
          </a:p>
          <a:p>
            <a:endParaRPr lang="en-US" dirty="0"/>
          </a:p>
        </p:txBody>
      </p:sp>
      <p:sp>
        <p:nvSpPr>
          <p:cNvPr id="5" name="TextBox 4">
            <a:extLst>
              <a:ext uri="{FF2B5EF4-FFF2-40B4-BE49-F238E27FC236}">
                <a16:creationId xmlns:a16="http://schemas.microsoft.com/office/drawing/2014/main" id="{88EB8597-DCDC-4AC3-9ECB-B08554BAEBBB}"/>
              </a:ext>
            </a:extLst>
          </p:cNvPr>
          <p:cNvSpPr txBox="1"/>
          <p:nvPr/>
        </p:nvSpPr>
        <p:spPr>
          <a:xfrm>
            <a:off x="838199" y="5807631"/>
            <a:ext cx="6890359" cy="646331"/>
          </a:xfrm>
          <a:prstGeom prst="rect">
            <a:avLst/>
          </a:prstGeom>
          <a:noFill/>
        </p:spPr>
        <p:txBody>
          <a:bodyPr wrap="square">
            <a:spAutoFit/>
          </a:bodyPr>
          <a:lstStyle/>
          <a:p>
            <a:r>
              <a:rPr lang="en-US" dirty="0"/>
              <a:t>Ian O’Byrne </a:t>
            </a:r>
            <a:r>
              <a:rPr lang="en-US" dirty="0">
                <a:hlinkClick r:id="rId2"/>
              </a:rPr>
              <a:t>https://wiobyrne.com/building-ethical-communities/</a:t>
            </a:r>
            <a:r>
              <a:rPr lang="en-US" dirty="0"/>
              <a:t>  </a:t>
            </a:r>
          </a:p>
          <a:p>
            <a:endParaRPr lang="en-US" dirty="0"/>
          </a:p>
        </p:txBody>
      </p:sp>
      <p:pic>
        <p:nvPicPr>
          <p:cNvPr id="6" name="Picture 5">
            <a:extLst>
              <a:ext uri="{FF2B5EF4-FFF2-40B4-BE49-F238E27FC236}">
                <a16:creationId xmlns:a16="http://schemas.microsoft.com/office/drawing/2014/main" id="{BF60B69C-396D-42CF-A091-A2165B683E1C}"/>
              </a:ext>
            </a:extLst>
          </p:cNvPr>
          <p:cNvPicPr>
            <a:picLocks noChangeAspect="1"/>
          </p:cNvPicPr>
          <p:nvPr/>
        </p:nvPicPr>
        <p:blipFill>
          <a:blip r:embed="rId3"/>
          <a:stretch>
            <a:fillRect/>
          </a:stretch>
        </p:blipFill>
        <p:spPr>
          <a:xfrm>
            <a:off x="7075374" y="1944620"/>
            <a:ext cx="4526490" cy="3742196"/>
          </a:xfrm>
          <a:prstGeom prst="rect">
            <a:avLst/>
          </a:prstGeom>
        </p:spPr>
      </p:pic>
    </p:spTree>
    <p:extLst>
      <p:ext uri="{BB962C8B-B14F-4D97-AF65-F5344CB8AC3E}">
        <p14:creationId xmlns:p14="http://schemas.microsoft.com/office/powerpoint/2010/main" val="253986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A4F8-55FE-4BA8-9961-E4D6546F64AB}"/>
              </a:ext>
            </a:extLst>
          </p:cNvPr>
          <p:cNvSpPr>
            <a:spLocks noGrp="1"/>
          </p:cNvSpPr>
          <p:nvPr>
            <p:ph type="title"/>
          </p:nvPr>
        </p:nvSpPr>
        <p:spPr/>
        <p:txBody>
          <a:bodyPr/>
          <a:lstStyle/>
          <a:p>
            <a:r>
              <a:rPr lang="en-CA" dirty="0"/>
              <a:t>Ethics of Power</a:t>
            </a:r>
            <a:endParaRPr lang="en-US" dirty="0"/>
          </a:p>
        </p:txBody>
      </p:sp>
      <p:sp>
        <p:nvSpPr>
          <p:cNvPr id="3" name="Content Placeholder 2">
            <a:extLst>
              <a:ext uri="{FF2B5EF4-FFF2-40B4-BE49-F238E27FC236}">
                <a16:creationId xmlns:a16="http://schemas.microsoft.com/office/drawing/2014/main" id="{7811BD64-5DD8-4A87-9DB1-C91B304C302E}"/>
              </a:ext>
            </a:extLst>
          </p:cNvPr>
          <p:cNvSpPr>
            <a:spLocks noGrp="1"/>
          </p:cNvSpPr>
          <p:nvPr>
            <p:ph idx="1"/>
          </p:nvPr>
        </p:nvSpPr>
        <p:spPr>
          <a:xfrm>
            <a:off x="5256144" y="1825625"/>
            <a:ext cx="6781368" cy="4351338"/>
          </a:xfrm>
        </p:spPr>
        <p:txBody>
          <a:bodyPr>
            <a:normAutofit fontScale="92500"/>
          </a:bodyPr>
          <a:lstStyle/>
          <a:p>
            <a:r>
              <a:rPr lang="en-US" dirty="0"/>
              <a:t>This is a theme that will sound familiar to educators. "Data ethics is not only about power—it also is power</a:t>
            </a:r>
          </a:p>
          <a:p>
            <a:pPr marL="457200" lvl="1" indent="0">
              <a:buNone/>
            </a:pPr>
            <a:r>
              <a:rPr lang="en-US" dirty="0"/>
              <a:t>“Power for governments, companies, self-proclaimed experts and advisors and even academic disciplines to point out the problems and their solutions, to set the priorities for what role data technologies should play in our human lives and in society.”</a:t>
            </a:r>
          </a:p>
          <a:p>
            <a:r>
              <a:rPr lang="en-US" dirty="0"/>
              <a:t>Don’t ask if artificial intelligence is good or fair, ask how it shifts power</a:t>
            </a:r>
          </a:p>
          <a:p>
            <a:pPr marL="457200" lvl="1" indent="0">
              <a:buNone/>
            </a:pPr>
            <a:r>
              <a:rPr lang="en-US" dirty="0"/>
              <a:t>“Those who could be exploited by AI should be shaping its projects.”</a:t>
            </a:r>
          </a:p>
          <a:p>
            <a:endParaRPr lang="en-US" dirty="0"/>
          </a:p>
        </p:txBody>
      </p:sp>
      <p:pic>
        <p:nvPicPr>
          <p:cNvPr id="6" name="Picture 5">
            <a:extLst>
              <a:ext uri="{FF2B5EF4-FFF2-40B4-BE49-F238E27FC236}">
                <a16:creationId xmlns:a16="http://schemas.microsoft.com/office/drawing/2014/main" id="{31CF0BC8-6806-497F-9594-357E82C3C8E2}"/>
              </a:ext>
            </a:extLst>
          </p:cNvPr>
          <p:cNvPicPr>
            <a:picLocks noChangeAspect="1"/>
          </p:cNvPicPr>
          <p:nvPr/>
        </p:nvPicPr>
        <p:blipFill>
          <a:blip r:embed="rId2"/>
          <a:stretch>
            <a:fillRect/>
          </a:stretch>
        </p:blipFill>
        <p:spPr>
          <a:xfrm>
            <a:off x="958240" y="1913307"/>
            <a:ext cx="4151391" cy="3642935"/>
          </a:xfrm>
          <a:prstGeom prst="rect">
            <a:avLst/>
          </a:prstGeom>
        </p:spPr>
      </p:pic>
      <p:sp>
        <p:nvSpPr>
          <p:cNvPr id="10" name="TextBox 9">
            <a:extLst>
              <a:ext uri="{FF2B5EF4-FFF2-40B4-BE49-F238E27FC236}">
                <a16:creationId xmlns:a16="http://schemas.microsoft.com/office/drawing/2014/main" id="{283F9F45-E676-46F2-80B2-E8180C1E60BD}"/>
              </a:ext>
            </a:extLst>
          </p:cNvPr>
          <p:cNvSpPr txBox="1"/>
          <p:nvPr/>
        </p:nvSpPr>
        <p:spPr>
          <a:xfrm>
            <a:off x="838200" y="6031210"/>
            <a:ext cx="9914351" cy="923330"/>
          </a:xfrm>
          <a:prstGeom prst="rect">
            <a:avLst/>
          </a:prstGeom>
          <a:noFill/>
        </p:spPr>
        <p:txBody>
          <a:bodyPr wrap="square">
            <a:spAutoFit/>
          </a:bodyPr>
          <a:lstStyle/>
          <a:p>
            <a:r>
              <a:rPr lang="en-US" dirty="0" err="1"/>
              <a:t>Gry</a:t>
            </a:r>
            <a:r>
              <a:rPr lang="en-US" dirty="0"/>
              <a:t> </a:t>
            </a:r>
            <a:r>
              <a:rPr lang="en-US" dirty="0" err="1"/>
              <a:t>Hasselbalch</a:t>
            </a:r>
            <a:r>
              <a:rPr lang="en-US" dirty="0"/>
              <a:t>, Data Ethics of Power </a:t>
            </a:r>
            <a:r>
              <a:rPr lang="en-US" dirty="0">
                <a:hlinkClick r:id="rId3"/>
              </a:rPr>
              <a:t>https://dataethics.eu/data-ethics-of-power-a-human-approach-to-big-data-and-ai/</a:t>
            </a:r>
            <a:r>
              <a:rPr lang="en-US" dirty="0"/>
              <a:t>  </a:t>
            </a:r>
            <a:r>
              <a:rPr lang="en-US" dirty="0" err="1"/>
              <a:t>Pratyusha</a:t>
            </a:r>
            <a:r>
              <a:rPr lang="en-US" dirty="0"/>
              <a:t> </a:t>
            </a:r>
            <a:r>
              <a:rPr lang="en-US" dirty="0" err="1"/>
              <a:t>Kalluri</a:t>
            </a:r>
            <a:r>
              <a:rPr lang="en-US" dirty="0"/>
              <a:t>, 2020 </a:t>
            </a:r>
            <a:r>
              <a:rPr lang="en-US" dirty="0">
                <a:hlinkClick r:id="rId4"/>
              </a:rPr>
              <a:t>https://www.nature.com/articles/d41586-020-02003-2</a:t>
            </a:r>
            <a:r>
              <a:rPr lang="en-US" dirty="0"/>
              <a:t>  </a:t>
            </a:r>
          </a:p>
          <a:p>
            <a:endParaRPr lang="en-US" dirty="0"/>
          </a:p>
        </p:txBody>
      </p:sp>
    </p:spTree>
    <p:extLst>
      <p:ext uri="{BB962C8B-B14F-4D97-AF65-F5344CB8AC3E}">
        <p14:creationId xmlns:p14="http://schemas.microsoft.com/office/powerpoint/2010/main" val="5669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C278-7A2D-41DE-9C98-F4DAFF8A2783}"/>
              </a:ext>
            </a:extLst>
          </p:cNvPr>
          <p:cNvSpPr>
            <a:spLocks noGrp="1"/>
          </p:cNvSpPr>
          <p:nvPr>
            <p:ph type="title"/>
          </p:nvPr>
        </p:nvSpPr>
        <p:spPr/>
        <p:txBody>
          <a:bodyPr/>
          <a:lstStyle/>
          <a:p>
            <a:r>
              <a:rPr lang="en-CA" dirty="0"/>
              <a:t>Power as Limitation</a:t>
            </a:r>
            <a:endParaRPr lang="en-US" dirty="0"/>
          </a:p>
        </p:txBody>
      </p:sp>
      <p:sp>
        <p:nvSpPr>
          <p:cNvPr id="3" name="Content Placeholder 2">
            <a:extLst>
              <a:ext uri="{FF2B5EF4-FFF2-40B4-BE49-F238E27FC236}">
                <a16:creationId xmlns:a16="http://schemas.microsoft.com/office/drawing/2014/main" id="{8F1B464C-E1A7-4D57-994B-0122CC72D4C0}"/>
              </a:ext>
            </a:extLst>
          </p:cNvPr>
          <p:cNvSpPr>
            <a:spLocks noGrp="1"/>
          </p:cNvSpPr>
          <p:nvPr>
            <p:ph idx="1"/>
          </p:nvPr>
        </p:nvSpPr>
        <p:spPr>
          <a:xfrm>
            <a:off x="4434214" y="1825625"/>
            <a:ext cx="6919586" cy="4351338"/>
          </a:xfrm>
        </p:spPr>
        <p:txBody>
          <a:bodyPr/>
          <a:lstStyle/>
          <a:p>
            <a:r>
              <a:rPr lang="en-US" dirty="0"/>
              <a:t>Jaron Lanier: "The problem is not the Internet or social media in a broad sense but rather specifically the use of the algorithms... people being directed rather than exploring and that makes the world small." </a:t>
            </a:r>
          </a:p>
          <a:p>
            <a:r>
              <a:rPr lang="en-US" dirty="0"/>
              <a:t>Small. That's a really good word for it. Like, when I'm looking for something to watch on YouTube, I feel the walls of the algorithm closing in on me.</a:t>
            </a:r>
          </a:p>
          <a:p>
            <a:endParaRPr lang="en-US" dirty="0"/>
          </a:p>
        </p:txBody>
      </p:sp>
      <p:sp>
        <p:nvSpPr>
          <p:cNvPr id="5" name="TextBox 4">
            <a:extLst>
              <a:ext uri="{FF2B5EF4-FFF2-40B4-BE49-F238E27FC236}">
                <a16:creationId xmlns:a16="http://schemas.microsoft.com/office/drawing/2014/main" id="{2D13C3EC-B5CE-4C37-8569-84A70C4C0941}"/>
              </a:ext>
            </a:extLst>
          </p:cNvPr>
          <p:cNvSpPr txBox="1"/>
          <p:nvPr/>
        </p:nvSpPr>
        <p:spPr>
          <a:xfrm>
            <a:off x="4577003" y="1825625"/>
            <a:ext cx="6097656" cy="646331"/>
          </a:xfrm>
          <a:prstGeom prst="rect">
            <a:avLst/>
          </a:prstGeom>
          <a:noFill/>
        </p:spPr>
        <p:txBody>
          <a:bodyPr wrap="square">
            <a:spAutoFit/>
          </a:bodyPr>
          <a:lstStyle/>
          <a:p>
            <a:br>
              <a:rPr lang="en-US" dirty="0"/>
            </a:br>
            <a:endParaRPr lang="en-US" dirty="0"/>
          </a:p>
        </p:txBody>
      </p:sp>
      <p:sp>
        <p:nvSpPr>
          <p:cNvPr id="6" name="TextBox 5">
            <a:extLst>
              <a:ext uri="{FF2B5EF4-FFF2-40B4-BE49-F238E27FC236}">
                <a16:creationId xmlns:a16="http://schemas.microsoft.com/office/drawing/2014/main" id="{8FE52D2C-679D-4B63-9B50-33047B8EB360}"/>
              </a:ext>
            </a:extLst>
          </p:cNvPr>
          <p:cNvSpPr txBox="1"/>
          <p:nvPr/>
        </p:nvSpPr>
        <p:spPr>
          <a:xfrm>
            <a:off x="471292" y="5850235"/>
            <a:ext cx="11249416" cy="923330"/>
          </a:xfrm>
          <a:prstGeom prst="rect">
            <a:avLst/>
          </a:prstGeom>
          <a:noFill/>
        </p:spPr>
        <p:txBody>
          <a:bodyPr wrap="square">
            <a:spAutoFit/>
          </a:bodyPr>
          <a:lstStyle/>
          <a:p>
            <a:r>
              <a:rPr lang="en-US" dirty="0"/>
              <a:t>Jaron Lanier (2021). Was the Internet a Horrible Mistake?  Honestly with Bari Weiss. Podcast. </a:t>
            </a:r>
            <a:r>
              <a:rPr lang="en-US" dirty="0">
                <a:hlinkClick r:id="rId2"/>
              </a:rPr>
              <a:t>https://www.honestlypod.com/podcast/episode/2a738715/was-the-internet-a-horrible-mistake</a:t>
            </a:r>
            <a:r>
              <a:rPr lang="en-US" dirty="0"/>
              <a:t> Stefanie </a:t>
            </a:r>
            <a:r>
              <a:rPr lang="en-US" dirty="0" err="1"/>
              <a:t>Panke</a:t>
            </a:r>
            <a:r>
              <a:rPr lang="en-US" dirty="0"/>
              <a:t>, 2021 Social Media: Time for a Break?, AACE Review, </a:t>
            </a:r>
            <a:r>
              <a:rPr lang="en-US" dirty="0">
                <a:hlinkClick r:id="rId3"/>
              </a:rPr>
              <a:t>https://www.aace.org/review/social-media-time-for-a-break/</a:t>
            </a:r>
            <a:r>
              <a:rPr lang="en-US" dirty="0"/>
              <a:t>    </a:t>
            </a:r>
          </a:p>
        </p:txBody>
      </p:sp>
      <p:pic>
        <p:nvPicPr>
          <p:cNvPr id="8" name="Picture 7">
            <a:extLst>
              <a:ext uri="{FF2B5EF4-FFF2-40B4-BE49-F238E27FC236}">
                <a16:creationId xmlns:a16="http://schemas.microsoft.com/office/drawing/2014/main" id="{56E243CC-8300-414F-A8E9-460EDE12229C}"/>
              </a:ext>
            </a:extLst>
          </p:cNvPr>
          <p:cNvPicPr>
            <a:picLocks noChangeAspect="1"/>
          </p:cNvPicPr>
          <p:nvPr/>
        </p:nvPicPr>
        <p:blipFill>
          <a:blip r:embed="rId4"/>
          <a:stretch>
            <a:fillRect/>
          </a:stretch>
        </p:blipFill>
        <p:spPr>
          <a:xfrm>
            <a:off x="571766" y="1948734"/>
            <a:ext cx="3658111" cy="3781953"/>
          </a:xfrm>
          <a:prstGeom prst="rect">
            <a:avLst/>
          </a:prstGeom>
        </p:spPr>
      </p:pic>
    </p:spTree>
    <p:extLst>
      <p:ext uri="{BB962C8B-B14F-4D97-AF65-F5344CB8AC3E}">
        <p14:creationId xmlns:p14="http://schemas.microsoft.com/office/powerpoint/2010/main" val="136989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5EF3-C4B0-47EC-ABDB-3CCBA4AE79D7}"/>
              </a:ext>
            </a:extLst>
          </p:cNvPr>
          <p:cNvSpPr>
            <a:spLocks noGrp="1"/>
          </p:cNvSpPr>
          <p:nvPr>
            <p:ph type="title"/>
          </p:nvPr>
        </p:nvSpPr>
        <p:spPr/>
        <p:txBody>
          <a:bodyPr/>
          <a:lstStyle/>
          <a:p>
            <a:r>
              <a:rPr lang="en-CA" dirty="0"/>
              <a:t>Resilience</a:t>
            </a:r>
            <a:endParaRPr lang="en-US" dirty="0"/>
          </a:p>
        </p:txBody>
      </p:sp>
      <p:sp>
        <p:nvSpPr>
          <p:cNvPr id="3" name="Content Placeholder 2">
            <a:extLst>
              <a:ext uri="{FF2B5EF4-FFF2-40B4-BE49-F238E27FC236}">
                <a16:creationId xmlns:a16="http://schemas.microsoft.com/office/drawing/2014/main" id="{18C990DD-2E88-4D48-88EA-E9CDEA841260}"/>
              </a:ext>
            </a:extLst>
          </p:cNvPr>
          <p:cNvSpPr>
            <a:spLocks noGrp="1"/>
          </p:cNvSpPr>
          <p:nvPr>
            <p:ph idx="1"/>
          </p:nvPr>
        </p:nvSpPr>
        <p:spPr>
          <a:xfrm>
            <a:off x="838200" y="1825625"/>
            <a:ext cx="7616868" cy="4351338"/>
          </a:xfrm>
        </p:spPr>
        <p:txBody>
          <a:bodyPr/>
          <a:lstStyle/>
          <a:p>
            <a:r>
              <a:rPr lang="en-US" dirty="0"/>
              <a:t>UNICEF: resilient children—those equipped with skills in areas such as communication, conflict resolution and self-efficacy—are more likely to make appropriate choices when using social media</a:t>
            </a:r>
          </a:p>
          <a:p>
            <a:r>
              <a:rPr lang="en-US" dirty="0"/>
              <a:t>Fostering resilience: "protective factors" in three major categories:</a:t>
            </a:r>
          </a:p>
          <a:p>
            <a:pPr lvl="1"/>
            <a:r>
              <a:rPr lang="en-US" dirty="0"/>
              <a:t>caring and supportive relationships</a:t>
            </a:r>
          </a:p>
          <a:p>
            <a:pPr lvl="1"/>
            <a:r>
              <a:rPr lang="en-US" dirty="0"/>
              <a:t>positive and high expectations</a:t>
            </a:r>
          </a:p>
          <a:p>
            <a:pPr lvl="1"/>
            <a:r>
              <a:rPr lang="en-US" dirty="0"/>
              <a:t>opportunities for meaningful participation</a:t>
            </a:r>
          </a:p>
          <a:p>
            <a:endParaRPr lang="en-US" dirty="0"/>
          </a:p>
        </p:txBody>
      </p:sp>
      <p:sp>
        <p:nvSpPr>
          <p:cNvPr id="8" name="TextBox 7">
            <a:extLst>
              <a:ext uri="{FF2B5EF4-FFF2-40B4-BE49-F238E27FC236}">
                <a16:creationId xmlns:a16="http://schemas.microsoft.com/office/drawing/2014/main" id="{762CDCB5-351E-453E-848A-8BF3EB0A3826}"/>
              </a:ext>
            </a:extLst>
          </p:cNvPr>
          <p:cNvSpPr txBox="1"/>
          <p:nvPr/>
        </p:nvSpPr>
        <p:spPr>
          <a:xfrm>
            <a:off x="838200" y="5934670"/>
            <a:ext cx="11149209" cy="1200329"/>
          </a:xfrm>
          <a:prstGeom prst="rect">
            <a:avLst/>
          </a:prstGeom>
          <a:noFill/>
        </p:spPr>
        <p:txBody>
          <a:bodyPr wrap="square">
            <a:spAutoFit/>
          </a:bodyPr>
          <a:lstStyle/>
          <a:p>
            <a:r>
              <a:rPr lang="en-US" dirty="0"/>
              <a:t>UNICEF: </a:t>
            </a:r>
            <a:r>
              <a:rPr lang="en-US" dirty="0">
                <a:hlinkClick r:id="rId2"/>
              </a:rPr>
              <a:t>https://www.unicef.org/eap/press-releases/build-resilience-children-help-them-stay-safe-social-media</a:t>
            </a:r>
            <a:r>
              <a:rPr lang="en-US" dirty="0"/>
              <a:t> </a:t>
            </a:r>
          </a:p>
          <a:p>
            <a:r>
              <a:rPr lang="en-US" dirty="0"/>
              <a:t>Bonnie </a:t>
            </a:r>
            <a:r>
              <a:rPr lang="en-US" dirty="0" err="1"/>
              <a:t>Benard</a:t>
            </a:r>
            <a:r>
              <a:rPr lang="en-US" dirty="0"/>
              <a:t>, 1995, Fostering Resilience in Children. ERIC Digest. </a:t>
            </a:r>
            <a:r>
              <a:rPr lang="en-US" dirty="0">
                <a:hlinkClick r:id="rId3"/>
              </a:rPr>
              <a:t>https://eric.ed.gov/?id=ED386327</a:t>
            </a:r>
            <a:r>
              <a:rPr lang="en-US" dirty="0"/>
              <a:t>  </a:t>
            </a:r>
          </a:p>
          <a:p>
            <a:r>
              <a:rPr lang="en-US" dirty="0"/>
              <a:t>George A. </a:t>
            </a:r>
            <a:r>
              <a:rPr lang="en-US" dirty="0" err="1"/>
              <a:t>Bonanno</a:t>
            </a:r>
            <a:r>
              <a:rPr lang="en-US" dirty="0"/>
              <a:t>, 2021: </a:t>
            </a:r>
            <a:r>
              <a:rPr lang="en-US" dirty="0">
                <a:hlinkClick r:id="rId4"/>
              </a:rPr>
              <a:t>https://www.tandfonline.com/doi/full/10.1080/20008198.2021.1942642</a:t>
            </a:r>
            <a:r>
              <a:rPr lang="en-US" dirty="0"/>
              <a:t> </a:t>
            </a:r>
          </a:p>
          <a:p>
            <a:endParaRPr lang="en-US" dirty="0"/>
          </a:p>
        </p:txBody>
      </p:sp>
      <p:sp>
        <p:nvSpPr>
          <p:cNvPr id="12" name="TextBox 11">
            <a:extLst>
              <a:ext uri="{FF2B5EF4-FFF2-40B4-BE49-F238E27FC236}">
                <a16:creationId xmlns:a16="http://schemas.microsoft.com/office/drawing/2014/main" id="{F33C863F-7644-41E9-BC1D-97728189D195}"/>
              </a:ext>
            </a:extLst>
          </p:cNvPr>
          <p:cNvSpPr txBox="1"/>
          <p:nvPr/>
        </p:nvSpPr>
        <p:spPr>
          <a:xfrm>
            <a:off x="8455068" y="4045407"/>
            <a:ext cx="3044868" cy="1754326"/>
          </a:xfrm>
          <a:prstGeom prst="rect">
            <a:avLst/>
          </a:prstGeom>
          <a:noFill/>
          <a:ln w="3175">
            <a:solidFill>
              <a:schemeClr val="tx1"/>
            </a:solidFill>
          </a:ln>
        </p:spPr>
        <p:txBody>
          <a:bodyPr wrap="square">
            <a:spAutoFit/>
          </a:bodyPr>
          <a:lstStyle/>
          <a:p>
            <a:r>
              <a:rPr lang="en-US" dirty="0"/>
              <a:t>BUT: “correlates of resilient outcomes are generally so modest that it is not possible accurately identify who will be resilient to potential trauma and who not”</a:t>
            </a:r>
          </a:p>
        </p:txBody>
      </p:sp>
      <p:pic>
        <p:nvPicPr>
          <p:cNvPr id="14" name="Picture 13" descr="A picture containing text, device, gauge&#10;&#10;Description automatically generated">
            <a:extLst>
              <a:ext uri="{FF2B5EF4-FFF2-40B4-BE49-F238E27FC236}">
                <a16:creationId xmlns:a16="http://schemas.microsoft.com/office/drawing/2014/main" id="{48F6266B-43C8-4FA3-8079-BD91A9527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5068" y="1420217"/>
            <a:ext cx="3348037" cy="2440331"/>
          </a:xfrm>
          <a:prstGeom prst="rect">
            <a:avLst/>
          </a:prstGeom>
        </p:spPr>
      </p:pic>
    </p:spTree>
    <p:extLst>
      <p:ext uri="{BB962C8B-B14F-4D97-AF65-F5344CB8AC3E}">
        <p14:creationId xmlns:p14="http://schemas.microsoft.com/office/powerpoint/2010/main" val="46918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2B40-535E-4E02-BD16-D3E4C05770ED}"/>
              </a:ext>
            </a:extLst>
          </p:cNvPr>
          <p:cNvSpPr>
            <a:spLocks noGrp="1"/>
          </p:cNvSpPr>
          <p:nvPr>
            <p:ph type="title"/>
          </p:nvPr>
        </p:nvSpPr>
        <p:spPr/>
        <p:txBody>
          <a:bodyPr/>
          <a:lstStyle/>
          <a:p>
            <a:r>
              <a:rPr lang="en-CA" dirty="0"/>
              <a:t>Self-Determination</a:t>
            </a:r>
            <a:endParaRPr lang="en-US" dirty="0"/>
          </a:p>
        </p:txBody>
      </p:sp>
      <p:sp>
        <p:nvSpPr>
          <p:cNvPr id="3" name="Content Placeholder 2">
            <a:extLst>
              <a:ext uri="{FF2B5EF4-FFF2-40B4-BE49-F238E27FC236}">
                <a16:creationId xmlns:a16="http://schemas.microsoft.com/office/drawing/2014/main" id="{B3A57071-A6CE-476F-83F9-2B1EAA811F2C}"/>
              </a:ext>
            </a:extLst>
          </p:cNvPr>
          <p:cNvSpPr>
            <a:spLocks noGrp="1"/>
          </p:cNvSpPr>
          <p:nvPr>
            <p:ph idx="1"/>
          </p:nvPr>
        </p:nvSpPr>
        <p:spPr/>
        <p:txBody>
          <a:bodyPr/>
          <a:lstStyle/>
          <a:p>
            <a:r>
              <a:rPr lang="en-CA" dirty="0"/>
              <a:t>Self-Determination Theory (SDT) and </a:t>
            </a:r>
            <a:r>
              <a:rPr lang="en-US" dirty="0"/>
              <a:t>“basic psychological needs”</a:t>
            </a:r>
          </a:p>
          <a:p>
            <a:pPr lvl="1"/>
            <a:r>
              <a:rPr lang="en-US" dirty="0"/>
              <a:t>competence (feeling one is effective in meeting environmental demands)</a:t>
            </a:r>
          </a:p>
          <a:p>
            <a:pPr lvl="1"/>
            <a:r>
              <a:rPr lang="en-US" dirty="0"/>
              <a:t>autonomy (feeling authentic, acting with volition, having input)</a:t>
            </a:r>
          </a:p>
          <a:p>
            <a:pPr lvl="1"/>
            <a:r>
              <a:rPr lang="en-US" dirty="0"/>
              <a:t>relatedness (feeling connected with and cared for by significant others)</a:t>
            </a:r>
          </a:p>
          <a:p>
            <a:pPr marL="914400" lvl="2" indent="0">
              <a:buNone/>
            </a:pPr>
            <a:r>
              <a:rPr lang="en-US" dirty="0" err="1"/>
              <a:t>Duda</a:t>
            </a:r>
            <a:r>
              <a:rPr lang="en-US" dirty="0"/>
              <a:t> &amp; Appleton</a:t>
            </a:r>
          </a:p>
        </p:txBody>
      </p:sp>
      <p:sp>
        <p:nvSpPr>
          <p:cNvPr id="6" name="TextBox 5">
            <a:extLst>
              <a:ext uri="{FF2B5EF4-FFF2-40B4-BE49-F238E27FC236}">
                <a16:creationId xmlns:a16="http://schemas.microsoft.com/office/drawing/2014/main" id="{CC631CE6-7B76-46BF-AD97-68E43C087AC5}"/>
              </a:ext>
            </a:extLst>
          </p:cNvPr>
          <p:cNvSpPr txBox="1"/>
          <p:nvPr/>
        </p:nvSpPr>
        <p:spPr>
          <a:xfrm>
            <a:off x="838200" y="5296237"/>
            <a:ext cx="11017901" cy="1477328"/>
          </a:xfrm>
          <a:prstGeom prst="rect">
            <a:avLst/>
          </a:prstGeom>
          <a:noFill/>
        </p:spPr>
        <p:txBody>
          <a:bodyPr wrap="square">
            <a:spAutoFit/>
          </a:bodyPr>
          <a:lstStyle/>
          <a:p>
            <a:r>
              <a:rPr lang="en-US" dirty="0"/>
              <a:t>Deci, E. L., &amp; Ryan, R. M. (1985). Intrinsic Motivation and Self-Determination in Human Behavior. Berlin: Springer Science &amp; Business Media. </a:t>
            </a:r>
            <a:r>
              <a:rPr lang="en-US" dirty="0">
                <a:hlinkClick r:id="rId2"/>
              </a:rPr>
              <a:t>https://doi.org/10.1007/978-1-4899-2271-7</a:t>
            </a:r>
            <a:r>
              <a:rPr lang="en-US" dirty="0"/>
              <a:t>  esp. pp 154-160, image p. 139</a:t>
            </a:r>
            <a:br>
              <a:rPr lang="en-US" dirty="0"/>
            </a:br>
            <a:r>
              <a:rPr lang="en-US" dirty="0"/>
              <a:t>Joan L. </a:t>
            </a:r>
            <a:r>
              <a:rPr lang="en-US" dirty="0" err="1"/>
              <a:t>Duda</a:t>
            </a:r>
            <a:r>
              <a:rPr lang="en-US" dirty="0"/>
              <a:t>, Paul R. Appleton, in Sport and Exercise Psychology Research, 2016  </a:t>
            </a:r>
            <a:r>
              <a:rPr lang="en-US" dirty="0">
                <a:hlinkClick r:id="rId3"/>
              </a:rPr>
              <a:t>https://www.sciencedirect.com/topics/social-sciences/self-determination-theory</a:t>
            </a:r>
            <a:r>
              <a:rPr lang="en-US" dirty="0"/>
              <a:t> </a:t>
            </a:r>
          </a:p>
          <a:p>
            <a:endParaRPr lang="en-US" dirty="0"/>
          </a:p>
        </p:txBody>
      </p:sp>
      <p:pic>
        <p:nvPicPr>
          <p:cNvPr id="8" name="Picture 7">
            <a:extLst>
              <a:ext uri="{FF2B5EF4-FFF2-40B4-BE49-F238E27FC236}">
                <a16:creationId xmlns:a16="http://schemas.microsoft.com/office/drawing/2014/main" id="{F7960396-EC28-4AF4-AF32-7878CB35BC4D}"/>
              </a:ext>
            </a:extLst>
          </p:cNvPr>
          <p:cNvPicPr>
            <a:picLocks noChangeAspect="1"/>
          </p:cNvPicPr>
          <p:nvPr/>
        </p:nvPicPr>
        <p:blipFill>
          <a:blip r:embed="rId4"/>
          <a:stretch>
            <a:fillRect/>
          </a:stretch>
        </p:blipFill>
        <p:spPr>
          <a:xfrm rot="5400000">
            <a:off x="3854586" y="1461890"/>
            <a:ext cx="1476581" cy="6192114"/>
          </a:xfrm>
          <a:prstGeom prst="rect">
            <a:avLst/>
          </a:prstGeom>
        </p:spPr>
      </p:pic>
    </p:spTree>
    <p:extLst>
      <p:ext uri="{BB962C8B-B14F-4D97-AF65-F5344CB8AC3E}">
        <p14:creationId xmlns:p14="http://schemas.microsoft.com/office/powerpoint/2010/main" val="306644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0C16-E900-49C7-A367-43DE47BFBD1F}"/>
              </a:ext>
            </a:extLst>
          </p:cNvPr>
          <p:cNvSpPr>
            <a:spLocks noGrp="1"/>
          </p:cNvSpPr>
          <p:nvPr>
            <p:ph type="title"/>
          </p:nvPr>
        </p:nvSpPr>
        <p:spPr/>
        <p:txBody>
          <a:bodyPr/>
          <a:lstStyle/>
          <a:p>
            <a:r>
              <a:rPr lang="en-CA" dirty="0"/>
              <a:t>Self-Efficacy</a:t>
            </a:r>
            <a:endParaRPr lang="en-US" dirty="0"/>
          </a:p>
        </p:txBody>
      </p:sp>
      <p:sp>
        <p:nvSpPr>
          <p:cNvPr id="3" name="Content Placeholder 2">
            <a:extLst>
              <a:ext uri="{FF2B5EF4-FFF2-40B4-BE49-F238E27FC236}">
                <a16:creationId xmlns:a16="http://schemas.microsoft.com/office/drawing/2014/main" id="{1922AF79-B6B8-4822-8F85-597B761D6D43}"/>
              </a:ext>
            </a:extLst>
          </p:cNvPr>
          <p:cNvSpPr>
            <a:spLocks noGrp="1"/>
          </p:cNvSpPr>
          <p:nvPr>
            <p:ph idx="1"/>
          </p:nvPr>
        </p:nvSpPr>
        <p:spPr>
          <a:xfrm>
            <a:off x="838200" y="1825625"/>
            <a:ext cx="4986403" cy="4351338"/>
          </a:xfrm>
        </p:spPr>
        <p:txBody>
          <a:bodyPr>
            <a:normAutofit/>
          </a:bodyPr>
          <a:lstStyle/>
          <a:p>
            <a:pPr marL="0" indent="0">
              <a:buNone/>
            </a:pPr>
            <a:r>
              <a:rPr lang="en-CA" dirty="0"/>
              <a:t>“</a:t>
            </a:r>
            <a:r>
              <a:rPr lang="en-US" dirty="0"/>
              <a:t>Self-efficacy refers to an individual's belief in his or her capacity to execute behaviors necessary to produce specific performance attainments (Bandura, 1977, 1986, 1997).”</a:t>
            </a:r>
          </a:p>
          <a:p>
            <a:pPr lvl="1"/>
            <a:r>
              <a:rPr lang="en-US" dirty="0"/>
              <a:t>Mastery experiences</a:t>
            </a:r>
          </a:p>
          <a:p>
            <a:pPr lvl="1"/>
            <a:r>
              <a:rPr lang="en-US" dirty="0"/>
              <a:t>Vicarious experiences</a:t>
            </a:r>
          </a:p>
          <a:p>
            <a:pPr lvl="1"/>
            <a:r>
              <a:rPr lang="en-US" dirty="0"/>
              <a:t>Verbal persuasion and feedback</a:t>
            </a:r>
          </a:p>
          <a:p>
            <a:pPr lvl="1"/>
            <a:r>
              <a:rPr lang="en-US" dirty="0"/>
              <a:t>Physical signals</a:t>
            </a:r>
          </a:p>
          <a:p>
            <a:pPr marL="0" indent="0">
              <a:buNone/>
            </a:pPr>
            <a:endParaRPr lang="en-US" dirty="0"/>
          </a:p>
        </p:txBody>
      </p:sp>
      <p:sp>
        <p:nvSpPr>
          <p:cNvPr id="5" name="TextBox 4">
            <a:extLst>
              <a:ext uri="{FF2B5EF4-FFF2-40B4-BE49-F238E27FC236}">
                <a16:creationId xmlns:a16="http://schemas.microsoft.com/office/drawing/2014/main" id="{6E55695C-3438-405A-8DB8-C39F3E165C60}"/>
              </a:ext>
            </a:extLst>
          </p:cNvPr>
          <p:cNvSpPr txBox="1"/>
          <p:nvPr/>
        </p:nvSpPr>
        <p:spPr>
          <a:xfrm>
            <a:off x="838200" y="5853797"/>
            <a:ext cx="10385121" cy="923330"/>
          </a:xfrm>
          <a:prstGeom prst="rect">
            <a:avLst/>
          </a:prstGeom>
          <a:noFill/>
        </p:spPr>
        <p:txBody>
          <a:bodyPr wrap="square">
            <a:spAutoFit/>
          </a:bodyPr>
          <a:lstStyle/>
          <a:p>
            <a:r>
              <a:rPr lang="en-US" dirty="0"/>
              <a:t>APA </a:t>
            </a:r>
            <a:r>
              <a:rPr lang="en-US" dirty="0">
                <a:hlinkClick r:id="rId2"/>
              </a:rPr>
              <a:t>https://www.apa.org/pi/aids/resources/education/self-efficacy</a:t>
            </a:r>
            <a:r>
              <a:rPr lang="en-US" dirty="0"/>
              <a:t> </a:t>
            </a:r>
          </a:p>
          <a:p>
            <a:r>
              <a:rPr lang="en-US" dirty="0"/>
              <a:t>Image: </a:t>
            </a:r>
            <a:r>
              <a:rPr lang="en-US" dirty="0">
                <a:hlinkClick r:id="rId3"/>
              </a:rPr>
              <a:t>https://www.ovpconsulting.com/weekly/2018/11/16/086p3teoj8d0dbvuwbt51sh7qkc63c</a:t>
            </a:r>
            <a:endParaRPr lang="en-US" dirty="0"/>
          </a:p>
          <a:p>
            <a:r>
              <a:rPr lang="en-US" dirty="0"/>
              <a:t>Laura Ritchie, 2016, Fostering Self-Efficacy in Higher Education Students,  pp. 25-30 </a:t>
            </a:r>
          </a:p>
        </p:txBody>
      </p:sp>
      <p:pic>
        <p:nvPicPr>
          <p:cNvPr id="7" name="Picture 6" descr="Shape&#10;&#10;Description automatically generated with medium confidence">
            <a:extLst>
              <a:ext uri="{FF2B5EF4-FFF2-40B4-BE49-F238E27FC236}">
                <a16:creationId xmlns:a16="http://schemas.microsoft.com/office/drawing/2014/main" id="{732892AF-CAB6-4389-9C30-A9CA17CB4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506" y="1825625"/>
            <a:ext cx="5738819" cy="3385202"/>
          </a:xfrm>
          <a:prstGeom prst="rect">
            <a:avLst/>
          </a:prstGeom>
        </p:spPr>
      </p:pic>
    </p:spTree>
    <p:extLst>
      <p:ext uri="{BB962C8B-B14F-4D97-AF65-F5344CB8AC3E}">
        <p14:creationId xmlns:p14="http://schemas.microsoft.com/office/powerpoint/2010/main" val="130814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0E41-7A01-4468-9BE5-7BFC9EDE6042}"/>
              </a:ext>
            </a:extLst>
          </p:cNvPr>
          <p:cNvSpPr>
            <a:spLocks noGrp="1"/>
          </p:cNvSpPr>
          <p:nvPr>
            <p:ph type="title"/>
          </p:nvPr>
        </p:nvSpPr>
        <p:spPr/>
        <p:txBody>
          <a:bodyPr/>
          <a:lstStyle/>
          <a:p>
            <a:r>
              <a:rPr lang="en-CA" dirty="0"/>
              <a:t>Dimensions of Learner Agency</a:t>
            </a:r>
            <a:endParaRPr lang="en-US" dirty="0"/>
          </a:p>
        </p:txBody>
      </p:sp>
      <p:sp>
        <p:nvSpPr>
          <p:cNvPr id="3" name="Content Placeholder 2">
            <a:extLst>
              <a:ext uri="{FF2B5EF4-FFF2-40B4-BE49-F238E27FC236}">
                <a16:creationId xmlns:a16="http://schemas.microsoft.com/office/drawing/2014/main" id="{84EF98C6-9C52-4D1E-A78F-AE540BCA0791}"/>
              </a:ext>
            </a:extLst>
          </p:cNvPr>
          <p:cNvSpPr>
            <a:spLocks noGrp="1"/>
          </p:cNvSpPr>
          <p:nvPr>
            <p:ph idx="1"/>
          </p:nvPr>
        </p:nvSpPr>
        <p:spPr>
          <a:xfrm>
            <a:off x="5962388" y="1825625"/>
            <a:ext cx="5391411" cy="4351338"/>
          </a:xfrm>
        </p:spPr>
        <p:txBody>
          <a:bodyPr/>
          <a:lstStyle/>
          <a:p>
            <a:pPr marL="0" indent="0">
              <a:buNone/>
            </a:pPr>
            <a:r>
              <a:rPr lang="en-US" dirty="0"/>
              <a:t>Eric </a:t>
            </a:r>
            <a:r>
              <a:rPr lang="en-US" dirty="0" err="1"/>
              <a:t>Sheninger's</a:t>
            </a:r>
            <a:r>
              <a:rPr lang="en-US" dirty="0"/>
              <a:t> approach: "There are many strategies that educators were implementing well before the pandemic that hold more value now. Regardless of the terminology used, these represent more personalized pathways that focus on student agency leading to empowerment and more ownership of the learning experience."</a:t>
            </a:r>
          </a:p>
        </p:txBody>
      </p:sp>
      <p:pic>
        <p:nvPicPr>
          <p:cNvPr id="4" name="Picture 3">
            <a:extLst>
              <a:ext uri="{FF2B5EF4-FFF2-40B4-BE49-F238E27FC236}">
                <a16:creationId xmlns:a16="http://schemas.microsoft.com/office/drawing/2014/main" id="{0ABD8C8E-1DA0-4170-A503-85BACF485DE4}"/>
              </a:ext>
            </a:extLst>
          </p:cNvPr>
          <p:cNvPicPr>
            <a:picLocks noChangeAspect="1"/>
          </p:cNvPicPr>
          <p:nvPr/>
        </p:nvPicPr>
        <p:blipFill>
          <a:blip r:embed="rId2"/>
          <a:stretch>
            <a:fillRect/>
          </a:stretch>
        </p:blipFill>
        <p:spPr>
          <a:xfrm>
            <a:off x="838199" y="1690687"/>
            <a:ext cx="4898721" cy="4898721"/>
          </a:xfrm>
          <a:prstGeom prst="rect">
            <a:avLst/>
          </a:prstGeom>
        </p:spPr>
      </p:pic>
      <p:sp>
        <p:nvSpPr>
          <p:cNvPr id="6" name="TextBox 5">
            <a:extLst>
              <a:ext uri="{FF2B5EF4-FFF2-40B4-BE49-F238E27FC236}">
                <a16:creationId xmlns:a16="http://schemas.microsoft.com/office/drawing/2014/main" id="{24CD261B-D721-4A63-B4B8-B873D1602149}"/>
              </a:ext>
            </a:extLst>
          </p:cNvPr>
          <p:cNvSpPr txBox="1"/>
          <p:nvPr/>
        </p:nvSpPr>
        <p:spPr>
          <a:xfrm>
            <a:off x="5962388" y="6169709"/>
            <a:ext cx="5570950" cy="646331"/>
          </a:xfrm>
          <a:prstGeom prst="rect">
            <a:avLst/>
          </a:prstGeom>
          <a:noFill/>
        </p:spPr>
        <p:txBody>
          <a:bodyPr wrap="square">
            <a:spAutoFit/>
          </a:bodyPr>
          <a:lstStyle/>
          <a:p>
            <a:r>
              <a:rPr lang="en-US" dirty="0">
                <a:hlinkClick r:id="rId3"/>
              </a:rPr>
              <a:t>http://esheninger.blogspot.com/2020/09/high-agency-in-remote-and-hybrid.html</a:t>
            </a:r>
            <a:r>
              <a:rPr lang="en-US" dirty="0"/>
              <a:t> </a:t>
            </a:r>
          </a:p>
        </p:txBody>
      </p:sp>
    </p:spTree>
    <p:extLst>
      <p:ext uri="{BB962C8B-B14F-4D97-AF65-F5344CB8AC3E}">
        <p14:creationId xmlns:p14="http://schemas.microsoft.com/office/powerpoint/2010/main" val="412248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7CBB-70AE-4B36-B6E3-3B750088BDEA}"/>
              </a:ext>
            </a:extLst>
          </p:cNvPr>
          <p:cNvSpPr>
            <a:spLocks noGrp="1"/>
          </p:cNvSpPr>
          <p:nvPr>
            <p:ph type="title"/>
          </p:nvPr>
        </p:nvSpPr>
        <p:spPr/>
        <p:txBody>
          <a:bodyPr/>
          <a:lstStyle/>
          <a:p>
            <a:r>
              <a:rPr lang="en-CA" dirty="0"/>
              <a:t>Free Learning and Control Learning</a:t>
            </a:r>
            <a:endParaRPr lang="en-US" dirty="0"/>
          </a:p>
        </p:txBody>
      </p:sp>
      <p:sp>
        <p:nvSpPr>
          <p:cNvPr id="5" name="TextBox 4">
            <a:extLst>
              <a:ext uri="{FF2B5EF4-FFF2-40B4-BE49-F238E27FC236}">
                <a16:creationId xmlns:a16="http://schemas.microsoft.com/office/drawing/2014/main" id="{9BC279C4-8D58-4B81-B508-F075C8F061D5}"/>
              </a:ext>
            </a:extLst>
          </p:cNvPr>
          <p:cNvSpPr txBox="1"/>
          <p:nvPr/>
        </p:nvSpPr>
        <p:spPr>
          <a:xfrm>
            <a:off x="1047541" y="5853797"/>
            <a:ext cx="6094324" cy="646331"/>
          </a:xfrm>
          <a:prstGeom prst="rect">
            <a:avLst/>
          </a:prstGeom>
          <a:noFill/>
        </p:spPr>
        <p:txBody>
          <a:bodyPr wrap="square">
            <a:spAutoFit/>
          </a:bodyPr>
          <a:lstStyle/>
          <a:p>
            <a:r>
              <a:rPr lang="en-US" dirty="0">
                <a:hlinkClick r:id="rId2"/>
              </a:rPr>
              <a:t>https://www.downes.ca/presentation/172</a:t>
            </a:r>
            <a:endParaRPr lang="en-US" dirty="0"/>
          </a:p>
          <a:p>
            <a:r>
              <a:rPr lang="en-US" dirty="0">
                <a:hlinkClick r:id="rId3"/>
              </a:rPr>
              <a:t>https://www.downes.ca/presentation/380</a:t>
            </a:r>
            <a:r>
              <a:rPr lang="en-US" dirty="0"/>
              <a:t>  </a:t>
            </a:r>
          </a:p>
        </p:txBody>
      </p:sp>
      <p:pic>
        <p:nvPicPr>
          <p:cNvPr id="11" name="Content Placeholder 10">
            <a:extLst>
              <a:ext uri="{FF2B5EF4-FFF2-40B4-BE49-F238E27FC236}">
                <a16:creationId xmlns:a16="http://schemas.microsoft.com/office/drawing/2014/main" id="{BE62A929-0F93-4DDE-ACD7-BDC4978476CD}"/>
              </a:ext>
            </a:extLst>
          </p:cNvPr>
          <p:cNvPicPr>
            <a:picLocks noGrp="1" noChangeAspect="1"/>
          </p:cNvPicPr>
          <p:nvPr>
            <p:ph idx="1"/>
          </p:nvPr>
        </p:nvPicPr>
        <p:blipFill>
          <a:blip r:embed="rId4"/>
          <a:stretch>
            <a:fillRect/>
          </a:stretch>
        </p:blipFill>
        <p:spPr>
          <a:xfrm>
            <a:off x="838201" y="1453062"/>
            <a:ext cx="3832952" cy="3980943"/>
          </a:xfrm>
          <a:ln w="3175">
            <a:solidFill>
              <a:schemeClr val="tx1"/>
            </a:solidFill>
          </a:ln>
        </p:spPr>
      </p:pic>
      <p:pic>
        <p:nvPicPr>
          <p:cNvPr id="13" name="Picture 12">
            <a:extLst>
              <a:ext uri="{FF2B5EF4-FFF2-40B4-BE49-F238E27FC236}">
                <a16:creationId xmlns:a16="http://schemas.microsoft.com/office/drawing/2014/main" id="{4430687E-E506-42A9-B83F-F13B04DEDB5C}"/>
              </a:ext>
            </a:extLst>
          </p:cNvPr>
          <p:cNvPicPr>
            <a:picLocks noChangeAspect="1"/>
          </p:cNvPicPr>
          <p:nvPr/>
        </p:nvPicPr>
        <p:blipFill>
          <a:blip r:embed="rId5"/>
          <a:stretch>
            <a:fillRect/>
          </a:stretch>
        </p:blipFill>
        <p:spPr>
          <a:xfrm>
            <a:off x="5212806" y="1453062"/>
            <a:ext cx="4133468" cy="3980942"/>
          </a:xfrm>
          <a:prstGeom prst="rect">
            <a:avLst/>
          </a:prstGeom>
          <a:ln w="3175">
            <a:solidFill>
              <a:schemeClr val="tx1"/>
            </a:solidFill>
          </a:ln>
        </p:spPr>
      </p:pic>
    </p:spTree>
    <p:extLst>
      <p:ext uri="{BB962C8B-B14F-4D97-AF65-F5344CB8AC3E}">
        <p14:creationId xmlns:p14="http://schemas.microsoft.com/office/powerpoint/2010/main" val="179715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5B8C-1587-4964-81E7-04C705DACAF5}"/>
              </a:ext>
            </a:extLst>
          </p:cNvPr>
          <p:cNvSpPr>
            <a:spLocks noGrp="1"/>
          </p:cNvSpPr>
          <p:nvPr>
            <p:ph type="title"/>
          </p:nvPr>
        </p:nvSpPr>
        <p:spPr/>
        <p:txBody>
          <a:bodyPr/>
          <a:lstStyle/>
          <a:p>
            <a:r>
              <a:rPr lang="en-CA" dirty="0"/>
              <a:t>Where We Are</a:t>
            </a:r>
            <a:endParaRPr lang="en-US" dirty="0"/>
          </a:p>
        </p:txBody>
      </p:sp>
      <p:sp>
        <p:nvSpPr>
          <p:cNvPr id="3" name="Content Placeholder 2">
            <a:extLst>
              <a:ext uri="{FF2B5EF4-FFF2-40B4-BE49-F238E27FC236}">
                <a16:creationId xmlns:a16="http://schemas.microsoft.com/office/drawing/2014/main" id="{05EC452D-74A2-49E7-B501-17C2AB280EB9}"/>
              </a:ext>
            </a:extLst>
          </p:cNvPr>
          <p:cNvSpPr>
            <a:spLocks noGrp="1"/>
          </p:cNvSpPr>
          <p:nvPr>
            <p:ph idx="1"/>
          </p:nvPr>
        </p:nvSpPr>
        <p:spPr>
          <a:xfrm>
            <a:off x="4178300" y="2616199"/>
            <a:ext cx="6985000" cy="2354263"/>
          </a:xfrm>
        </p:spPr>
        <p:txBody>
          <a:bodyPr/>
          <a:lstStyle/>
          <a:p>
            <a:r>
              <a:rPr lang="en-CA" dirty="0"/>
              <a:t>Ethical practice as culture</a:t>
            </a:r>
          </a:p>
          <a:p>
            <a:r>
              <a:rPr lang="en-CA" dirty="0"/>
              <a:t>Ethical practice as citizenship</a:t>
            </a:r>
          </a:p>
          <a:p>
            <a:r>
              <a:rPr lang="en-CA" dirty="0"/>
              <a:t>Ethical practice as democracy</a:t>
            </a:r>
          </a:p>
          <a:p>
            <a:r>
              <a:rPr lang="en-CA" dirty="0"/>
              <a:t>Ethical practice as agency</a:t>
            </a:r>
            <a:endParaRPr lang="en-US" dirty="0"/>
          </a:p>
        </p:txBody>
      </p:sp>
      <p:sp>
        <p:nvSpPr>
          <p:cNvPr id="4" name="TextBox 3">
            <a:extLst>
              <a:ext uri="{FF2B5EF4-FFF2-40B4-BE49-F238E27FC236}">
                <a16:creationId xmlns:a16="http://schemas.microsoft.com/office/drawing/2014/main" id="{50297728-8A97-4FE5-93E7-FCFB6BE16C7B}"/>
              </a:ext>
            </a:extLst>
          </p:cNvPr>
          <p:cNvSpPr txBox="1"/>
          <p:nvPr/>
        </p:nvSpPr>
        <p:spPr>
          <a:xfrm>
            <a:off x="838200" y="1975686"/>
            <a:ext cx="3441700" cy="2246769"/>
          </a:xfrm>
          <a:prstGeom prst="rect">
            <a:avLst/>
          </a:prstGeom>
          <a:noFill/>
        </p:spPr>
        <p:txBody>
          <a:bodyPr wrap="square" rtlCol="0">
            <a:spAutoFit/>
          </a:bodyPr>
          <a:lstStyle/>
          <a:p>
            <a:r>
              <a:rPr lang="en-CA" sz="2800" dirty="0"/>
              <a:t>Ethical Practice</a:t>
            </a:r>
          </a:p>
          <a:p>
            <a:pPr marL="457200" indent="-457200">
              <a:buFont typeface="Arial" panose="020B0604020202020204" pitchFamily="34" charset="0"/>
              <a:buChar char="•"/>
            </a:pPr>
            <a:r>
              <a:rPr lang="en-CA" sz="2800" dirty="0"/>
              <a:t>Regulation</a:t>
            </a:r>
          </a:p>
          <a:p>
            <a:pPr marL="457200" indent="-457200">
              <a:buFont typeface="Arial" panose="020B0604020202020204" pitchFamily="34" charset="0"/>
              <a:buChar char="•"/>
            </a:pPr>
            <a:r>
              <a:rPr lang="en-CA" sz="2800" dirty="0"/>
              <a:t>Frameworks</a:t>
            </a:r>
          </a:p>
          <a:p>
            <a:pPr marL="457200" indent="-457200">
              <a:buFont typeface="Arial" panose="020B0604020202020204" pitchFamily="34" charset="0"/>
              <a:buChar char="•"/>
            </a:pPr>
            <a:r>
              <a:rPr lang="en-CA" sz="2800" dirty="0"/>
              <a:t>Culture</a:t>
            </a:r>
          </a:p>
          <a:p>
            <a:pPr marL="457200" indent="-457200">
              <a:buFont typeface="Arial" panose="020B0604020202020204" pitchFamily="34" charset="0"/>
              <a:buChar char="•"/>
            </a:pPr>
            <a:r>
              <a:rPr lang="en-CA" sz="2800" dirty="0"/>
              <a:t>Ourselves</a:t>
            </a:r>
            <a:endParaRPr lang="en-US" sz="2800" dirty="0"/>
          </a:p>
        </p:txBody>
      </p:sp>
      <p:sp>
        <p:nvSpPr>
          <p:cNvPr id="5" name="Right Brace 4">
            <a:extLst>
              <a:ext uri="{FF2B5EF4-FFF2-40B4-BE49-F238E27FC236}">
                <a16:creationId xmlns:a16="http://schemas.microsoft.com/office/drawing/2014/main" id="{2B7DE35F-4BBB-445E-903B-1EB67CF66161}"/>
              </a:ext>
            </a:extLst>
          </p:cNvPr>
          <p:cNvSpPr/>
          <p:nvPr/>
        </p:nvSpPr>
        <p:spPr>
          <a:xfrm flipH="1">
            <a:off x="3512344" y="2389187"/>
            <a:ext cx="665956" cy="2362200"/>
          </a:xfrm>
          <a:prstGeom prst="rightBrace">
            <a:avLst>
              <a:gd name="adj1" fmla="val 38945"/>
              <a:gd name="adj2" fmla="val 4838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8B0A9FD-5E9F-4FAB-A1F1-F07B788113CF}"/>
              </a:ext>
            </a:extLst>
          </p:cNvPr>
          <p:cNvCxnSpPr>
            <a:stCxn id="5" idx="1"/>
          </p:cNvCxnSpPr>
          <p:nvPr/>
        </p:nvCxnSpPr>
        <p:spPr>
          <a:xfrm flipH="1">
            <a:off x="2520178" y="3532185"/>
            <a:ext cx="9921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90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4554-71EB-43FA-8A0D-FFB0DE8450C9}"/>
              </a:ext>
            </a:extLst>
          </p:cNvPr>
          <p:cNvSpPr>
            <a:spLocks noGrp="1"/>
          </p:cNvSpPr>
          <p:nvPr>
            <p:ph type="title"/>
          </p:nvPr>
        </p:nvSpPr>
        <p:spPr/>
        <p:txBody>
          <a:bodyPr/>
          <a:lstStyle/>
          <a:p>
            <a:r>
              <a:rPr lang="en-CA" dirty="0"/>
              <a:t>Two Roles of Agency</a:t>
            </a:r>
            <a:endParaRPr lang="en-US" dirty="0"/>
          </a:p>
        </p:txBody>
      </p:sp>
      <p:sp>
        <p:nvSpPr>
          <p:cNvPr id="3" name="Content Placeholder 2">
            <a:extLst>
              <a:ext uri="{FF2B5EF4-FFF2-40B4-BE49-F238E27FC236}">
                <a16:creationId xmlns:a16="http://schemas.microsoft.com/office/drawing/2014/main" id="{5D6EB5C8-08E8-4A7C-BA39-BE7E475D219D}"/>
              </a:ext>
            </a:extLst>
          </p:cNvPr>
          <p:cNvSpPr>
            <a:spLocks noGrp="1"/>
          </p:cNvSpPr>
          <p:nvPr>
            <p:ph idx="1"/>
          </p:nvPr>
        </p:nvSpPr>
        <p:spPr>
          <a:xfrm>
            <a:off x="3323968" y="1825625"/>
            <a:ext cx="8029832" cy="4351338"/>
          </a:xfrm>
        </p:spPr>
        <p:txBody>
          <a:bodyPr/>
          <a:lstStyle/>
          <a:p>
            <a:pPr marL="514350" indent="-514350">
              <a:buFont typeface="+mj-lt"/>
              <a:buAutoNum type="arabicPeriod"/>
            </a:pPr>
            <a:r>
              <a:rPr lang="en-CA" dirty="0"/>
              <a:t>Ethics requires agency</a:t>
            </a:r>
          </a:p>
          <a:p>
            <a:pPr lvl="1"/>
            <a:r>
              <a:rPr lang="en-CA" dirty="0"/>
              <a:t>This is the idea that ‘ought’ entails ‘can’ – that if there is an ethical obligation, then it must be possible for a person to be able to meet that obligation</a:t>
            </a:r>
          </a:p>
          <a:p>
            <a:pPr marL="514350" indent="-514350">
              <a:buFont typeface="+mj-lt"/>
              <a:buAutoNum type="arabicPeriod"/>
            </a:pPr>
            <a:r>
              <a:rPr lang="en-CA" dirty="0"/>
              <a:t>Agency requires ethics</a:t>
            </a:r>
          </a:p>
          <a:p>
            <a:pPr lvl="1"/>
            <a:r>
              <a:rPr lang="en-CA" dirty="0"/>
              <a:t>This is the idea that ‘can’ entails ‘ought’ – that is, our capacities to think, to reason, to act generate in us obligations to think, reason and act correctly</a:t>
            </a:r>
          </a:p>
          <a:p>
            <a:pPr lvl="2"/>
            <a:r>
              <a:rPr lang="en-CA" dirty="0"/>
              <a:t>For example: “</a:t>
            </a:r>
            <a:r>
              <a:rPr lang="en-US" dirty="0"/>
              <a:t>Kant believed that the shared ability of humans to reason should be the basis of morality, and that it is the ability to reason that makes humans morally significant.” </a:t>
            </a:r>
            <a:r>
              <a:rPr lang="en-US" dirty="0">
                <a:hlinkClick r:id="rId2"/>
              </a:rPr>
              <a:t>https://en.wikipedia.org/wiki/Kantian_ethics</a:t>
            </a:r>
            <a:r>
              <a:rPr lang="en-US" dirty="0"/>
              <a:t> </a:t>
            </a:r>
          </a:p>
        </p:txBody>
      </p:sp>
      <p:pic>
        <p:nvPicPr>
          <p:cNvPr id="5" name="Picture 4" descr="A person in a uniform&#10;&#10;Description automatically generated with low confidence">
            <a:extLst>
              <a:ext uri="{FF2B5EF4-FFF2-40B4-BE49-F238E27FC236}">
                <a16:creationId xmlns:a16="http://schemas.microsoft.com/office/drawing/2014/main" id="{CCDD99D7-96E8-4A6C-A26A-8D92EA693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27" y="1927760"/>
            <a:ext cx="2781299" cy="3708399"/>
          </a:xfrm>
          <a:prstGeom prst="rect">
            <a:avLst/>
          </a:prstGeom>
        </p:spPr>
      </p:pic>
    </p:spTree>
    <p:extLst>
      <p:ext uri="{BB962C8B-B14F-4D97-AF65-F5344CB8AC3E}">
        <p14:creationId xmlns:p14="http://schemas.microsoft.com/office/powerpoint/2010/main" val="47185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75D2-DBC6-473B-871A-76A3CECE7545}"/>
              </a:ext>
            </a:extLst>
          </p:cNvPr>
          <p:cNvSpPr>
            <a:spLocks noGrp="1"/>
          </p:cNvSpPr>
          <p:nvPr>
            <p:ph type="title"/>
          </p:nvPr>
        </p:nvSpPr>
        <p:spPr/>
        <p:txBody>
          <a:bodyPr/>
          <a:lstStyle/>
          <a:p>
            <a:r>
              <a:rPr lang="en-CA" dirty="0"/>
              <a:t>The Idea of Agency</a:t>
            </a:r>
            <a:endParaRPr lang="en-US" dirty="0"/>
          </a:p>
        </p:txBody>
      </p:sp>
      <p:sp>
        <p:nvSpPr>
          <p:cNvPr id="3" name="Content Placeholder 2">
            <a:extLst>
              <a:ext uri="{FF2B5EF4-FFF2-40B4-BE49-F238E27FC236}">
                <a16:creationId xmlns:a16="http://schemas.microsoft.com/office/drawing/2014/main" id="{5A548769-E8CC-4749-906C-13B27D7BBAE5}"/>
              </a:ext>
            </a:extLst>
          </p:cNvPr>
          <p:cNvSpPr>
            <a:spLocks noGrp="1"/>
          </p:cNvSpPr>
          <p:nvPr>
            <p:ph idx="1"/>
          </p:nvPr>
        </p:nvSpPr>
        <p:spPr>
          <a:xfrm>
            <a:off x="838200" y="1825625"/>
            <a:ext cx="5359400" cy="4351338"/>
          </a:xfrm>
        </p:spPr>
        <p:txBody>
          <a:bodyPr>
            <a:normAutofit/>
          </a:bodyPr>
          <a:lstStyle/>
          <a:p>
            <a:r>
              <a:rPr lang="en-US" dirty="0"/>
              <a:t>widespread commitment to a desire-belief-intention version of agency, with a close connection between action and reasons</a:t>
            </a:r>
          </a:p>
          <a:p>
            <a:r>
              <a:rPr lang="en-US" dirty="0"/>
              <a:t>This view carries over into software design, e.g. the belief–desire–intention software model (BDI) </a:t>
            </a:r>
          </a:p>
        </p:txBody>
      </p:sp>
      <p:sp>
        <p:nvSpPr>
          <p:cNvPr id="5" name="TextBox 4">
            <a:extLst>
              <a:ext uri="{FF2B5EF4-FFF2-40B4-BE49-F238E27FC236}">
                <a16:creationId xmlns:a16="http://schemas.microsoft.com/office/drawing/2014/main" id="{121B7A65-5074-4B4A-8333-4FFC3A994030}"/>
              </a:ext>
            </a:extLst>
          </p:cNvPr>
          <p:cNvSpPr txBox="1"/>
          <p:nvPr/>
        </p:nvSpPr>
        <p:spPr>
          <a:xfrm>
            <a:off x="838200" y="5292546"/>
            <a:ext cx="11963400" cy="1477328"/>
          </a:xfrm>
          <a:prstGeom prst="rect">
            <a:avLst/>
          </a:prstGeom>
          <a:noFill/>
        </p:spPr>
        <p:txBody>
          <a:bodyPr wrap="square">
            <a:spAutoFit/>
          </a:bodyPr>
          <a:lstStyle/>
          <a:p>
            <a:r>
              <a:rPr lang="en-US" dirty="0">
                <a:hlinkClick r:id="rId2"/>
              </a:rPr>
              <a:t>https://plato.stanford.edu/entries/agency/</a:t>
            </a:r>
            <a:endParaRPr lang="en-US" dirty="0"/>
          </a:p>
          <a:p>
            <a:r>
              <a:rPr lang="en-US" dirty="0">
                <a:hlinkClick r:id="rId3"/>
              </a:rPr>
              <a:t>https://en.wikipedia.org/wiki/Belief%E2%80%93desire%E2%80%93intention_software_model</a:t>
            </a:r>
            <a:r>
              <a:rPr lang="en-US" dirty="0"/>
              <a:t> </a:t>
            </a:r>
          </a:p>
          <a:p>
            <a:r>
              <a:rPr lang="en-US" dirty="0"/>
              <a:t>See also </a:t>
            </a:r>
            <a:r>
              <a:rPr lang="en-US" dirty="0">
                <a:hlinkClick r:id="rId4"/>
              </a:rPr>
              <a:t>https://link.springer.com/chapter/10.1007/3-540-49057-4_1</a:t>
            </a:r>
            <a:r>
              <a:rPr lang="en-US" dirty="0"/>
              <a:t> </a:t>
            </a:r>
          </a:p>
          <a:p>
            <a:r>
              <a:rPr lang="en-US" dirty="0"/>
              <a:t>And (1970) </a:t>
            </a:r>
            <a:r>
              <a:rPr lang="en-US" dirty="0">
                <a:hlinkClick r:id="rId5"/>
              </a:rPr>
              <a:t>https://www.researchgate.net/publication/2596320_The_Belief-Desire-Intention_Model_of_Agency</a:t>
            </a:r>
            <a:endParaRPr lang="en-US" dirty="0"/>
          </a:p>
          <a:p>
            <a:r>
              <a:rPr lang="en-US" dirty="0"/>
              <a:t>Image: SOAR </a:t>
            </a:r>
            <a:r>
              <a:rPr lang="en-US" dirty="0">
                <a:hlinkClick r:id="rId6"/>
              </a:rPr>
              <a:t>https://www.researchgate.net/publication/228398068_An_introduction_to_Soar_as_an_agent_architecture</a:t>
            </a:r>
            <a:r>
              <a:rPr lang="en-US" dirty="0"/>
              <a:t> </a:t>
            </a:r>
          </a:p>
        </p:txBody>
      </p:sp>
      <p:pic>
        <p:nvPicPr>
          <p:cNvPr id="7" name="Picture 6" descr="Diagram&#10;&#10;Description automatically generated">
            <a:extLst>
              <a:ext uri="{FF2B5EF4-FFF2-40B4-BE49-F238E27FC236}">
                <a16:creationId xmlns:a16="http://schemas.microsoft.com/office/drawing/2014/main" id="{F3D8C0B4-AF0A-42CF-9132-FFFC12B2C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2397" y="941208"/>
            <a:ext cx="3809102" cy="4351338"/>
          </a:xfrm>
          <a:prstGeom prst="rect">
            <a:avLst/>
          </a:prstGeom>
        </p:spPr>
      </p:pic>
    </p:spTree>
    <p:extLst>
      <p:ext uri="{BB962C8B-B14F-4D97-AF65-F5344CB8AC3E}">
        <p14:creationId xmlns:p14="http://schemas.microsoft.com/office/powerpoint/2010/main" val="136503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D8982D-0EB8-4182-823C-756C06558F5B}"/>
              </a:ext>
            </a:extLst>
          </p:cNvPr>
          <p:cNvPicPr>
            <a:picLocks noChangeAspect="1"/>
          </p:cNvPicPr>
          <p:nvPr/>
        </p:nvPicPr>
        <p:blipFill>
          <a:blip r:embed="rId2"/>
          <a:stretch>
            <a:fillRect/>
          </a:stretch>
        </p:blipFill>
        <p:spPr>
          <a:xfrm>
            <a:off x="6832600" y="1927373"/>
            <a:ext cx="4732337" cy="2790997"/>
          </a:xfrm>
          <a:prstGeom prst="rect">
            <a:avLst/>
          </a:prstGeom>
        </p:spPr>
      </p:pic>
      <p:sp>
        <p:nvSpPr>
          <p:cNvPr id="2" name="Title 1">
            <a:extLst>
              <a:ext uri="{FF2B5EF4-FFF2-40B4-BE49-F238E27FC236}">
                <a16:creationId xmlns:a16="http://schemas.microsoft.com/office/drawing/2014/main" id="{57B00F7F-D8F7-4963-B267-2A1546DC5252}"/>
              </a:ext>
            </a:extLst>
          </p:cNvPr>
          <p:cNvSpPr>
            <a:spLocks noGrp="1"/>
          </p:cNvSpPr>
          <p:nvPr>
            <p:ph type="title"/>
          </p:nvPr>
        </p:nvSpPr>
        <p:spPr/>
        <p:txBody>
          <a:bodyPr/>
          <a:lstStyle/>
          <a:p>
            <a:r>
              <a:rPr lang="en-CA" dirty="0"/>
              <a:t>Agency Without Mental Representations</a:t>
            </a:r>
            <a:endParaRPr lang="en-US" dirty="0"/>
          </a:p>
        </p:txBody>
      </p:sp>
      <p:sp>
        <p:nvSpPr>
          <p:cNvPr id="3" name="Content Placeholder 2">
            <a:extLst>
              <a:ext uri="{FF2B5EF4-FFF2-40B4-BE49-F238E27FC236}">
                <a16:creationId xmlns:a16="http://schemas.microsoft.com/office/drawing/2014/main" id="{0046F0C4-2F42-4396-A183-F4A3ED0D1238}"/>
              </a:ext>
            </a:extLst>
          </p:cNvPr>
          <p:cNvSpPr>
            <a:spLocks noGrp="1"/>
          </p:cNvSpPr>
          <p:nvPr>
            <p:ph idx="1"/>
          </p:nvPr>
        </p:nvSpPr>
        <p:spPr>
          <a:xfrm>
            <a:off x="838200" y="1825625"/>
            <a:ext cx="6223000" cy="4351338"/>
          </a:xfrm>
        </p:spPr>
        <p:txBody>
          <a:bodyPr/>
          <a:lstStyle/>
          <a:p>
            <a:r>
              <a:rPr lang="en-US" dirty="0"/>
              <a:t>BDI theories usually explain agency in terms of representations</a:t>
            </a:r>
          </a:p>
          <a:p>
            <a:pPr lvl="1"/>
            <a:r>
              <a:rPr lang="en-US" dirty="0"/>
              <a:t>that is, “in terms of intentional mental states and events that have representational contents (typically, propositional contents)”.</a:t>
            </a:r>
          </a:p>
          <a:p>
            <a:r>
              <a:rPr lang="en-US" dirty="0"/>
              <a:t>But there are beings capable of genuine agency without representational states (e.g. an embodied enactive approach to mind)</a:t>
            </a:r>
          </a:p>
        </p:txBody>
      </p:sp>
      <p:sp>
        <p:nvSpPr>
          <p:cNvPr id="5" name="TextBox 4">
            <a:extLst>
              <a:ext uri="{FF2B5EF4-FFF2-40B4-BE49-F238E27FC236}">
                <a16:creationId xmlns:a16="http://schemas.microsoft.com/office/drawing/2014/main" id="{07AE1E41-DA65-4D7A-833A-0209A0262033}"/>
              </a:ext>
            </a:extLst>
          </p:cNvPr>
          <p:cNvSpPr txBox="1"/>
          <p:nvPr/>
        </p:nvSpPr>
        <p:spPr>
          <a:xfrm>
            <a:off x="1087896" y="6094045"/>
            <a:ext cx="7471904" cy="646331"/>
          </a:xfrm>
          <a:prstGeom prst="rect">
            <a:avLst/>
          </a:prstGeom>
          <a:noFill/>
        </p:spPr>
        <p:txBody>
          <a:bodyPr wrap="square">
            <a:spAutoFit/>
          </a:bodyPr>
          <a:lstStyle/>
          <a:p>
            <a:r>
              <a:rPr lang="en-US" dirty="0">
                <a:hlinkClick r:id="rId3"/>
              </a:rPr>
              <a:t>https://plato.stanford.edu/entries/agency/</a:t>
            </a:r>
            <a:r>
              <a:rPr lang="en-US" dirty="0"/>
              <a:t> </a:t>
            </a:r>
          </a:p>
          <a:p>
            <a:r>
              <a:rPr lang="en-US" dirty="0">
                <a:hlinkClick r:id="rId4"/>
              </a:rPr>
              <a:t>https://philosophyofbrains.com/2017/01/27/the-enactive-approach.aspx</a:t>
            </a:r>
            <a:r>
              <a:rPr lang="en-US" dirty="0"/>
              <a:t> </a:t>
            </a:r>
          </a:p>
        </p:txBody>
      </p:sp>
      <p:sp>
        <p:nvSpPr>
          <p:cNvPr id="8" name="TextBox 7">
            <a:extLst>
              <a:ext uri="{FF2B5EF4-FFF2-40B4-BE49-F238E27FC236}">
                <a16:creationId xmlns:a16="http://schemas.microsoft.com/office/drawing/2014/main" id="{B1BEF796-4259-422D-9F28-4ECA657873FF}"/>
              </a:ext>
            </a:extLst>
          </p:cNvPr>
          <p:cNvSpPr txBox="1"/>
          <p:nvPr/>
        </p:nvSpPr>
        <p:spPr>
          <a:xfrm>
            <a:off x="7264400" y="4718370"/>
            <a:ext cx="4089400" cy="1477328"/>
          </a:xfrm>
          <a:prstGeom prst="rect">
            <a:avLst/>
          </a:prstGeom>
          <a:noFill/>
        </p:spPr>
        <p:txBody>
          <a:bodyPr wrap="square">
            <a:spAutoFit/>
          </a:bodyPr>
          <a:lstStyle/>
          <a:p>
            <a:r>
              <a:rPr lang="en-US" dirty="0"/>
              <a:t>Varela, in his 1979 book, </a:t>
            </a:r>
            <a:r>
              <a:rPr lang="en-US" i="1" dirty="0"/>
              <a:t>Principles of Biological Autonomy</a:t>
            </a:r>
            <a:r>
              <a:rPr lang="en-US" dirty="0"/>
              <a:t>, presented autonomy as a generalization of the concept of autopoiesis (cellular self-production). </a:t>
            </a:r>
          </a:p>
        </p:txBody>
      </p:sp>
    </p:spTree>
    <p:extLst>
      <p:ext uri="{BB962C8B-B14F-4D97-AF65-F5344CB8AC3E}">
        <p14:creationId xmlns:p14="http://schemas.microsoft.com/office/powerpoint/2010/main" val="147608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A261-C4A6-43E4-950B-2DD4DCB452C6}"/>
              </a:ext>
            </a:extLst>
          </p:cNvPr>
          <p:cNvSpPr>
            <a:spLocks noGrp="1"/>
          </p:cNvSpPr>
          <p:nvPr>
            <p:ph type="title"/>
          </p:nvPr>
        </p:nvSpPr>
        <p:spPr/>
        <p:txBody>
          <a:bodyPr/>
          <a:lstStyle/>
          <a:p>
            <a:r>
              <a:rPr lang="en-CA" dirty="0"/>
              <a:t>Extended Mind Thesis</a:t>
            </a:r>
            <a:endParaRPr lang="en-US" dirty="0"/>
          </a:p>
        </p:txBody>
      </p:sp>
      <p:sp>
        <p:nvSpPr>
          <p:cNvPr id="3" name="Content Placeholder 2">
            <a:extLst>
              <a:ext uri="{FF2B5EF4-FFF2-40B4-BE49-F238E27FC236}">
                <a16:creationId xmlns:a16="http://schemas.microsoft.com/office/drawing/2014/main" id="{8C428CF5-F74D-41C8-96D7-5740F43CBC0E}"/>
              </a:ext>
            </a:extLst>
          </p:cNvPr>
          <p:cNvSpPr>
            <a:spLocks noGrp="1"/>
          </p:cNvSpPr>
          <p:nvPr>
            <p:ph idx="1"/>
          </p:nvPr>
        </p:nvSpPr>
        <p:spPr/>
        <p:txBody>
          <a:bodyPr>
            <a:normAutofit/>
          </a:bodyPr>
          <a:lstStyle/>
          <a:p>
            <a:pPr marL="0" indent="0">
              <a:buNone/>
            </a:pPr>
            <a:r>
              <a:rPr lang="en-US" dirty="0"/>
              <a:t>The claim that minds or cognitive systems can extend into the environment. Two ways of expressing this:</a:t>
            </a:r>
          </a:p>
          <a:p>
            <a:pPr lvl="1"/>
            <a:r>
              <a:rPr lang="en-US" dirty="0"/>
              <a:t>EMT1: Mental states extend beyond an organism’s physical boundary</a:t>
            </a:r>
          </a:p>
          <a:p>
            <a:pPr lvl="1"/>
            <a:r>
              <a:rPr lang="en-US" dirty="0"/>
              <a:t>EMT2: The right unit of analysis in cognitive science is the entire cognitive system, or at least large parts thereof</a:t>
            </a:r>
          </a:p>
        </p:txBody>
      </p:sp>
      <p:sp>
        <p:nvSpPr>
          <p:cNvPr id="5" name="TextBox 4">
            <a:extLst>
              <a:ext uri="{FF2B5EF4-FFF2-40B4-BE49-F238E27FC236}">
                <a16:creationId xmlns:a16="http://schemas.microsoft.com/office/drawing/2014/main" id="{D5CED1F1-AB08-4030-B8E6-28E5C5CA5295}"/>
              </a:ext>
            </a:extLst>
          </p:cNvPr>
          <p:cNvSpPr txBox="1"/>
          <p:nvPr/>
        </p:nvSpPr>
        <p:spPr>
          <a:xfrm>
            <a:off x="7164887" y="3887398"/>
            <a:ext cx="3878145" cy="2462213"/>
          </a:xfrm>
          <a:prstGeom prst="rect">
            <a:avLst/>
          </a:prstGeom>
          <a:noFill/>
        </p:spPr>
        <p:txBody>
          <a:bodyPr wrap="square">
            <a:spAutoFit/>
          </a:bodyPr>
          <a:lstStyle/>
          <a:p>
            <a:r>
              <a:rPr lang="en-US" sz="1400" dirty="0"/>
              <a:t>Overextension: The Extended Mind and Arguments from Evolutionary Biology</a:t>
            </a:r>
          </a:p>
          <a:p>
            <a:r>
              <a:rPr lang="en-US" sz="1400" dirty="0"/>
              <a:t>Armin Schulz </a:t>
            </a:r>
            <a:r>
              <a:rPr lang="en-US" sz="1400" dirty="0">
                <a:hlinkClick r:id="rId2"/>
              </a:rPr>
              <a:t>https://people.ku.edu/~a382s825/Overextension%20PSD%20RDER%20AI.pdf</a:t>
            </a:r>
            <a:endParaRPr lang="en-US" sz="1400" dirty="0"/>
          </a:p>
          <a:p>
            <a:r>
              <a:rPr lang="en-US" sz="1400" dirty="0"/>
              <a:t>Also: </a:t>
            </a:r>
            <a:r>
              <a:rPr lang="en-US" sz="1400" dirty="0">
                <a:hlinkClick r:id="rId3"/>
              </a:rPr>
              <a:t>https://en.wikipedia.org/wiki/Extended_mind_thesis</a:t>
            </a:r>
            <a:r>
              <a:rPr lang="en-US" sz="1400" dirty="0"/>
              <a:t>    </a:t>
            </a:r>
          </a:p>
          <a:p>
            <a:r>
              <a:rPr lang="en-US" sz="1400" dirty="0"/>
              <a:t>Image: </a:t>
            </a:r>
            <a:r>
              <a:rPr lang="en-US" sz="1400" dirty="0">
                <a:hlinkClick r:id="rId4"/>
              </a:rPr>
              <a:t>https://ronbc.wordpress.com/2012/03/30/proposing-an-extremely-embedded-mind/</a:t>
            </a:r>
            <a:r>
              <a:rPr lang="en-US" sz="1400" dirty="0"/>
              <a:t> </a:t>
            </a:r>
          </a:p>
        </p:txBody>
      </p:sp>
      <p:pic>
        <p:nvPicPr>
          <p:cNvPr id="7" name="Picture 6">
            <a:extLst>
              <a:ext uri="{FF2B5EF4-FFF2-40B4-BE49-F238E27FC236}">
                <a16:creationId xmlns:a16="http://schemas.microsoft.com/office/drawing/2014/main" id="{6CAAC0B1-824A-43A2-9932-9693FD65BF91}"/>
              </a:ext>
            </a:extLst>
          </p:cNvPr>
          <p:cNvPicPr>
            <a:picLocks noChangeAspect="1"/>
          </p:cNvPicPr>
          <p:nvPr/>
        </p:nvPicPr>
        <p:blipFill>
          <a:blip r:embed="rId5"/>
          <a:stretch>
            <a:fillRect/>
          </a:stretch>
        </p:blipFill>
        <p:spPr>
          <a:xfrm>
            <a:off x="308467" y="4030664"/>
            <a:ext cx="6548436" cy="2462212"/>
          </a:xfrm>
          <a:prstGeom prst="rect">
            <a:avLst/>
          </a:prstGeom>
        </p:spPr>
      </p:pic>
    </p:spTree>
    <p:extLst>
      <p:ext uri="{BB962C8B-B14F-4D97-AF65-F5344CB8AC3E}">
        <p14:creationId xmlns:p14="http://schemas.microsoft.com/office/powerpoint/2010/main" val="191290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7C0E7E2-4DDA-4DA5-A7F9-4335929DA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92" y="1885586"/>
            <a:ext cx="3791194" cy="3409347"/>
          </a:xfrm>
          <a:prstGeom prst="rect">
            <a:avLst/>
          </a:prstGeom>
        </p:spPr>
      </p:pic>
      <p:sp>
        <p:nvSpPr>
          <p:cNvPr id="2" name="Title 1">
            <a:extLst>
              <a:ext uri="{FF2B5EF4-FFF2-40B4-BE49-F238E27FC236}">
                <a16:creationId xmlns:a16="http://schemas.microsoft.com/office/drawing/2014/main" id="{8F6C545A-452A-471C-8C38-D7E36B75EE59}"/>
              </a:ext>
            </a:extLst>
          </p:cNvPr>
          <p:cNvSpPr>
            <a:spLocks noGrp="1"/>
          </p:cNvSpPr>
          <p:nvPr>
            <p:ph type="title"/>
          </p:nvPr>
        </p:nvSpPr>
        <p:spPr/>
        <p:txBody>
          <a:bodyPr/>
          <a:lstStyle/>
          <a:p>
            <a:r>
              <a:rPr lang="en-CA" dirty="0"/>
              <a:t>Embodied and Enacted Cognition</a:t>
            </a:r>
            <a:endParaRPr lang="en-US" dirty="0"/>
          </a:p>
        </p:txBody>
      </p:sp>
      <p:sp>
        <p:nvSpPr>
          <p:cNvPr id="3" name="Content Placeholder 2">
            <a:extLst>
              <a:ext uri="{FF2B5EF4-FFF2-40B4-BE49-F238E27FC236}">
                <a16:creationId xmlns:a16="http://schemas.microsoft.com/office/drawing/2014/main" id="{6D1D480D-E35F-45F0-A69D-0F36E01D4C7C}"/>
              </a:ext>
            </a:extLst>
          </p:cNvPr>
          <p:cNvSpPr>
            <a:spLocks noGrp="1"/>
          </p:cNvSpPr>
          <p:nvPr>
            <p:ph idx="1"/>
          </p:nvPr>
        </p:nvSpPr>
        <p:spPr>
          <a:xfrm>
            <a:off x="4121063" y="1825625"/>
            <a:ext cx="7232736" cy="4351338"/>
          </a:xfrm>
        </p:spPr>
        <p:txBody>
          <a:bodyPr/>
          <a:lstStyle/>
          <a:p>
            <a:pPr marL="0" indent="0">
              <a:buNone/>
            </a:pPr>
            <a:r>
              <a:rPr lang="en-US" dirty="0"/>
              <a:t>As described by Mark Rowlands, mental processes are:</a:t>
            </a:r>
          </a:p>
          <a:p>
            <a:pPr lvl="1"/>
            <a:r>
              <a:rPr lang="en-US" dirty="0"/>
              <a:t>Embodied involving more than the brain, including a more general involvement of bodily structures and processes.</a:t>
            </a:r>
          </a:p>
          <a:p>
            <a:pPr lvl="1"/>
            <a:r>
              <a:rPr lang="en-US" dirty="0"/>
              <a:t>Embedded functioning only in a related external environment.</a:t>
            </a:r>
          </a:p>
          <a:p>
            <a:pPr lvl="1"/>
            <a:r>
              <a:rPr lang="en-US" dirty="0"/>
              <a:t>Enacted involving not only neural processes, but also things an organism does.</a:t>
            </a:r>
          </a:p>
          <a:p>
            <a:pPr lvl="1"/>
            <a:r>
              <a:rPr lang="en-US" dirty="0"/>
              <a:t>Extended into the organism's environment.</a:t>
            </a:r>
          </a:p>
        </p:txBody>
      </p:sp>
      <p:sp>
        <p:nvSpPr>
          <p:cNvPr id="5" name="TextBox 4">
            <a:extLst>
              <a:ext uri="{FF2B5EF4-FFF2-40B4-BE49-F238E27FC236}">
                <a16:creationId xmlns:a16="http://schemas.microsoft.com/office/drawing/2014/main" id="{97702322-F143-4C04-81EF-0BABA69FBDE8}"/>
              </a:ext>
            </a:extLst>
          </p:cNvPr>
          <p:cNvSpPr txBox="1"/>
          <p:nvPr/>
        </p:nvSpPr>
        <p:spPr>
          <a:xfrm>
            <a:off x="838200" y="5636759"/>
            <a:ext cx="11107455" cy="1200329"/>
          </a:xfrm>
          <a:prstGeom prst="rect">
            <a:avLst/>
          </a:prstGeom>
          <a:noFill/>
        </p:spPr>
        <p:txBody>
          <a:bodyPr wrap="square">
            <a:spAutoFit/>
          </a:bodyPr>
          <a:lstStyle/>
          <a:p>
            <a:r>
              <a:rPr lang="en-US" dirty="0"/>
              <a:t>Mark J. Rowlands, 2010 The New Science of the Mind: From Extended Mind to Embodied Phenomenology </a:t>
            </a:r>
            <a:r>
              <a:rPr lang="en-US" dirty="0">
                <a:hlinkClick r:id="rId3"/>
              </a:rPr>
              <a:t>https://books.google.ca/books?id=AiwjpL-0hDgC&amp;pg=PA51&amp;redir_esc=y#v=onepage&amp;q&amp;f=false</a:t>
            </a:r>
            <a:r>
              <a:rPr lang="en-US" dirty="0"/>
              <a:t>  </a:t>
            </a:r>
          </a:p>
          <a:p>
            <a:r>
              <a:rPr lang="en-US" dirty="0"/>
              <a:t>Above quoted from </a:t>
            </a:r>
            <a:r>
              <a:rPr lang="en-US" dirty="0">
                <a:hlinkClick r:id="rId4"/>
              </a:rPr>
              <a:t>https://en.wikipedia.org/wiki/Extended_mind_thesis</a:t>
            </a:r>
            <a:r>
              <a:rPr lang="en-US" dirty="0"/>
              <a:t> </a:t>
            </a:r>
          </a:p>
          <a:p>
            <a:r>
              <a:rPr lang="en-US" dirty="0"/>
              <a:t>Image: </a:t>
            </a:r>
            <a:r>
              <a:rPr lang="en-US" dirty="0">
                <a:hlinkClick r:id="rId5"/>
              </a:rPr>
              <a:t>https://www.frontiersin.org/articles/10.3389/fpsyg.2015.01978/full</a:t>
            </a:r>
            <a:r>
              <a:rPr lang="en-US" dirty="0"/>
              <a:t> </a:t>
            </a:r>
          </a:p>
        </p:txBody>
      </p:sp>
    </p:spTree>
    <p:extLst>
      <p:ext uri="{BB962C8B-B14F-4D97-AF65-F5344CB8AC3E}">
        <p14:creationId xmlns:p14="http://schemas.microsoft.com/office/powerpoint/2010/main" val="42053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E99B86F5-031A-4009-9088-6C76CB461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303" y="1690687"/>
            <a:ext cx="5222329" cy="4071285"/>
          </a:xfrm>
          <a:prstGeom prst="rect">
            <a:avLst/>
          </a:prstGeom>
        </p:spPr>
      </p:pic>
      <p:sp>
        <p:nvSpPr>
          <p:cNvPr id="2" name="Title 1">
            <a:extLst>
              <a:ext uri="{FF2B5EF4-FFF2-40B4-BE49-F238E27FC236}">
                <a16:creationId xmlns:a16="http://schemas.microsoft.com/office/drawing/2014/main" id="{9ADBE5D2-30F3-456E-94D8-3A0584F9DCB5}"/>
              </a:ext>
            </a:extLst>
          </p:cNvPr>
          <p:cNvSpPr>
            <a:spLocks noGrp="1"/>
          </p:cNvSpPr>
          <p:nvPr>
            <p:ph type="title"/>
          </p:nvPr>
        </p:nvSpPr>
        <p:spPr/>
        <p:txBody>
          <a:bodyPr/>
          <a:lstStyle/>
          <a:p>
            <a:r>
              <a:rPr lang="en-CA" dirty="0"/>
              <a:t>Agency in Non-Human Entities</a:t>
            </a:r>
            <a:endParaRPr lang="en-US" dirty="0"/>
          </a:p>
        </p:txBody>
      </p:sp>
      <p:sp>
        <p:nvSpPr>
          <p:cNvPr id="3" name="Content Placeholder 2">
            <a:extLst>
              <a:ext uri="{FF2B5EF4-FFF2-40B4-BE49-F238E27FC236}">
                <a16:creationId xmlns:a16="http://schemas.microsoft.com/office/drawing/2014/main" id="{0B1E7AFF-4596-4B70-AEF8-702CAE16B28F}"/>
              </a:ext>
            </a:extLst>
          </p:cNvPr>
          <p:cNvSpPr>
            <a:spLocks noGrp="1"/>
          </p:cNvSpPr>
          <p:nvPr>
            <p:ph idx="1"/>
          </p:nvPr>
        </p:nvSpPr>
        <p:spPr>
          <a:xfrm>
            <a:off x="838201" y="1825625"/>
            <a:ext cx="6376792" cy="4351338"/>
          </a:xfrm>
        </p:spPr>
        <p:txBody>
          <a:bodyPr/>
          <a:lstStyle/>
          <a:p>
            <a:r>
              <a:rPr lang="en-CA" dirty="0"/>
              <a:t>‘the Stock market wants / reacts / </a:t>
            </a:r>
            <a:r>
              <a:rPr lang="en-CA" dirty="0" err="1"/>
              <a:t>etc</a:t>
            </a:r>
            <a:r>
              <a:rPr lang="en-CA" dirty="0"/>
              <a:t>’</a:t>
            </a:r>
          </a:p>
          <a:p>
            <a:r>
              <a:rPr lang="en-US" dirty="0"/>
              <a:t>Eduardo Kohn in </a:t>
            </a:r>
            <a:r>
              <a:rPr lang="en-US" i="1" dirty="0"/>
              <a:t>How forests think</a:t>
            </a:r>
          </a:p>
          <a:p>
            <a:r>
              <a:rPr lang="en-US" dirty="0"/>
              <a:t> Anna Tsing: global trade in matsutake mushrooms displays “patterns of unintentional coordination” between multiple actors</a:t>
            </a:r>
          </a:p>
          <a:p>
            <a:r>
              <a:rPr lang="en-US" dirty="0"/>
              <a:t>Hamilton and Mitchell: sheep, humans, and dogs  embedded in a complex web of relations, markets, and terrains</a:t>
            </a:r>
            <a:endParaRPr lang="en-CA" dirty="0"/>
          </a:p>
          <a:p>
            <a:endParaRPr lang="en-US" dirty="0"/>
          </a:p>
        </p:txBody>
      </p:sp>
      <p:sp>
        <p:nvSpPr>
          <p:cNvPr id="5" name="TextBox 4">
            <a:extLst>
              <a:ext uri="{FF2B5EF4-FFF2-40B4-BE49-F238E27FC236}">
                <a16:creationId xmlns:a16="http://schemas.microsoft.com/office/drawing/2014/main" id="{8715E333-1317-452A-B8C0-BD7CC95EC26C}"/>
              </a:ext>
            </a:extLst>
          </p:cNvPr>
          <p:cNvSpPr txBox="1"/>
          <p:nvPr/>
        </p:nvSpPr>
        <p:spPr>
          <a:xfrm>
            <a:off x="838200" y="5853797"/>
            <a:ext cx="8969679" cy="923330"/>
          </a:xfrm>
          <a:prstGeom prst="rect">
            <a:avLst/>
          </a:prstGeom>
          <a:noFill/>
        </p:spPr>
        <p:txBody>
          <a:bodyPr wrap="square">
            <a:spAutoFit/>
          </a:bodyPr>
          <a:lstStyle/>
          <a:p>
            <a:r>
              <a:rPr lang="en-US" dirty="0"/>
              <a:t>Examples from: </a:t>
            </a:r>
            <a:r>
              <a:rPr lang="en-US" dirty="0">
                <a:hlinkClick r:id="rId3"/>
              </a:rPr>
              <a:t>https://journals.sagepub.com/doi/10.1177/0731121420921897</a:t>
            </a:r>
            <a:endParaRPr lang="en-US" dirty="0"/>
          </a:p>
          <a:p>
            <a:r>
              <a:rPr lang="en-US" dirty="0"/>
              <a:t>See </a:t>
            </a:r>
            <a:r>
              <a:rPr lang="en-US" dirty="0">
                <a:hlinkClick r:id="rId4"/>
              </a:rPr>
              <a:t>https://anthrosource.onlinelibrary.wiley.com/doi/full/10.1111/aman.13628</a:t>
            </a:r>
            <a:r>
              <a:rPr lang="en-US" dirty="0"/>
              <a:t> for a criticism</a:t>
            </a:r>
          </a:p>
          <a:p>
            <a:r>
              <a:rPr lang="en-US" dirty="0"/>
              <a:t>Image: </a:t>
            </a:r>
            <a:r>
              <a:rPr lang="en-US" dirty="0">
                <a:hlinkClick r:id="rId5"/>
              </a:rPr>
              <a:t>http://www.oopsla.org/2005/ShowEvent.do?id=76</a:t>
            </a:r>
            <a:r>
              <a:rPr lang="en-US" dirty="0"/>
              <a:t>  </a:t>
            </a:r>
          </a:p>
        </p:txBody>
      </p:sp>
    </p:spTree>
    <p:extLst>
      <p:ext uri="{BB962C8B-B14F-4D97-AF65-F5344CB8AC3E}">
        <p14:creationId xmlns:p14="http://schemas.microsoft.com/office/powerpoint/2010/main" val="201567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694-6862-44A3-8D55-6FF4A877034E}"/>
              </a:ext>
            </a:extLst>
          </p:cNvPr>
          <p:cNvSpPr>
            <a:spLocks noGrp="1"/>
          </p:cNvSpPr>
          <p:nvPr>
            <p:ph type="title"/>
          </p:nvPr>
        </p:nvSpPr>
        <p:spPr/>
        <p:txBody>
          <a:bodyPr/>
          <a:lstStyle/>
          <a:p>
            <a:r>
              <a:rPr lang="en-CA" dirty="0"/>
              <a:t>Some Conceptions of Agency</a:t>
            </a:r>
            <a:endParaRPr lang="en-US" dirty="0"/>
          </a:p>
        </p:txBody>
      </p:sp>
      <p:sp>
        <p:nvSpPr>
          <p:cNvPr id="3" name="Content Placeholder 2">
            <a:extLst>
              <a:ext uri="{FF2B5EF4-FFF2-40B4-BE49-F238E27FC236}">
                <a16:creationId xmlns:a16="http://schemas.microsoft.com/office/drawing/2014/main" id="{3C5D9848-6C79-4E2B-8049-A259D36716C5}"/>
              </a:ext>
            </a:extLst>
          </p:cNvPr>
          <p:cNvSpPr>
            <a:spLocks noGrp="1"/>
          </p:cNvSpPr>
          <p:nvPr>
            <p:ph idx="1"/>
          </p:nvPr>
        </p:nvSpPr>
        <p:spPr>
          <a:xfrm>
            <a:off x="838200" y="1825625"/>
            <a:ext cx="3959268" cy="4351338"/>
          </a:xfrm>
        </p:spPr>
        <p:txBody>
          <a:bodyPr/>
          <a:lstStyle/>
          <a:p>
            <a:pPr marL="0" indent="0">
              <a:buNone/>
            </a:pPr>
            <a:r>
              <a:rPr lang="en-CA" dirty="0"/>
              <a:t>Not an exhaustive survey, but an exploration of some examples of discussions around  more traditional conceptions of agency</a:t>
            </a:r>
            <a:endParaRPr lang="en-US" dirty="0"/>
          </a:p>
        </p:txBody>
      </p:sp>
      <p:pic>
        <p:nvPicPr>
          <p:cNvPr id="7" name="Picture 6">
            <a:extLst>
              <a:ext uri="{FF2B5EF4-FFF2-40B4-BE49-F238E27FC236}">
                <a16:creationId xmlns:a16="http://schemas.microsoft.com/office/drawing/2014/main" id="{5BD80DC9-96B3-4352-983C-6A89BCF3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569" y="2005919"/>
            <a:ext cx="6306231" cy="4196510"/>
          </a:xfrm>
          <a:prstGeom prst="rect">
            <a:avLst/>
          </a:prstGeom>
        </p:spPr>
      </p:pic>
    </p:spTree>
    <p:extLst>
      <p:ext uri="{BB962C8B-B14F-4D97-AF65-F5344CB8AC3E}">
        <p14:creationId xmlns:p14="http://schemas.microsoft.com/office/powerpoint/2010/main" val="4076338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5167</TotalTime>
  <Words>1610</Words>
  <Application>Microsoft Office PowerPoint</Application>
  <PresentationFormat>Widescreen</PresentationFormat>
  <Paragraphs>108</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Agency – Part One</vt:lpstr>
      <vt:lpstr>Where We Are</vt:lpstr>
      <vt:lpstr>Two Roles of Agency</vt:lpstr>
      <vt:lpstr>The Idea of Agency</vt:lpstr>
      <vt:lpstr>Agency Without Mental Representations</vt:lpstr>
      <vt:lpstr>Extended Mind Thesis</vt:lpstr>
      <vt:lpstr>Embodied and Enacted Cognition</vt:lpstr>
      <vt:lpstr>Agency in Non-Human Entities</vt:lpstr>
      <vt:lpstr>Some Conceptions of Agency</vt:lpstr>
      <vt:lpstr>Agency and Power</vt:lpstr>
      <vt:lpstr>Ethics of Power</vt:lpstr>
      <vt:lpstr>Power as Limitation</vt:lpstr>
      <vt:lpstr>Resilience</vt:lpstr>
      <vt:lpstr>Self-Determination</vt:lpstr>
      <vt:lpstr>Self-Efficacy</vt:lpstr>
      <vt:lpstr>Dimensions of Learner Agency</vt:lpstr>
      <vt:lpstr>Free Learning and Control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Culture</dc:title>
  <dc:creator>Stephen Downes</dc:creator>
  <cp:lastModifiedBy>Stephen Downes</cp:lastModifiedBy>
  <cp:revision>16</cp:revision>
  <dcterms:created xsi:type="dcterms:W3CDTF">2021-12-23T15:04:54Z</dcterms:created>
  <dcterms:modified xsi:type="dcterms:W3CDTF">2022-01-05T19:15:21Z</dcterms:modified>
</cp:coreProperties>
</file>