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310" r:id="rId4"/>
    <p:sldId id="313" r:id="rId5"/>
    <p:sldId id="311" r:id="rId6"/>
    <p:sldId id="308" r:id="rId7"/>
    <p:sldId id="309" r:id="rId8"/>
    <p:sldId id="312" r:id="rId9"/>
    <p:sldId id="257" r:id="rId10"/>
    <p:sldId id="258" r:id="rId11"/>
    <p:sldId id="260" r:id="rId12"/>
    <p:sldId id="259" r:id="rId13"/>
    <p:sldId id="261" r:id="rId14"/>
    <p:sldId id="264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4" autoAdjust="0"/>
    <p:restoredTop sz="86395" autoAdjust="0"/>
  </p:normalViewPr>
  <p:slideViewPr>
    <p:cSldViewPr snapToGrid="0">
      <p:cViewPr varScale="1">
        <p:scale>
          <a:sx n="34" d="100"/>
          <a:sy n="34" d="100"/>
        </p:scale>
        <p:origin x="72" y="7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5624-7323-4E9C-8D7A-E4D2EC12014A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4F7E-50CC-4B63-A4FD-ACC48FDB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E8A35D5-0BAC-4D12-85E2-78480F346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69F6FF0-D78D-4B06-A271-BB46678BF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BBCFE93-9E33-48DC-95DC-DF4142D93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2E54CA1-CCEE-496A-8BCD-6992A50A0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DC97-305C-4EB1-8FCD-E577318DA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ED618-DA5C-44E3-A99A-F6B906C8F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223D3-1438-432E-B0C1-4D84A7C7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D509-BD83-4599-A83F-CB2668F1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5C145-B7BF-4B5F-B2F1-F5AEEDB4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87BA-EC53-4F1C-8147-9D99EE9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E3ABB-330B-46EE-9C5E-D953596DA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04051-ADDA-44FF-8BF2-3363EB8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534F-62BB-404E-83CB-5BB08163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54CBC-43ED-439E-B657-5250750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A3F9E-59DA-4FF3-B983-BB54CBBFA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FF234-BDDC-4560-AC68-C99FDEA61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BAAAD-DD13-4AD1-908F-FACADF75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CF2F-1957-4A1A-B27F-3E71435F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2704-8453-4A28-945D-37D9F075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7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7A04-D51F-4131-AC83-842B16AC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8FC7-F8A1-4E7E-B167-7AFDB043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C438-4171-4D44-BA58-F11E4826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276-70D3-4EA8-A356-97EDBF68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F6E8B-1B3D-4981-9DEE-FA4864C1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1353-16B4-43E3-8AD9-D2878DD1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0715-066E-4C40-8DA4-084C96FF5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72F2-55E8-46D8-A017-39C11699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CCAEC-7EFF-4EDB-9635-B24D6122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F624-D9BB-4B83-AE17-C95BEC6A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0F61-F89F-499A-B3B1-704C9D20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8D72-3C52-4C6A-AE87-A5628541F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61193-1545-49BF-93F0-C69B4123E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00FF7-0969-4026-8181-0A55DCF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4305E-5E19-4D06-968C-A2C51EA7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4D288-F470-41B5-807A-4442BBCA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845C-B01D-4196-8DA7-966F571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530B-76FC-4590-96DF-4A4C7C76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F5D22-4460-49F4-8EA5-5DF2096D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5D3D6-08A1-4EBB-AA52-D5AF599D7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5FBA7-B27B-4F6F-91CB-85188EBBB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74F4B-C828-4F70-9BD6-614D7DD4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81A6E-AA4D-4BD5-8584-8DD25F94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02A6C-9BDD-4F15-BE7D-58177FA6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B411-EA2F-4F6F-8E58-8E8AB398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07F1F-605C-4DDF-8C87-0B4241A7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701C4-CA17-4C4F-937E-709FDE0C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DA44E-20E5-49EB-AA06-C0C71B21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77747B-FC45-4F29-869F-A1409201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304C0-FC30-4828-9E73-8EAAECD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36DD5-C290-49D1-8422-969E73C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DBB1-3322-405B-890D-56176B28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150-C18B-48CD-97FC-E3FAF5D1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DEA0-1DAD-4121-B436-6E9D955D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C470-BF1C-41B0-A75E-E305C036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9044-2B66-4D57-A5F1-7C79E316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050D5-B702-4B93-9F3D-C4782AA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B5C5-A27F-49FD-AC97-D9C4E9A1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66628-1799-4B3F-8078-557F98D9A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F3D9B-25B5-4737-88A4-D1197DA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8AE3E-303D-463F-A339-77FD2192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16483-7B6E-4D8F-BD4E-FA19E914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02B6F-B4FD-49CB-9285-79B8906E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6399B-33BB-4365-A8BB-D3731391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32D25-0B82-426F-BA97-FD894846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D86A8-CD4E-46F7-B3B1-7D008F889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8D43-2F5A-4376-A6FB-927B70E41FE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50B2-E4CB-4EE6-A77D-D20F50625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2A5F-9085-44DA-834C-E163630FB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E262-BF06-4B41-8A27-4EB901753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how-to-get-started-with-social-network-analysis-6d527685d37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rc.canada.ca/en/corporate/values-ethics/research-involving-human-participants/research-ethics-board" TargetMode="External"/><Relationship Id="rId2" Type="http://schemas.openxmlformats.org/officeDocument/2006/relationships/hyperlink" Target="https://ethics.moo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wnes.ca/post/71041" TargetMode="External"/><Relationship Id="rId5" Type="http://schemas.openxmlformats.org/officeDocument/2006/relationships/hyperlink" Target="https://docs.google.com/document/d/1GRx7V2utoVV-bd2ALzYv5fSxlIMNmMHAftEHHPbYMJQ/edit" TargetMode="External"/><Relationship Id="rId4" Type="http://schemas.openxmlformats.org/officeDocument/2006/relationships/hyperlink" Target="https://drive.google.com/drive/folders/1tjLyb6R18GTh4mR5Q56TX2ZVFz2rDgk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xs3mMDKGybSbOxHBslbH8qpTaf4gjuW6z_GSZYMk_c/edit" TargetMode="External"/><Relationship Id="rId2" Type="http://schemas.openxmlformats.org/officeDocument/2006/relationships/hyperlink" Target="https://cradpdf.drdc-rddc.gc.ca/PDFS/unc362/p813314_A1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P3UbO7MaOX8N51QvQB06uMifCWiykIeU0JQ2ID8fySM/edit#heading=h.34e9fogs01b4" TargetMode="External"/><Relationship Id="rId5" Type="http://schemas.openxmlformats.org/officeDocument/2006/relationships/hyperlink" Target="https://www.foggs.org/covidea/" TargetMode="External"/><Relationship Id="rId4" Type="http://schemas.openxmlformats.org/officeDocument/2006/relationships/hyperlink" Target="https://docs.google.com/document/d/1kbhkWzl99-7v0G6AokTHWZr98IrPzLwqYBezb_mW0wg/edi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2150533_Developing_a_Code_of_Practice_for_Learning_Analytics" TargetMode="External"/><Relationship Id="rId2" Type="http://schemas.openxmlformats.org/officeDocument/2006/relationships/hyperlink" Target="https://www.ideaedu.org/idea-notes-on-learning/developing-ethical-reasoning-and-or-ethical-decision-mak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middleburydemocrats.wordpress.com/2008/09/28/college-democrats-getting-obama-to-go-viral-no-reall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iel-lemire.com/fr/abstracts/DIVERSITY200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mailchimp.com/blog/using-email-to-uncover-hidden-social-network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9427B619-6253-4FA1-B5F8-C5EBEF1DF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 b="16947"/>
          <a:stretch/>
        </p:blipFill>
        <p:spPr>
          <a:xfrm>
            <a:off x="20" y="10"/>
            <a:ext cx="12191980" cy="67436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8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9B87D-AE7F-499D-A3C1-FFC49E8EE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The Search for the Social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0DB8D-45FD-4D0A-83C9-52918EA9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Stephen Downes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October 12, 2021</a:t>
            </a:r>
          </a:p>
        </p:txBody>
      </p:sp>
    </p:spTree>
    <p:extLst>
      <p:ext uri="{BB962C8B-B14F-4D97-AF65-F5344CB8AC3E}">
        <p14:creationId xmlns:p14="http://schemas.microsoft.com/office/powerpoint/2010/main" val="403426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04DFD-65B1-4800-94C3-5F148830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Neural &amp; Social Network Analysis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F4BB6-C1A5-4741-8F0C-9A9B5A27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121408"/>
            <a:ext cx="5218719" cy="4492334"/>
          </a:xfrm>
          <a:solidFill>
            <a:schemeClr val="bg1"/>
          </a:solidFill>
        </p:spPr>
        <p:txBody>
          <a:bodyPr anchor="t">
            <a:normAutofit lnSpcReduction="10000"/>
          </a:bodyPr>
          <a:lstStyle/>
          <a:p>
            <a:r>
              <a:rPr lang="en-US" sz="3000" dirty="0"/>
              <a:t>The study of networks  in the world</a:t>
            </a:r>
          </a:p>
          <a:p>
            <a:r>
              <a:rPr lang="en-US" sz="3000" dirty="0"/>
              <a:t>Identification of entities and the connections between then</a:t>
            </a:r>
          </a:p>
          <a:p>
            <a:r>
              <a:rPr lang="en-US" sz="3000" dirty="0"/>
              <a:t>Studies network topology and also the growth and development of networks</a:t>
            </a:r>
          </a:p>
          <a:p>
            <a:r>
              <a:rPr lang="en-US" sz="3000" dirty="0"/>
              <a:t>Objective is to explain why things are the way they are</a:t>
            </a:r>
          </a:p>
          <a:p>
            <a:r>
              <a:rPr lang="en-US" sz="2200" dirty="0"/>
              <a:t>E.g. Watts, </a:t>
            </a:r>
            <a:r>
              <a:rPr lang="en-US" sz="2200" dirty="0" err="1"/>
              <a:t>Barabasi</a:t>
            </a:r>
            <a:r>
              <a:rPr lang="en-US" sz="2200" dirty="0"/>
              <a:t>, Krebs, etc.</a:t>
            </a:r>
          </a:p>
          <a:p>
            <a:endParaRPr lang="en-US" sz="2200" dirty="0"/>
          </a:p>
        </p:txBody>
      </p:sp>
      <p:pic>
        <p:nvPicPr>
          <p:cNvPr id="7" name="Picture 6" descr="A picture containing text, sky, map, day&#10;&#10;Description automatically generated">
            <a:extLst>
              <a:ext uri="{FF2B5EF4-FFF2-40B4-BE49-F238E27FC236}">
                <a16:creationId xmlns:a16="http://schemas.microsoft.com/office/drawing/2014/main" id="{F09B315D-EB99-4911-8848-83BD89906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63" y="640080"/>
            <a:ext cx="5452338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2A3C2-BFFB-44AC-B819-C6D05A9B85C0}"/>
              </a:ext>
            </a:extLst>
          </p:cNvPr>
          <p:cNvSpPr txBox="1"/>
          <p:nvPr/>
        </p:nvSpPr>
        <p:spPr>
          <a:xfrm>
            <a:off x="6227623" y="6208776"/>
            <a:ext cx="5452338" cy="557784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Learn more: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https://towardsdatascience.com/how-to-get-started-with-social-network-analysis-6d527685d374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19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00AEE-CE76-4067-BD04-C5741193023A}"/>
              </a:ext>
            </a:extLst>
          </p:cNvPr>
          <p:cNvSpPr/>
          <p:nvPr/>
        </p:nvSpPr>
        <p:spPr>
          <a:xfrm>
            <a:off x="7233557" y="1453243"/>
            <a:ext cx="2955472" cy="1355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Ethics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0272D-F356-4B11-98ED-909D6E800528}"/>
              </a:ext>
            </a:extLst>
          </p:cNvPr>
          <p:cNvSpPr/>
          <p:nvPr/>
        </p:nvSpPr>
        <p:spPr>
          <a:xfrm>
            <a:off x="7233557" y="3897086"/>
            <a:ext cx="2955472" cy="1355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Literacy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13E5F-3EA4-4EFE-9254-CA213B5BDE07}"/>
              </a:ext>
            </a:extLst>
          </p:cNvPr>
          <p:cNvSpPr/>
          <p:nvPr/>
        </p:nvSpPr>
        <p:spPr>
          <a:xfrm>
            <a:off x="2002972" y="1453243"/>
            <a:ext cx="2955472" cy="1355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Networks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E4366D-16CD-47BF-B9DD-38878A6B12DA}"/>
              </a:ext>
            </a:extLst>
          </p:cNvPr>
          <p:cNvSpPr/>
          <p:nvPr/>
        </p:nvSpPr>
        <p:spPr>
          <a:xfrm>
            <a:off x="2002972" y="3897086"/>
            <a:ext cx="2955472" cy="1355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5F23AC-1D90-4D13-9A42-0221ADBACA57}"/>
              </a:ext>
            </a:extLst>
          </p:cNvPr>
          <p:cNvCxnSpPr>
            <a:stCxn id="6" idx="3"/>
            <a:endCxn id="2" idx="1"/>
          </p:cNvCxnSpPr>
          <p:nvPr/>
        </p:nvCxnSpPr>
        <p:spPr>
          <a:xfrm>
            <a:off x="4958444" y="2130879"/>
            <a:ext cx="2275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1EBF94-47C9-45E5-8B4D-BB3EBD2EB32A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>
            <a:off x="4958444" y="2130879"/>
            <a:ext cx="2275113" cy="2443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1BA685-66C4-4949-A55C-8483FF13BB47}"/>
              </a:ext>
            </a:extLst>
          </p:cNvPr>
          <p:cNvCxnSpPr>
            <a:cxnSpLocks/>
            <a:stCxn id="7" idx="3"/>
            <a:endCxn id="2" idx="1"/>
          </p:cNvCxnSpPr>
          <p:nvPr/>
        </p:nvCxnSpPr>
        <p:spPr>
          <a:xfrm flipV="1">
            <a:off x="4958444" y="2130879"/>
            <a:ext cx="2275113" cy="2443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0FA8EB-E8FB-461B-9283-97C8A437BD32}"/>
              </a:ext>
            </a:extLst>
          </p:cNvPr>
          <p:cNvCxnSpPr/>
          <p:nvPr/>
        </p:nvCxnSpPr>
        <p:spPr>
          <a:xfrm>
            <a:off x="4958443" y="4574721"/>
            <a:ext cx="2275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7378-AB1C-4E59-903E-604A9445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Ethics, Analytics &amp; the Duty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0550-55A3-46E9-843F-70A97BE03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MOOC – October to November 2021 </a:t>
            </a:r>
            <a:r>
              <a:rPr lang="en-US" sz="1800" dirty="0">
                <a:hlinkClick r:id="rId2"/>
              </a:rPr>
              <a:t>https://ethics.mooc.ca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AIP-CoP AI in Learning Subcommittee Report (</a:t>
            </a:r>
            <a:r>
              <a:rPr lang="en-US" sz="1800" dirty="0"/>
              <a:t>Government of Canada internal</a:t>
            </a:r>
            <a:r>
              <a:rPr lang="en-US" dirty="0"/>
              <a:t>)</a:t>
            </a:r>
          </a:p>
          <a:p>
            <a:r>
              <a:rPr lang="en-US" dirty="0"/>
              <a:t>NRC Research Ethics Board </a:t>
            </a:r>
            <a:r>
              <a:rPr lang="en-US" sz="1800" dirty="0">
                <a:hlinkClick r:id="rId3"/>
              </a:rPr>
              <a:t>https://nrc.canada.ca/en/corporate/values-ethics/research-involving-human-participants/research-ethics-board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Data Equity Working Group (</a:t>
            </a:r>
            <a:r>
              <a:rPr lang="en-US" sz="1800" dirty="0"/>
              <a:t>NRC internal but see </a:t>
            </a:r>
            <a:r>
              <a:rPr lang="en-US" sz="1800" dirty="0">
                <a:hlinkClick r:id="rId4"/>
              </a:rPr>
              <a:t>https://drive.google.com/drive/folders/1tjLyb6R18GTh4mR5Q56TX2ZVFz2rDgk8</a:t>
            </a:r>
            <a:r>
              <a:rPr lang="en-US" sz="1800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Creative Commons Ethics of Sharing Report </a:t>
            </a:r>
            <a:r>
              <a:rPr lang="en-US" sz="1800" dirty="0">
                <a:hlinkClick r:id="rId5"/>
              </a:rPr>
              <a:t>https://docs.google.com/document/d/1GRx7V2utoVV-bd2ALzYv5fSxlIMNmMHAftEHHPbYMJQ/edit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Ethical Codes and Learning Analytics </a:t>
            </a:r>
            <a:r>
              <a:rPr lang="en-US" sz="1800" dirty="0">
                <a:hlinkClick r:id="rId6"/>
              </a:rPr>
              <a:t>https://www.downes.ca/post/71041</a:t>
            </a:r>
            <a:r>
              <a:rPr lang="en-US" sz="18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9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2401-F415-4997-A172-CA973127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7291-7330-456A-A91B-D84841D29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MOOC February to March, 2022</a:t>
            </a:r>
          </a:p>
          <a:p>
            <a:r>
              <a:rPr lang="en-US" dirty="0"/>
              <a:t>DRDC Data Literacy Project (</a:t>
            </a:r>
            <a:r>
              <a:rPr lang="en-US" sz="1800" dirty="0"/>
              <a:t>DRDC internal but see </a:t>
            </a:r>
            <a:r>
              <a:rPr lang="en-US" sz="1800" dirty="0">
                <a:hlinkClick r:id="rId2"/>
              </a:rPr>
              <a:t>https://cradpdf.drdc-rddc.gc.ca/PDFS/unc362/p813314_A1b.pdf</a:t>
            </a:r>
            <a:r>
              <a:rPr lang="en-US" sz="1800" dirty="0"/>
              <a:t> </a:t>
            </a:r>
            <a:r>
              <a:rPr lang="en-US" dirty="0"/>
              <a:t>) </a:t>
            </a:r>
          </a:p>
          <a:p>
            <a:r>
              <a:rPr lang="en-US" dirty="0" err="1"/>
              <a:t>FAIRsFAIR</a:t>
            </a:r>
            <a:r>
              <a:rPr lang="en-US" dirty="0"/>
              <a:t> book project </a:t>
            </a:r>
            <a:r>
              <a:rPr lang="en-US" sz="1800" dirty="0">
                <a:hlinkClick r:id="rId3"/>
              </a:rPr>
              <a:t>https://docs.google.com/document/d/1_xs3mMDKGybSbOxHBslbH8qpTaf4gjuW6z_GSZYMk_c/edit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What Does It mean to </a:t>
            </a:r>
            <a:r>
              <a:rPr lang="en-US" dirty="0" err="1"/>
              <a:t>Enrol</a:t>
            </a:r>
            <a:r>
              <a:rPr lang="en-US" dirty="0"/>
              <a:t> in a Course? </a:t>
            </a:r>
            <a:r>
              <a:rPr lang="en-US" sz="1800" dirty="0">
                <a:hlinkClick r:id="rId4"/>
              </a:rPr>
              <a:t>https://docs.google.com/document/d/1kbhkWzl99-7v0G6AokTHWZr98IrPzLwqYBezb_mW0wg/edit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 err="1"/>
              <a:t>CovidEA</a:t>
            </a:r>
            <a:r>
              <a:rPr lang="en-US" dirty="0"/>
              <a:t> Reports </a:t>
            </a:r>
            <a:r>
              <a:rPr lang="en-US" sz="1800" dirty="0">
                <a:hlinkClick r:id="rId5"/>
              </a:rPr>
              <a:t>https://www.foggs.org/covidea/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Blockchain and Consensus </a:t>
            </a:r>
            <a:r>
              <a:rPr lang="en-US" sz="1800" dirty="0">
                <a:hlinkClick r:id="rId6"/>
              </a:rPr>
              <a:t>https://docs.google.com/document/d/1P3UbO7MaOX8N51QvQB06uMifCWiykIeU0JQ2ID8fySM/edit#heading=h.34e9fogs01b4</a:t>
            </a:r>
            <a:r>
              <a:rPr lang="en-US" sz="1800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0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21E6-6F44-4914-A032-2B90A2C6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Literacies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C9DC-71EA-4015-A208-011574AC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(Self-Organization, Consensus, Learning Theory)</a:t>
            </a:r>
          </a:p>
          <a:p>
            <a:pPr lvl="1"/>
            <a:r>
              <a:rPr lang="en-US" dirty="0"/>
              <a:t>Syntax – patterns, regularizes, classes,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sz="1400" dirty="0"/>
              <a:t>(where AI is now)</a:t>
            </a:r>
            <a:endParaRPr lang="en-US" dirty="0"/>
          </a:p>
          <a:p>
            <a:pPr lvl="1"/>
            <a:r>
              <a:rPr lang="en-US" dirty="0"/>
              <a:t>Semantics – sense, reference, value, meaning, goals </a:t>
            </a:r>
            <a:r>
              <a:rPr lang="en-US" sz="1400" dirty="0"/>
              <a:t>(where AI is moving)</a:t>
            </a:r>
            <a:endParaRPr lang="en-US" dirty="0"/>
          </a:p>
          <a:p>
            <a:r>
              <a:rPr lang="en-US" dirty="0"/>
              <a:t>Values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(Diversity, Openness, Interaction, Autonomy)</a:t>
            </a:r>
          </a:p>
          <a:p>
            <a:pPr lvl="1"/>
            <a:r>
              <a:rPr lang="en-US" dirty="0"/>
              <a:t>Use – actions, persuasion, interrogations, scientific method, propaganda</a:t>
            </a:r>
          </a:p>
          <a:p>
            <a:pPr lvl="1"/>
            <a:r>
              <a:rPr lang="en-US" dirty="0"/>
              <a:t>Context – alternatives, vocabulary and labels, frames, community, culture</a:t>
            </a:r>
          </a:p>
          <a:p>
            <a:r>
              <a:rPr lang="en-US" dirty="0"/>
              <a:t>Practices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(Aggregate, Remix, Repurpose, Feed Forward)</a:t>
            </a:r>
          </a:p>
          <a:p>
            <a:pPr lvl="1"/>
            <a:r>
              <a:rPr lang="en-US" dirty="0"/>
              <a:t>Cognition – argument, explanation, definition, description</a:t>
            </a:r>
          </a:p>
          <a:p>
            <a:pPr lvl="1"/>
            <a:r>
              <a:rPr lang="en-US" dirty="0"/>
              <a:t>Change – connections, flow, sequence, progression, cycles</a:t>
            </a:r>
          </a:p>
        </p:txBody>
      </p:sp>
    </p:spTree>
    <p:extLst>
      <p:ext uri="{BB962C8B-B14F-4D97-AF65-F5344CB8AC3E}">
        <p14:creationId xmlns:p14="http://schemas.microsoft.com/office/powerpoint/2010/main" val="159432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E487-72EF-4E33-AB27-3DACF00C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945E6-FCD9-48E8-99DD-9A6B1CA0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Involves a comprehensive study of what the ethics actually </a:t>
            </a:r>
            <a:r>
              <a:rPr lang="en-US" i="1" dirty="0"/>
              <a:t>are</a:t>
            </a:r>
            <a:r>
              <a:rPr lang="en-US" dirty="0"/>
              <a:t> and how they are established</a:t>
            </a:r>
          </a:p>
          <a:p>
            <a:pPr lvl="1"/>
            <a:r>
              <a:rPr lang="en-US" sz="2800" dirty="0"/>
              <a:t>How We Apply AI</a:t>
            </a:r>
          </a:p>
          <a:p>
            <a:pPr lvl="2"/>
            <a:r>
              <a:rPr lang="en-US" sz="2400" dirty="0"/>
              <a:t>Applications of AI in Learning</a:t>
            </a:r>
          </a:p>
          <a:p>
            <a:pPr lvl="2"/>
            <a:r>
              <a:rPr lang="en-US" sz="2400" dirty="0"/>
              <a:t>The Decisions We Make</a:t>
            </a:r>
          </a:p>
          <a:p>
            <a:pPr lvl="1"/>
            <a:r>
              <a:rPr lang="en-US" sz="2800" dirty="0"/>
              <a:t>The Ethical Dimension</a:t>
            </a:r>
          </a:p>
          <a:p>
            <a:pPr lvl="2"/>
            <a:r>
              <a:rPr lang="en-US" sz="2400" dirty="0"/>
              <a:t>Ethical Issues Identified</a:t>
            </a:r>
          </a:p>
          <a:p>
            <a:pPr lvl="2"/>
            <a:r>
              <a:rPr lang="en-US" sz="2400" dirty="0"/>
              <a:t>Approaches to Ethics</a:t>
            </a:r>
          </a:p>
          <a:p>
            <a:pPr lvl="2"/>
            <a:r>
              <a:rPr lang="en-US" sz="2400" dirty="0"/>
              <a:t>The Duty of Care</a:t>
            </a:r>
          </a:p>
          <a:p>
            <a:pPr lvl="1"/>
            <a:r>
              <a:rPr lang="en-US" sz="2800" dirty="0"/>
              <a:t>Practices</a:t>
            </a:r>
          </a:p>
          <a:p>
            <a:pPr lvl="2"/>
            <a:r>
              <a:rPr lang="en-US" sz="2400" dirty="0"/>
              <a:t>Ethical Codes Across Domains</a:t>
            </a:r>
          </a:p>
          <a:p>
            <a:pPr lvl="2"/>
            <a:r>
              <a:rPr lang="en-US" sz="2400" dirty="0"/>
              <a:t>Ethical Practices in Learning Analytics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C1CD6-5DC2-42E9-9813-B6EB033CD820}"/>
              </a:ext>
            </a:extLst>
          </p:cNvPr>
          <p:cNvSpPr/>
          <p:nvPr/>
        </p:nvSpPr>
        <p:spPr>
          <a:xfrm>
            <a:off x="6726478" y="2805830"/>
            <a:ext cx="1714202" cy="87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Applications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7C08A-142D-4248-8272-D1FE2F0EE218}"/>
              </a:ext>
            </a:extLst>
          </p:cNvPr>
          <p:cNvSpPr/>
          <p:nvPr/>
        </p:nvSpPr>
        <p:spPr>
          <a:xfrm>
            <a:off x="6726478" y="4225788"/>
            <a:ext cx="1714202" cy="87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Values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FCD9C-981C-4B6D-B62A-CBF3527C5F13}"/>
              </a:ext>
            </a:extLst>
          </p:cNvPr>
          <p:cNvSpPr/>
          <p:nvPr/>
        </p:nvSpPr>
        <p:spPr>
          <a:xfrm>
            <a:off x="9283875" y="3429000"/>
            <a:ext cx="1714202" cy="87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Practices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40D6F2-7A45-4CE0-8C06-AE4FA9A01517}"/>
              </a:ext>
            </a:extLst>
          </p:cNvPr>
          <p:cNvCxnSpPr>
            <a:endCxn id="7" idx="1"/>
          </p:cNvCxnSpPr>
          <p:nvPr/>
        </p:nvCxnSpPr>
        <p:spPr>
          <a:xfrm>
            <a:off x="8440680" y="3245583"/>
            <a:ext cx="843195" cy="62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125E12-2069-465E-BD92-4C5D272D494B}"/>
              </a:ext>
            </a:extLst>
          </p:cNvPr>
          <p:cNvCxnSpPr>
            <a:stCxn id="6" idx="3"/>
          </p:cNvCxnSpPr>
          <p:nvPr/>
        </p:nvCxnSpPr>
        <p:spPr>
          <a:xfrm flipV="1">
            <a:off x="8440680" y="3846735"/>
            <a:ext cx="843195" cy="81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3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BDF2-13D6-4482-AA4C-655BB368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B893-8868-4160-86F1-5FD04E8C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Data Literacy Models</a:t>
            </a:r>
          </a:p>
          <a:p>
            <a:pPr lvl="1"/>
            <a:r>
              <a:rPr lang="en-US" dirty="0"/>
              <a:t>Elements of Data Literacy</a:t>
            </a:r>
          </a:p>
          <a:p>
            <a:r>
              <a:rPr lang="en-US" dirty="0"/>
              <a:t>Values</a:t>
            </a:r>
          </a:p>
          <a:p>
            <a:pPr lvl="1"/>
            <a:r>
              <a:rPr lang="en-US" dirty="0"/>
              <a:t>Benefits of data Literacy</a:t>
            </a:r>
          </a:p>
          <a:p>
            <a:pPr lvl="1"/>
            <a:r>
              <a:rPr lang="en-US" dirty="0"/>
              <a:t>Operational Requirements</a:t>
            </a:r>
          </a:p>
          <a:p>
            <a:r>
              <a:rPr lang="en-US" dirty="0"/>
              <a:t>Practices</a:t>
            </a:r>
          </a:p>
          <a:p>
            <a:pPr lvl="1"/>
            <a:r>
              <a:rPr lang="en-US" dirty="0"/>
              <a:t>Measuring and Assessing</a:t>
            </a:r>
          </a:p>
          <a:p>
            <a:pPr lvl="1"/>
            <a:r>
              <a:rPr lang="en-US" dirty="0"/>
              <a:t>Enhancing Data Literacy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3794B-4B8B-4A91-B989-4F3FB2CC008C}"/>
              </a:ext>
            </a:extLst>
          </p:cNvPr>
          <p:cNvSpPr/>
          <p:nvPr/>
        </p:nvSpPr>
        <p:spPr>
          <a:xfrm>
            <a:off x="6726478" y="2805830"/>
            <a:ext cx="1714202" cy="87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Applications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F06D8-DA73-4E80-8207-3F63BBCCD4F3}"/>
              </a:ext>
            </a:extLst>
          </p:cNvPr>
          <p:cNvSpPr/>
          <p:nvPr/>
        </p:nvSpPr>
        <p:spPr>
          <a:xfrm>
            <a:off x="6726478" y="4225788"/>
            <a:ext cx="1714202" cy="87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Values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823D2-6929-4980-9287-839A4763D1B4}"/>
              </a:ext>
            </a:extLst>
          </p:cNvPr>
          <p:cNvSpPr/>
          <p:nvPr/>
        </p:nvSpPr>
        <p:spPr>
          <a:xfrm>
            <a:off x="9283875" y="3429000"/>
            <a:ext cx="1714202" cy="879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Practices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3FC3D8-4899-44E3-8F0E-2DF37C83ECE3}"/>
              </a:ext>
            </a:extLst>
          </p:cNvPr>
          <p:cNvCxnSpPr>
            <a:endCxn id="6" idx="1"/>
          </p:cNvCxnSpPr>
          <p:nvPr/>
        </p:nvCxnSpPr>
        <p:spPr>
          <a:xfrm>
            <a:off x="8440680" y="3245583"/>
            <a:ext cx="843195" cy="62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CE72AF-BB39-41C8-8102-1E8D9B9F768F}"/>
              </a:ext>
            </a:extLst>
          </p:cNvPr>
          <p:cNvCxnSpPr>
            <a:stCxn id="5" idx="3"/>
          </p:cNvCxnSpPr>
          <p:nvPr/>
        </p:nvCxnSpPr>
        <p:spPr>
          <a:xfrm flipV="1">
            <a:off x="8440680" y="3846735"/>
            <a:ext cx="843195" cy="81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5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3CB34-574F-4A92-8182-8E8BE07F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616165"/>
          </a:xfrm>
        </p:spPr>
        <p:txBody>
          <a:bodyPr anchor="b">
            <a:normAutofit/>
          </a:bodyPr>
          <a:lstStyle/>
          <a:p>
            <a:r>
              <a:rPr lang="en-US" dirty="0"/>
              <a:t>Governance and Anarchy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8E1F-24A1-4573-B2DF-3610D2D9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83" y="2054268"/>
            <a:ext cx="4835320" cy="48037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We have reached a point in history where we don’t know how to govern ourselves</a:t>
            </a:r>
          </a:p>
          <a:p>
            <a:r>
              <a:rPr lang="en-US" dirty="0"/>
              <a:t>As </a:t>
            </a:r>
            <a:r>
              <a:rPr lang="en-US" i="1" dirty="0"/>
              <a:t>individuals</a:t>
            </a:r>
            <a:r>
              <a:rPr lang="en-US" dirty="0"/>
              <a:t> we struggle with what to believe and how to survive in an increasingly unfair world</a:t>
            </a:r>
          </a:p>
          <a:p>
            <a:r>
              <a:rPr lang="en-US" dirty="0"/>
              <a:t>As a </a:t>
            </a:r>
            <a:r>
              <a:rPr lang="en-US" i="1" dirty="0"/>
              <a:t>society</a:t>
            </a:r>
            <a:r>
              <a:rPr lang="en-US" dirty="0"/>
              <a:t> we struggle with issues of power and information in the face of multiple global crises</a:t>
            </a:r>
          </a:p>
        </p:txBody>
      </p:sp>
      <p:pic>
        <p:nvPicPr>
          <p:cNvPr id="7" name="Picture 6" descr="Occupy Wall Street - Stephen Downes, October 30, 2011">
            <a:extLst>
              <a:ext uri="{FF2B5EF4-FFF2-40B4-BE49-F238E27FC236}">
                <a16:creationId xmlns:a16="http://schemas.microsoft.com/office/drawing/2014/main" id="{8990D651-016D-491D-9818-FF612FCB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r="68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263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D43A-9E62-4BC2-86A7-28604849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872961"/>
          </a:xfrm>
        </p:spPr>
        <p:txBody>
          <a:bodyPr anchor="b">
            <a:normAutofit/>
          </a:bodyPr>
          <a:lstStyle/>
          <a:p>
            <a:r>
              <a:rPr lang="en-US" dirty="0"/>
              <a:t>Complexity and Chaos</a:t>
            </a:r>
          </a:p>
        </p:txBody>
      </p:sp>
      <p:pic>
        <p:nvPicPr>
          <p:cNvPr id="5" name="Picture 4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8FD6BC90-3369-4CC1-9D3D-749BF898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0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3B38-EBCB-4CFD-8E60-69484D7C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28800"/>
            <a:ext cx="6586489" cy="43950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Rapid change</a:t>
            </a:r>
          </a:p>
          <a:p>
            <a:r>
              <a:rPr lang="en-US" dirty="0"/>
              <a:t>Information moving at the speed of light</a:t>
            </a:r>
          </a:p>
          <a:p>
            <a:r>
              <a:rPr lang="en-US" dirty="0"/>
              <a:t>Globalization (and global problems)</a:t>
            </a:r>
          </a:p>
          <a:p>
            <a:r>
              <a:rPr lang="en-US" dirty="0"/>
              <a:t>Division and polarization</a:t>
            </a:r>
          </a:p>
          <a:p>
            <a:r>
              <a:rPr lang="en-US" dirty="0"/>
              <a:t>Breakdown of communities and institutions</a:t>
            </a:r>
          </a:p>
          <a:p>
            <a:r>
              <a:rPr lang="en-US" dirty="0"/>
              <a:t>Mismanagement of complex events</a:t>
            </a:r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261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1B1B-3B6B-496C-A9EC-0EB0FD04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Paucity of Our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37F8-0F1D-4E06-A2C3-59E7EC54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view ‘analytics’ much more widely, as (say) “using data about students and their activities ‘to help institutions understand and improve educational processes, and provide better support to learners’” (</a:t>
            </a:r>
            <a:r>
              <a:rPr lang="en-US" dirty="0" err="1"/>
              <a:t>Sclater</a:t>
            </a:r>
            <a:r>
              <a:rPr lang="en-US" dirty="0"/>
              <a:t>)</a:t>
            </a:r>
          </a:p>
          <a:p>
            <a:r>
              <a:rPr lang="en-US" dirty="0"/>
              <a:t>We need a deeper understanding of ‘ethics’ as more than just a set of rules and principles. “Colleges should teach ethical reasoning rather than just ethical principles.” (Sternberg)</a:t>
            </a:r>
          </a:p>
          <a:p>
            <a:r>
              <a:rPr lang="en-US" dirty="0"/>
              <a:t>All of this is happening in a climate of change we have yet to fully grasp…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41618-C379-4E29-9832-95EC0207B7FD}"/>
              </a:ext>
            </a:extLst>
          </p:cNvPr>
          <p:cNvSpPr txBox="1"/>
          <p:nvPr/>
        </p:nvSpPr>
        <p:spPr>
          <a:xfrm>
            <a:off x="963460" y="6090912"/>
            <a:ext cx="9934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Sternberg: </a:t>
            </a:r>
            <a:r>
              <a:rPr lang="en-US" sz="1400" dirty="0">
                <a:hlinkClick r:id="rId2"/>
              </a:rPr>
              <a:t>https://www.ideaedu.org/idea-notes-on-learning/developing-ethical-reasoning-and-or-ethical-decision-making/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Sclater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https://www.researchgate.net/publication/282150533_Developing_a_Code_of_Practice_for_Learning_Analytics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8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774E4-9000-4411-BC99-64C7CF7B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885073"/>
            <a:ext cx="3726669" cy="508552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Society is transforming from a tree to a mesh</a:t>
            </a:r>
          </a:p>
        </p:txBody>
      </p:sp>
      <p:pic>
        <p:nvPicPr>
          <p:cNvPr id="5" name="Picture 4" descr="A picture containing building, outdoor, car, street&#10;&#10;Description automatically generated">
            <a:extLst>
              <a:ext uri="{FF2B5EF4-FFF2-40B4-BE49-F238E27FC236}">
                <a16:creationId xmlns:a16="http://schemas.microsoft.com/office/drawing/2014/main" id="{470DFE0F-8E36-4852-98C9-B28237E0D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0A227C21-D874-4980-B801-57D95992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371600"/>
            <a:ext cx="54197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6A14C364-5842-42F0-80AC-DF28ADE83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Network Structures - Tree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334F6E3F-C8A9-42D7-8A18-239CAFA93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6169025"/>
            <a:ext cx="729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  <a:hlinkClick r:id="rId4"/>
              </a:rPr>
              <a:t>http://middleburydemocrats.wordpress.com/2008/09/28/college-democrats-getting-obama-to-go-viral-no-really/</a:t>
            </a:r>
            <a:r>
              <a:rPr lang="en-US" altLang="en-US" sz="12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63F3629-B80F-4097-9EB7-853FC8FD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600201"/>
            <a:ext cx="2133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B000A6"/>
                </a:solidFill>
              </a:rPr>
              <a:t>Central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B000A6"/>
                </a:solidFill>
              </a:rPr>
              <a:t>Influence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B000A6"/>
                </a:solidFill>
              </a:rPr>
              <a:t>Power Law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B000A6"/>
                </a:solidFill>
              </a:rPr>
              <a:t>Viral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B000A6"/>
                </a:solidFill>
              </a:rPr>
              <a:t>Hierarchy</a:t>
            </a:r>
            <a:endParaRPr lang="en-US" altLang="en-US" dirty="0"/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9FDFEED1-EA37-4DC3-8BDE-EE8089F5D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34290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Traditional social network</a:t>
            </a:r>
          </a:p>
        </p:txBody>
      </p:sp>
      <p:pic>
        <p:nvPicPr>
          <p:cNvPr id="53255" name="Picture 5">
            <a:extLst>
              <a:ext uri="{FF2B5EF4-FFF2-40B4-BE49-F238E27FC236}">
                <a16:creationId xmlns:a16="http://schemas.microsoft.com/office/drawing/2014/main" id="{20162C70-4F39-4D5D-BF29-08390777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00601"/>
            <a:ext cx="20478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70B39BB-6DD0-4724-88BB-8A94B7DC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Structures - Mesh</a:t>
            </a:r>
          </a:p>
        </p:txBody>
      </p:sp>
      <p:sp>
        <p:nvSpPr>
          <p:cNvPr id="55299" name="Text Box 6">
            <a:extLst>
              <a:ext uri="{FF2B5EF4-FFF2-40B4-BE49-F238E27FC236}">
                <a16:creationId xmlns:a16="http://schemas.microsoft.com/office/drawing/2014/main" id="{6997304A-A408-43E2-806B-051001BB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743201"/>
            <a:ext cx="24384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</a:rPr>
              <a:t>Distributed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</a:rPr>
              <a:t>Discussion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</a:rPr>
              <a:t>Balanced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</a:rPr>
              <a:t>Reflective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</a:rPr>
              <a:t>Democracy</a:t>
            </a: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00" name="Rectangle 7">
            <a:extLst>
              <a:ext uri="{FF2B5EF4-FFF2-40B4-BE49-F238E27FC236}">
                <a16:creationId xmlns:a16="http://schemas.microsoft.com/office/drawing/2014/main" id="{04E1F030-3BFC-4C21-B27A-1D4FC25D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6248400"/>
            <a:ext cx="708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  <a:hlinkClick r:id="rId3"/>
              </a:rPr>
              <a:t>http://www.daniel-lemire.com/fr/abstracts/DIVERSITY2008.html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 sz="1600">
                <a:latin typeface="Calibri" panose="020F0502020204030204" pitchFamily="34" charset="0"/>
                <a:hlinkClick r:id="rId4"/>
              </a:rPr>
              <a:t>http://www.mailchimp.com/blog/using-email-to-uncover-hidden-social-networks/</a:t>
            </a:r>
            <a:r>
              <a:rPr lang="en-US" altLang="en-US" sz="160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1AD76244-73A7-4EE8-95F4-E69B9C58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51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5C1E-CD3F-4BC2-8D3D-358371F0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Like to Live in a Mesh?</a:t>
            </a:r>
          </a:p>
        </p:txBody>
      </p:sp>
      <p:pic>
        <p:nvPicPr>
          <p:cNvPr id="5" name="Content Placeholder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FE54EE6C-1B6C-4DA7-B762-D17A71724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4" y="1690688"/>
            <a:ext cx="5801784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4B133-6CF2-4ECD-B63F-70440F67CC8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3394798" cy="3755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matters?</a:t>
            </a:r>
          </a:p>
          <a:p>
            <a:r>
              <a:rPr lang="en-US" dirty="0"/>
              <a:t>How do we know?</a:t>
            </a:r>
          </a:p>
          <a:p>
            <a:r>
              <a:rPr lang="en-US" dirty="0"/>
              <a:t>What can we do?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are only beginning to learn</a:t>
            </a:r>
          </a:p>
        </p:txBody>
      </p:sp>
    </p:spTree>
    <p:extLst>
      <p:ext uri="{BB962C8B-B14F-4D97-AF65-F5344CB8AC3E}">
        <p14:creationId xmlns:p14="http://schemas.microsoft.com/office/powerpoint/2010/main" val="66160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15AE-325B-4C9E-8BDB-AE59C815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5" y="629266"/>
            <a:ext cx="3670210" cy="1622321"/>
          </a:xfrm>
        </p:spPr>
        <p:txBody>
          <a:bodyPr>
            <a:normAutofit/>
          </a:bodyPr>
          <a:lstStyle/>
          <a:p>
            <a:r>
              <a:rPr lang="en-US" dirty="0"/>
              <a:t>AI /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14D1-4CE3-4877-B43D-4D5B17A4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2251586"/>
            <a:ext cx="4154841" cy="460641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Inputs and outputs</a:t>
            </a:r>
          </a:p>
          <a:p>
            <a:r>
              <a:rPr lang="en-US" sz="3000" dirty="0"/>
              <a:t>The study of algorithms that add or strengthen/weaken connections</a:t>
            </a:r>
          </a:p>
          <a:p>
            <a:r>
              <a:rPr lang="en-US" sz="3000" dirty="0"/>
              <a:t>Also: activation functions, topographies, </a:t>
            </a:r>
            <a:r>
              <a:rPr lang="en-US" sz="3000" dirty="0" err="1"/>
              <a:t>etc</a:t>
            </a:r>
            <a:endParaRPr lang="en-US" sz="3000" dirty="0"/>
          </a:p>
          <a:p>
            <a:r>
              <a:rPr lang="en-US" sz="3000" dirty="0"/>
              <a:t>The intent is to produce the set of algorithms that will produce the best result</a:t>
            </a:r>
          </a:p>
          <a:p>
            <a:r>
              <a:rPr lang="en-US" sz="1800" dirty="0"/>
              <a:t>E.g. Hinton, </a:t>
            </a:r>
            <a:r>
              <a:rPr lang="en-US" sz="1800" dirty="0" err="1"/>
              <a:t>Rumelhart</a:t>
            </a:r>
            <a:r>
              <a:rPr lang="en-US" sz="1800" dirty="0"/>
              <a:t> &amp; McClelland, etc.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9F55F-07F5-49A1-A12A-AB68BFD8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61384"/>
            <a:ext cx="6019331" cy="3731985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B9C05B-C1BF-4AE3-BD39-754103514416}"/>
              </a:ext>
            </a:extLst>
          </p:cNvPr>
          <p:cNvSpPr txBox="1"/>
          <p:nvPr/>
        </p:nvSpPr>
        <p:spPr>
          <a:xfrm>
            <a:off x="5405861" y="5235373"/>
            <a:ext cx="6019331" cy="3731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/>
              <a:t>Learn more: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https://machinelearningmastery.com/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887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898</Words>
  <Application>Microsoft Office PowerPoint</Application>
  <PresentationFormat>Widescreen</PresentationFormat>
  <Paragraphs>114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The Search for the Social Algorithm</vt:lpstr>
      <vt:lpstr>Governance and Anarchy</vt:lpstr>
      <vt:lpstr>Complexity and Chaos</vt:lpstr>
      <vt:lpstr>The Paucity of Our Response</vt:lpstr>
      <vt:lpstr>Society is transforming from a tree to a mesh</vt:lpstr>
      <vt:lpstr>Network Structures - Tree</vt:lpstr>
      <vt:lpstr>Network Structures - Mesh</vt:lpstr>
      <vt:lpstr>What is it Like to Live in a Mesh?</vt:lpstr>
      <vt:lpstr>AI / Neural Networks</vt:lpstr>
      <vt:lpstr>Neural &amp; Social Network Analysis</vt:lpstr>
      <vt:lpstr>PowerPoint Presentation</vt:lpstr>
      <vt:lpstr>Ethics, Analytics &amp; the Duty of Care</vt:lpstr>
      <vt:lpstr>Data Literacy</vt:lpstr>
      <vt:lpstr>Critical Literacies</vt:lpstr>
      <vt:lpstr>Ethics</vt:lpstr>
      <vt:lpstr>Literacy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the Social Algorithm</dc:title>
  <dc:creator>Stephen Downes</dc:creator>
  <cp:lastModifiedBy>Stephen Downes</cp:lastModifiedBy>
  <cp:revision>1</cp:revision>
  <dcterms:created xsi:type="dcterms:W3CDTF">2021-10-12T13:23:58Z</dcterms:created>
  <dcterms:modified xsi:type="dcterms:W3CDTF">2021-10-12T17:02:53Z</dcterms:modified>
</cp:coreProperties>
</file>