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61" r:id="rId4"/>
    <p:sldId id="258" r:id="rId5"/>
    <p:sldId id="264" r:id="rId6"/>
    <p:sldId id="259" r:id="rId7"/>
    <p:sldId id="262" r:id="rId8"/>
    <p:sldId id="330" r:id="rId9"/>
    <p:sldId id="331" r:id="rId10"/>
    <p:sldId id="260" r:id="rId11"/>
    <p:sldId id="263" r:id="rId12"/>
    <p:sldId id="280" r:id="rId13"/>
    <p:sldId id="276" r:id="rId14"/>
    <p:sldId id="286" r:id="rId15"/>
    <p:sldId id="320" r:id="rId16"/>
    <p:sldId id="319" r:id="rId17"/>
    <p:sldId id="288" r:id="rId18"/>
    <p:sldId id="321" r:id="rId19"/>
    <p:sldId id="318" r:id="rId20"/>
    <p:sldId id="332" r:id="rId21"/>
    <p:sldId id="290" r:id="rId22"/>
    <p:sldId id="322" r:id="rId23"/>
    <p:sldId id="325" r:id="rId24"/>
    <p:sldId id="296" r:id="rId25"/>
    <p:sldId id="323" r:id="rId26"/>
    <p:sldId id="333" r:id="rId27"/>
    <p:sldId id="298" r:id="rId28"/>
    <p:sldId id="336" r:id="rId29"/>
    <p:sldId id="324" r:id="rId30"/>
    <p:sldId id="300" r:id="rId31"/>
    <p:sldId id="337" r:id="rId32"/>
    <p:sldId id="305" r:id="rId33"/>
    <p:sldId id="266" r:id="rId34"/>
    <p:sldId id="306" r:id="rId35"/>
    <p:sldId id="272" r:id="rId36"/>
    <p:sldId id="307" r:id="rId37"/>
    <p:sldId id="309" r:id="rId38"/>
    <p:sldId id="326" r:id="rId39"/>
    <p:sldId id="311" r:id="rId40"/>
    <p:sldId id="327" r:id="rId41"/>
    <p:sldId id="269" r:id="rId42"/>
    <p:sldId id="334" r:id="rId43"/>
    <p:sldId id="335" r:id="rId44"/>
    <p:sldId id="284" r:id="rId45"/>
    <p:sldId id="314" r:id="rId46"/>
    <p:sldId id="328" r:id="rId47"/>
    <p:sldId id="316" r:id="rId48"/>
    <p:sldId id="329" r:id="rId49"/>
    <p:sldId id="317" r:id="rId50"/>
    <p:sldId id="30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4" autoAdjust="0"/>
    <p:restoredTop sz="75000" autoAdjust="0"/>
  </p:normalViewPr>
  <p:slideViewPr>
    <p:cSldViewPr snapToGrid="0">
      <p:cViewPr>
        <p:scale>
          <a:sx n="70" d="100"/>
          <a:sy n="70" d="100"/>
        </p:scale>
        <p:origin x="-210" y="2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48874B-C567-4CBD-9905-73663DB52ABD}" type="datetimeFigureOut">
              <a:rPr lang="en-US" smtClean="0"/>
              <a:t>9/13/2021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AF366-0A3F-4605-BF06-CD8835C93022}" type="slidenum">
              <a:rPr lang="en-US" smtClean="0"/>
              <a:t>‹#›</a:t>
            </a:fld>
            <a:endParaRPr lang="en-US"/>
          </a:p>
        </p:txBody>
      </p:sp>
    </p:spTree>
    <p:extLst>
      <p:ext uri="{BB962C8B-B14F-4D97-AF65-F5344CB8AC3E}">
        <p14:creationId xmlns:p14="http://schemas.microsoft.com/office/powerpoint/2010/main" val="1848416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p>
          <a:p>
            <a:endParaRPr lang="en-US" dirty="0"/>
          </a:p>
          <a:p>
            <a:r>
              <a:rPr lang="en-US" dirty="0" err="1"/>
              <a:t>Buttoms</a:t>
            </a:r>
            <a:r>
              <a:rPr lang="en-US" dirty="0"/>
              <a:t>: </a:t>
            </a:r>
            <a:r>
              <a:rPr lang="en-US" dirty="0" err="1"/>
              <a:t>Lightfield</a:t>
            </a:r>
            <a:r>
              <a:rPr lang="en-US" dirty="0"/>
              <a:t>, https://lightfieldstudios.net/229703214/stock-photo-cropped-view-woman-pushing-button.html </a:t>
            </a:r>
          </a:p>
          <a:p>
            <a:r>
              <a:rPr lang="en-US" dirty="0"/>
              <a:t>Choosing: Niche, https://www.niche.com/blog/3-things-you-might-not-consider-before-choosing-a-college-but-should/ </a:t>
            </a:r>
            <a:r>
              <a:rPr lang="en-US" dirty="0" err="1"/>
              <a:t>swi</a:t>
            </a:r>
            <a:endParaRPr lang="en-US" dirty="0"/>
          </a:p>
          <a:p>
            <a:r>
              <a:rPr lang="en-US" dirty="0"/>
              <a:t>Playing: Time, https://time.com/5824415/video-games-quarantine/d</a:t>
            </a:r>
          </a:p>
          <a:p>
            <a:r>
              <a:rPr lang="en-US" dirty="0"/>
              <a:t>Creating: Inc. https://www.inc.com/chris-dessi/why-you-need-to-create-something-every-day.html </a:t>
            </a:r>
          </a:p>
          <a:p>
            <a:r>
              <a:rPr lang="en-US" dirty="0" err="1"/>
              <a:t>Breakingf</a:t>
            </a:r>
            <a:r>
              <a:rPr lang="en-US" dirty="0"/>
              <a:t>: https://www.youtube.com/watch?v=kleBuzNDdTQ</a:t>
            </a:r>
          </a:p>
        </p:txBody>
      </p:sp>
      <p:sp>
        <p:nvSpPr>
          <p:cNvPr id="4" name="Slide Number Placeholder 3"/>
          <p:cNvSpPr>
            <a:spLocks noGrp="1"/>
          </p:cNvSpPr>
          <p:nvPr>
            <p:ph type="sldNum" sz="quarter" idx="5"/>
          </p:nvPr>
        </p:nvSpPr>
        <p:spPr/>
        <p:txBody>
          <a:bodyPr/>
          <a:lstStyle/>
          <a:p>
            <a:fld id="{FBDAF366-0A3F-4605-BF06-CD8835C93022}" type="slidenum">
              <a:rPr lang="en-US" smtClean="0"/>
              <a:t>5</a:t>
            </a:fld>
            <a:endParaRPr lang="en-US"/>
          </a:p>
        </p:txBody>
      </p:sp>
    </p:spTree>
    <p:extLst>
      <p:ext uri="{BB962C8B-B14F-4D97-AF65-F5344CB8AC3E}">
        <p14:creationId xmlns:p14="http://schemas.microsoft.com/office/powerpoint/2010/main" val="3438495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It’s not simply about saving money.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can’t learn – we can’t even </a:t>
            </a:r>
            <a:r>
              <a:rPr lang="en-US" i="1" dirty="0">
                <a:effectLst/>
              </a:rPr>
              <a:t>communicate</a:t>
            </a:r>
            <a:r>
              <a:rPr lang="en-US" dirty="0">
                <a:effectLst/>
              </a:rPr>
              <a:t> – without open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 an alphabet, we need words, we need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and these need to be available for any of us to use without worrying about who owns it or how much it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use open media to write the first draft of our experiences, the first draft of the lessons learned and the practices we should follow.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That’s why we needed Zoom, and that’s why open textbooks became so essential.</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27</a:t>
            </a:fld>
            <a:endParaRPr lang="en-US"/>
          </a:p>
        </p:txBody>
      </p:sp>
    </p:spTree>
    <p:extLst>
      <p:ext uri="{BB962C8B-B14F-4D97-AF65-F5344CB8AC3E}">
        <p14:creationId xmlns:p14="http://schemas.microsoft.com/office/powerpoint/2010/main" val="4102162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but is not guaranteed.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It doesn’t matter how much we paid, or where it came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have to make our own judgements about quality, because of our different needs and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There was a lot of misinformation in the 20s; some of it came from Russia, some of it came from advocacy groups, some of it was advertising, and some of it came from our own governments. The development of trust networks, zero-knowledge proofs and crypto-addressing helped a lot, but we still have to be critically-minded.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There was a lot of misinformation in the 20s; some of it came from Russia, some of it came from advocacy groups, some of it was advertising, and some of it came from our own governments.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30</a:t>
            </a:fld>
            <a:endParaRPr lang="en-US"/>
          </a:p>
        </p:txBody>
      </p:sp>
    </p:spTree>
    <p:extLst>
      <p:ext uri="{BB962C8B-B14F-4D97-AF65-F5344CB8AC3E}">
        <p14:creationId xmlns:p14="http://schemas.microsoft.com/office/powerpoint/2010/main" val="117010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but is not guaranteed.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It doesn’t matter how much we paid, or where it came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have to make our own judgements about quality, because of our different needs and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There was a lot of misinformation in the 20s; some of it came from Russia, some of it came from advocacy groups, some of it was advertising, and some of it came from our own governments. The development of trust networks, zero-knowledge proofs and crypto-addressing helped a lot, but we still have to be critically-minded.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There was a lot of misinformation in the 20s; some of it came from Russia, some of it came from advocacy groups, some of it was advertising, and some of it came from our own governments.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31</a:t>
            </a:fld>
            <a:endParaRPr lang="en-US"/>
          </a:p>
        </p:txBody>
      </p:sp>
    </p:spTree>
    <p:extLst>
      <p:ext uri="{BB962C8B-B14F-4D97-AF65-F5344CB8AC3E}">
        <p14:creationId xmlns:p14="http://schemas.microsoft.com/office/powerpoint/2010/main" val="319545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Again, this is something we already knew, but had to learn again when we went online in the 20s.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can still remember how bad those 8-hour days of video lectures were.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best learning used the computer where needed, but then got us away from the keyboard and doing something practical.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And this was still true when we returned to the classroom. Suddenly we realized that we didn’t need to be stuck in a room in order to learn.</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32</a:t>
            </a:fld>
            <a:endParaRPr lang="en-US"/>
          </a:p>
        </p:txBody>
      </p:sp>
    </p:spTree>
    <p:extLst>
      <p:ext uri="{BB962C8B-B14F-4D97-AF65-F5344CB8AC3E}">
        <p14:creationId xmlns:p14="http://schemas.microsoft.com/office/powerpoint/2010/main" val="1570676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An experienced teacher can scan a classroom, observe how students are reacting, and change strategies on the fly to stimulate interest or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Online, it’s a lot more difficult to gauge reactions.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So this needs to become a deliberate practice of asking directly for feedback and engaging in interactive exercises.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And it turns out that reading the room is not enough. We need to make understanding our learners a major part of what we do.</a:t>
            </a:r>
          </a:p>
          <a:p>
            <a:endParaRPr lang="en-US" dirty="0"/>
          </a:p>
          <a:p>
            <a:endParaRPr lang="en-US" dirty="0"/>
          </a:p>
          <a:p>
            <a:r>
              <a:rPr lang="en-US" dirty="0"/>
              <a:t>Comment about Tony Bates and Data</a:t>
            </a:r>
          </a:p>
        </p:txBody>
      </p:sp>
      <p:sp>
        <p:nvSpPr>
          <p:cNvPr id="4" name="Slide Number Placeholder 3"/>
          <p:cNvSpPr>
            <a:spLocks noGrp="1"/>
          </p:cNvSpPr>
          <p:nvPr>
            <p:ph type="sldNum" sz="quarter" idx="5"/>
          </p:nvPr>
        </p:nvSpPr>
        <p:spPr/>
        <p:txBody>
          <a:bodyPr/>
          <a:lstStyle/>
          <a:p>
            <a:fld id="{947E4859-1204-4178-81E5-494007A9F56B}" type="slidenum">
              <a:rPr lang="en-US" smtClean="0"/>
              <a:t>33</a:t>
            </a:fld>
            <a:endParaRPr lang="en-US"/>
          </a:p>
        </p:txBody>
      </p:sp>
    </p:spTree>
    <p:extLst>
      <p:ext uri="{BB962C8B-B14F-4D97-AF65-F5344CB8AC3E}">
        <p14:creationId xmlns:p14="http://schemas.microsoft.com/office/powerpoint/2010/main" val="397520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Here were not talking about military discipline, but rather, a respite from uncertainty and precarious circumstances.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When we were at home, we needed to learn how to balance our work with our play, rest and self-care.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needed to know when we would eat, where we would sleep, and to be able to plan our days and our futures.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That’s what school often provides</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34</a:t>
            </a:fld>
            <a:endParaRPr lang="en-US"/>
          </a:p>
        </p:txBody>
      </p:sp>
    </p:spTree>
    <p:extLst>
      <p:ext uri="{BB962C8B-B14F-4D97-AF65-F5344CB8AC3E}">
        <p14:creationId xmlns:p14="http://schemas.microsoft.com/office/powerpoint/2010/main" val="7192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When we began looking at our learning needs on a society-wide basis, we realized that we couldn’t just focus on educational institutions like schools, colleges and universities.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needed to think beyond traditional ‘academic’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needed to find ways to support in-home workers, people who were self-employed, and people trying to find a new career.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35</a:t>
            </a:fld>
            <a:endParaRPr lang="en-US"/>
          </a:p>
        </p:txBody>
      </p:sp>
    </p:spTree>
    <p:extLst>
      <p:ext uri="{BB962C8B-B14F-4D97-AF65-F5344CB8AC3E}">
        <p14:creationId xmlns:p14="http://schemas.microsoft.com/office/powerpoint/2010/main" val="3187867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Educators have always known this, and have taken steps to keep students engaged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But when people are out of school and learning online, we don’t have the same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It’s harder to take attendance.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can’t force them to stare at the computer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People have to be interested and engaged in what they’re studying, which means they have to have a lot more say in what they’re doing and why it matters.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37</a:t>
            </a:fld>
            <a:endParaRPr lang="en-US"/>
          </a:p>
        </p:txBody>
      </p:sp>
    </p:spTree>
    <p:extLst>
      <p:ext uri="{BB962C8B-B14F-4D97-AF65-F5344CB8AC3E}">
        <p14:creationId xmlns:p14="http://schemas.microsoft.com/office/powerpoint/2010/main" val="4160488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They come from different cultures, speak different languages, and have different 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Before the 2020s we designed for the mainstream and hoped that the rest could adapt.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a lot of difficult issues surfaced in those years, and we had to address built-in or systemic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We had to get past the idea that some people are ‘special needs’ and to adopt the attitude that </a:t>
            </a:r>
            <a:r>
              <a:rPr lang="en-US" i="1" dirty="0">
                <a:effectLst/>
              </a:rPr>
              <a:t>everyone</a:t>
            </a:r>
            <a:r>
              <a:rPr lang="en-US" dirty="0">
                <a:effectLst/>
              </a:rPr>
              <a:t> has special needs.</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39</a:t>
            </a:fld>
            <a:endParaRPr lang="en-US"/>
          </a:p>
        </p:txBody>
      </p:sp>
    </p:spTree>
    <p:extLst>
      <p:ext uri="{BB962C8B-B14F-4D97-AF65-F5344CB8AC3E}">
        <p14:creationId xmlns:p14="http://schemas.microsoft.com/office/powerpoint/2010/main" val="1778431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In many ways, coming together to learn at school mitigated some of the worst impacts of poverty and disability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because we could all access books, teachers and time to study at school. A lot of us depended on school for internet access and a good meal.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lot of this support disappeared when we went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People in need just vanished.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knew that this was a problem, but it took a long time to solve it.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41</a:t>
            </a:fld>
            <a:endParaRPr lang="en-US"/>
          </a:p>
        </p:txBody>
      </p:sp>
    </p:spTree>
    <p:extLst>
      <p:ext uri="{BB962C8B-B14F-4D97-AF65-F5344CB8AC3E}">
        <p14:creationId xmlns:p14="http://schemas.microsoft.com/office/powerpoint/2010/main" val="149519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Games versus ‘serious games’</a:t>
            </a:r>
          </a:p>
          <a:p>
            <a:r>
              <a:rPr lang="en-US" dirty="0"/>
              <a:t>Jane McGonigal – students spend 10,000 hours ‘learning’, but also 10,000 hours playing games (esp. online games)</a:t>
            </a:r>
          </a:p>
          <a:p>
            <a:r>
              <a:rPr lang="en-US" dirty="0"/>
              <a:t>What do they learn? McGonigal: Optimism,</a:t>
            </a:r>
            <a:r>
              <a:rPr lang="en-US" baseline="0" dirty="0"/>
              <a:t> trust, happiness, meaningfulness, perception, reaction time</a:t>
            </a:r>
          </a:p>
          <a:p>
            <a:r>
              <a:rPr lang="en-US" baseline="0" dirty="0" err="1"/>
              <a:t>Daphine</a:t>
            </a:r>
            <a:r>
              <a:rPr lang="en-US" baseline="0" dirty="0"/>
              <a:t> Bavelier: concentration, multi-tasking, sustained improvement</a:t>
            </a:r>
          </a:p>
          <a:p>
            <a:endParaRPr lang="en-US" dirty="0"/>
          </a:p>
        </p:txBody>
      </p:sp>
      <p:sp>
        <p:nvSpPr>
          <p:cNvPr id="4" name="Slide Number Placeholder 3"/>
          <p:cNvSpPr>
            <a:spLocks noGrp="1"/>
          </p:cNvSpPr>
          <p:nvPr>
            <p:ph type="sldNum" sz="quarter" idx="5"/>
          </p:nvPr>
        </p:nvSpPr>
        <p:spPr/>
        <p:txBody>
          <a:bodyPr/>
          <a:lstStyle/>
          <a:p>
            <a:fld id="{FBDAF366-0A3F-4605-BF06-CD8835C93022}" type="slidenum">
              <a:rPr lang="en-US" smtClean="0"/>
              <a:t>8</a:t>
            </a:fld>
            <a:endParaRPr lang="en-US"/>
          </a:p>
        </p:txBody>
      </p:sp>
    </p:spTree>
    <p:extLst>
      <p:ext uri="{BB962C8B-B14F-4D97-AF65-F5344CB8AC3E}">
        <p14:creationId xmlns:p14="http://schemas.microsoft.com/office/powerpoint/2010/main" val="104862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In many ways, coming together to learn at school mitigated some of the worst impacts of poverty and disability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because we could all access books, teachers and time to study at school. A lot of us depended on school for internet access and a good meal.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lot of this support disappeared when we went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People in need just vanished.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knew that this was a problem, but it took a long time to solve it.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42</a:t>
            </a:fld>
            <a:endParaRPr lang="en-US"/>
          </a:p>
        </p:txBody>
      </p:sp>
    </p:spTree>
    <p:extLst>
      <p:ext uri="{BB962C8B-B14F-4D97-AF65-F5344CB8AC3E}">
        <p14:creationId xmlns:p14="http://schemas.microsoft.com/office/powerpoint/2010/main" val="3761306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This applies to both teachers and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What we found was that many students who had been in school for ten years had no idea how to learn on their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They didn’t know where to start, they didn’t know how to structure their work, and often, they weren’t motivated to 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If there was nobody there to teach them, then they simply wouldn’t try to learn.</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45</a:t>
            </a:fld>
            <a:endParaRPr lang="en-US"/>
          </a:p>
        </p:txBody>
      </p:sp>
    </p:spTree>
    <p:extLst>
      <p:ext uri="{BB962C8B-B14F-4D97-AF65-F5344CB8AC3E}">
        <p14:creationId xmlns:p14="http://schemas.microsoft.com/office/powerpoint/2010/main" val="3496396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learned to develop ‘hybrid learning’, that is, learning that was at times based on digital tools and resources, and at other times interactive and in-person. We also learned not to have a teacher doing both of these at once, because the two methods are so different. But there was no need – by varying strategies, it’s possible to meet the different needs of people at different times and in different ways.</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47</a:t>
            </a:fld>
            <a:endParaRPr lang="en-US"/>
          </a:p>
        </p:txBody>
      </p:sp>
    </p:spTree>
    <p:extLst>
      <p:ext uri="{BB962C8B-B14F-4D97-AF65-F5344CB8AC3E}">
        <p14:creationId xmlns:p14="http://schemas.microsoft.com/office/powerpoint/2010/main" val="1652095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Moving online showed us just how dysfunctional traditional testing has become,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realized we were depending more and more on surveillance, when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should have instead been offering counselling and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Once students were able to create portfolios and show their work directly to employers, the push for stringent testing eased.</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49</a:t>
            </a:fld>
            <a:endParaRPr lang="en-US"/>
          </a:p>
        </p:txBody>
      </p:sp>
    </p:spTree>
    <p:extLst>
      <p:ext uri="{BB962C8B-B14F-4D97-AF65-F5344CB8AC3E}">
        <p14:creationId xmlns:p14="http://schemas.microsoft.com/office/powerpoint/2010/main" val="315984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50</a:t>
            </a:fld>
            <a:endParaRPr lang="en-US"/>
          </a:p>
        </p:txBody>
      </p:sp>
    </p:spTree>
    <p:extLst>
      <p:ext uri="{BB962C8B-B14F-4D97-AF65-F5344CB8AC3E}">
        <p14:creationId xmlns:p14="http://schemas.microsoft.com/office/powerpoint/2010/main" val="290549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DAF366-0A3F-4605-BF06-CD8835C93022}" type="slidenum">
              <a:rPr lang="en-US" smtClean="0"/>
              <a:t>9</a:t>
            </a:fld>
            <a:endParaRPr lang="en-US"/>
          </a:p>
        </p:txBody>
      </p:sp>
    </p:spTree>
    <p:extLst>
      <p:ext uri="{BB962C8B-B14F-4D97-AF65-F5344CB8AC3E}">
        <p14:creationId xmlns:p14="http://schemas.microsoft.com/office/powerpoint/2010/main" val="144403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What are we learning from this experience about teaching and learning?</a:t>
            </a:r>
          </a:p>
          <a:p>
            <a:r>
              <a:rPr lang="en-US" sz="2000" baseline="0" dirty="0"/>
              <a:t>What can we build on as we get back to class in 2021?</a:t>
            </a:r>
          </a:p>
          <a:p>
            <a:r>
              <a:rPr lang="en-US" sz="2000" baseline="0" dirty="0"/>
              <a:t>What changes can we make to how we teach, assess and work with students to make learning more effective?</a:t>
            </a:r>
          </a:p>
        </p:txBody>
      </p:sp>
      <p:sp>
        <p:nvSpPr>
          <p:cNvPr id="4" name="Slide Number Placeholder 3"/>
          <p:cNvSpPr>
            <a:spLocks noGrp="1"/>
          </p:cNvSpPr>
          <p:nvPr>
            <p:ph type="sldNum" sz="quarter" idx="5"/>
          </p:nvPr>
        </p:nvSpPr>
        <p:spPr/>
        <p:txBody>
          <a:bodyPr/>
          <a:lstStyle/>
          <a:p>
            <a:fld id="{947E4859-1204-4178-81E5-494007A9F56B}" type="slidenum">
              <a:rPr lang="en-US" smtClean="0"/>
              <a:t>12</a:t>
            </a:fld>
            <a:endParaRPr lang="en-US"/>
          </a:p>
        </p:txBody>
      </p:sp>
    </p:spTree>
    <p:extLst>
      <p:ext uri="{BB962C8B-B14F-4D97-AF65-F5344CB8AC3E}">
        <p14:creationId xmlns:p14="http://schemas.microsoft.com/office/powerpoint/2010/main" val="929050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It was hard to jump right into remote learning, and it was hard to jump back into the new classroom environment. So we can’t directly compare the new thing with the old thing. We have to give ourselves some time to get used to it and for people to get good at it.</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14</a:t>
            </a:fld>
            <a:endParaRPr lang="en-US"/>
          </a:p>
        </p:txBody>
      </p:sp>
    </p:spTree>
    <p:extLst>
      <p:ext uri="{BB962C8B-B14F-4D97-AF65-F5344CB8AC3E}">
        <p14:creationId xmlns:p14="http://schemas.microsoft.com/office/powerpoint/2010/main" val="4060832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Of course, we knew that already,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being apart underlined the idea that some of the important </a:t>
            </a:r>
            <a:r>
              <a:rPr lang="en-US" i="1" dirty="0">
                <a:effectLst/>
              </a:rPr>
              <a:t>outcomes</a:t>
            </a:r>
            <a:r>
              <a:rPr lang="en-US" dirty="0">
                <a:effectLst/>
              </a:rPr>
              <a:t> of learning are social.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don’t just learn as individuals, we learn as a community, 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learning is about how we exchange ideas, conduct trade, and develop community networks with each other. </a:t>
            </a:r>
          </a:p>
          <a:p>
            <a:endParaRPr lang="en-US" dirty="0"/>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17</a:t>
            </a:fld>
            <a:endParaRPr lang="en-US"/>
          </a:p>
        </p:txBody>
      </p:sp>
    </p:spTree>
    <p:extLst>
      <p:ext uri="{BB962C8B-B14F-4D97-AF65-F5344CB8AC3E}">
        <p14:creationId xmlns:p14="http://schemas.microsoft.com/office/powerpoint/2010/main" val="132667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DAF366-0A3F-4605-BF06-CD8835C93022}" type="slidenum">
              <a:rPr lang="en-US" smtClean="0"/>
              <a:t>20</a:t>
            </a:fld>
            <a:endParaRPr lang="en-US"/>
          </a:p>
        </p:txBody>
      </p:sp>
    </p:spTree>
    <p:extLst>
      <p:ext uri="{BB962C8B-B14F-4D97-AF65-F5344CB8AC3E}">
        <p14:creationId xmlns:p14="http://schemas.microsoft.com/office/powerpoint/2010/main" val="1831557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already know teachers need buildings and facilities and support staff and computer networks and the 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now that they are working with advanced technology in both digital and in-person environments, they need to be constantly developing their skills, and they need a team supporting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It’s like when we watch Newsfeed on CB-Stream: we may see only the presenters in our </a:t>
            </a:r>
            <a:r>
              <a:rPr lang="en-US" dirty="0" err="1">
                <a:effectLst/>
              </a:rPr>
              <a:t>hololens</a:t>
            </a:r>
            <a:r>
              <a:rPr lang="en-US" dirty="0">
                <a:effectLst/>
              </a:rPr>
              <a:t>, but we know there’s a team of people supporting them.</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21</a:t>
            </a:fld>
            <a:endParaRPr lang="en-US"/>
          </a:p>
        </p:txBody>
      </p:sp>
    </p:spTree>
    <p:extLst>
      <p:ext uri="{BB962C8B-B14F-4D97-AF65-F5344CB8AC3E}">
        <p14:creationId xmlns:p14="http://schemas.microsoft.com/office/powerpoint/2010/main" val="341354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Sure, not everything needs to be live – there’s a lot we can get from vids and sims and the 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live events draw us in and challenge us. When we don’t know what’s going to happen, we are engaged in planning and anticipation. And live events have us interacting, even if indirectly with the people in the scene. It’s what we used to call ‘presence’, back in the day.</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24</a:t>
            </a:fld>
            <a:endParaRPr lang="en-US"/>
          </a:p>
        </p:txBody>
      </p:sp>
    </p:spTree>
    <p:extLst>
      <p:ext uri="{BB962C8B-B14F-4D97-AF65-F5344CB8AC3E}">
        <p14:creationId xmlns:p14="http://schemas.microsoft.com/office/powerpoint/2010/main" val="2677686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E9EC-0C25-4726-BB5E-3C5B5480B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06977C-5D47-4D37-BAE6-FE1BFD13A7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3DE36-9277-468E-BC07-37E3FFCA790C}"/>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5" name="Footer Placeholder 4">
            <a:extLst>
              <a:ext uri="{FF2B5EF4-FFF2-40B4-BE49-F238E27FC236}">
                <a16:creationId xmlns:a16="http://schemas.microsoft.com/office/drawing/2014/main" id="{57F8FBA4-89C6-40E9-91B4-77FB25EE9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D741E-4C6D-4213-951A-C3EEDB5F8CBB}"/>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353994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9AD2D-DC48-4CF5-9F96-5AC5814B2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6A9E4-55D0-4A53-B920-0509649156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1854B-CB29-43EE-A5E5-796F1A92C99A}"/>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5" name="Footer Placeholder 4">
            <a:extLst>
              <a:ext uri="{FF2B5EF4-FFF2-40B4-BE49-F238E27FC236}">
                <a16:creationId xmlns:a16="http://schemas.microsoft.com/office/drawing/2014/main" id="{E9F1BD04-BF1C-49D7-BD0B-E84BDB73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4ECA4-BEBD-4991-A36E-732DCBC01739}"/>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1915165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58EAA0-A699-4420-998F-0FFEC2BFE9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021E38-44D5-4C32-BF3B-C7AE8A73B8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3B4F0-918B-426F-AF6F-A5A9D7C94186}"/>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5" name="Footer Placeholder 4">
            <a:extLst>
              <a:ext uri="{FF2B5EF4-FFF2-40B4-BE49-F238E27FC236}">
                <a16:creationId xmlns:a16="http://schemas.microsoft.com/office/drawing/2014/main" id="{29BF38D0-1434-4BEF-B243-2BE485157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7E3E8-2EA4-4256-86DB-F228A7A71729}"/>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375096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7B60-AEFC-4658-9AED-049AD16065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5A6506-B31F-400B-9CD9-0A572A2C52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137ED-DCAB-414F-8764-3E5CC0279F63}"/>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5" name="Footer Placeholder 4">
            <a:extLst>
              <a:ext uri="{FF2B5EF4-FFF2-40B4-BE49-F238E27FC236}">
                <a16:creationId xmlns:a16="http://schemas.microsoft.com/office/drawing/2014/main" id="{EECB949A-ACA4-4BDF-8429-313A098AC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529DE-A1F5-4E4A-A985-AD5C15D5D3B4}"/>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79075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872DC-1CDE-4900-8B46-8F73BAD570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0C89C8-7D5C-451C-807C-DC0DFE28B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6ED31-D05F-4644-956F-AD85AE17D4C7}"/>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5" name="Footer Placeholder 4">
            <a:extLst>
              <a:ext uri="{FF2B5EF4-FFF2-40B4-BE49-F238E27FC236}">
                <a16:creationId xmlns:a16="http://schemas.microsoft.com/office/drawing/2014/main" id="{38B279B7-DFB2-40C5-B99C-6B0DC02A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771DC-BBFB-418F-9960-02D189DBC533}"/>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203046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DA1D-D7E7-4C88-8A00-80AE5F85A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76024-75E7-48E7-9A7F-C5F3EF941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41512C-CE66-4CDC-A6F9-6E63752A9C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F1F06-4D79-4A3F-AA6E-B30E7BCF69D3}"/>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6" name="Footer Placeholder 5">
            <a:extLst>
              <a:ext uri="{FF2B5EF4-FFF2-40B4-BE49-F238E27FC236}">
                <a16:creationId xmlns:a16="http://schemas.microsoft.com/office/drawing/2014/main" id="{9FE0201B-D9C1-436E-9C24-86F50B380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AF684-815A-4A14-AA56-95D5F4C526AC}"/>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426832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C287-706A-4545-B8ED-5ACF931BB9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36FA6F-7D8D-4BE1-9842-0CAAF1B00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881100-4050-4477-B631-E49F8FF251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3578F9-2DA6-4E24-8B32-9CA047422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B4A85-F1F0-4011-BE11-5EC70CCC0D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9424C5-1E9F-4C9E-9039-D2A7197F10FC}"/>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8" name="Footer Placeholder 7">
            <a:extLst>
              <a:ext uri="{FF2B5EF4-FFF2-40B4-BE49-F238E27FC236}">
                <a16:creationId xmlns:a16="http://schemas.microsoft.com/office/drawing/2014/main" id="{16F760D4-118D-4758-861B-0587B25C7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7CB34-1CCB-45E5-8917-103BBAF84453}"/>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251964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AF95-0636-4CC3-840C-9A53772F48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A0864-F758-44BE-B574-058BC7B90007}"/>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4" name="Footer Placeholder 3">
            <a:extLst>
              <a:ext uri="{FF2B5EF4-FFF2-40B4-BE49-F238E27FC236}">
                <a16:creationId xmlns:a16="http://schemas.microsoft.com/office/drawing/2014/main" id="{938E85CD-C614-4432-BF92-3B5F8A42E1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F95809-8424-43B2-AEE4-1175F64EA29B}"/>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3464980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882C80-982F-41E3-B4CB-8070863D5E18}"/>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3" name="Footer Placeholder 2">
            <a:extLst>
              <a:ext uri="{FF2B5EF4-FFF2-40B4-BE49-F238E27FC236}">
                <a16:creationId xmlns:a16="http://schemas.microsoft.com/office/drawing/2014/main" id="{D632B45D-EFDE-4804-9E89-F5B60485BE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6C39AF-5A14-45A5-9A73-3E6B7EA253E1}"/>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55766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B011-812B-4B81-8046-10263065B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02B3B3-A2ED-42CB-9D12-2D4755830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7CA1B1-252E-4D57-9D00-62E8D2CB4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45FAD-C500-4D70-8149-39119F7C6DE4}"/>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6" name="Footer Placeholder 5">
            <a:extLst>
              <a:ext uri="{FF2B5EF4-FFF2-40B4-BE49-F238E27FC236}">
                <a16:creationId xmlns:a16="http://schemas.microsoft.com/office/drawing/2014/main" id="{3AAE0C88-57E6-4336-9587-26CA65225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D6D29-B8F3-40AE-8CC6-8C67A5958ADE}"/>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303129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E1E2-E211-4B12-B3D5-3B7605773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A12538-4B1B-4851-B9CD-B9E8E37D5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E64ED8-D350-46F2-A727-408AF9F79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B47BD0-1FE7-4BD3-B09A-7F4321038C03}"/>
              </a:ext>
            </a:extLst>
          </p:cNvPr>
          <p:cNvSpPr>
            <a:spLocks noGrp="1"/>
          </p:cNvSpPr>
          <p:nvPr>
            <p:ph type="dt" sz="half" idx="10"/>
          </p:nvPr>
        </p:nvSpPr>
        <p:spPr/>
        <p:txBody>
          <a:bodyPr/>
          <a:lstStyle/>
          <a:p>
            <a:fld id="{0DD8391F-92F7-481F-A545-79AE0045B565}" type="datetimeFigureOut">
              <a:rPr lang="en-US" smtClean="0"/>
              <a:t>9/13/2021</a:t>
            </a:fld>
            <a:endParaRPr lang="en-US"/>
          </a:p>
        </p:txBody>
      </p:sp>
      <p:sp>
        <p:nvSpPr>
          <p:cNvPr id="6" name="Footer Placeholder 5">
            <a:extLst>
              <a:ext uri="{FF2B5EF4-FFF2-40B4-BE49-F238E27FC236}">
                <a16:creationId xmlns:a16="http://schemas.microsoft.com/office/drawing/2014/main" id="{961680C3-FE57-4C62-A5D7-CB017DBFB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0D2AF-24F7-4629-83C3-F5A55F8446E9}"/>
              </a:ext>
            </a:extLst>
          </p:cNvPr>
          <p:cNvSpPr>
            <a:spLocks noGrp="1"/>
          </p:cNvSpPr>
          <p:nvPr>
            <p:ph type="sldNum" sz="quarter" idx="12"/>
          </p:nvPr>
        </p:nvSpPr>
        <p:spPr/>
        <p:txBody>
          <a:bodyPr/>
          <a:lstStyle/>
          <a:p>
            <a:fld id="{A14A0600-E8C3-4135-81B6-63A3CA668DBA}" type="slidenum">
              <a:rPr lang="en-US" smtClean="0"/>
              <a:t>‹#›</a:t>
            </a:fld>
            <a:endParaRPr lang="en-US"/>
          </a:p>
        </p:txBody>
      </p:sp>
    </p:spTree>
    <p:extLst>
      <p:ext uri="{BB962C8B-B14F-4D97-AF65-F5344CB8AC3E}">
        <p14:creationId xmlns:p14="http://schemas.microsoft.com/office/powerpoint/2010/main" val="1432175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3DB0C-9F8E-4278-B3B3-9BB7F0930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EF27C8-0758-4369-82B7-EA50F9EA2D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0AF02-1E0B-43A7-968B-B69B1BB09B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8391F-92F7-481F-A545-79AE0045B565}" type="datetimeFigureOut">
              <a:rPr lang="en-US" smtClean="0"/>
              <a:t>9/13/2021</a:t>
            </a:fld>
            <a:endParaRPr lang="en-US"/>
          </a:p>
        </p:txBody>
      </p:sp>
      <p:sp>
        <p:nvSpPr>
          <p:cNvPr id="5" name="Footer Placeholder 4">
            <a:extLst>
              <a:ext uri="{FF2B5EF4-FFF2-40B4-BE49-F238E27FC236}">
                <a16:creationId xmlns:a16="http://schemas.microsoft.com/office/drawing/2014/main" id="{F09112F5-1B18-4B94-9A2D-21F5B602A4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0A02CE-1E11-4113-8803-A734E7878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4A0600-E8C3-4135-81B6-63A3CA668DBA}" type="slidenum">
              <a:rPr lang="en-US" smtClean="0"/>
              <a:t>‹#›</a:t>
            </a:fld>
            <a:endParaRPr lang="en-US"/>
          </a:p>
        </p:txBody>
      </p:sp>
    </p:spTree>
    <p:extLst>
      <p:ext uri="{BB962C8B-B14F-4D97-AF65-F5344CB8AC3E}">
        <p14:creationId xmlns:p14="http://schemas.microsoft.com/office/powerpoint/2010/main" val="4218331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eams.microsoft.com/_?tenantId=8acbc2c5-c8ed-42c7-8169-ba438a0dbe2f#/conversations/Live%20Fringe%20Sessions?threadId=19:96ca032d06d7413fa57ecbe3d4dcca60@thread.tacv2&amp;messageId=1631176852970&amp;replyChainId=1630607217581&amp;ctx=channe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xpmag.com/2021/09/in-this-football-league-the-fans-call-the-plays/"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blog.ouseful.info/2021/09/03/reusing-educational-assets/"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tweapons.com/tips-for-improving-office-communication-collaboration/"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downes.ca/post/7270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youtube.com/playlist?list=PLeBQHgzQN9x3Ef-JuV-HQw2on-_RkjTBM" TargetMode="External"/><Relationship Id="rId5" Type="http://schemas.openxmlformats.org/officeDocument/2006/relationships/image" Target="../media/image42.png"/><Relationship Id="rId4" Type="http://schemas.openxmlformats.org/officeDocument/2006/relationships/hyperlink" Target="https://www.youtube.com/watch?v=AVZNTJ7RL8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sinnaps.com/en/project-management-blog/collaborative-communication"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nepc.colorado.edu/blog/moving-all-students" TargetMode="Externa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alt.ac.uk/sites/alt.ac.uk/files/public/ALT%E2%80%99%20Framework%20for%20Ethical%20%20Learning%20Technology%20%28FELT%29%202021%20%284%29.pdf"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isgee.e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ky, outdoor, field&#10;&#10;Description automatically generated">
            <a:extLst>
              <a:ext uri="{FF2B5EF4-FFF2-40B4-BE49-F238E27FC236}">
                <a16:creationId xmlns:a16="http://schemas.microsoft.com/office/drawing/2014/main" id="{9BE57C6D-2506-4BC3-81C4-6D03C9AE5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E3BE47-4925-4821-9B3E-15CCF54A411C}"/>
              </a:ext>
            </a:extLst>
          </p:cNvPr>
          <p:cNvSpPr>
            <a:spLocks noGrp="1"/>
          </p:cNvSpPr>
          <p:nvPr>
            <p:ph type="ctrTitle"/>
          </p:nvPr>
        </p:nvSpPr>
        <p:spPr>
          <a:effectLst>
            <a:glow rad="127000">
              <a:schemeClr val="bg1">
                <a:alpha val="66000"/>
              </a:schemeClr>
            </a:glow>
            <a:outerShdw blurRad="63500" dist="50800" dir="5400000" sx="47000" sy="47000" algn="ctr" rotWithShape="0">
              <a:srgbClr val="000000">
                <a:alpha val="99000"/>
              </a:srgbClr>
            </a:outerShdw>
          </a:effectLst>
        </p:spPr>
        <p:txBody>
          <a:bodyPr>
            <a:normAutofit fontScale="90000"/>
          </a:bodyPr>
          <a:lstStyle/>
          <a:p>
            <a:r>
              <a:rPr lang="en-US" dirty="0">
                <a:effectLst>
                  <a:glow rad="25400">
                    <a:schemeClr val="accent1">
                      <a:alpha val="40000"/>
                    </a:schemeClr>
                  </a:glow>
                </a:effectLst>
              </a:rPr>
              <a:t>Learning and Teaching in a Pandemic: Opportunities, Challenges and Lessons Learned</a:t>
            </a:r>
          </a:p>
        </p:txBody>
      </p:sp>
      <p:sp>
        <p:nvSpPr>
          <p:cNvPr id="3" name="Subtitle 2">
            <a:extLst>
              <a:ext uri="{FF2B5EF4-FFF2-40B4-BE49-F238E27FC236}">
                <a16:creationId xmlns:a16="http://schemas.microsoft.com/office/drawing/2014/main" id="{96369154-E766-46FF-9A16-536899786FF3}"/>
              </a:ext>
            </a:extLst>
          </p:cNvPr>
          <p:cNvSpPr>
            <a:spLocks noGrp="1"/>
          </p:cNvSpPr>
          <p:nvPr>
            <p:ph type="subTitle" idx="1"/>
          </p:nvPr>
        </p:nvSpPr>
        <p:spPr>
          <a:xfrm>
            <a:off x="1524000" y="4502790"/>
            <a:ext cx="9144000" cy="1655762"/>
          </a:xfrm>
        </p:spPr>
        <p:txBody>
          <a:bodyPr>
            <a:normAutofit fontScale="92500" lnSpcReduction="20000"/>
          </a:bodyPr>
          <a:lstStyle/>
          <a:p>
            <a:r>
              <a:rPr lang="en-US" dirty="0">
                <a:solidFill>
                  <a:schemeClr val="bg1"/>
                </a:solidFill>
              </a:rPr>
              <a:t>Stephen Downes</a:t>
            </a:r>
          </a:p>
          <a:p>
            <a:r>
              <a:rPr lang="en-US" dirty="0">
                <a:solidFill>
                  <a:schemeClr val="bg1"/>
                </a:solidFill>
              </a:rPr>
              <a:t>TILT Annual Learning and </a:t>
            </a:r>
            <a:br>
              <a:rPr lang="en-US" dirty="0">
                <a:solidFill>
                  <a:schemeClr val="bg1"/>
                </a:solidFill>
              </a:rPr>
            </a:br>
            <a:r>
              <a:rPr lang="en-US" dirty="0">
                <a:solidFill>
                  <a:schemeClr val="bg1"/>
                </a:solidFill>
              </a:rPr>
              <a:t>Teaching Conference </a:t>
            </a:r>
            <a:br>
              <a:rPr lang="en-US" dirty="0">
                <a:solidFill>
                  <a:schemeClr val="bg1"/>
                </a:solidFill>
              </a:rPr>
            </a:br>
            <a:r>
              <a:rPr lang="en-US" dirty="0">
                <a:solidFill>
                  <a:schemeClr val="bg1"/>
                </a:solidFill>
              </a:rPr>
              <a:t>(ALTC) 2021 </a:t>
            </a:r>
          </a:p>
          <a:p>
            <a:r>
              <a:rPr lang="en-US" dirty="0">
                <a:solidFill>
                  <a:schemeClr val="bg1"/>
                </a:solidFill>
              </a:rPr>
              <a:t>September 14, 2021</a:t>
            </a:r>
          </a:p>
        </p:txBody>
      </p:sp>
    </p:spTree>
    <p:extLst>
      <p:ext uri="{BB962C8B-B14F-4D97-AF65-F5344CB8AC3E}">
        <p14:creationId xmlns:p14="http://schemas.microsoft.com/office/powerpoint/2010/main" val="1901245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4926-5F38-4806-B202-0E8705B7647B}"/>
              </a:ext>
            </a:extLst>
          </p:cNvPr>
          <p:cNvSpPr>
            <a:spLocks noGrp="1"/>
          </p:cNvSpPr>
          <p:nvPr>
            <p:ph type="title"/>
          </p:nvPr>
        </p:nvSpPr>
        <p:spPr/>
        <p:txBody>
          <a:bodyPr/>
          <a:lstStyle/>
          <a:p>
            <a:r>
              <a:rPr lang="en-US" sz="3600" i="1" dirty="0"/>
              <a:t>Communities</a:t>
            </a:r>
          </a:p>
        </p:txBody>
      </p:sp>
      <p:sp>
        <p:nvSpPr>
          <p:cNvPr id="3" name="Content Placeholder 2">
            <a:extLst>
              <a:ext uri="{FF2B5EF4-FFF2-40B4-BE49-F238E27FC236}">
                <a16:creationId xmlns:a16="http://schemas.microsoft.com/office/drawing/2014/main" id="{CE424CC4-6CAD-4E0A-8996-E539807C1745}"/>
              </a:ext>
            </a:extLst>
          </p:cNvPr>
          <p:cNvSpPr>
            <a:spLocks noGrp="1"/>
          </p:cNvSpPr>
          <p:nvPr>
            <p:ph idx="1"/>
          </p:nvPr>
        </p:nvSpPr>
        <p:spPr/>
        <p:txBody>
          <a:bodyPr/>
          <a:lstStyle/>
          <a:p>
            <a:pPr marL="0" indent="0">
              <a:buNone/>
            </a:pPr>
            <a:r>
              <a:rPr lang="en-US" dirty="0">
                <a:solidFill>
                  <a:schemeClr val="bg1">
                    <a:lumMod val="50000"/>
                  </a:schemeClr>
                </a:solidFill>
              </a:rPr>
              <a:t>Being Together, While Apart: Sustaining Learning </a:t>
            </a:r>
            <a:r>
              <a:rPr lang="en-US" b="1" dirty="0"/>
              <a:t>Communities</a:t>
            </a:r>
            <a:r>
              <a:rPr lang="en-US" dirty="0">
                <a:solidFill>
                  <a:schemeClr val="bg1">
                    <a:lumMod val="50000"/>
                  </a:schemeClr>
                </a:solidFill>
              </a:rPr>
              <a:t> through and beyond Covid</a:t>
            </a:r>
          </a:p>
          <a:p>
            <a:endParaRPr lang="en-US" dirty="0"/>
          </a:p>
        </p:txBody>
      </p:sp>
      <p:sp>
        <p:nvSpPr>
          <p:cNvPr id="4" name="TextBox 3">
            <a:extLst>
              <a:ext uri="{FF2B5EF4-FFF2-40B4-BE49-F238E27FC236}">
                <a16:creationId xmlns:a16="http://schemas.microsoft.com/office/drawing/2014/main" id="{1C1DE336-8D0C-4078-B7F9-1E9768A9DE63}"/>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9FB9D128-55B2-4B03-9EB5-F57DE381D292}"/>
              </a:ext>
            </a:extLst>
          </p:cNvPr>
          <p:cNvSpPr txBox="1"/>
          <p:nvPr/>
        </p:nvSpPr>
        <p:spPr>
          <a:xfrm>
            <a:off x="1085316" y="5810317"/>
            <a:ext cx="7503207" cy="276999"/>
          </a:xfrm>
          <a:prstGeom prst="rect">
            <a:avLst/>
          </a:prstGeom>
          <a:noFill/>
        </p:spPr>
        <p:txBody>
          <a:bodyPr wrap="square" rtlCol="0">
            <a:spAutoFit/>
          </a:bodyPr>
          <a:lstStyle/>
          <a:p>
            <a:r>
              <a:rPr lang="en-US" sz="1200" dirty="0">
                <a:solidFill>
                  <a:schemeClr val="tx2">
                    <a:lumMod val="60000"/>
                    <a:lumOff val="40000"/>
                  </a:schemeClr>
                </a:solidFill>
              </a:rPr>
              <a:t>From: </a:t>
            </a:r>
            <a:r>
              <a:rPr lang="en-US" sz="1200" dirty="0" err="1">
                <a:solidFill>
                  <a:schemeClr val="tx2">
                    <a:lumMod val="60000"/>
                    <a:lumOff val="40000"/>
                  </a:schemeClr>
                </a:solidFill>
              </a:rPr>
              <a:t>Meha</a:t>
            </a:r>
            <a:r>
              <a:rPr lang="en-US" sz="1200" dirty="0">
                <a:solidFill>
                  <a:schemeClr val="tx2">
                    <a:lumMod val="60000"/>
                    <a:lumOff val="40000"/>
                  </a:schemeClr>
                </a:solidFill>
              </a:rPr>
              <a:t> </a:t>
            </a:r>
            <a:r>
              <a:rPr lang="en-US" sz="1200" dirty="0" err="1">
                <a:solidFill>
                  <a:schemeClr val="tx2">
                    <a:lumMod val="60000"/>
                    <a:lumOff val="40000"/>
                  </a:schemeClr>
                </a:solidFill>
              </a:rPr>
              <a:t>Jayaswal</a:t>
            </a:r>
            <a:r>
              <a:rPr lang="en-US" sz="1200" dirty="0">
                <a:solidFill>
                  <a:schemeClr val="tx2">
                    <a:lumMod val="60000"/>
                    <a:lumOff val="40000"/>
                  </a:schemeClr>
                </a:solidFill>
              </a:rPr>
              <a:t> and Mahima </a:t>
            </a:r>
            <a:r>
              <a:rPr lang="en-US" sz="1200" dirty="0" err="1">
                <a:solidFill>
                  <a:schemeClr val="tx2">
                    <a:lumMod val="60000"/>
                    <a:lumOff val="40000"/>
                  </a:schemeClr>
                </a:solidFill>
              </a:rPr>
              <a:t>Hasija</a:t>
            </a:r>
            <a:r>
              <a:rPr lang="en-US" sz="1200" dirty="0">
                <a:solidFill>
                  <a:schemeClr val="tx2">
                    <a:lumMod val="60000"/>
                    <a:lumOff val="40000"/>
                  </a:schemeClr>
                </a:solidFill>
              </a:rPr>
              <a:t> (ALTC Fringe)</a:t>
            </a:r>
          </a:p>
        </p:txBody>
      </p:sp>
      <p:pic>
        <p:nvPicPr>
          <p:cNvPr id="6" name="Picture 5">
            <a:extLst>
              <a:ext uri="{FF2B5EF4-FFF2-40B4-BE49-F238E27FC236}">
                <a16:creationId xmlns:a16="http://schemas.microsoft.com/office/drawing/2014/main" id="{F6CB726B-C61B-47ED-B8C0-BF4008DFDB8E}"/>
              </a:ext>
            </a:extLst>
          </p:cNvPr>
          <p:cNvPicPr>
            <a:picLocks noChangeAspect="1"/>
          </p:cNvPicPr>
          <p:nvPr/>
        </p:nvPicPr>
        <p:blipFill>
          <a:blip r:embed="rId2"/>
          <a:stretch>
            <a:fillRect/>
          </a:stretch>
        </p:blipFill>
        <p:spPr>
          <a:xfrm>
            <a:off x="1170773" y="3744397"/>
            <a:ext cx="5014423" cy="1976273"/>
          </a:xfrm>
          <a:prstGeom prst="rect">
            <a:avLst/>
          </a:prstGeom>
        </p:spPr>
      </p:pic>
      <p:sp>
        <p:nvSpPr>
          <p:cNvPr id="7" name="TextBox 6">
            <a:extLst>
              <a:ext uri="{FF2B5EF4-FFF2-40B4-BE49-F238E27FC236}">
                <a16:creationId xmlns:a16="http://schemas.microsoft.com/office/drawing/2014/main" id="{8CE1E97B-C9AC-432F-80BD-D644B7098203}"/>
              </a:ext>
            </a:extLst>
          </p:cNvPr>
          <p:cNvSpPr txBox="1"/>
          <p:nvPr/>
        </p:nvSpPr>
        <p:spPr>
          <a:xfrm>
            <a:off x="1106695" y="3125083"/>
            <a:ext cx="8246692" cy="523220"/>
          </a:xfrm>
          <a:prstGeom prst="rect">
            <a:avLst/>
          </a:prstGeom>
          <a:noFill/>
        </p:spPr>
        <p:txBody>
          <a:bodyPr wrap="square" rtlCol="0">
            <a:spAutoFit/>
          </a:bodyPr>
          <a:lstStyle/>
          <a:p>
            <a:r>
              <a:rPr lang="en-US" sz="2800" dirty="0"/>
              <a:t>Who is in our community? Who isn’t?</a:t>
            </a:r>
          </a:p>
        </p:txBody>
      </p:sp>
      <p:pic>
        <p:nvPicPr>
          <p:cNvPr id="8" name="Picture 7">
            <a:extLst>
              <a:ext uri="{FF2B5EF4-FFF2-40B4-BE49-F238E27FC236}">
                <a16:creationId xmlns:a16="http://schemas.microsoft.com/office/drawing/2014/main" id="{3F89C8D3-F9E3-46D0-88CB-0568524385D4}"/>
              </a:ext>
            </a:extLst>
          </p:cNvPr>
          <p:cNvPicPr>
            <a:picLocks noChangeAspect="1"/>
          </p:cNvPicPr>
          <p:nvPr/>
        </p:nvPicPr>
        <p:blipFill>
          <a:blip r:embed="rId3"/>
          <a:stretch>
            <a:fillRect/>
          </a:stretch>
        </p:blipFill>
        <p:spPr>
          <a:xfrm>
            <a:off x="6310711" y="3748715"/>
            <a:ext cx="4422807" cy="1978228"/>
          </a:xfrm>
          <a:prstGeom prst="rect">
            <a:avLst/>
          </a:prstGeom>
        </p:spPr>
      </p:pic>
    </p:spTree>
    <p:extLst>
      <p:ext uri="{BB962C8B-B14F-4D97-AF65-F5344CB8AC3E}">
        <p14:creationId xmlns:p14="http://schemas.microsoft.com/office/powerpoint/2010/main" val="3179035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4926-5F38-4806-B202-0E8705B7647B}"/>
              </a:ext>
            </a:extLst>
          </p:cNvPr>
          <p:cNvSpPr>
            <a:spLocks noGrp="1"/>
          </p:cNvSpPr>
          <p:nvPr>
            <p:ph type="title"/>
          </p:nvPr>
        </p:nvSpPr>
        <p:spPr/>
        <p:txBody>
          <a:bodyPr>
            <a:normAutofit/>
          </a:bodyPr>
          <a:lstStyle/>
          <a:p>
            <a:r>
              <a:rPr lang="en-US" sz="3600" i="1" dirty="0"/>
              <a:t>Communities</a:t>
            </a:r>
          </a:p>
        </p:txBody>
      </p:sp>
      <p:sp>
        <p:nvSpPr>
          <p:cNvPr id="3" name="Content Placeholder 2">
            <a:extLst>
              <a:ext uri="{FF2B5EF4-FFF2-40B4-BE49-F238E27FC236}">
                <a16:creationId xmlns:a16="http://schemas.microsoft.com/office/drawing/2014/main" id="{CE424CC4-6CAD-4E0A-8996-E539807C1745}"/>
              </a:ext>
            </a:extLst>
          </p:cNvPr>
          <p:cNvSpPr>
            <a:spLocks noGrp="1"/>
          </p:cNvSpPr>
          <p:nvPr>
            <p:ph idx="1"/>
          </p:nvPr>
        </p:nvSpPr>
        <p:spPr/>
        <p:txBody>
          <a:bodyPr/>
          <a:lstStyle/>
          <a:p>
            <a:pPr marL="0" indent="0">
              <a:buNone/>
            </a:pPr>
            <a:r>
              <a:rPr lang="en-US" dirty="0">
                <a:solidFill>
                  <a:schemeClr val="bg1">
                    <a:lumMod val="50000"/>
                  </a:schemeClr>
                </a:solidFill>
              </a:rPr>
              <a:t>Being Together, While Apart: Sustaining Learning </a:t>
            </a:r>
            <a:r>
              <a:rPr lang="en-US" b="1" dirty="0"/>
              <a:t>Communities</a:t>
            </a:r>
            <a:r>
              <a:rPr lang="en-US" dirty="0">
                <a:solidFill>
                  <a:schemeClr val="bg1">
                    <a:lumMod val="50000"/>
                  </a:schemeClr>
                </a:solidFill>
              </a:rPr>
              <a:t> through and beyond Covid</a:t>
            </a:r>
          </a:p>
          <a:p>
            <a:endParaRPr lang="en-US" dirty="0"/>
          </a:p>
        </p:txBody>
      </p:sp>
      <p:sp>
        <p:nvSpPr>
          <p:cNvPr id="4" name="TextBox 3">
            <a:extLst>
              <a:ext uri="{FF2B5EF4-FFF2-40B4-BE49-F238E27FC236}">
                <a16:creationId xmlns:a16="http://schemas.microsoft.com/office/drawing/2014/main" id="{1C1DE336-8D0C-4078-B7F9-1E9768A9DE63}"/>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9FB9D128-55B2-4B03-9EB5-F57DE381D292}"/>
              </a:ext>
            </a:extLst>
          </p:cNvPr>
          <p:cNvSpPr txBox="1"/>
          <p:nvPr/>
        </p:nvSpPr>
        <p:spPr>
          <a:xfrm>
            <a:off x="1106695" y="5764150"/>
            <a:ext cx="9968404" cy="369332"/>
          </a:xfrm>
          <a:prstGeom prst="rect">
            <a:avLst/>
          </a:prstGeom>
          <a:noFill/>
        </p:spPr>
        <p:txBody>
          <a:bodyPr wrap="square" rtlCol="0">
            <a:spAutoFit/>
          </a:bodyPr>
          <a:lstStyle/>
          <a:p>
            <a:r>
              <a:rPr lang="en-US" sz="900" dirty="0">
                <a:solidFill>
                  <a:schemeClr val="tx2">
                    <a:lumMod val="60000"/>
                    <a:lumOff val="40000"/>
                  </a:schemeClr>
                </a:solidFill>
                <a:hlinkClick r:id="rId2"/>
              </a:rPr>
              <a:t>https://teams.microsoft.com/_?tenantId=8acbc2c5-c8ed-42c7-8169-ba438a0dbe2f#/conversations/Live%20Fringe%20Sessions?threadId=19:96ca032d06d7413fa57ecbe3d4dcca60@thread.tacv2&amp;messageId=1631176852970&amp;replyChainId=1630607217581&amp;ctx=channel</a:t>
            </a:r>
            <a:r>
              <a:rPr lang="en-US" sz="900" dirty="0">
                <a:solidFill>
                  <a:schemeClr val="tx2">
                    <a:lumMod val="60000"/>
                    <a:lumOff val="40000"/>
                  </a:schemeClr>
                </a:solidFill>
              </a:rPr>
              <a:t> </a:t>
            </a:r>
          </a:p>
        </p:txBody>
      </p:sp>
      <p:sp>
        <p:nvSpPr>
          <p:cNvPr id="7" name="TextBox 6">
            <a:extLst>
              <a:ext uri="{FF2B5EF4-FFF2-40B4-BE49-F238E27FC236}">
                <a16:creationId xmlns:a16="http://schemas.microsoft.com/office/drawing/2014/main" id="{8CE1E97B-C9AC-432F-80BD-D644B7098203}"/>
              </a:ext>
            </a:extLst>
          </p:cNvPr>
          <p:cNvSpPr txBox="1"/>
          <p:nvPr/>
        </p:nvSpPr>
        <p:spPr>
          <a:xfrm>
            <a:off x="1106695" y="3125083"/>
            <a:ext cx="8246692" cy="523220"/>
          </a:xfrm>
          <a:prstGeom prst="rect">
            <a:avLst/>
          </a:prstGeom>
          <a:noFill/>
        </p:spPr>
        <p:txBody>
          <a:bodyPr wrap="square" rtlCol="0">
            <a:spAutoFit/>
          </a:bodyPr>
          <a:lstStyle/>
          <a:p>
            <a:r>
              <a:rPr lang="en-US" sz="2800" dirty="0"/>
              <a:t>Can we actually </a:t>
            </a:r>
            <a:r>
              <a:rPr lang="en-US" sz="2800" i="1" dirty="0"/>
              <a:t>create</a:t>
            </a:r>
            <a:r>
              <a:rPr lang="en-US" sz="2800" dirty="0"/>
              <a:t> community?</a:t>
            </a:r>
          </a:p>
        </p:txBody>
      </p:sp>
      <p:pic>
        <p:nvPicPr>
          <p:cNvPr id="10" name="Picture 9">
            <a:extLst>
              <a:ext uri="{FF2B5EF4-FFF2-40B4-BE49-F238E27FC236}">
                <a16:creationId xmlns:a16="http://schemas.microsoft.com/office/drawing/2014/main" id="{3F06B5EC-C906-41B0-95CC-9A408FE64DCA}"/>
              </a:ext>
            </a:extLst>
          </p:cNvPr>
          <p:cNvPicPr>
            <a:picLocks noChangeAspect="1"/>
          </p:cNvPicPr>
          <p:nvPr/>
        </p:nvPicPr>
        <p:blipFill>
          <a:blip r:embed="rId3"/>
          <a:stretch>
            <a:fillRect/>
          </a:stretch>
        </p:blipFill>
        <p:spPr>
          <a:xfrm>
            <a:off x="1949344" y="3683784"/>
            <a:ext cx="7404043" cy="2036886"/>
          </a:xfrm>
          <a:prstGeom prst="rect">
            <a:avLst/>
          </a:prstGeom>
        </p:spPr>
      </p:pic>
    </p:spTree>
    <p:extLst>
      <p:ext uri="{BB962C8B-B14F-4D97-AF65-F5344CB8AC3E}">
        <p14:creationId xmlns:p14="http://schemas.microsoft.com/office/powerpoint/2010/main" val="2881699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F8C8-1933-49D5-8EAD-574CDB828A49}"/>
              </a:ext>
            </a:extLst>
          </p:cNvPr>
          <p:cNvSpPr>
            <a:spLocks noGrp="1"/>
          </p:cNvSpPr>
          <p:nvPr>
            <p:ph type="title"/>
          </p:nvPr>
        </p:nvSpPr>
        <p:spPr/>
        <p:txBody>
          <a:bodyPr>
            <a:normAutofit/>
          </a:bodyPr>
          <a:lstStyle/>
          <a:p>
            <a:r>
              <a:rPr lang="en-US" sz="3600" i="1" kern="1200" dirty="0">
                <a:solidFill>
                  <a:schemeClr val="tx1"/>
                </a:solidFill>
                <a:latin typeface="+mj-lt"/>
                <a:ea typeface="+mj-ea"/>
                <a:cs typeface="+mj-cs"/>
              </a:rPr>
              <a:t>As faculty and instructors…</a:t>
            </a:r>
          </a:p>
        </p:txBody>
      </p:sp>
      <p:sp>
        <p:nvSpPr>
          <p:cNvPr id="3" name="Content Placeholder 2">
            <a:extLst>
              <a:ext uri="{FF2B5EF4-FFF2-40B4-BE49-F238E27FC236}">
                <a16:creationId xmlns:a16="http://schemas.microsoft.com/office/drawing/2014/main" id="{47DCE661-8773-4097-8A7C-76B90849C0CE}"/>
              </a:ext>
            </a:extLst>
          </p:cNvPr>
          <p:cNvSpPr>
            <a:spLocks noGrp="1"/>
          </p:cNvSpPr>
          <p:nvPr>
            <p:ph idx="1"/>
          </p:nvPr>
        </p:nvSpPr>
        <p:spPr/>
        <p:txBody>
          <a:bodyPr>
            <a:normAutofit/>
          </a:bodyPr>
          <a:lstStyle/>
          <a:p>
            <a:pPr>
              <a:buClr>
                <a:schemeClr val="bg2">
                  <a:lumMod val="90000"/>
                </a:schemeClr>
              </a:buClr>
            </a:pPr>
            <a:r>
              <a:rPr lang="en-US" dirty="0"/>
              <a:t>What are we learning?</a:t>
            </a:r>
          </a:p>
          <a:p>
            <a:pPr>
              <a:buClr>
                <a:schemeClr val="bg2">
                  <a:lumMod val="90000"/>
                </a:schemeClr>
              </a:buClr>
            </a:pPr>
            <a:r>
              <a:rPr lang="en-US" dirty="0"/>
              <a:t>What can we build on?</a:t>
            </a:r>
          </a:p>
          <a:p>
            <a:pPr>
              <a:buClr>
                <a:schemeClr val="bg2">
                  <a:lumMod val="90000"/>
                </a:schemeClr>
              </a:buClr>
            </a:pPr>
            <a:r>
              <a:rPr lang="en-US" dirty="0"/>
              <a:t>What changes can we make?</a:t>
            </a:r>
            <a:br>
              <a:rPr lang="en-US" dirty="0"/>
            </a:br>
            <a:endParaRPr lang="en-US" dirty="0"/>
          </a:p>
        </p:txBody>
      </p:sp>
      <p:pic>
        <p:nvPicPr>
          <p:cNvPr id="4" name="Picture 3">
            <a:extLst>
              <a:ext uri="{FF2B5EF4-FFF2-40B4-BE49-F238E27FC236}">
                <a16:creationId xmlns:a16="http://schemas.microsoft.com/office/drawing/2014/main" id="{1F8134BD-4C68-499A-8BDB-F2321CE4C7AD}"/>
              </a:ext>
            </a:extLst>
          </p:cNvPr>
          <p:cNvPicPr>
            <a:picLocks noChangeAspect="1"/>
          </p:cNvPicPr>
          <p:nvPr/>
        </p:nvPicPr>
        <p:blipFill>
          <a:blip r:embed="rId3"/>
          <a:stretch>
            <a:fillRect/>
          </a:stretch>
        </p:blipFill>
        <p:spPr>
          <a:xfrm>
            <a:off x="946246" y="3541239"/>
            <a:ext cx="10407554" cy="2635724"/>
          </a:xfrm>
          <a:prstGeom prst="rect">
            <a:avLst/>
          </a:prstGeom>
        </p:spPr>
      </p:pic>
      <p:sp>
        <p:nvSpPr>
          <p:cNvPr id="6" name="TextBox 5">
            <a:extLst>
              <a:ext uri="{FF2B5EF4-FFF2-40B4-BE49-F238E27FC236}">
                <a16:creationId xmlns:a16="http://schemas.microsoft.com/office/drawing/2014/main" id="{5D9F99A7-F1FC-4F01-A755-D5CE19942422}"/>
              </a:ext>
            </a:extLst>
          </p:cNvPr>
          <p:cNvSpPr txBox="1"/>
          <p:nvPr/>
        </p:nvSpPr>
        <p:spPr>
          <a:xfrm>
            <a:off x="838200" y="6311900"/>
            <a:ext cx="8581030" cy="276999"/>
          </a:xfrm>
          <a:prstGeom prst="rect">
            <a:avLst/>
          </a:prstGeom>
          <a:noFill/>
        </p:spPr>
        <p:txBody>
          <a:bodyPr wrap="square">
            <a:spAutoFit/>
          </a:bodyPr>
          <a:lstStyle/>
          <a:p>
            <a:r>
              <a:rPr lang="en-US" sz="1200" dirty="0"/>
              <a:t>Image: https://www.edsurge.com/news/2018-07-02-why-are-we-still-personalizing-learning-if-it-s-not-personal</a:t>
            </a:r>
          </a:p>
        </p:txBody>
      </p:sp>
    </p:spTree>
    <p:extLst>
      <p:ext uri="{BB962C8B-B14F-4D97-AF65-F5344CB8AC3E}">
        <p14:creationId xmlns:p14="http://schemas.microsoft.com/office/powerpoint/2010/main" val="241967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and an apple on a stack of books&#10;&#10;Description automatically generated with medium confidence">
            <a:extLst>
              <a:ext uri="{FF2B5EF4-FFF2-40B4-BE49-F238E27FC236}">
                <a16:creationId xmlns:a16="http://schemas.microsoft.com/office/drawing/2014/main" id="{B3446152-33FD-4063-AFC5-022A3F3C8FFD}"/>
              </a:ext>
            </a:extLst>
          </p:cNvPr>
          <p:cNvPicPr>
            <a:picLocks noChangeAspect="1"/>
          </p:cNvPicPr>
          <p:nvPr/>
        </p:nvPicPr>
        <p:blipFill rotWithShape="1">
          <a:blip r:embed="rId2">
            <a:extLst>
              <a:ext uri="{28A0092B-C50C-407E-A947-70E740481C1C}">
                <a14:useLocalDpi xmlns:a14="http://schemas.microsoft.com/office/drawing/2010/main" val="0"/>
              </a:ext>
            </a:extLst>
          </a:blip>
          <a:srcRect t="21093" r="1" b="1"/>
          <a:stretch/>
        </p:blipFill>
        <p:spPr>
          <a:xfrm>
            <a:off x="603671" y="-1"/>
            <a:ext cx="11588329" cy="6857999"/>
          </a:xfrm>
          <a:prstGeom prst="rect">
            <a:avLst/>
          </a:prstGeom>
        </p:spPr>
      </p:pic>
      <p:sp>
        <p:nvSpPr>
          <p:cNvPr id="2" name="Title 1">
            <a:extLst>
              <a:ext uri="{FF2B5EF4-FFF2-40B4-BE49-F238E27FC236}">
                <a16:creationId xmlns:a16="http://schemas.microsoft.com/office/drawing/2014/main" id="{AD64E16C-33CA-4714-991F-8639F695C663}"/>
              </a:ext>
            </a:extLst>
          </p:cNvPr>
          <p:cNvSpPr>
            <a:spLocks noGrp="1"/>
          </p:cNvSpPr>
          <p:nvPr>
            <p:ph type="title"/>
          </p:nvPr>
        </p:nvSpPr>
        <p:spPr>
          <a:xfrm>
            <a:off x="1166649" y="721805"/>
            <a:ext cx="3874686" cy="2147520"/>
          </a:xfrm>
        </p:spPr>
        <p:txBody>
          <a:bodyPr>
            <a:normAutofit/>
          </a:bodyPr>
          <a:lstStyle/>
          <a:p>
            <a:pPr lvl="0"/>
            <a:r>
              <a:rPr lang="en-US" dirty="0">
                <a:solidFill>
                  <a:schemeClr val="bg1"/>
                </a:solidFill>
              </a:rPr>
              <a:t>10 Lessons</a:t>
            </a:r>
          </a:p>
        </p:txBody>
      </p:sp>
    </p:spTree>
    <p:extLst>
      <p:ext uri="{BB962C8B-B14F-4D97-AF65-F5344CB8AC3E}">
        <p14:creationId xmlns:p14="http://schemas.microsoft.com/office/powerpoint/2010/main" val="2585619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0AAD-EFAA-4455-9DCE-74F642F6DE13}"/>
              </a:ext>
            </a:extLst>
          </p:cNvPr>
          <p:cNvSpPr>
            <a:spLocks noGrp="1"/>
          </p:cNvSpPr>
          <p:nvPr>
            <p:ph type="title"/>
          </p:nvPr>
        </p:nvSpPr>
        <p:spPr/>
        <p:txBody>
          <a:bodyPr/>
          <a:lstStyle/>
          <a:p>
            <a:pPr lvl="0"/>
            <a:r>
              <a:rPr lang="en-US" sz="3600" i="1" dirty="0">
                <a:effectLst/>
              </a:rPr>
              <a:t>Any change will be hard at first</a:t>
            </a:r>
            <a:r>
              <a:rPr lang="en-US" sz="3600" dirty="0">
                <a:effectLst/>
              </a:rPr>
              <a:t>. </a:t>
            </a:r>
            <a:endParaRPr lang="en-US" sz="3600" dirty="0"/>
          </a:p>
        </p:txBody>
      </p:sp>
      <p:sp>
        <p:nvSpPr>
          <p:cNvPr id="3" name="Content Placeholder 2">
            <a:extLst>
              <a:ext uri="{FF2B5EF4-FFF2-40B4-BE49-F238E27FC236}">
                <a16:creationId xmlns:a16="http://schemas.microsoft.com/office/drawing/2014/main" id="{A0A620B6-69A3-4E2F-A32B-0B960402E4F4}"/>
              </a:ext>
            </a:extLst>
          </p:cNvPr>
          <p:cNvSpPr>
            <a:spLocks noGrp="1"/>
          </p:cNvSpPr>
          <p:nvPr>
            <p:ph idx="1"/>
          </p:nvPr>
        </p:nvSpPr>
        <p:spPr/>
        <p:txBody>
          <a:bodyPr>
            <a:noAutofit/>
          </a:bodyPr>
          <a:lstStyle/>
          <a:p>
            <a:pPr lvl="0">
              <a:lnSpc>
                <a:spcPct val="70000"/>
              </a:lnSpc>
              <a:buClr>
                <a:schemeClr val="accent3"/>
              </a:buClr>
            </a:pPr>
            <a:r>
              <a:rPr lang="en-US" sz="2800" dirty="0"/>
              <a:t>We can’t directly compare the new thing with the old thing. </a:t>
            </a:r>
          </a:p>
          <a:p>
            <a:pPr lvl="0">
              <a:lnSpc>
                <a:spcPct val="70000"/>
              </a:lnSpc>
              <a:buClr>
                <a:schemeClr val="accent3"/>
              </a:buClr>
            </a:pPr>
            <a:r>
              <a:rPr lang="en-US" sz="2800" dirty="0"/>
              <a:t>We need to give ourselves some time</a:t>
            </a:r>
          </a:p>
        </p:txBody>
      </p:sp>
      <p:pic>
        <p:nvPicPr>
          <p:cNvPr id="6" name="Picture 5" descr="A picture containing text&#10;&#10;Description automatically generated">
            <a:extLst>
              <a:ext uri="{FF2B5EF4-FFF2-40B4-BE49-F238E27FC236}">
                <a16:creationId xmlns:a16="http://schemas.microsoft.com/office/drawing/2014/main" id="{2472408C-6A5A-49EC-A5E0-449300AF5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519" y="2818822"/>
            <a:ext cx="6782676" cy="3493078"/>
          </a:xfrm>
          <a:prstGeom prst="rect">
            <a:avLst/>
          </a:prstGeom>
        </p:spPr>
      </p:pic>
      <p:sp>
        <p:nvSpPr>
          <p:cNvPr id="8" name="TextBox 7">
            <a:extLst>
              <a:ext uri="{FF2B5EF4-FFF2-40B4-BE49-F238E27FC236}">
                <a16:creationId xmlns:a16="http://schemas.microsoft.com/office/drawing/2014/main" id="{EDB87E6B-E961-437E-BD8A-364E0E9B7F7B}"/>
              </a:ext>
            </a:extLst>
          </p:cNvPr>
          <p:cNvSpPr txBox="1"/>
          <p:nvPr/>
        </p:nvSpPr>
        <p:spPr>
          <a:xfrm>
            <a:off x="3074157" y="6311900"/>
            <a:ext cx="8062415" cy="307777"/>
          </a:xfrm>
          <a:prstGeom prst="rect">
            <a:avLst/>
          </a:prstGeom>
          <a:noFill/>
        </p:spPr>
        <p:txBody>
          <a:bodyPr wrap="square">
            <a:spAutoFit/>
          </a:bodyPr>
          <a:lstStyle/>
          <a:p>
            <a:r>
              <a:rPr lang="en-US" sz="1400" dirty="0"/>
              <a:t> Image: https://medium.com/mind-munchies/why-is-change-so-hard-807eae0b2dcb</a:t>
            </a:r>
          </a:p>
        </p:txBody>
      </p:sp>
    </p:spTree>
    <p:extLst>
      <p:ext uri="{BB962C8B-B14F-4D97-AF65-F5344CB8AC3E}">
        <p14:creationId xmlns:p14="http://schemas.microsoft.com/office/powerpoint/2010/main" val="1269769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0AAD-EFAA-4455-9DCE-74F642F6DE13}"/>
              </a:ext>
            </a:extLst>
          </p:cNvPr>
          <p:cNvSpPr>
            <a:spLocks noGrp="1"/>
          </p:cNvSpPr>
          <p:nvPr>
            <p:ph type="title"/>
          </p:nvPr>
        </p:nvSpPr>
        <p:spPr/>
        <p:txBody>
          <a:bodyPr/>
          <a:lstStyle/>
          <a:p>
            <a:pPr lvl="0"/>
            <a:r>
              <a:rPr lang="en-US" sz="3600" i="1" dirty="0">
                <a:effectLst/>
              </a:rPr>
              <a:t>Any change will be hard at first</a:t>
            </a:r>
            <a:r>
              <a:rPr lang="en-US" sz="3600" dirty="0">
                <a:effectLst/>
              </a:rPr>
              <a:t>. </a:t>
            </a:r>
            <a:endParaRPr lang="en-US" sz="3600" dirty="0"/>
          </a:p>
        </p:txBody>
      </p:sp>
      <p:sp>
        <p:nvSpPr>
          <p:cNvPr id="3" name="Content Placeholder 2">
            <a:extLst>
              <a:ext uri="{FF2B5EF4-FFF2-40B4-BE49-F238E27FC236}">
                <a16:creationId xmlns:a16="http://schemas.microsoft.com/office/drawing/2014/main" id="{A0A620B6-69A3-4E2F-A32B-0B960402E4F4}"/>
              </a:ext>
            </a:extLst>
          </p:cNvPr>
          <p:cNvSpPr>
            <a:spLocks noGrp="1"/>
          </p:cNvSpPr>
          <p:nvPr>
            <p:ph idx="1"/>
          </p:nvPr>
        </p:nvSpPr>
        <p:spPr/>
        <p:txBody>
          <a:bodyPr>
            <a:noAutofit/>
          </a:bodyPr>
          <a:lstStyle/>
          <a:p>
            <a:pPr lvl="0">
              <a:lnSpc>
                <a:spcPct val="70000"/>
              </a:lnSpc>
              <a:buClr>
                <a:schemeClr val="accent3"/>
              </a:buClr>
            </a:pPr>
            <a:r>
              <a:rPr lang="en-US" sz="2800" dirty="0"/>
              <a:t>We can’t directly compare the new thing with the old thing. </a:t>
            </a:r>
          </a:p>
          <a:p>
            <a:pPr lvl="0">
              <a:lnSpc>
                <a:spcPct val="70000"/>
              </a:lnSpc>
              <a:buClr>
                <a:schemeClr val="accent3"/>
              </a:buClr>
            </a:pPr>
            <a:r>
              <a:rPr lang="en-US" sz="2800" dirty="0"/>
              <a:t>We need to give ourselves some time</a:t>
            </a:r>
          </a:p>
        </p:txBody>
      </p:sp>
      <p:pic>
        <p:nvPicPr>
          <p:cNvPr id="4" name="Picture 3">
            <a:extLst>
              <a:ext uri="{FF2B5EF4-FFF2-40B4-BE49-F238E27FC236}">
                <a16:creationId xmlns:a16="http://schemas.microsoft.com/office/drawing/2014/main" id="{19F211A9-3060-4D06-9588-24DF2836E2A1}"/>
              </a:ext>
            </a:extLst>
          </p:cNvPr>
          <p:cNvPicPr>
            <a:picLocks noChangeAspect="1"/>
          </p:cNvPicPr>
          <p:nvPr/>
        </p:nvPicPr>
        <p:blipFill>
          <a:blip r:embed="rId2"/>
          <a:stretch>
            <a:fillRect/>
          </a:stretch>
        </p:blipFill>
        <p:spPr>
          <a:xfrm>
            <a:off x="1000836" y="2755307"/>
            <a:ext cx="9603475" cy="3737568"/>
          </a:xfrm>
          <a:prstGeom prst="rect">
            <a:avLst/>
          </a:prstGeom>
          <a:ln>
            <a:solidFill>
              <a:schemeClr val="tx1"/>
            </a:solidFill>
          </a:ln>
        </p:spPr>
      </p:pic>
    </p:spTree>
    <p:extLst>
      <p:ext uri="{BB962C8B-B14F-4D97-AF65-F5344CB8AC3E}">
        <p14:creationId xmlns:p14="http://schemas.microsoft.com/office/powerpoint/2010/main" val="1474920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0AAD-EFAA-4455-9DCE-74F642F6DE13}"/>
              </a:ext>
            </a:extLst>
          </p:cNvPr>
          <p:cNvSpPr>
            <a:spLocks noGrp="1"/>
          </p:cNvSpPr>
          <p:nvPr>
            <p:ph type="title"/>
          </p:nvPr>
        </p:nvSpPr>
        <p:spPr/>
        <p:txBody>
          <a:bodyPr/>
          <a:lstStyle/>
          <a:p>
            <a:pPr lvl="0"/>
            <a:r>
              <a:rPr lang="en-US" sz="3600" i="1" dirty="0">
                <a:effectLst/>
              </a:rPr>
              <a:t>Any change will be hard at first</a:t>
            </a:r>
            <a:r>
              <a:rPr lang="en-US" sz="3600" dirty="0">
                <a:effectLst/>
              </a:rPr>
              <a:t>. </a:t>
            </a:r>
            <a:endParaRPr lang="en-US" sz="3600" dirty="0"/>
          </a:p>
        </p:txBody>
      </p:sp>
      <p:sp>
        <p:nvSpPr>
          <p:cNvPr id="3" name="Content Placeholder 2">
            <a:extLst>
              <a:ext uri="{FF2B5EF4-FFF2-40B4-BE49-F238E27FC236}">
                <a16:creationId xmlns:a16="http://schemas.microsoft.com/office/drawing/2014/main" id="{A0A620B6-69A3-4E2F-A32B-0B960402E4F4}"/>
              </a:ext>
            </a:extLst>
          </p:cNvPr>
          <p:cNvSpPr>
            <a:spLocks noGrp="1"/>
          </p:cNvSpPr>
          <p:nvPr>
            <p:ph idx="1"/>
          </p:nvPr>
        </p:nvSpPr>
        <p:spPr/>
        <p:txBody>
          <a:bodyPr>
            <a:noAutofit/>
          </a:bodyPr>
          <a:lstStyle/>
          <a:p>
            <a:pPr lvl="0">
              <a:lnSpc>
                <a:spcPct val="70000"/>
              </a:lnSpc>
              <a:buClr>
                <a:schemeClr val="accent3"/>
              </a:buClr>
            </a:pPr>
            <a:r>
              <a:rPr lang="en-US" sz="2800" dirty="0"/>
              <a:t>We can’t directly compare the new thing with the old thing. </a:t>
            </a:r>
          </a:p>
          <a:p>
            <a:pPr lvl="0">
              <a:lnSpc>
                <a:spcPct val="70000"/>
              </a:lnSpc>
              <a:buClr>
                <a:schemeClr val="accent3"/>
              </a:buClr>
            </a:pPr>
            <a:r>
              <a:rPr lang="en-US" sz="2800" dirty="0"/>
              <a:t>We need to give ourselves some time</a:t>
            </a:r>
          </a:p>
        </p:txBody>
      </p:sp>
      <p:pic>
        <p:nvPicPr>
          <p:cNvPr id="5" name="Picture 4">
            <a:extLst>
              <a:ext uri="{FF2B5EF4-FFF2-40B4-BE49-F238E27FC236}">
                <a16:creationId xmlns:a16="http://schemas.microsoft.com/office/drawing/2014/main" id="{84152049-5A77-4407-88E9-9A84E98E267E}"/>
              </a:ext>
            </a:extLst>
          </p:cNvPr>
          <p:cNvPicPr>
            <a:picLocks noChangeAspect="1"/>
          </p:cNvPicPr>
          <p:nvPr/>
        </p:nvPicPr>
        <p:blipFill>
          <a:blip r:embed="rId2"/>
          <a:stretch>
            <a:fillRect/>
          </a:stretch>
        </p:blipFill>
        <p:spPr>
          <a:xfrm>
            <a:off x="974678" y="2774599"/>
            <a:ext cx="9545529" cy="1308802"/>
          </a:xfrm>
          <a:prstGeom prst="rect">
            <a:avLst/>
          </a:prstGeom>
          <a:ln>
            <a:solidFill>
              <a:schemeClr val="tx1"/>
            </a:solidFill>
          </a:ln>
        </p:spPr>
      </p:pic>
    </p:spTree>
    <p:extLst>
      <p:ext uri="{BB962C8B-B14F-4D97-AF65-F5344CB8AC3E}">
        <p14:creationId xmlns:p14="http://schemas.microsoft.com/office/powerpoint/2010/main" val="3684500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030B-15D6-40BD-B848-D11DAB64AD4B}"/>
              </a:ext>
            </a:extLst>
          </p:cNvPr>
          <p:cNvSpPr>
            <a:spLocks noGrp="1"/>
          </p:cNvSpPr>
          <p:nvPr>
            <p:ph type="title"/>
          </p:nvPr>
        </p:nvSpPr>
        <p:spPr/>
        <p:txBody>
          <a:bodyPr/>
          <a:lstStyle/>
          <a:p>
            <a:pPr lvl="0"/>
            <a:r>
              <a:rPr lang="en-US" sz="3600" i="1" dirty="0">
                <a:effectLst/>
              </a:rPr>
              <a:t>Learning is social</a:t>
            </a:r>
            <a:r>
              <a:rPr lang="en-US" sz="3600" dirty="0">
                <a:effectLst/>
              </a:rPr>
              <a:t>.</a:t>
            </a:r>
            <a:endParaRPr lang="en-US" sz="3600" dirty="0"/>
          </a:p>
        </p:txBody>
      </p:sp>
      <p:sp>
        <p:nvSpPr>
          <p:cNvPr id="3" name="Content Placeholder 2">
            <a:extLst>
              <a:ext uri="{FF2B5EF4-FFF2-40B4-BE49-F238E27FC236}">
                <a16:creationId xmlns:a16="http://schemas.microsoft.com/office/drawing/2014/main" id="{F10B18DF-D515-4F3F-9B6C-1D4A9944A042}"/>
              </a:ext>
            </a:extLst>
          </p:cNvPr>
          <p:cNvSpPr>
            <a:spLocks noGrp="1"/>
          </p:cNvSpPr>
          <p:nvPr>
            <p:ph idx="1"/>
          </p:nvPr>
        </p:nvSpPr>
        <p:spPr>
          <a:xfrm>
            <a:off x="838200" y="1825625"/>
            <a:ext cx="10515600" cy="1804679"/>
          </a:xfrm>
        </p:spPr>
        <p:txBody>
          <a:bodyPr>
            <a:noAutofit/>
          </a:bodyPr>
          <a:lstStyle/>
          <a:p>
            <a:pPr>
              <a:lnSpc>
                <a:spcPct val="70000"/>
              </a:lnSpc>
              <a:buClr>
                <a:schemeClr val="accent3"/>
              </a:buClr>
            </a:pPr>
            <a:r>
              <a:rPr lang="en-US" sz="2800" dirty="0"/>
              <a:t>We knew that already</a:t>
            </a:r>
          </a:p>
          <a:p>
            <a:pPr>
              <a:lnSpc>
                <a:spcPct val="70000"/>
              </a:lnSpc>
              <a:buClr>
                <a:schemeClr val="accent3"/>
              </a:buClr>
            </a:pPr>
            <a:r>
              <a:rPr lang="en-US" sz="2800" dirty="0"/>
              <a:t>Some outcomes are social </a:t>
            </a:r>
          </a:p>
          <a:p>
            <a:pPr>
              <a:lnSpc>
                <a:spcPct val="70000"/>
              </a:lnSpc>
              <a:buClr>
                <a:schemeClr val="accent3"/>
              </a:buClr>
            </a:pPr>
            <a:r>
              <a:rPr lang="en-US" sz="2800" dirty="0"/>
              <a:t>We learn as a community</a:t>
            </a:r>
          </a:p>
          <a:p>
            <a:pPr>
              <a:lnSpc>
                <a:spcPct val="70000"/>
              </a:lnSpc>
              <a:buClr>
                <a:schemeClr val="accent3"/>
              </a:buClr>
            </a:pPr>
            <a:r>
              <a:rPr lang="en-US" sz="2800" dirty="0"/>
              <a:t>We exchange ideas, conduct trade, and develop networks</a:t>
            </a:r>
          </a:p>
        </p:txBody>
      </p:sp>
      <p:pic>
        <p:nvPicPr>
          <p:cNvPr id="5" name="Picture 4" descr="A picture containing background pattern&#10;&#10;Description automatically generated">
            <a:extLst>
              <a:ext uri="{FF2B5EF4-FFF2-40B4-BE49-F238E27FC236}">
                <a16:creationId xmlns:a16="http://schemas.microsoft.com/office/drawing/2014/main" id="{14A0A87A-7AAE-4610-8037-99FE0DEC7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82" y="3429000"/>
            <a:ext cx="5038282" cy="2695480"/>
          </a:xfrm>
          <a:prstGeom prst="rect">
            <a:avLst/>
          </a:prstGeom>
        </p:spPr>
      </p:pic>
      <p:sp>
        <p:nvSpPr>
          <p:cNvPr id="7" name="TextBox 6">
            <a:extLst>
              <a:ext uri="{FF2B5EF4-FFF2-40B4-BE49-F238E27FC236}">
                <a16:creationId xmlns:a16="http://schemas.microsoft.com/office/drawing/2014/main" id="{A3218CCC-0185-42E1-ABE9-A85F37071E10}"/>
              </a:ext>
            </a:extLst>
          </p:cNvPr>
          <p:cNvSpPr txBox="1"/>
          <p:nvPr/>
        </p:nvSpPr>
        <p:spPr>
          <a:xfrm>
            <a:off x="838200" y="6124480"/>
            <a:ext cx="861969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Image: https://www.td.org/insights/how-to-be-a-catalyst-for-social-learning</a:t>
            </a:r>
          </a:p>
        </p:txBody>
      </p:sp>
    </p:spTree>
    <p:extLst>
      <p:ext uri="{BB962C8B-B14F-4D97-AF65-F5344CB8AC3E}">
        <p14:creationId xmlns:p14="http://schemas.microsoft.com/office/powerpoint/2010/main" val="2276237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030B-15D6-40BD-B848-D11DAB64AD4B}"/>
              </a:ext>
            </a:extLst>
          </p:cNvPr>
          <p:cNvSpPr>
            <a:spLocks noGrp="1"/>
          </p:cNvSpPr>
          <p:nvPr>
            <p:ph type="title"/>
          </p:nvPr>
        </p:nvSpPr>
        <p:spPr/>
        <p:txBody>
          <a:bodyPr/>
          <a:lstStyle/>
          <a:p>
            <a:pPr lvl="0"/>
            <a:r>
              <a:rPr lang="en-US" sz="3600" i="1" dirty="0">
                <a:effectLst/>
              </a:rPr>
              <a:t>Learning is social</a:t>
            </a:r>
            <a:r>
              <a:rPr lang="en-US" sz="3600" dirty="0">
                <a:effectLst/>
              </a:rPr>
              <a:t>.</a:t>
            </a:r>
            <a:endParaRPr lang="en-US" sz="3600" dirty="0"/>
          </a:p>
        </p:txBody>
      </p:sp>
      <p:sp>
        <p:nvSpPr>
          <p:cNvPr id="3" name="Content Placeholder 2">
            <a:extLst>
              <a:ext uri="{FF2B5EF4-FFF2-40B4-BE49-F238E27FC236}">
                <a16:creationId xmlns:a16="http://schemas.microsoft.com/office/drawing/2014/main" id="{F10B18DF-D515-4F3F-9B6C-1D4A9944A042}"/>
              </a:ext>
            </a:extLst>
          </p:cNvPr>
          <p:cNvSpPr>
            <a:spLocks noGrp="1"/>
          </p:cNvSpPr>
          <p:nvPr>
            <p:ph idx="1"/>
          </p:nvPr>
        </p:nvSpPr>
        <p:spPr>
          <a:xfrm>
            <a:off x="838200" y="1825625"/>
            <a:ext cx="10515600" cy="1804679"/>
          </a:xfrm>
        </p:spPr>
        <p:txBody>
          <a:bodyPr>
            <a:noAutofit/>
          </a:bodyPr>
          <a:lstStyle/>
          <a:p>
            <a:pPr>
              <a:lnSpc>
                <a:spcPct val="70000"/>
              </a:lnSpc>
              <a:buClr>
                <a:schemeClr val="accent3"/>
              </a:buClr>
            </a:pPr>
            <a:r>
              <a:rPr lang="en-US" sz="2800" dirty="0"/>
              <a:t>We knew that already</a:t>
            </a:r>
          </a:p>
          <a:p>
            <a:pPr>
              <a:lnSpc>
                <a:spcPct val="70000"/>
              </a:lnSpc>
              <a:buClr>
                <a:schemeClr val="accent3"/>
              </a:buClr>
            </a:pPr>
            <a:r>
              <a:rPr lang="en-US" sz="2800" dirty="0"/>
              <a:t>Some outcomes are social </a:t>
            </a:r>
          </a:p>
          <a:p>
            <a:pPr>
              <a:lnSpc>
                <a:spcPct val="70000"/>
              </a:lnSpc>
              <a:buClr>
                <a:schemeClr val="accent3"/>
              </a:buClr>
            </a:pPr>
            <a:r>
              <a:rPr lang="en-US" sz="2800" dirty="0"/>
              <a:t>We learn as a community</a:t>
            </a:r>
          </a:p>
          <a:p>
            <a:pPr>
              <a:lnSpc>
                <a:spcPct val="70000"/>
              </a:lnSpc>
              <a:buClr>
                <a:schemeClr val="accent3"/>
              </a:buClr>
            </a:pPr>
            <a:r>
              <a:rPr lang="en-US" sz="2800" dirty="0"/>
              <a:t>We exchange ideas, conduct trade, and develop networks</a:t>
            </a:r>
          </a:p>
        </p:txBody>
      </p:sp>
      <p:pic>
        <p:nvPicPr>
          <p:cNvPr id="4" name="Picture 3">
            <a:extLst>
              <a:ext uri="{FF2B5EF4-FFF2-40B4-BE49-F238E27FC236}">
                <a16:creationId xmlns:a16="http://schemas.microsoft.com/office/drawing/2014/main" id="{11070488-EEA0-44BB-83C7-913F1050F23C}"/>
              </a:ext>
            </a:extLst>
          </p:cNvPr>
          <p:cNvPicPr>
            <a:picLocks noChangeAspect="1"/>
          </p:cNvPicPr>
          <p:nvPr/>
        </p:nvPicPr>
        <p:blipFill>
          <a:blip r:embed="rId2"/>
          <a:stretch>
            <a:fillRect/>
          </a:stretch>
        </p:blipFill>
        <p:spPr>
          <a:xfrm>
            <a:off x="495938" y="3894161"/>
            <a:ext cx="11200124" cy="2417739"/>
          </a:xfrm>
          <a:prstGeom prst="rect">
            <a:avLst/>
          </a:prstGeom>
          <a:ln>
            <a:solidFill>
              <a:schemeClr val="tx1"/>
            </a:solidFill>
          </a:ln>
        </p:spPr>
      </p:pic>
    </p:spTree>
    <p:extLst>
      <p:ext uri="{BB962C8B-B14F-4D97-AF65-F5344CB8AC3E}">
        <p14:creationId xmlns:p14="http://schemas.microsoft.com/office/powerpoint/2010/main" val="380208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030B-15D6-40BD-B848-D11DAB64AD4B}"/>
              </a:ext>
            </a:extLst>
          </p:cNvPr>
          <p:cNvSpPr>
            <a:spLocks noGrp="1"/>
          </p:cNvSpPr>
          <p:nvPr>
            <p:ph type="title"/>
          </p:nvPr>
        </p:nvSpPr>
        <p:spPr/>
        <p:txBody>
          <a:bodyPr/>
          <a:lstStyle/>
          <a:p>
            <a:pPr lvl="0"/>
            <a:r>
              <a:rPr lang="en-US" sz="3600" i="1" dirty="0">
                <a:effectLst/>
              </a:rPr>
              <a:t>Learning is social</a:t>
            </a:r>
            <a:r>
              <a:rPr lang="en-US" sz="3600" dirty="0">
                <a:effectLst/>
              </a:rPr>
              <a:t>.</a:t>
            </a:r>
            <a:endParaRPr lang="en-US" sz="3600" dirty="0"/>
          </a:p>
        </p:txBody>
      </p:sp>
      <p:sp>
        <p:nvSpPr>
          <p:cNvPr id="3" name="Content Placeholder 2">
            <a:extLst>
              <a:ext uri="{FF2B5EF4-FFF2-40B4-BE49-F238E27FC236}">
                <a16:creationId xmlns:a16="http://schemas.microsoft.com/office/drawing/2014/main" id="{F10B18DF-D515-4F3F-9B6C-1D4A9944A042}"/>
              </a:ext>
            </a:extLst>
          </p:cNvPr>
          <p:cNvSpPr>
            <a:spLocks noGrp="1"/>
          </p:cNvSpPr>
          <p:nvPr>
            <p:ph idx="1"/>
          </p:nvPr>
        </p:nvSpPr>
        <p:spPr>
          <a:xfrm>
            <a:off x="838200" y="1825625"/>
            <a:ext cx="10515600" cy="1804679"/>
          </a:xfrm>
        </p:spPr>
        <p:txBody>
          <a:bodyPr>
            <a:noAutofit/>
          </a:bodyPr>
          <a:lstStyle/>
          <a:p>
            <a:pPr>
              <a:lnSpc>
                <a:spcPct val="70000"/>
              </a:lnSpc>
              <a:buClr>
                <a:schemeClr val="accent3"/>
              </a:buClr>
            </a:pPr>
            <a:r>
              <a:rPr lang="en-US" sz="2800" dirty="0"/>
              <a:t>We knew that already</a:t>
            </a:r>
          </a:p>
          <a:p>
            <a:pPr>
              <a:lnSpc>
                <a:spcPct val="70000"/>
              </a:lnSpc>
              <a:buClr>
                <a:schemeClr val="accent3"/>
              </a:buClr>
            </a:pPr>
            <a:r>
              <a:rPr lang="en-US" sz="2800" dirty="0"/>
              <a:t>Some outcomes are social </a:t>
            </a:r>
          </a:p>
          <a:p>
            <a:pPr>
              <a:lnSpc>
                <a:spcPct val="70000"/>
              </a:lnSpc>
              <a:buClr>
                <a:schemeClr val="accent3"/>
              </a:buClr>
            </a:pPr>
            <a:r>
              <a:rPr lang="en-US" sz="2800" dirty="0"/>
              <a:t>We learn as a community</a:t>
            </a:r>
          </a:p>
          <a:p>
            <a:pPr>
              <a:lnSpc>
                <a:spcPct val="70000"/>
              </a:lnSpc>
              <a:buClr>
                <a:schemeClr val="accent3"/>
              </a:buClr>
            </a:pPr>
            <a:r>
              <a:rPr lang="en-US" sz="2800" dirty="0"/>
              <a:t>We exchange ideas, conduct trade, and develop networks</a:t>
            </a:r>
          </a:p>
        </p:txBody>
      </p:sp>
      <p:pic>
        <p:nvPicPr>
          <p:cNvPr id="5" name="Picture 4">
            <a:extLst>
              <a:ext uri="{FF2B5EF4-FFF2-40B4-BE49-F238E27FC236}">
                <a16:creationId xmlns:a16="http://schemas.microsoft.com/office/drawing/2014/main" id="{5E87B915-67EB-44DF-9023-ED6E47D04B06}"/>
              </a:ext>
            </a:extLst>
          </p:cNvPr>
          <p:cNvPicPr>
            <a:picLocks noChangeAspect="1"/>
          </p:cNvPicPr>
          <p:nvPr/>
        </p:nvPicPr>
        <p:blipFill>
          <a:blip r:embed="rId2"/>
          <a:stretch>
            <a:fillRect/>
          </a:stretch>
        </p:blipFill>
        <p:spPr>
          <a:xfrm>
            <a:off x="944702" y="3955090"/>
            <a:ext cx="10409098" cy="1611609"/>
          </a:xfrm>
          <a:prstGeom prst="rect">
            <a:avLst/>
          </a:prstGeom>
          <a:ln>
            <a:solidFill>
              <a:schemeClr val="tx1"/>
            </a:solidFill>
          </a:ln>
        </p:spPr>
      </p:pic>
    </p:spTree>
    <p:extLst>
      <p:ext uri="{BB962C8B-B14F-4D97-AF65-F5344CB8AC3E}">
        <p14:creationId xmlns:p14="http://schemas.microsoft.com/office/powerpoint/2010/main" val="254898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DB15-DC20-4602-9586-A802539F401B}"/>
              </a:ext>
            </a:extLst>
          </p:cNvPr>
          <p:cNvSpPr>
            <a:spLocks noGrp="1"/>
          </p:cNvSpPr>
          <p:nvPr>
            <p:ph type="title"/>
          </p:nvPr>
        </p:nvSpPr>
        <p:spPr/>
        <p:txBody>
          <a:bodyPr>
            <a:normAutofit/>
          </a:bodyPr>
          <a:lstStyle/>
          <a:p>
            <a:r>
              <a:rPr lang="en-US" sz="3600" i="1" dirty="0"/>
              <a:t>The Three Conference Themes</a:t>
            </a:r>
          </a:p>
        </p:txBody>
      </p:sp>
      <p:sp>
        <p:nvSpPr>
          <p:cNvPr id="3" name="Content Placeholder 2">
            <a:extLst>
              <a:ext uri="{FF2B5EF4-FFF2-40B4-BE49-F238E27FC236}">
                <a16:creationId xmlns:a16="http://schemas.microsoft.com/office/drawing/2014/main" id="{367AB1EF-C481-4C61-AF68-E7265C4BD4A2}"/>
              </a:ext>
            </a:extLst>
          </p:cNvPr>
          <p:cNvSpPr>
            <a:spLocks noGrp="1"/>
          </p:cNvSpPr>
          <p:nvPr>
            <p:ph idx="1"/>
          </p:nvPr>
        </p:nvSpPr>
        <p:spPr/>
        <p:txBody>
          <a:bodyPr/>
          <a:lstStyle/>
          <a:p>
            <a:pPr marL="514350" indent="-514350">
              <a:buFont typeface="+mj-lt"/>
              <a:buAutoNum type="arabicPeriod"/>
            </a:pPr>
            <a:r>
              <a:rPr lang="en-US" dirty="0">
                <a:solidFill>
                  <a:schemeClr val="bg1">
                    <a:lumMod val="50000"/>
                  </a:schemeClr>
                </a:solidFill>
              </a:rPr>
              <a:t>Active, </a:t>
            </a:r>
            <a:r>
              <a:rPr lang="en-US" b="1" dirty="0"/>
              <a:t>Collaborative</a:t>
            </a:r>
            <a:r>
              <a:rPr lang="en-US" dirty="0">
                <a:solidFill>
                  <a:schemeClr val="bg1">
                    <a:lumMod val="50000"/>
                  </a:schemeClr>
                </a:solidFill>
              </a:rPr>
              <a:t> Learning (ACL)–a continuum of practice(s): Stories from Lockdown / Socially Distanced Classrooms;</a:t>
            </a:r>
          </a:p>
          <a:p>
            <a:pPr marL="514350" indent="-514350">
              <a:buFont typeface="+mj-lt"/>
              <a:buAutoNum type="arabicPeriod"/>
            </a:pPr>
            <a:r>
              <a:rPr lang="en-US" dirty="0">
                <a:solidFill>
                  <a:schemeClr val="bg1">
                    <a:lumMod val="50000"/>
                  </a:schemeClr>
                </a:solidFill>
              </a:rPr>
              <a:t>Teaching, Technology and the Pandemic: Everyday </a:t>
            </a:r>
            <a:r>
              <a:rPr lang="en-US" b="1" dirty="0"/>
              <a:t>Scholarship</a:t>
            </a:r>
            <a:r>
              <a:rPr lang="en-US" dirty="0">
                <a:solidFill>
                  <a:schemeClr val="bg1">
                    <a:lumMod val="50000"/>
                  </a:schemeClr>
                </a:solidFill>
              </a:rPr>
              <a:t> Stories of Digital Tools and Technologies; and,</a:t>
            </a:r>
          </a:p>
          <a:p>
            <a:pPr marL="514350" indent="-514350">
              <a:buFont typeface="+mj-lt"/>
              <a:buAutoNum type="arabicPeriod"/>
            </a:pPr>
            <a:r>
              <a:rPr lang="en-US" dirty="0">
                <a:solidFill>
                  <a:schemeClr val="bg1">
                    <a:lumMod val="50000"/>
                  </a:schemeClr>
                </a:solidFill>
              </a:rPr>
              <a:t>Being Together, While Apart: Sustaining Learning </a:t>
            </a:r>
            <a:r>
              <a:rPr lang="en-US" b="1" dirty="0"/>
              <a:t>Communities</a:t>
            </a:r>
            <a:r>
              <a:rPr lang="en-US" dirty="0">
                <a:solidFill>
                  <a:schemeClr val="bg1">
                    <a:lumMod val="50000"/>
                  </a:schemeClr>
                </a:solidFill>
              </a:rPr>
              <a:t> through and beyond Covid.</a:t>
            </a:r>
          </a:p>
        </p:txBody>
      </p:sp>
    </p:spTree>
    <p:extLst>
      <p:ext uri="{BB962C8B-B14F-4D97-AF65-F5344CB8AC3E}">
        <p14:creationId xmlns:p14="http://schemas.microsoft.com/office/powerpoint/2010/main" val="1629513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030B-15D6-40BD-B848-D11DAB64AD4B}"/>
              </a:ext>
            </a:extLst>
          </p:cNvPr>
          <p:cNvSpPr>
            <a:spLocks noGrp="1"/>
          </p:cNvSpPr>
          <p:nvPr>
            <p:ph type="title"/>
          </p:nvPr>
        </p:nvSpPr>
        <p:spPr/>
        <p:txBody>
          <a:bodyPr/>
          <a:lstStyle/>
          <a:p>
            <a:pPr lvl="0"/>
            <a:r>
              <a:rPr lang="en-US" sz="3600" i="1" dirty="0">
                <a:effectLst/>
              </a:rPr>
              <a:t>Learning is social</a:t>
            </a:r>
            <a:r>
              <a:rPr lang="en-US" sz="3600" dirty="0">
                <a:effectLst/>
              </a:rPr>
              <a:t>.</a:t>
            </a:r>
            <a:endParaRPr lang="en-US" sz="3600" dirty="0"/>
          </a:p>
        </p:txBody>
      </p:sp>
      <p:sp>
        <p:nvSpPr>
          <p:cNvPr id="3" name="Content Placeholder 2">
            <a:extLst>
              <a:ext uri="{FF2B5EF4-FFF2-40B4-BE49-F238E27FC236}">
                <a16:creationId xmlns:a16="http://schemas.microsoft.com/office/drawing/2014/main" id="{F10B18DF-D515-4F3F-9B6C-1D4A9944A042}"/>
              </a:ext>
            </a:extLst>
          </p:cNvPr>
          <p:cNvSpPr>
            <a:spLocks noGrp="1"/>
          </p:cNvSpPr>
          <p:nvPr>
            <p:ph idx="1"/>
          </p:nvPr>
        </p:nvSpPr>
        <p:spPr>
          <a:xfrm>
            <a:off x="838200" y="1825625"/>
            <a:ext cx="10515600" cy="1804679"/>
          </a:xfrm>
        </p:spPr>
        <p:txBody>
          <a:bodyPr>
            <a:noAutofit/>
          </a:bodyPr>
          <a:lstStyle/>
          <a:p>
            <a:pPr>
              <a:lnSpc>
                <a:spcPct val="70000"/>
              </a:lnSpc>
              <a:buClr>
                <a:schemeClr val="accent3"/>
              </a:buClr>
            </a:pPr>
            <a:r>
              <a:rPr lang="en-US" sz="2800" dirty="0"/>
              <a:t>We knew that already</a:t>
            </a:r>
          </a:p>
          <a:p>
            <a:pPr>
              <a:lnSpc>
                <a:spcPct val="70000"/>
              </a:lnSpc>
              <a:buClr>
                <a:schemeClr val="accent3"/>
              </a:buClr>
            </a:pPr>
            <a:r>
              <a:rPr lang="en-US" sz="2800" dirty="0"/>
              <a:t>Some outcomes are social </a:t>
            </a:r>
          </a:p>
          <a:p>
            <a:pPr>
              <a:lnSpc>
                <a:spcPct val="70000"/>
              </a:lnSpc>
              <a:buClr>
                <a:schemeClr val="accent3"/>
              </a:buClr>
            </a:pPr>
            <a:r>
              <a:rPr lang="en-US" sz="2800" dirty="0"/>
              <a:t>We learn as a community</a:t>
            </a:r>
          </a:p>
          <a:p>
            <a:pPr>
              <a:lnSpc>
                <a:spcPct val="70000"/>
              </a:lnSpc>
              <a:buClr>
                <a:schemeClr val="accent3"/>
              </a:buClr>
            </a:pPr>
            <a:r>
              <a:rPr lang="en-US" sz="2800" dirty="0"/>
              <a:t>We exchange ideas, conduct trade, and develop networks</a:t>
            </a:r>
          </a:p>
        </p:txBody>
      </p:sp>
      <p:pic>
        <p:nvPicPr>
          <p:cNvPr id="6" name="Picture 5">
            <a:extLst>
              <a:ext uri="{FF2B5EF4-FFF2-40B4-BE49-F238E27FC236}">
                <a16:creationId xmlns:a16="http://schemas.microsoft.com/office/drawing/2014/main" id="{AB5BE3D4-8D36-46A4-8F04-80C86F1FA65F}"/>
              </a:ext>
            </a:extLst>
          </p:cNvPr>
          <p:cNvPicPr>
            <a:picLocks noChangeAspect="1"/>
          </p:cNvPicPr>
          <p:nvPr/>
        </p:nvPicPr>
        <p:blipFill>
          <a:blip r:embed="rId3"/>
          <a:stretch>
            <a:fillRect/>
          </a:stretch>
        </p:blipFill>
        <p:spPr>
          <a:xfrm>
            <a:off x="948838" y="4695222"/>
            <a:ext cx="9526990" cy="1227960"/>
          </a:xfrm>
          <a:prstGeom prst="rect">
            <a:avLst/>
          </a:prstGeom>
          <a:ln>
            <a:solidFill>
              <a:schemeClr val="tx1"/>
            </a:solidFill>
          </a:ln>
        </p:spPr>
      </p:pic>
      <p:sp>
        <p:nvSpPr>
          <p:cNvPr id="7" name="TextBox 6">
            <a:extLst>
              <a:ext uri="{FF2B5EF4-FFF2-40B4-BE49-F238E27FC236}">
                <a16:creationId xmlns:a16="http://schemas.microsoft.com/office/drawing/2014/main" id="{1F6BAA2F-D059-42C4-8400-09A12B345CB2}"/>
              </a:ext>
            </a:extLst>
          </p:cNvPr>
          <p:cNvSpPr txBox="1"/>
          <p:nvPr/>
        </p:nvSpPr>
        <p:spPr>
          <a:xfrm>
            <a:off x="948838" y="6215876"/>
            <a:ext cx="7503207" cy="276999"/>
          </a:xfrm>
          <a:prstGeom prst="rect">
            <a:avLst/>
          </a:prstGeom>
          <a:noFill/>
        </p:spPr>
        <p:txBody>
          <a:bodyPr wrap="square" rtlCol="0">
            <a:spAutoFit/>
          </a:bodyPr>
          <a:lstStyle/>
          <a:p>
            <a:r>
              <a:rPr lang="en-US" sz="1200" dirty="0">
                <a:solidFill>
                  <a:schemeClr val="tx2">
                    <a:lumMod val="60000"/>
                    <a:lumOff val="40000"/>
                  </a:schemeClr>
                </a:solidFill>
              </a:rPr>
              <a:t>From: Elyse Wakelin (ALTC Fringe)</a:t>
            </a:r>
          </a:p>
        </p:txBody>
      </p:sp>
      <p:pic>
        <p:nvPicPr>
          <p:cNvPr id="9" name="Picture 8">
            <a:extLst>
              <a:ext uri="{FF2B5EF4-FFF2-40B4-BE49-F238E27FC236}">
                <a16:creationId xmlns:a16="http://schemas.microsoft.com/office/drawing/2014/main" id="{55B98FF9-22B8-48E5-AFD9-741AF12CA601}"/>
              </a:ext>
            </a:extLst>
          </p:cNvPr>
          <p:cNvPicPr>
            <a:picLocks noChangeAspect="1"/>
          </p:cNvPicPr>
          <p:nvPr/>
        </p:nvPicPr>
        <p:blipFill>
          <a:blip r:embed="rId4"/>
          <a:stretch>
            <a:fillRect/>
          </a:stretch>
        </p:blipFill>
        <p:spPr>
          <a:xfrm>
            <a:off x="1294262" y="3531696"/>
            <a:ext cx="10515600" cy="1101378"/>
          </a:xfrm>
          <a:prstGeom prst="rect">
            <a:avLst/>
          </a:prstGeom>
          <a:ln>
            <a:solidFill>
              <a:schemeClr val="tx1"/>
            </a:solidFill>
          </a:ln>
        </p:spPr>
      </p:pic>
    </p:spTree>
    <p:extLst>
      <p:ext uri="{BB962C8B-B14F-4D97-AF65-F5344CB8AC3E}">
        <p14:creationId xmlns:p14="http://schemas.microsoft.com/office/powerpoint/2010/main" val="387510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771B-7B7D-4EB6-A36F-E58F652ACF1C}"/>
              </a:ext>
            </a:extLst>
          </p:cNvPr>
          <p:cNvSpPr>
            <a:spLocks noGrp="1"/>
          </p:cNvSpPr>
          <p:nvPr>
            <p:ph type="title"/>
          </p:nvPr>
        </p:nvSpPr>
        <p:spPr/>
        <p:txBody>
          <a:bodyPr/>
          <a:lstStyle/>
          <a:p>
            <a:pPr lvl="0"/>
            <a:r>
              <a:rPr lang="en-US" sz="3600" i="1" dirty="0">
                <a:effectLst/>
              </a:rPr>
              <a:t>Teaching is not a solitary profess</a:t>
            </a:r>
            <a:r>
              <a:rPr lang="en-US" sz="3600" dirty="0">
                <a:effectLst/>
              </a:rPr>
              <a:t>ion.</a:t>
            </a:r>
            <a:endParaRPr lang="en-US" sz="3600" dirty="0"/>
          </a:p>
        </p:txBody>
      </p:sp>
      <p:sp>
        <p:nvSpPr>
          <p:cNvPr id="3" name="Content Placeholder 2">
            <a:extLst>
              <a:ext uri="{FF2B5EF4-FFF2-40B4-BE49-F238E27FC236}">
                <a16:creationId xmlns:a16="http://schemas.microsoft.com/office/drawing/2014/main" id="{EC02DBF8-38E5-46F7-84EF-DC1DB66BE3D8}"/>
              </a:ext>
            </a:extLst>
          </p:cNvPr>
          <p:cNvSpPr>
            <a:spLocks noGrp="1"/>
          </p:cNvSpPr>
          <p:nvPr>
            <p:ph idx="1"/>
          </p:nvPr>
        </p:nvSpPr>
        <p:spPr>
          <a:xfrm>
            <a:off x="838199" y="1825625"/>
            <a:ext cx="10924309" cy="4351338"/>
          </a:xfrm>
        </p:spPr>
        <p:txBody>
          <a:bodyPr>
            <a:normAutofit/>
          </a:bodyPr>
          <a:lstStyle/>
          <a:p>
            <a:pPr lvl="0">
              <a:lnSpc>
                <a:spcPct val="70000"/>
              </a:lnSpc>
              <a:buClr>
                <a:schemeClr val="accent3"/>
              </a:buClr>
            </a:pPr>
            <a:r>
              <a:rPr lang="en-US" sz="2800" dirty="0"/>
              <a:t>Teachers need buildings, etc. </a:t>
            </a:r>
          </a:p>
          <a:p>
            <a:pPr lvl="0">
              <a:lnSpc>
                <a:spcPct val="70000"/>
              </a:lnSpc>
              <a:buClr>
                <a:schemeClr val="accent3"/>
              </a:buClr>
            </a:pPr>
            <a:r>
              <a:rPr lang="en-US" sz="2800" dirty="0"/>
              <a:t>Now they need a support team. </a:t>
            </a:r>
          </a:p>
          <a:p>
            <a:pPr lvl="0">
              <a:lnSpc>
                <a:spcPct val="70000"/>
              </a:lnSpc>
              <a:buClr>
                <a:schemeClr val="accent3"/>
              </a:buClr>
            </a:pPr>
            <a:r>
              <a:rPr lang="en-US" sz="2800" dirty="0"/>
              <a:t>Like when we watch the news</a:t>
            </a:r>
          </a:p>
        </p:txBody>
      </p:sp>
      <p:pic>
        <p:nvPicPr>
          <p:cNvPr id="4" name="Picture 3" descr="A picture containing person, indoor&#10;&#10;Description automatically generated">
            <a:extLst>
              <a:ext uri="{FF2B5EF4-FFF2-40B4-BE49-F238E27FC236}">
                <a16:creationId xmlns:a16="http://schemas.microsoft.com/office/drawing/2014/main" id="{D6B10A2D-4244-4F29-B388-47925528869F}"/>
              </a:ext>
            </a:extLst>
          </p:cNvPr>
          <p:cNvPicPr>
            <a:picLocks noChangeAspect="1"/>
          </p:cNvPicPr>
          <p:nvPr/>
        </p:nvPicPr>
        <p:blipFill rotWithShape="1">
          <a:blip r:embed="rId3">
            <a:extLst>
              <a:ext uri="{28A0092B-C50C-407E-A947-70E740481C1C}">
                <a14:useLocalDpi xmlns:a14="http://schemas.microsoft.com/office/drawing/2010/main" val="0"/>
              </a:ext>
            </a:extLst>
          </a:blip>
          <a:srcRect t="7988" r="-1" b="9540"/>
          <a:stretch/>
        </p:blipFill>
        <p:spPr>
          <a:xfrm>
            <a:off x="1009935" y="3104263"/>
            <a:ext cx="5960786" cy="3207637"/>
          </a:xfrm>
          <a:prstGeom prst="rect">
            <a:avLst/>
          </a:prstGeom>
        </p:spPr>
      </p:pic>
      <p:sp>
        <p:nvSpPr>
          <p:cNvPr id="6" name="TextBox 5">
            <a:extLst>
              <a:ext uri="{FF2B5EF4-FFF2-40B4-BE49-F238E27FC236}">
                <a16:creationId xmlns:a16="http://schemas.microsoft.com/office/drawing/2014/main" id="{9645C5EE-425F-4C4C-9C1F-5ACC9535CB97}"/>
              </a:ext>
            </a:extLst>
          </p:cNvPr>
          <p:cNvSpPr txBox="1"/>
          <p:nvPr/>
        </p:nvSpPr>
        <p:spPr>
          <a:xfrm>
            <a:off x="883691" y="6492875"/>
            <a:ext cx="9031406" cy="276999"/>
          </a:xfrm>
          <a:prstGeom prst="rect">
            <a:avLst/>
          </a:prstGeom>
          <a:noFill/>
        </p:spPr>
        <p:txBody>
          <a:bodyPr wrap="square">
            <a:spAutoFit/>
          </a:bodyPr>
          <a:lstStyle/>
          <a:p>
            <a:r>
              <a:rPr lang="en-US" sz="1200" dirty="0"/>
              <a:t> Image: https://www.kqed.org/news/11040591/young-inmates-help-turn-solitary-confinement-cells-into-art-spaces</a:t>
            </a:r>
          </a:p>
        </p:txBody>
      </p:sp>
    </p:spTree>
    <p:extLst>
      <p:ext uri="{BB962C8B-B14F-4D97-AF65-F5344CB8AC3E}">
        <p14:creationId xmlns:p14="http://schemas.microsoft.com/office/powerpoint/2010/main" val="353304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771B-7B7D-4EB6-A36F-E58F652ACF1C}"/>
              </a:ext>
            </a:extLst>
          </p:cNvPr>
          <p:cNvSpPr>
            <a:spLocks noGrp="1"/>
          </p:cNvSpPr>
          <p:nvPr>
            <p:ph type="title"/>
          </p:nvPr>
        </p:nvSpPr>
        <p:spPr/>
        <p:txBody>
          <a:bodyPr/>
          <a:lstStyle/>
          <a:p>
            <a:pPr lvl="0"/>
            <a:r>
              <a:rPr lang="en-US" sz="3600" i="1" dirty="0">
                <a:effectLst/>
              </a:rPr>
              <a:t>Teaching is not a solitary profess</a:t>
            </a:r>
            <a:r>
              <a:rPr lang="en-US" sz="3600" dirty="0">
                <a:effectLst/>
              </a:rPr>
              <a:t>ion.</a:t>
            </a:r>
            <a:endParaRPr lang="en-US" sz="3600" dirty="0"/>
          </a:p>
        </p:txBody>
      </p:sp>
      <p:sp>
        <p:nvSpPr>
          <p:cNvPr id="3" name="Content Placeholder 2">
            <a:extLst>
              <a:ext uri="{FF2B5EF4-FFF2-40B4-BE49-F238E27FC236}">
                <a16:creationId xmlns:a16="http://schemas.microsoft.com/office/drawing/2014/main" id="{EC02DBF8-38E5-46F7-84EF-DC1DB66BE3D8}"/>
              </a:ext>
            </a:extLst>
          </p:cNvPr>
          <p:cNvSpPr>
            <a:spLocks noGrp="1"/>
          </p:cNvSpPr>
          <p:nvPr>
            <p:ph idx="1"/>
          </p:nvPr>
        </p:nvSpPr>
        <p:spPr>
          <a:xfrm>
            <a:off x="838199" y="1825625"/>
            <a:ext cx="10924309" cy="4351338"/>
          </a:xfrm>
        </p:spPr>
        <p:txBody>
          <a:bodyPr>
            <a:normAutofit/>
          </a:bodyPr>
          <a:lstStyle/>
          <a:p>
            <a:pPr lvl="0">
              <a:lnSpc>
                <a:spcPct val="70000"/>
              </a:lnSpc>
              <a:buClr>
                <a:schemeClr val="accent3"/>
              </a:buClr>
            </a:pPr>
            <a:r>
              <a:rPr lang="en-US" sz="2800" dirty="0"/>
              <a:t>Teachers need buildings, etc. </a:t>
            </a:r>
          </a:p>
          <a:p>
            <a:pPr lvl="0">
              <a:lnSpc>
                <a:spcPct val="70000"/>
              </a:lnSpc>
              <a:buClr>
                <a:schemeClr val="accent3"/>
              </a:buClr>
            </a:pPr>
            <a:r>
              <a:rPr lang="en-US" sz="2800" dirty="0"/>
              <a:t>Now they need a support team. </a:t>
            </a:r>
          </a:p>
          <a:p>
            <a:pPr lvl="0">
              <a:lnSpc>
                <a:spcPct val="70000"/>
              </a:lnSpc>
              <a:buClr>
                <a:schemeClr val="accent3"/>
              </a:buClr>
            </a:pPr>
            <a:r>
              <a:rPr lang="en-US" sz="2800" dirty="0"/>
              <a:t>Like when we watch the news</a:t>
            </a:r>
          </a:p>
        </p:txBody>
      </p:sp>
      <p:pic>
        <p:nvPicPr>
          <p:cNvPr id="4" name="Picture 3">
            <a:extLst>
              <a:ext uri="{FF2B5EF4-FFF2-40B4-BE49-F238E27FC236}">
                <a16:creationId xmlns:a16="http://schemas.microsoft.com/office/drawing/2014/main" id="{EF2E94C8-9127-4E03-9D7D-A996F15ADF87}"/>
              </a:ext>
            </a:extLst>
          </p:cNvPr>
          <p:cNvPicPr>
            <a:picLocks noChangeAspect="1"/>
          </p:cNvPicPr>
          <p:nvPr/>
        </p:nvPicPr>
        <p:blipFill rotWithShape="1">
          <a:blip r:embed="rId2"/>
          <a:srcRect r="-1" b="4333"/>
          <a:stretch/>
        </p:blipFill>
        <p:spPr>
          <a:xfrm>
            <a:off x="982638" y="3123666"/>
            <a:ext cx="6261037" cy="3369209"/>
          </a:xfrm>
          <a:prstGeom prst="rect">
            <a:avLst/>
          </a:prstGeom>
        </p:spPr>
      </p:pic>
      <p:sp>
        <p:nvSpPr>
          <p:cNvPr id="6" name="TextBox 5">
            <a:extLst>
              <a:ext uri="{FF2B5EF4-FFF2-40B4-BE49-F238E27FC236}">
                <a16:creationId xmlns:a16="http://schemas.microsoft.com/office/drawing/2014/main" id="{0731744A-5F00-48AD-888E-11DB71D98D73}"/>
              </a:ext>
            </a:extLst>
          </p:cNvPr>
          <p:cNvSpPr txBox="1"/>
          <p:nvPr/>
        </p:nvSpPr>
        <p:spPr>
          <a:xfrm>
            <a:off x="7388114" y="5846544"/>
            <a:ext cx="4092922" cy="646331"/>
          </a:xfrm>
          <a:prstGeom prst="rect">
            <a:avLst/>
          </a:prstGeom>
          <a:noFill/>
        </p:spPr>
        <p:txBody>
          <a:bodyPr wrap="square">
            <a:spAutoFit/>
          </a:bodyPr>
          <a:lstStyle/>
          <a:p>
            <a:r>
              <a:rPr lang="en-US" sz="1200" dirty="0"/>
              <a:t>Image: https://ca.news.yahoo.com/ge-2020-psp-prizes-character-not-just-academics-when-selecting-candidates-tan-cheng-bock-043855531.html </a:t>
            </a:r>
          </a:p>
        </p:txBody>
      </p:sp>
    </p:spTree>
    <p:extLst>
      <p:ext uri="{BB962C8B-B14F-4D97-AF65-F5344CB8AC3E}">
        <p14:creationId xmlns:p14="http://schemas.microsoft.com/office/powerpoint/2010/main" val="3110840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771B-7B7D-4EB6-A36F-E58F652ACF1C}"/>
              </a:ext>
            </a:extLst>
          </p:cNvPr>
          <p:cNvSpPr>
            <a:spLocks noGrp="1"/>
          </p:cNvSpPr>
          <p:nvPr>
            <p:ph type="title"/>
          </p:nvPr>
        </p:nvSpPr>
        <p:spPr/>
        <p:txBody>
          <a:bodyPr/>
          <a:lstStyle/>
          <a:p>
            <a:pPr lvl="0"/>
            <a:r>
              <a:rPr lang="en-US" sz="3600" i="1" dirty="0">
                <a:effectLst/>
              </a:rPr>
              <a:t>Teaching is not a solitary profess</a:t>
            </a:r>
            <a:r>
              <a:rPr lang="en-US" sz="3600" dirty="0">
                <a:effectLst/>
              </a:rPr>
              <a:t>ion.</a:t>
            </a:r>
            <a:endParaRPr lang="en-US" sz="3600" dirty="0"/>
          </a:p>
        </p:txBody>
      </p:sp>
      <p:sp>
        <p:nvSpPr>
          <p:cNvPr id="3" name="Content Placeholder 2">
            <a:extLst>
              <a:ext uri="{FF2B5EF4-FFF2-40B4-BE49-F238E27FC236}">
                <a16:creationId xmlns:a16="http://schemas.microsoft.com/office/drawing/2014/main" id="{EC02DBF8-38E5-46F7-84EF-DC1DB66BE3D8}"/>
              </a:ext>
            </a:extLst>
          </p:cNvPr>
          <p:cNvSpPr>
            <a:spLocks noGrp="1"/>
          </p:cNvSpPr>
          <p:nvPr>
            <p:ph idx="1"/>
          </p:nvPr>
        </p:nvSpPr>
        <p:spPr>
          <a:xfrm>
            <a:off x="838199" y="1825625"/>
            <a:ext cx="10924309" cy="4351338"/>
          </a:xfrm>
        </p:spPr>
        <p:txBody>
          <a:bodyPr>
            <a:normAutofit/>
          </a:bodyPr>
          <a:lstStyle/>
          <a:p>
            <a:pPr lvl="0">
              <a:lnSpc>
                <a:spcPct val="70000"/>
              </a:lnSpc>
              <a:buClr>
                <a:schemeClr val="accent3"/>
              </a:buClr>
            </a:pPr>
            <a:r>
              <a:rPr lang="en-US" sz="2800" dirty="0"/>
              <a:t>Teachers need buildings, etc. </a:t>
            </a:r>
          </a:p>
          <a:p>
            <a:pPr lvl="0">
              <a:lnSpc>
                <a:spcPct val="70000"/>
              </a:lnSpc>
              <a:buClr>
                <a:schemeClr val="accent3"/>
              </a:buClr>
            </a:pPr>
            <a:r>
              <a:rPr lang="en-US" sz="2800" dirty="0"/>
              <a:t>Now they need a support team. </a:t>
            </a:r>
          </a:p>
          <a:p>
            <a:pPr lvl="0">
              <a:lnSpc>
                <a:spcPct val="70000"/>
              </a:lnSpc>
              <a:buClr>
                <a:schemeClr val="accent3"/>
              </a:buClr>
            </a:pPr>
            <a:r>
              <a:rPr lang="en-US" sz="2800" dirty="0"/>
              <a:t>Like when we watch the news</a:t>
            </a:r>
          </a:p>
        </p:txBody>
      </p:sp>
      <p:sp>
        <p:nvSpPr>
          <p:cNvPr id="6" name="TextBox 5">
            <a:extLst>
              <a:ext uri="{FF2B5EF4-FFF2-40B4-BE49-F238E27FC236}">
                <a16:creationId xmlns:a16="http://schemas.microsoft.com/office/drawing/2014/main" id="{0731744A-5F00-48AD-888E-11DB71D98D73}"/>
              </a:ext>
            </a:extLst>
          </p:cNvPr>
          <p:cNvSpPr txBox="1"/>
          <p:nvPr/>
        </p:nvSpPr>
        <p:spPr>
          <a:xfrm>
            <a:off x="7388114" y="5846544"/>
            <a:ext cx="4092922" cy="646331"/>
          </a:xfrm>
          <a:prstGeom prst="rect">
            <a:avLst/>
          </a:prstGeom>
          <a:noFill/>
        </p:spPr>
        <p:txBody>
          <a:bodyPr wrap="square">
            <a:spAutoFit/>
          </a:bodyPr>
          <a:lstStyle/>
          <a:p>
            <a:r>
              <a:rPr lang="en-US" sz="1200" dirty="0"/>
              <a:t>Image: https://ca.news.yahoo.com/ge-2020-psp-prizes-character-not-just-academics-when-selecting-candidates-tan-cheng-bock-043855531.html </a:t>
            </a:r>
          </a:p>
        </p:txBody>
      </p:sp>
      <p:pic>
        <p:nvPicPr>
          <p:cNvPr id="7" name="Picture 6" descr="A picture containing text, computer, display&#10;&#10;Description automatically generated">
            <a:extLst>
              <a:ext uri="{FF2B5EF4-FFF2-40B4-BE49-F238E27FC236}">
                <a16:creationId xmlns:a16="http://schemas.microsoft.com/office/drawing/2014/main" id="{9415D0C2-3301-4E07-8A40-CA13CEC88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117" y="3148459"/>
            <a:ext cx="5992079" cy="3344416"/>
          </a:xfrm>
          <a:prstGeom prst="rect">
            <a:avLst/>
          </a:prstGeom>
        </p:spPr>
      </p:pic>
    </p:spTree>
    <p:extLst>
      <p:ext uri="{BB962C8B-B14F-4D97-AF65-F5344CB8AC3E}">
        <p14:creationId xmlns:p14="http://schemas.microsoft.com/office/powerpoint/2010/main" val="211185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4094-C5C4-4DBC-8A6D-5FD4FB51F3D2}"/>
              </a:ext>
            </a:extLst>
          </p:cNvPr>
          <p:cNvSpPr>
            <a:spLocks noGrp="1"/>
          </p:cNvSpPr>
          <p:nvPr>
            <p:ph type="title"/>
          </p:nvPr>
        </p:nvSpPr>
        <p:spPr/>
        <p:txBody>
          <a:bodyPr/>
          <a:lstStyle/>
          <a:p>
            <a:pPr lvl="0"/>
            <a:r>
              <a:rPr lang="en-US" sz="3600" i="1" dirty="0">
                <a:effectLst/>
              </a:rPr>
              <a:t>We need live events</a:t>
            </a:r>
            <a:r>
              <a:rPr lang="en-US" sz="3600" dirty="0">
                <a:effectLst/>
              </a:rPr>
              <a:t>.</a:t>
            </a:r>
            <a:endParaRPr lang="en-US" sz="3600" dirty="0"/>
          </a:p>
        </p:txBody>
      </p:sp>
      <p:sp>
        <p:nvSpPr>
          <p:cNvPr id="3" name="Content Placeholder 2">
            <a:extLst>
              <a:ext uri="{FF2B5EF4-FFF2-40B4-BE49-F238E27FC236}">
                <a16:creationId xmlns:a16="http://schemas.microsoft.com/office/drawing/2014/main" id="{FB7E3457-D966-46FF-AAB8-4C113BBA32C2}"/>
              </a:ext>
            </a:extLst>
          </p:cNvPr>
          <p:cNvSpPr>
            <a:spLocks noGrp="1"/>
          </p:cNvSpPr>
          <p:nvPr>
            <p:ph idx="1"/>
          </p:nvPr>
        </p:nvSpPr>
        <p:spPr/>
        <p:txBody>
          <a:bodyPr>
            <a:normAutofit/>
          </a:bodyPr>
          <a:lstStyle/>
          <a:p>
            <a:pPr>
              <a:lnSpc>
                <a:spcPct val="70000"/>
              </a:lnSpc>
              <a:buClr>
                <a:schemeClr val="accent3"/>
              </a:buClr>
            </a:pPr>
            <a:r>
              <a:rPr lang="en-US" sz="2800" dirty="0"/>
              <a:t>Not for everything</a:t>
            </a:r>
            <a:r>
              <a:rPr lang="en-US" dirty="0"/>
              <a:t>, b</a:t>
            </a:r>
            <a:r>
              <a:rPr lang="en-US" sz="2800" dirty="0"/>
              <a:t>ut live events draw us in</a:t>
            </a:r>
          </a:p>
          <a:p>
            <a:pPr>
              <a:lnSpc>
                <a:spcPct val="70000"/>
              </a:lnSpc>
              <a:buClr>
                <a:schemeClr val="accent3"/>
              </a:buClr>
            </a:pPr>
            <a:r>
              <a:rPr lang="en-US" sz="2800" dirty="0"/>
              <a:t>They stimulate planning and anticipation</a:t>
            </a:r>
          </a:p>
          <a:p>
            <a:pPr>
              <a:lnSpc>
                <a:spcPct val="70000"/>
              </a:lnSpc>
              <a:buClr>
                <a:schemeClr val="accent3"/>
              </a:buClr>
            </a:pPr>
            <a:r>
              <a:rPr lang="en-US" sz="2800" dirty="0"/>
              <a:t>They provide interaction,  presence</a:t>
            </a:r>
          </a:p>
        </p:txBody>
      </p:sp>
      <p:pic>
        <p:nvPicPr>
          <p:cNvPr id="5" name="Picture 4" descr="A picture containing text, person, computer, computer&#10;&#10;Description automatically generated">
            <a:extLst>
              <a:ext uri="{FF2B5EF4-FFF2-40B4-BE49-F238E27FC236}">
                <a16:creationId xmlns:a16="http://schemas.microsoft.com/office/drawing/2014/main" id="{9B14FD0C-0CA6-4A66-B2AB-B4131DE39C8B}"/>
              </a:ext>
            </a:extLst>
          </p:cNvPr>
          <p:cNvPicPr>
            <a:picLocks noChangeAspect="1"/>
          </p:cNvPicPr>
          <p:nvPr/>
        </p:nvPicPr>
        <p:blipFill rotWithShape="1">
          <a:blip r:embed="rId3">
            <a:extLst>
              <a:ext uri="{28A0092B-C50C-407E-A947-70E740481C1C}">
                <a14:useLocalDpi xmlns:a14="http://schemas.microsoft.com/office/drawing/2010/main" val="0"/>
              </a:ext>
            </a:extLst>
          </a:blip>
          <a:srcRect t="7370" r="1" b="16096"/>
          <a:stretch/>
        </p:blipFill>
        <p:spPr>
          <a:xfrm>
            <a:off x="1214650" y="3135969"/>
            <a:ext cx="5625405" cy="2873848"/>
          </a:xfrm>
          <a:prstGeom prst="rect">
            <a:avLst/>
          </a:prstGeom>
        </p:spPr>
      </p:pic>
      <p:sp>
        <p:nvSpPr>
          <p:cNvPr id="7" name="TextBox 6">
            <a:extLst>
              <a:ext uri="{FF2B5EF4-FFF2-40B4-BE49-F238E27FC236}">
                <a16:creationId xmlns:a16="http://schemas.microsoft.com/office/drawing/2014/main" id="{0600C9C6-C5E2-4CA8-8079-EC03B5D2FDB8}"/>
              </a:ext>
            </a:extLst>
          </p:cNvPr>
          <p:cNvSpPr txBox="1"/>
          <p:nvPr/>
        </p:nvSpPr>
        <p:spPr>
          <a:xfrm>
            <a:off x="6897173" y="5732818"/>
            <a:ext cx="3940791" cy="276999"/>
          </a:xfrm>
          <a:prstGeom prst="rect">
            <a:avLst/>
          </a:prstGeom>
          <a:noFill/>
        </p:spPr>
        <p:txBody>
          <a:bodyPr wrap="square">
            <a:spAutoFit/>
          </a:bodyPr>
          <a:lstStyle/>
          <a:p>
            <a:r>
              <a:rPr lang="en-US" sz="1200" dirty="0"/>
              <a:t>Image: https://www.dacast.com/blog/virtual-events/</a:t>
            </a:r>
          </a:p>
        </p:txBody>
      </p:sp>
    </p:spTree>
    <p:extLst>
      <p:ext uri="{BB962C8B-B14F-4D97-AF65-F5344CB8AC3E}">
        <p14:creationId xmlns:p14="http://schemas.microsoft.com/office/powerpoint/2010/main" val="201671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4094-C5C4-4DBC-8A6D-5FD4FB51F3D2}"/>
              </a:ext>
            </a:extLst>
          </p:cNvPr>
          <p:cNvSpPr>
            <a:spLocks noGrp="1"/>
          </p:cNvSpPr>
          <p:nvPr>
            <p:ph type="title"/>
          </p:nvPr>
        </p:nvSpPr>
        <p:spPr/>
        <p:txBody>
          <a:bodyPr/>
          <a:lstStyle/>
          <a:p>
            <a:pPr lvl="0"/>
            <a:r>
              <a:rPr lang="en-US" sz="3600" i="1" dirty="0">
                <a:effectLst/>
              </a:rPr>
              <a:t>We need live events</a:t>
            </a:r>
            <a:r>
              <a:rPr lang="en-US" sz="3600" dirty="0">
                <a:effectLst/>
              </a:rPr>
              <a:t>.</a:t>
            </a:r>
            <a:endParaRPr lang="en-US" sz="3600" dirty="0"/>
          </a:p>
        </p:txBody>
      </p:sp>
      <p:sp>
        <p:nvSpPr>
          <p:cNvPr id="3" name="Content Placeholder 2">
            <a:extLst>
              <a:ext uri="{FF2B5EF4-FFF2-40B4-BE49-F238E27FC236}">
                <a16:creationId xmlns:a16="http://schemas.microsoft.com/office/drawing/2014/main" id="{FB7E3457-D966-46FF-AAB8-4C113BBA32C2}"/>
              </a:ext>
            </a:extLst>
          </p:cNvPr>
          <p:cNvSpPr>
            <a:spLocks noGrp="1"/>
          </p:cNvSpPr>
          <p:nvPr>
            <p:ph idx="1"/>
          </p:nvPr>
        </p:nvSpPr>
        <p:spPr/>
        <p:txBody>
          <a:bodyPr>
            <a:normAutofit/>
          </a:bodyPr>
          <a:lstStyle/>
          <a:p>
            <a:pPr>
              <a:lnSpc>
                <a:spcPct val="70000"/>
              </a:lnSpc>
              <a:buClr>
                <a:schemeClr val="accent3"/>
              </a:buClr>
            </a:pPr>
            <a:r>
              <a:rPr lang="en-US" sz="2800" dirty="0"/>
              <a:t>Not for everything</a:t>
            </a:r>
            <a:r>
              <a:rPr lang="en-US" dirty="0"/>
              <a:t>, b</a:t>
            </a:r>
            <a:r>
              <a:rPr lang="en-US" sz="2800" dirty="0"/>
              <a:t>ut live events draw us in</a:t>
            </a:r>
          </a:p>
          <a:p>
            <a:pPr>
              <a:lnSpc>
                <a:spcPct val="70000"/>
              </a:lnSpc>
              <a:buClr>
                <a:schemeClr val="accent3"/>
              </a:buClr>
            </a:pPr>
            <a:r>
              <a:rPr lang="en-US" sz="2800" dirty="0"/>
              <a:t>They stimulate planning and anticipation</a:t>
            </a:r>
          </a:p>
          <a:p>
            <a:pPr>
              <a:lnSpc>
                <a:spcPct val="70000"/>
              </a:lnSpc>
              <a:buClr>
                <a:schemeClr val="accent3"/>
              </a:buClr>
            </a:pPr>
            <a:r>
              <a:rPr lang="en-US" sz="2800" dirty="0"/>
              <a:t>They provide interaction,  presence</a:t>
            </a:r>
          </a:p>
        </p:txBody>
      </p:sp>
      <p:pic>
        <p:nvPicPr>
          <p:cNvPr id="4" name="Picture 3">
            <a:extLst>
              <a:ext uri="{FF2B5EF4-FFF2-40B4-BE49-F238E27FC236}">
                <a16:creationId xmlns:a16="http://schemas.microsoft.com/office/drawing/2014/main" id="{8AE077D7-86BE-4FE0-80A7-4DCC3246B36F}"/>
              </a:ext>
            </a:extLst>
          </p:cNvPr>
          <p:cNvPicPr>
            <a:picLocks noChangeAspect="1"/>
          </p:cNvPicPr>
          <p:nvPr/>
        </p:nvPicPr>
        <p:blipFill>
          <a:blip r:embed="rId2"/>
          <a:stretch>
            <a:fillRect/>
          </a:stretch>
        </p:blipFill>
        <p:spPr>
          <a:xfrm>
            <a:off x="838200" y="3263085"/>
            <a:ext cx="10653509" cy="3327990"/>
          </a:xfrm>
          <a:prstGeom prst="rect">
            <a:avLst/>
          </a:prstGeom>
          <a:ln>
            <a:solidFill>
              <a:schemeClr val="tx1"/>
            </a:solidFill>
          </a:ln>
        </p:spPr>
      </p:pic>
    </p:spTree>
    <p:extLst>
      <p:ext uri="{BB962C8B-B14F-4D97-AF65-F5344CB8AC3E}">
        <p14:creationId xmlns:p14="http://schemas.microsoft.com/office/powerpoint/2010/main" val="2039276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4094-C5C4-4DBC-8A6D-5FD4FB51F3D2}"/>
              </a:ext>
            </a:extLst>
          </p:cNvPr>
          <p:cNvSpPr>
            <a:spLocks noGrp="1"/>
          </p:cNvSpPr>
          <p:nvPr>
            <p:ph type="title"/>
          </p:nvPr>
        </p:nvSpPr>
        <p:spPr/>
        <p:txBody>
          <a:bodyPr/>
          <a:lstStyle/>
          <a:p>
            <a:pPr lvl="0"/>
            <a:r>
              <a:rPr lang="en-US" sz="3600" i="1" dirty="0">
                <a:effectLst/>
              </a:rPr>
              <a:t>We need live events</a:t>
            </a:r>
            <a:r>
              <a:rPr lang="en-US" sz="3600" dirty="0">
                <a:effectLst/>
              </a:rPr>
              <a:t>.</a:t>
            </a:r>
            <a:endParaRPr lang="en-US" sz="3600" dirty="0"/>
          </a:p>
        </p:txBody>
      </p:sp>
      <p:sp>
        <p:nvSpPr>
          <p:cNvPr id="3" name="Content Placeholder 2">
            <a:extLst>
              <a:ext uri="{FF2B5EF4-FFF2-40B4-BE49-F238E27FC236}">
                <a16:creationId xmlns:a16="http://schemas.microsoft.com/office/drawing/2014/main" id="{FB7E3457-D966-46FF-AAB8-4C113BBA32C2}"/>
              </a:ext>
            </a:extLst>
          </p:cNvPr>
          <p:cNvSpPr>
            <a:spLocks noGrp="1"/>
          </p:cNvSpPr>
          <p:nvPr>
            <p:ph idx="1"/>
          </p:nvPr>
        </p:nvSpPr>
        <p:spPr/>
        <p:txBody>
          <a:bodyPr>
            <a:normAutofit/>
          </a:bodyPr>
          <a:lstStyle/>
          <a:p>
            <a:pPr>
              <a:lnSpc>
                <a:spcPct val="70000"/>
              </a:lnSpc>
              <a:buClr>
                <a:schemeClr val="accent3"/>
              </a:buClr>
            </a:pPr>
            <a:r>
              <a:rPr lang="en-US" sz="2800" dirty="0"/>
              <a:t>Not for everything</a:t>
            </a:r>
            <a:r>
              <a:rPr lang="en-US" dirty="0"/>
              <a:t>, b</a:t>
            </a:r>
            <a:r>
              <a:rPr lang="en-US" sz="2800" dirty="0"/>
              <a:t>ut live events draw us in</a:t>
            </a:r>
          </a:p>
          <a:p>
            <a:pPr>
              <a:lnSpc>
                <a:spcPct val="70000"/>
              </a:lnSpc>
              <a:buClr>
                <a:schemeClr val="accent3"/>
              </a:buClr>
            </a:pPr>
            <a:r>
              <a:rPr lang="en-US" sz="2800" dirty="0"/>
              <a:t>They stimulate planning and anticipation</a:t>
            </a:r>
          </a:p>
          <a:p>
            <a:pPr>
              <a:lnSpc>
                <a:spcPct val="70000"/>
              </a:lnSpc>
              <a:buClr>
                <a:schemeClr val="accent3"/>
              </a:buClr>
            </a:pPr>
            <a:r>
              <a:rPr lang="en-US" sz="2800" dirty="0"/>
              <a:t>They provide interaction,  presence</a:t>
            </a:r>
          </a:p>
        </p:txBody>
      </p:sp>
      <p:pic>
        <p:nvPicPr>
          <p:cNvPr id="6" name="Picture 5" descr="A football player running with the ball&#10;&#10;Description automatically generated with low confidence">
            <a:extLst>
              <a:ext uri="{FF2B5EF4-FFF2-40B4-BE49-F238E27FC236}">
                <a16:creationId xmlns:a16="http://schemas.microsoft.com/office/drawing/2014/main" id="{296A1A46-5B5B-4E94-A7C0-30EF60E27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443" y="3429000"/>
            <a:ext cx="4333733" cy="2889155"/>
          </a:xfrm>
          <a:prstGeom prst="rect">
            <a:avLst/>
          </a:prstGeom>
        </p:spPr>
      </p:pic>
      <p:sp>
        <p:nvSpPr>
          <p:cNvPr id="8" name="TextBox 7">
            <a:extLst>
              <a:ext uri="{FF2B5EF4-FFF2-40B4-BE49-F238E27FC236}">
                <a16:creationId xmlns:a16="http://schemas.microsoft.com/office/drawing/2014/main" id="{3542ED43-7DEC-49C4-8C59-2177F6024DA8}"/>
              </a:ext>
            </a:extLst>
          </p:cNvPr>
          <p:cNvSpPr txBox="1"/>
          <p:nvPr/>
        </p:nvSpPr>
        <p:spPr>
          <a:xfrm>
            <a:off x="1371028" y="3429000"/>
            <a:ext cx="3299346" cy="2031325"/>
          </a:xfrm>
          <a:prstGeom prst="rect">
            <a:avLst/>
          </a:prstGeom>
          <a:noFill/>
        </p:spPr>
        <p:txBody>
          <a:bodyPr wrap="square">
            <a:spAutoFit/>
          </a:bodyPr>
          <a:lstStyle/>
          <a:p>
            <a:r>
              <a:rPr lang="en-US" dirty="0"/>
              <a:t>In the independent league known as Fan Controlled Football, they take play calls from strangers on the internet, who are watching the contest on the gaming platform Twitch, voting in real time via the league’s app.</a:t>
            </a:r>
          </a:p>
        </p:txBody>
      </p:sp>
      <p:sp>
        <p:nvSpPr>
          <p:cNvPr id="10" name="TextBox 9">
            <a:extLst>
              <a:ext uri="{FF2B5EF4-FFF2-40B4-BE49-F238E27FC236}">
                <a16:creationId xmlns:a16="http://schemas.microsoft.com/office/drawing/2014/main" id="{A5B58E7E-D384-4A24-B4FA-D9FCCF6011BE}"/>
              </a:ext>
            </a:extLst>
          </p:cNvPr>
          <p:cNvSpPr txBox="1"/>
          <p:nvPr/>
        </p:nvSpPr>
        <p:spPr>
          <a:xfrm>
            <a:off x="1371028" y="5557034"/>
            <a:ext cx="3299346" cy="523220"/>
          </a:xfrm>
          <a:prstGeom prst="rect">
            <a:avLst/>
          </a:prstGeom>
          <a:noFill/>
        </p:spPr>
        <p:txBody>
          <a:bodyPr wrap="square">
            <a:spAutoFit/>
          </a:bodyPr>
          <a:lstStyle/>
          <a:p>
            <a:r>
              <a:rPr lang="en-US" sz="1400" dirty="0">
                <a:hlinkClick r:id="rId3"/>
              </a:rPr>
              <a:t>https://expmag.com/2021/09/in-this-football-league-the-fans-call-the-plays/</a:t>
            </a:r>
            <a:r>
              <a:rPr lang="en-US" sz="1400" dirty="0"/>
              <a:t> </a:t>
            </a:r>
          </a:p>
        </p:txBody>
      </p:sp>
      <p:sp>
        <p:nvSpPr>
          <p:cNvPr id="11" name="Rectangle 10">
            <a:extLst>
              <a:ext uri="{FF2B5EF4-FFF2-40B4-BE49-F238E27FC236}">
                <a16:creationId xmlns:a16="http://schemas.microsoft.com/office/drawing/2014/main" id="{30F2D598-3386-45B7-8B75-352AD7E19771}"/>
              </a:ext>
            </a:extLst>
          </p:cNvPr>
          <p:cNvSpPr/>
          <p:nvPr/>
        </p:nvSpPr>
        <p:spPr>
          <a:xfrm>
            <a:off x="982639" y="3207224"/>
            <a:ext cx="8993874" cy="33179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049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C1D1-0B3C-4143-AC1A-6213A3DA99C1}"/>
              </a:ext>
            </a:extLst>
          </p:cNvPr>
          <p:cNvSpPr>
            <a:spLocks noGrp="1"/>
          </p:cNvSpPr>
          <p:nvPr>
            <p:ph type="title"/>
          </p:nvPr>
        </p:nvSpPr>
        <p:spPr/>
        <p:txBody>
          <a:bodyPr/>
          <a:lstStyle/>
          <a:p>
            <a:pPr lvl="0"/>
            <a:r>
              <a:rPr lang="en-US" sz="3600" i="1" dirty="0">
                <a:effectLst/>
              </a:rPr>
              <a:t>Open media plays a key role</a:t>
            </a:r>
            <a:r>
              <a:rPr lang="en-US" sz="3600" dirty="0">
                <a:effectLst/>
              </a:rPr>
              <a:t>. </a:t>
            </a:r>
            <a:endParaRPr lang="en-US" sz="3600" dirty="0"/>
          </a:p>
        </p:txBody>
      </p:sp>
      <p:sp>
        <p:nvSpPr>
          <p:cNvPr id="3" name="Content Placeholder 2">
            <a:extLst>
              <a:ext uri="{FF2B5EF4-FFF2-40B4-BE49-F238E27FC236}">
                <a16:creationId xmlns:a16="http://schemas.microsoft.com/office/drawing/2014/main" id="{D16B5B2E-DC59-44F5-8902-88BD1521BC13}"/>
              </a:ext>
            </a:extLst>
          </p:cNvPr>
          <p:cNvSpPr>
            <a:spLocks noGrp="1"/>
          </p:cNvSpPr>
          <p:nvPr>
            <p:ph idx="1"/>
          </p:nvPr>
        </p:nvSpPr>
        <p:spPr/>
        <p:txBody>
          <a:bodyPr>
            <a:normAutofit/>
          </a:bodyPr>
          <a:lstStyle/>
          <a:p>
            <a:pPr lvl="0">
              <a:lnSpc>
                <a:spcPct val="70000"/>
              </a:lnSpc>
              <a:buClr>
                <a:schemeClr val="accent3"/>
              </a:buClr>
            </a:pPr>
            <a:r>
              <a:rPr lang="en-US" sz="2800" dirty="0"/>
              <a:t>We can’t learn without it</a:t>
            </a:r>
          </a:p>
          <a:p>
            <a:pPr lvl="0">
              <a:lnSpc>
                <a:spcPct val="70000"/>
              </a:lnSpc>
              <a:buClr>
                <a:schemeClr val="accent3"/>
              </a:buClr>
            </a:pPr>
            <a:r>
              <a:rPr lang="en-US" sz="2800" dirty="0"/>
              <a:t>We need an alphabet</a:t>
            </a:r>
          </a:p>
          <a:p>
            <a:pPr lvl="0">
              <a:lnSpc>
                <a:spcPct val="70000"/>
              </a:lnSpc>
              <a:buClr>
                <a:schemeClr val="accent3"/>
              </a:buClr>
            </a:pPr>
            <a:r>
              <a:rPr lang="en-US" sz="2800" dirty="0"/>
              <a:t>We need words, we need data</a:t>
            </a:r>
          </a:p>
          <a:p>
            <a:pPr marL="0" lvl="0" indent="0">
              <a:lnSpc>
                <a:spcPct val="60000"/>
              </a:lnSpc>
              <a:buNone/>
            </a:pPr>
            <a:endParaRPr lang="en-US" sz="3600" dirty="0"/>
          </a:p>
        </p:txBody>
      </p:sp>
      <p:pic>
        <p:nvPicPr>
          <p:cNvPr id="4" name="Picture 3" descr="A group of people posing for a photo&#10;&#10;Description automatically generated with medium confidence">
            <a:extLst>
              <a:ext uri="{FF2B5EF4-FFF2-40B4-BE49-F238E27FC236}">
                <a16:creationId xmlns:a16="http://schemas.microsoft.com/office/drawing/2014/main" id="{F1F515D0-3C6C-45F1-BF6C-65EFF0A83F3F}"/>
              </a:ext>
            </a:extLst>
          </p:cNvPr>
          <p:cNvPicPr>
            <a:picLocks noChangeAspect="1"/>
          </p:cNvPicPr>
          <p:nvPr/>
        </p:nvPicPr>
        <p:blipFill rotWithShape="1">
          <a:blip r:embed="rId3">
            <a:extLst>
              <a:ext uri="{28A0092B-C50C-407E-A947-70E740481C1C}">
                <a14:useLocalDpi xmlns:a14="http://schemas.microsoft.com/office/drawing/2010/main" val="0"/>
              </a:ext>
            </a:extLst>
          </a:blip>
          <a:srcRect r="-1" b="28249"/>
          <a:stretch/>
        </p:blipFill>
        <p:spPr>
          <a:xfrm>
            <a:off x="955342" y="3189763"/>
            <a:ext cx="6138207" cy="3303112"/>
          </a:xfrm>
          <a:prstGeom prst="rect">
            <a:avLst/>
          </a:prstGeom>
        </p:spPr>
      </p:pic>
      <p:sp>
        <p:nvSpPr>
          <p:cNvPr id="6" name="TextBox 5">
            <a:extLst>
              <a:ext uri="{FF2B5EF4-FFF2-40B4-BE49-F238E27FC236}">
                <a16:creationId xmlns:a16="http://schemas.microsoft.com/office/drawing/2014/main" id="{26CE307A-5B97-4F26-8E6F-171974838784}"/>
              </a:ext>
            </a:extLst>
          </p:cNvPr>
          <p:cNvSpPr txBox="1"/>
          <p:nvPr/>
        </p:nvSpPr>
        <p:spPr>
          <a:xfrm>
            <a:off x="838200" y="6581001"/>
            <a:ext cx="6093724" cy="276999"/>
          </a:xfrm>
          <a:prstGeom prst="rect">
            <a:avLst/>
          </a:prstGeom>
          <a:noFill/>
        </p:spPr>
        <p:txBody>
          <a:bodyPr wrap="square">
            <a:spAutoFit/>
          </a:bodyPr>
          <a:lstStyle/>
          <a:p>
            <a:r>
              <a:rPr lang="en-US" sz="1200" dirty="0"/>
              <a:t>Image: http://english.uny.ac.id/article/archipelago-pop-encyclopedia-learning-media</a:t>
            </a:r>
          </a:p>
        </p:txBody>
      </p:sp>
    </p:spTree>
    <p:extLst>
      <p:ext uri="{BB962C8B-B14F-4D97-AF65-F5344CB8AC3E}">
        <p14:creationId xmlns:p14="http://schemas.microsoft.com/office/powerpoint/2010/main" val="324652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C1D1-0B3C-4143-AC1A-6213A3DA99C1}"/>
              </a:ext>
            </a:extLst>
          </p:cNvPr>
          <p:cNvSpPr>
            <a:spLocks noGrp="1"/>
          </p:cNvSpPr>
          <p:nvPr>
            <p:ph type="title"/>
          </p:nvPr>
        </p:nvSpPr>
        <p:spPr/>
        <p:txBody>
          <a:bodyPr/>
          <a:lstStyle/>
          <a:p>
            <a:pPr lvl="0"/>
            <a:r>
              <a:rPr lang="en-US" sz="3600" i="1" dirty="0">
                <a:effectLst/>
              </a:rPr>
              <a:t>Open media plays a key role</a:t>
            </a:r>
            <a:r>
              <a:rPr lang="en-US" sz="3600" dirty="0">
                <a:effectLst/>
              </a:rPr>
              <a:t>. </a:t>
            </a:r>
            <a:endParaRPr lang="en-US" sz="3600" dirty="0"/>
          </a:p>
        </p:txBody>
      </p:sp>
      <p:sp>
        <p:nvSpPr>
          <p:cNvPr id="3" name="Content Placeholder 2">
            <a:extLst>
              <a:ext uri="{FF2B5EF4-FFF2-40B4-BE49-F238E27FC236}">
                <a16:creationId xmlns:a16="http://schemas.microsoft.com/office/drawing/2014/main" id="{D16B5B2E-DC59-44F5-8902-88BD1521BC13}"/>
              </a:ext>
            </a:extLst>
          </p:cNvPr>
          <p:cNvSpPr>
            <a:spLocks noGrp="1"/>
          </p:cNvSpPr>
          <p:nvPr>
            <p:ph idx="1"/>
          </p:nvPr>
        </p:nvSpPr>
        <p:spPr/>
        <p:txBody>
          <a:bodyPr>
            <a:normAutofit/>
          </a:bodyPr>
          <a:lstStyle/>
          <a:p>
            <a:pPr lvl="0">
              <a:lnSpc>
                <a:spcPct val="70000"/>
              </a:lnSpc>
              <a:buClr>
                <a:schemeClr val="accent3"/>
              </a:buClr>
            </a:pPr>
            <a:r>
              <a:rPr lang="en-US" sz="2800" dirty="0"/>
              <a:t>We can’t learn without it</a:t>
            </a:r>
          </a:p>
          <a:p>
            <a:pPr lvl="0">
              <a:lnSpc>
                <a:spcPct val="70000"/>
              </a:lnSpc>
              <a:buClr>
                <a:schemeClr val="accent3"/>
              </a:buClr>
            </a:pPr>
            <a:r>
              <a:rPr lang="en-US" sz="2800" dirty="0"/>
              <a:t>We need an alphabet</a:t>
            </a:r>
          </a:p>
          <a:p>
            <a:pPr lvl="0">
              <a:lnSpc>
                <a:spcPct val="70000"/>
              </a:lnSpc>
              <a:buClr>
                <a:schemeClr val="accent3"/>
              </a:buClr>
            </a:pPr>
            <a:r>
              <a:rPr lang="en-US" sz="2800" dirty="0"/>
              <a:t>We need words, we need data</a:t>
            </a:r>
          </a:p>
          <a:p>
            <a:pPr marL="0" lvl="0" indent="0">
              <a:lnSpc>
                <a:spcPct val="60000"/>
              </a:lnSpc>
              <a:buNone/>
            </a:pPr>
            <a:endParaRPr lang="en-US" sz="3600" dirty="0"/>
          </a:p>
        </p:txBody>
      </p:sp>
      <p:pic>
        <p:nvPicPr>
          <p:cNvPr id="7" name="Picture 6" descr="Graphical user interface&#10;&#10;Description automatically generated with medium confidence">
            <a:extLst>
              <a:ext uri="{FF2B5EF4-FFF2-40B4-BE49-F238E27FC236}">
                <a16:creationId xmlns:a16="http://schemas.microsoft.com/office/drawing/2014/main" id="{F70635A1-5427-4F78-8971-AFA0D6E96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0" y="3285349"/>
            <a:ext cx="6623713" cy="2764227"/>
          </a:xfrm>
          <a:prstGeom prst="rect">
            <a:avLst/>
          </a:prstGeom>
        </p:spPr>
      </p:pic>
      <p:sp>
        <p:nvSpPr>
          <p:cNvPr id="9" name="TextBox 8">
            <a:extLst>
              <a:ext uri="{FF2B5EF4-FFF2-40B4-BE49-F238E27FC236}">
                <a16:creationId xmlns:a16="http://schemas.microsoft.com/office/drawing/2014/main" id="{A7EFA63F-CBAA-4081-ADA7-C8532CC9941D}"/>
              </a:ext>
            </a:extLst>
          </p:cNvPr>
          <p:cNvSpPr txBox="1"/>
          <p:nvPr/>
        </p:nvSpPr>
        <p:spPr>
          <a:xfrm>
            <a:off x="4206923" y="3360446"/>
            <a:ext cx="6820468" cy="646331"/>
          </a:xfrm>
          <a:prstGeom prst="rect">
            <a:avLst/>
          </a:prstGeom>
          <a:noFill/>
        </p:spPr>
        <p:txBody>
          <a:bodyPr wrap="square">
            <a:spAutoFit/>
          </a:bodyPr>
          <a:lstStyle/>
          <a:p>
            <a:r>
              <a:rPr lang="en-US" sz="3600" dirty="0"/>
              <a:t>What assets are actually reusable?</a:t>
            </a:r>
          </a:p>
        </p:txBody>
      </p:sp>
      <p:sp>
        <p:nvSpPr>
          <p:cNvPr id="11" name="TextBox 10">
            <a:extLst>
              <a:ext uri="{FF2B5EF4-FFF2-40B4-BE49-F238E27FC236}">
                <a16:creationId xmlns:a16="http://schemas.microsoft.com/office/drawing/2014/main" id="{5FA3A4F5-8A49-41AB-9535-463D583D98F6}"/>
              </a:ext>
            </a:extLst>
          </p:cNvPr>
          <p:cNvSpPr txBox="1"/>
          <p:nvPr/>
        </p:nvSpPr>
        <p:spPr>
          <a:xfrm>
            <a:off x="6810232" y="4076564"/>
            <a:ext cx="4009029" cy="1754326"/>
          </a:xfrm>
          <a:prstGeom prst="rect">
            <a:avLst/>
          </a:prstGeom>
          <a:solidFill>
            <a:schemeClr val="bg1"/>
          </a:solidFill>
          <a:ln>
            <a:solidFill>
              <a:schemeClr val="tx1"/>
            </a:solidFill>
          </a:ln>
        </p:spPr>
        <p:txBody>
          <a:bodyPr wrap="square">
            <a:spAutoFit/>
          </a:bodyPr>
          <a:lstStyle/>
          <a:p>
            <a:r>
              <a:rPr lang="en-US" dirty="0"/>
              <a:t>“What are the granular things that take time to produce, that can be hard to get right, and that someone may have already done? And what other spin-offs or benefits might there be from being able to reuse the asset?”</a:t>
            </a:r>
          </a:p>
        </p:txBody>
      </p:sp>
      <p:sp>
        <p:nvSpPr>
          <p:cNvPr id="13" name="TextBox 12">
            <a:extLst>
              <a:ext uri="{FF2B5EF4-FFF2-40B4-BE49-F238E27FC236}">
                <a16:creationId xmlns:a16="http://schemas.microsoft.com/office/drawing/2014/main" id="{84E6D3BD-1BFD-4ACA-98C8-1EB164235C1D}"/>
              </a:ext>
            </a:extLst>
          </p:cNvPr>
          <p:cNvSpPr txBox="1"/>
          <p:nvPr/>
        </p:nvSpPr>
        <p:spPr>
          <a:xfrm>
            <a:off x="6002171" y="5911077"/>
            <a:ext cx="6093724" cy="276999"/>
          </a:xfrm>
          <a:prstGeom prst="rect">
            <a:avLst/>
          </a:prstGeom>
          <a:noFill/>
        </p:spPr>
        <p:txBody>
          <a:bodyPr wrap="square">
            <a:spAutoFit/>
          </a:bodyPr>
          <a:lstStyle/>
          <a:p>
            <a:r>
              <a:rPr lang="en-US" sz="1200" dirty="0"/>
              <a:t>Tony Hirst: </a:t>
            </a:r>
            <a:r>
              <a:rPr lang="en-US" sz="1200" dirty="0">
                <a:hlinkClick r:id="rId3"/>
              </a:rPr>
              <a:t>https://blog.ouseful.info/2021/09/03/reusing-educational-assets/</a:t>
            </a:r>
            <a:r>
              <a:rPr lang="en-US" sz="1200" dirty="0"/>
              <a:t> </a:t>
            </a:r>
          </a:p>
        </p:txBody>
      </p:sp>
      <p:sp>
        <p:nvSpPr>
          <p:cNvPr id="15" name="Rectangle 14">
            <a:extLst>
              <a:ext uri="{FF2B5EF4-FFF2-40B4-BE49-F238E27FC236}">
                <a16:creationId xmlns:a16="http://schemas.microsoft.com/office/drawing/2014/main" id="{0EE70257-7B98-49A9-A6DC-27DFEB786E9B}"/>
              </a:ext>
            </a:extLst>
          </p:cNvPr>
          <p:cNvSpPr/>
          <p:nvPr/>
        </p:nvSpPr>
        <p:spPr>
          <a:xfrm>
            <a:off x="916390" y="3084394"/>
            <a:ext cx="10261126" cy="34084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586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C1D1-0B3C-4143-AC1A-6213A3DA99C1}"/>
              </a:ext>
            </a:extLst>
          </p:cNvPr>
          <p:cNvSpPr>
            <a:spLocks noGrp="1"/>
          </p:cNvSpPr>
          <p:nvPr>
            <p:ph type="title"/>
          </p:nvPr>
        </p:nvSpPr>
        <p:spPr/>
        <p:txBody>
          <a:bodyPr/>
          <a:lstStyle/>
          <a:p>
            <a:pPr lvl="0"/>
            <a:r>
              <a:rPr lang="en-US" sz="3600" i="1" dirty="0">
                <a:effectLst/>
              </a:rPr>
              <a:t>Open media plays a key role</a:t>
            </a:r>
            <a:r>
              <a:rPr lang="en-US" sz="3600" dirty="0">
                <a:effectLst/>
              </a:rPr>
              <a:t>. </a:t>
            </a:r>
            <a:endParaRPr lang="en-US" sz="3600" dirty="0"/>
          </a:p>
        </p:txBody>
      </p:sp>
      <p:sp>
        <p:nvSpPr>
          <p:cNvPr id="3" name="Content Placeholder 2">
            <a:extLst>
              <a:ext uri="{FF2B5EF4-FFF2-40B4-BE49-F238E27FC236}">
                <a16:creationId xmlns:a16="http://schemas.microsoft.com/office/drawing/2014/main" id="{D16B5B2E-DC59-44F5-8902-88BD1521BC13}"/>
              </a:ext>
            </a:extLst>
          </p:cNvPr>
          <p:cNvSpPr>
            <a:spLocks noGrp="1"/>
          </p:cNvSpPr>
          <p:nvPr>
            <p:ph idx="1"/>
          </p:nvPr>
        </p:nvSpPr>
        <p:spPr/>
        <p:txBody>
          <a:bodyPr>
            <a:normAutofit/>
          </a:bodyPr>
          <a:lstStyle/>
          <a:p>
            <a:pPr lvl="0">
              <a:lnSpc>
                <a:spcPct val="70000"/>
              </a:lnSpc>
              <a:buClr>
                <a:schemeClr val="accent3"/>
              </a:buClr>
            </a:pPr>
            <a:r>
              <a:rPr lang="en-US" sz="2800" dirty="0"/>
              <a:t>We need responsibility</a:t>
            </a:r>
          </a:p>
          <a:p>
            <a:pPr lvl="0">
              <a:lnSpc>
                <a:spcPct val="70000"/>
              </a:lnSpc>
              <a:buClr>
                <a:schemeClr val="accent3"/>
              </a:buClr>
            </a:pPr>
            <a:r>
              <a:rPr lang="en-US" sz="2800" dirty="0"/>
              <a:t>We need ownership</a:t>
            </a:r>
          </a:p>
          <a:p>
            <a:pPr marL="0" lvl="0" indent="0">
              <a:lnSpc>
                <a:spcPct val="60000"/>
              </a:lnSpc>
              <a:buNone/>
            </a:pPr>
            <a:endParaRPr lang="en-US" sz="3600" dirty="0"/>
          </a:p>
        </p:txBody>
      </p:sp>
      <p:pic>
        <p:nvPicPr>
          <p:cNvPr id="5" name="Picture 4">
            <a:extLst>
              <a:ext uri="{FF2B5EF4-FFF2-40B4-BE49-F238E27FC236}">
                <a16:creationId xmlns:a16="http://schemas.microsoft.com/office/drawing/2014/main" id="{ABF4596D-18C4-430C-8F77-2DBE21473291}"/>
              </a:ext>
            </a:extLst>
          </p:cNvPr>
          <p:cNvPicPr>
            <a:picLocks noChangeAspect="1"/>
          </p:cNvPicPr>
          <p:nvPr/>
        </p:nvPicPr>
        <p:blipFill>
          <a:blip r:embed="rId2"/>
          <a:stretch>
            <a:fillRect/>
          </a:stretch>
        </p:blipFill>
        <p:spPr>
          <a:xfrm>
            <a:off x="982637" y="2702605"/>
            <a:ext cx="8015785" cy="3203914"/>
          </a:xfrm>
          <a:prstGeom prst="rect">
            <a:avLst/>
          </a:prstGeom>
          <a:ln>
            <a:solidFill>
              <a:schemeClr val="tx1"/>
            </a:solidFill>
          </a:ln>
        </p:spPr>
      </p:pic>
      <p:sp>
        <p:nvSpPr>
          <p:cNvPr id="6" name="TextBox 5">
            <a:extLst>
              <a:ext uri="{FF2B5EF4-FFF2-40B4-BE49-F238E27FC236}">
                <a16:creationId xmlns:a16="http://schemas.microsoft.com/office/drawing/2014/main" id="{796CE82F-35F2-47EE-8CCD-310E6BAAC012}"/>
              </a:ext>
            </a:extLst>
          </p:cNvPr>
          <p:cNvSpPr txBox="1"/>
          <p:nvPr/>
        </p:nvSpPr>
        <p:spPr>
          <a:xfrm>
            <a:off x="948838" y="6215876"/>
            <a:ext cx="7503207" cy="276999"/>
          </a:xfrm>
          <a:prstGeom prst="rect">
            <a:avLst/>
          </a:prstGeom>
          <a:noFill/>
        </p:spPr>
        <p:txBody>
          <a:bodyPr wrap="square" rtlCol="0">
            <a:spAutoFit/>
          </a:bodyPr>
          <a:lstStyle/>
          <a:p>
            <a:r>
              <a:rPr lang="en-US" sz="1200" dirty="0" err="1">
                <a:solidFill>
                  <a:schemeClr val="tx2">
                    <a:lumMod val="60000"/>
                    <a:lumOff val="40000"/>
                  </a:schemeClr>
                </a:solidFill>
              </a:rPr>
              <a:t>From:Luke</a:t>
            </a:r>
            <a:r>
              <a:rPr lang="en-US" sz="1200" dirty="0">
                <a:solidFill>
                  <a:schemeClr val="tx2">
                    <a:lumMod val="60000"/>
                    <a:lumOff val="40000"/>
                  </a:schemeClr>
                </a:solidFill>
              </a:rPr>
              <a:t> Siena, Kerry Truman, Chris Forbes (ALTC Fringe)</a:t>
            </a:r>
          </a:p>
        </p:txBody>
      </p:sp>
    </p:spTree>
    <p:extLst>
      <p:ext uri="{BB962C8B-B14F-4D97-AF65-F5344CB8AC3E}">
        <p14:creationId xmlns:p14="http://schemas.microsoft.com/office/powerpoint/2010/main" val="1259091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5166-D628-4110-9107-38C10FE9AB63}"/>
              </a:ext>
            </a:extLst>
          </p:cNvPr>
          <p:cNvSpPr>
            <a:spLocks noGrp="1"/>
          </p:cNvSpPr>
          <p:nvPr>
            <p:ph type="title"/>
          </p:nvPr>
        </p:nvSpPr>
        <p:spPr/>
        <p:txBody>
          <a:bodyPr>
            <a:normAutofit/>
          </a:bodyPr>
          <a:lstStyle/>
          <a:p>
            <a:r>
              <a:rPr lang="en-US" sz="3600" i="1" dirty="0"/>
              <a:t>Collaborative</a:t>
            </a:r>
          </a:p>
        </p:txBody>
      </p:sp>
      <p:sp>
        <p:nvSpPr>
          <p:cNvPr id="3" name="Content Placeholder 2">
            <a:extLst>
              <a:ext uri="{FF2B5EF4-FFF2-40B4-BE49-F238E27FC236}">
                <a16:creationId xmlns:a16="http://schemas.microsoft.com/office/drawing/2014/main" id="{CC2053AB-7E0E-4BD7-A9C4-BC5B3F3B81F3}"/>
              </a:ext>
            </a:extLst>
          </p:cNvPr>
          <p:cNvSpPr>
            <a:spLocks noGrp="1"/>
          </p:cNvSpPr>
          <p:nvPr>
            <p:ph idx="1"/>
          </p:nvPr>
        </p:nvSpPr>
        <p:spPr/>
        <p:txBody>
          <a:bodyPr/>
          <a:lstStyle/>
          <a:p>
            <a:pPr marL="0" indent="0">
              <a:buNone/>
            </a:pPr>
            <a:r>
              <a:rPr lang="en-US" dirty="0">
                <a:solidFill>
                  <a:schemeClr val="bg1">
                    <a:lumMod val="50000"/>
                  </a:schemeClr>
                </a:solidFill>
              </a:rPr>
              <a:t>Active, </a:t>
            </a:r>
            <a:r>
              <a:rPr lang="en-US" b="1" dirty="0"/>
              <a:t>Collaborative</a:t>
            </a:r>
            <a:r>
              <a:rPr lang="en-US" dirty="0">
                <a:solidFill>
                  <a:schemeClr val="bg1">
                    <a:lumMod val="50000"/>
                  </a:schemeClr>
                </a:solidFill>
              </a:rPr>
              <a:t> Learning (ACL)–a continuum of practice(s): Stories from Lockdown / Socially Distanced Classrooms</a:t>
            </a:r>
          </a:p>
          <a:p>
            <a:endParaRPr lang="en-US" dirty="0"/>
          </a:p>
        </p:txBody>
      </p:sp>
      <p:sp>
        <p:nvSpPr>
          <p:cNvPr id="4" name="TextBox 3">
            <a:extLst>
              <a:ext uri="{FF2B5EF4-FFF2-40B4-BE49-F238E27FC236}">
                <a16:creationId xmlns:a16="http://schemas.microsoft.com/office/drawing/2014/main" id="{E51EA720-E122-4602-B6D0-0903C2C747BE}"/>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17A5CEF8-5753-4528-8ED0-88346B05E6E1}"/>
              </a:ext>
            </a:extLst>
          </p:cNvPr>
          <p:cNvSpPr txBox="1"/>
          <p:nvPr/>
        </p:nvSpPr>
        <p:spPr>
          <a:xfrm>
            <a:off x="1085316" y="5810317"/>
            <a:ext cx="7503207" cy="276999"/>
          </a:xfrm>
          <a:prstGeom prst="rect">
            <a:avLst/>
          </a:prstGeom>
          <a:noFill/>
        </p:spPr>
        <p:txBody>
          <a:bodyPr wrap="square" rtlCol="0">
            <a:spAutoFit/>
          </a:bodyPr>
          <a:lstStyle/>
          <a:p>
            <a:r>
              <a:rPr lang="en-US" sz="1200" dirty="0">
                <a:solidFill>
                  <a:schemeClr val="tx2">
                    <a:lumMod val="60000"/>
                    <a:lumOff val="40000"/>
                  </a:schemeClr>
                </a:solidFill>
              </a:rPr>
              <a:t>Image: </a:t>
            </a:r>
            <a:r>
              <a:rPr lang="en-US" sz="1200" dirty="0">
                <a:solidFill>
                  <a:schemeClr val="tx2">
                    <a:lumMod val="60000"/>
                    <a:lumOff val="40000"/>
                  </a:schemeClr>
                </a:solidFill>
                <a:hlinkClick r:id="rId2"/>
              </a:rPr>
              <a:t>https://www.itweapons.com/tips-for-improving-office-communication-collaboration/</a:t>
            </a:r>
            <a:r>
              <a:rPr lang="en-US" sz="1200" dirty="0">
                <a:solidFill>
                  <a:schemeClr val="tx2">
                    <a:lumMod val="60000"/>
                    <a:lumOff val="40000"/>
                  </a:schemeClr>
                </a:solidFill>
              </a:rPr>
              <a:t> </a:t>
            </a:r>
          </a:p>
        </p:txBody>
      </p:sp>
      <p:sp>
        <p:nvSpPr>
          <p:cNvPr id="9" name="TextBox 8">
            <a:extLst>
              <a:ext uri="{FF2B5EF4-FFF2-40B4-BE49-F238E27FC236}">
                <a16:creationId xmlns:a16="http://schemas.microsoft.com/office/drawing/2014/main" id="{CD0642DA-AB77-466C-A082-66BAAEF15D93}"/>
              </a:ext>
            </a:extLst>
          </p:cNvPr>
          <p:cNvSpPr txBox="1"/>
          <p:nvPr/>
        </p:nvSpPr>
        <p:spPr>
          <a:xfrm>
            <a:off x="1106694" y="3125083"/>
            <a:ext cx="9464453" cy="523220"/>
          </a:xfrm>
          <a:prstGeom prst="rect">
            <a:avLst/>
          </a:prstGeom>
          <a:noFill/>
        </p:spPr>
        <p:txBody>
          <a:bodyPr wrap="square" rtlCol="0">
            <a:spAutoFit/>
          </a:bodyPr>
          <a:lstStyle/>
          <a:p>
            <a:r>
              <a:rPr lang="en-US" sz="2800" dirty="0"/>
              <a:t>Are we really ‘working together’ toward common outcomes?</a:t>
            </a:r>
          </a:p>
        </p:txBody>
      </p:sp>
      <p:pic>
        <p:nvPicPr>
          <p:cNvPr id="7" name="Picture 6">
            <a:extLst>
              <a:ext uri="{FF2B5EF4-FFF2-40B4-BE49-F238E27FC236}">
                <a16:creationId xmlns:a16="http://schemas.microsoft.com/office/drawing/2014/main" id="{024244C4-3F26-4F91-B68C-3DDD5DCD9E75}"/>
              </a:ext>
            </a:extLst>
          </p:cNvPr>
          <p:cNvPicPr>
            <a:picLocks noChangeAspect="1"/>
          </p:cNvPicPr>
          <p:nvPr/>
        </p:nvPicPr>
        <p:blipFill>
          <a:blip r:embed="rId3"/>
          <a:stretch>
            <a:fillRect/>
          </a:stretch>
        </p:blipFill>
        <p:spPr>
          <a:xfrm>
            <a:off x="2283106" y="3671446"/>
            <a:ext cx="7111627" cy="2115728"/>
          </a:xfrm>
          <a:prstGeom prst="rect">
            <a:avLst/>
          </a:prstGeom>
        </p:spPr>
      </p:pic>
    </p:spTree>
    <p:extLst>
      <p:ext uri="{BB962C8B-B14F-4D97-AF65-F5344CB8AC3E}">
        <p14:creationId xmlns:p14="http://schemas.microsoft.com/office/powerpoint/2010/main" val="436879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B7202-7B27-45F9-842C-0222A3E4C9CB}"/>
              </a:ext>
            </a:extLst>
          </p:cNvPr>
          <p:cNvSpPr>
            <a:spLocks noGrp="1"/>
          </p:cNvSpPr>
          <p:nvPr>
            <p:ph type="title"/>
          </p:nvPr>
        </p:nvSpPr>
        <p:spPr/>
        <p:txBody>
          <a:bodyPr/>
          <a:lstStyle/>
          <a:p>
            <a:pPr lvl="0"/>
            <a:r>
              <a:rPr lang="en-US" sz="3600" i="1" dirty="0">
                <a:effectLst/>
              </a:rPr>
              <a:t>Quality matters</a:t>
            </a:r>
            <a:r>
              <a:rPr lang="en-US" sz="3600" dirty="0">
                <a:effectLst/>
              </a:rPr>
              <a:t>,</a:t>
            </a:r>
            <a:endParaRPr lang="en-US" sz="3600" dirty="0"/>
          </a:p>
        </p:txBody>
      </p:sp>
      <p:sp>
        <p:nvSpPr>
          <p:cNvPr id="3" name="Content Placeholder 2">
            <a:extLst>
              <a:ext uri="{FF2B5EF4-FFF2-40B4-BE49-F238E27FC236}">
                <a16:creationId xmlns:a16="http://schemas.microsoft.com/office/drawing/2014/main" id="{3C339C3B-F544-411A-9FC8-346EEBBCD34C}"/>
              </a:ext>
            </a:extLst>
          </p:cNvPr>
          <p:cNvSpPr>
            <a:spLocks noGrp="1"/>
          </p:cNvSpPr>
          <p:nvPr>
            <p:ph idx="1"/>
          </p:nvPr>
        </p:nvSpPr>
        <p:spPr/>
        <p:txBody>
          <a:bodyPr>
            <a:normAutofit/>
          </a:bodyPr>
          <a:lstStyle/>
          <a:p>
            <a:pPr>
              <a:lnSpc>
                <a:spcPct val="70000"/>
              </a:lnSpc>
              <a:buClr>
                <a:schemeClr val="accent3"/>
              </a:buClr>
            </a:pPr>
            <a:r>
              <a:rPr lang="en-US" sz="2800" dirty="0"/>
              <a:t>It’s not guaranteed</a:t>
            </a:r>
          </a:p>
          <a:p>
            <a:pPr>
              <a:lnSpc>
                <a:spcPct val="70000"/>
              </a:lnSpc>
              <a:buClr>
                <a:schemeClr val="accent3"/>
              </a:buClr>
            </a:pPr>
            <a:r>
              <a:rPr lang="en-US" sz="2800" dirty="0"/>
              <a:t>We have to make our own judgements </a:t>
            </a:r>
          </a:p>
          <a:p>
            <a:pPr>
              <a:lnSpc>
                <a:spcPct val="70000"/>
              </a:lnSpc>
              <a:buClr>
                <a:schemeClr val="accent3"/>
              </a:buClr>
            </a:pPr>
            <a:r>
              <a:rPr lang="en-US" sz="2800" dirty="0"/>
              <a:t>We have to be critically-minded</a:t>
            </a:r>
          </a:p>
        </p:txBody>
      </p:sp>
      <p:pic>
        <p:nvPicPr>
          <p:cNvPr id="4" name="Picture 3">
            <a:extLst>
              <a:ext uri="{FF2B5EF4-FFF2-40B4-BE49-F238E27FC236}">
                <a16:creationId xmlns:a16="http://schemas.microsoft.com/office/drawing/2014/main" id="{F309047E-ECBD-4FA2-8B71-2259E424DAE5}"/>
              </a:ext>
            </a:extLst>
          </p:cNvPr>
          <p:cNvPicPr>
            <a:picLocks noChangeAspect="1"/>
          </p:cNvPicPr>
          <p:nvPr/>
        </p:nvPicPr>
        <p:blipFill rotWithShape="1">
          <a:blip r:embed="rId3"/>
          <a:srcRect l="5226" r="-1" b="-1"/>
          <a:stretch/>
        </p:blipFill>
        <p:spPr>
          <a:xfrm>
            <a:off x="1119115" y="3050224"/>
            <a:ext cx="6397515" cy="3442651"/>
          </a:xfrm>
          <a:prstGeom prst="rect">
            <a:avLst/>
          </a:prstGeom>
        </p:spPr>
      </p:pic>
      <p:sp>
        <p:nvSpPr>
          <p:cNvPr id="6" name="TextBox 5">
            <a:extLst>
              <a:ext uri="{FF2B5EF4-FFF2-40B4-BE49-F238E27FC236}">
                <a16:creationId xmlns:a16="http://schemas.microsoft.com/office/drawing/2014/main" id="{9231B1FA-E714-411C-8323-49B1D34C7E12}"/>
              </a:ext>
            </a:extLst>
          </p:cNvPr>
          <p:cNvSpPr txBox="1"/>
          <p:nvPr/>
        </p:nvSpPr>
        <p:spPr>
          <a:xfrm>
            <a:off x="986050" y="6546831"/>
            <a:ext cx="8963167" cy="276999"/>
          </a:xfrm>
          <a:prstGeom prst="rect">
            <a:avLst/>
          </a:prstGeom>
          <a:noFill/>
        </p:spPr>
        <p:txBody>
          <a:bodyPr wrap="square">
            <a:spAutoFit/>
          </a:bodyPr>
          <a:lstStyle/>
          <a:p>
            <a:r>
              <a:rPr lang="en-US" sz="1200" dirty="0"/>
              <a:t>Image: https://thriveglobal.com/stories/8-ways-self-reflection-improves-your-life-and-helps-you-become-happier/</a:t>
            </a:r>
          </a:p>
        </p:txBody>
      </p:sp>
      <p:sp>
        <p:nvSpPr>
          <p:cNvPr id="8" name="TextBox 7">
            <a:extLst>
              <a:ext uri="{FF2B5EF4-FFF2-40B4-BE49-F238E27FC236}">
                <a16:creationId xmlns:a16="http://schemas.microsoft.com/office/drawing/2014/main" id="{DABB705F-A479-4AF6-9938-222C3D27B9F6}"/>
              </a:ext>
            </a:extLst>
          </p:cNvPr>
          <p:cNvSpPr txBox="1"/>
          <p:nvPr/>
        </p:nvSpPr>
        <p:spPr>
          <a:xfrm>
            <a:off x="7931625" y="2060556"/>
            <a:ext cx="3422175"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“There was a lot of misinformation in the 20s; some of it came from Russia, some of it came from advocacy groups, some of it was advertising, and some of it came from our own governments. The development of trust networks, zero-knowledge proofs and crypto-addressing helped a lot, but we still have to be critically-minded.”</a:t>
            </a:r>
          </a:p>
        </p:txBody>
      </p:sp>
    </p:spTree>
    <p:extLst>
      <p:ext uri="{BB962C8B-B14F-4D97-AF65-F5344CB8AC3E}">
        <p14:creationId xmlns:p14="http://schemas.microsoft.com/office/powerpoint/2010/main" val="1170295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B7202-7B27-45F9-842C-0222A3E4C9CB}"/>
              </a:ext>
            </a:extLst>
          </p:cNvPr>
          <p:cNvSpPr>
            <a:spLocks noGrp="1"/>
          </p:cNvSpPr>
          <p:nvPr>
            <p:ph type="title"/>
          </p:nvPr>
        </p:nvSpPr>
        <p:spPr/>
        <p:txBody>
          <a:bodyPr/>
          <a:lstStyle/>
          <a:p>
            <a:pPr lvl="0"/>
            <a:r>
              <a:rPr lang="en-US" sz="3600" i="1" dirty="0">
                <a:effectLst/>
              </a:rPr>
              <a:t>Quality matters</a:t>
            </a:r>
            <a:r>
              <a:rPr lang="en-US" sz="3600" dirty="0">
                <a:effectLst/>
              </a:rPr>
              <a:t>,</a:t>
            </a:r>
            <a:endParaRPr lang="en-US" sz="3600" dirty="0"/>
          </a:p>
        </p:txBody>
      </p:sp>
      <p:sp>
        <p:nvSpPr>
          <p:cNvPr id="3" name="Content Placeholder 2">
            <a:extLst>
              <a:ext uri="{FF2B5EF4-FFF2-40B4-BE49-F238E27FC236}">
                <a16:creationId xmlns:a16="http://schemas.microsoft.com/office/drawing/2014/main" id="{3C339C3B-F544-411A-9FC8-346EEBBCD34C}"/>
              </a:ext>
            </a:extLst>
          </p:cNvPr>
          <p:cNvSpPr>
            <a:spLocks noGrp="1"/>
          </p:cNvSpPr>
          <p:nvPr>
            <p:ph idx="1"/>
          </p:nvPr>
        </p:nvSpPr>
        <p:spPr/>
        <p:txBody>
          <a:bodyPr>
            <a:normAutofit/>
          </a:bodyPr>
          <a:lstStyle/>
          <a:p>
            <a:pPr>
              <a:lnSpc>
                <a:spcPct val="70000"/>
              </a:lnSpc>
              <a:buClr>
                <a:schemeClr val="accent3"/>
              </a:buClr>
            </a:pPr>
            <a:r>
              <a:rPr lang="en-US" sz="2800" dirty="0"/>
              <a:t>It’s not guaranteed</a:t>
            </a:r>
          </a:p>
          <a:p>
            <a:pPr>
              <a:lnSpc>
                <a:spcPct val="70000"/>
              </a:lnSpc>
              <a:buClr>
                <a:schemeClr val="accent3"/>
              </a:buClr>
            </a:pPr>
            <a:r>
              <a:rPr lang="en-US" sz="2800" dirty="0"/>
              <a:t>We have to make our own judgements </a:t>
            </a:r>
          </a:p>
          <a:p>
            <a:pPr>
              <a:lnSpc>
                <a:spcPct val="70000"/>
              </a:lnSpc>
              <a:buClr>
                <a:schemeClr val="accent3"/>
              </a:buClr>
            </a:pPr>
            <a:r>
              <a:rPr lang="en-US" sz="2800" dirty="0"/>
              <a:t>We have to be critically-minded</a:t>
            </a:r>
          </a:p>
        </p:txBody>
      </p:sp>
      <p:pic>
        <p:nvPicPr>
          <p:cNvPr id="7" name="Picture 6">
            <a:extLst>
              <a:ext uri="{FF2B5EF4-FFF2-40B4-BE49-F238E27FC236}">
                <a16:creationId xmlns:a16="http://schemas.microsoft.com/office/drawing/2014/main" id="{67781319-8DAE-46B2-98E4-A28E5C53AE58}"/>
              </a:ext>
            </a:extLst>
          </p:cNvPr>
          <p:cNvPicPr>
            <a:picLocks noChangeAspect="1"/>
          </p:cNvPicPr>
          <p:nvPr/>
        </p:nvPicPr>
        <p:blipFill>
          <a:blip r:embed="rId3"/>
          <a:stretch>
            <a:fillRect/>
          </a:stretch>
        </p:blipFill>
        <p:spPr>
          <a:xfrm>
            <a:off x="1533808" y="3142609"/>
            <a:ext cx="9448782" cy="2916997"/>
          </a:xfrm>
          <a:prstGeom prst="rect">
            <a:avLst/>
          </a:prstGeom>
        </p:spPr>
      </p:pic>
      <p:sp>
        <p:nvSpPr>
          <p:cNvPr id="9" name="TextBox 8">
            <a:extLst>
              <a:ext uri="{FF2B5EF4-FFF2-40B4-BE49-F238E27FC236}">
                <a16:creationId xmlns:a16="http://schemas.microsoft.com/office/drawing/2014/main" id="{934C633B-7D79-4953-AC9C-63117AA12BCD}"/>
              </a:ext>
            </a:extLst>
          </p:cNvPr>
          <p:cNvSpPr txBox="1"/>
          <p:nvPr/>
        </p:nvSpPr>
        <p:spPr>
          <a:xfrm>
            <a:off x="1395484" y="6176963"/>
            <a:ext cx="6093724" cy="307777"/>
          </a:xfrm>
          <a:prstGeom prst="rect">
            <a:avLst/>
          </a:prstGeom>
          <a:noFill/>
        </p:spPr>
        <p:txBody>
          <a:bodyPr wrap="square">
            <a:spAutoFit/>
          </a:bodyPr>
          <a:lstStyle/>
          <a:p>
            <a:r>
              <a:rPr lang="en-US" sz="1400" dirty="0">
                <a:hlinkClick r:id="rId4"/>
              </a:rPr>
              <a:t>https://www.downes.ca/post/72700</a:t>
            </a:r>
            <a:r>
              <a:rPr lang="en-US" sz="1400" dirty="0"/>
              <a:t> </a:t>
            </a:r>
          </a:p>
        </p:txBody>
      </p:sp>
    </p:spTree>
    <p:extLst>
      <p:ext uri="{BB962C8B-B14F-4D97-AF65-F5344CB8AC3E}">
        <p14:creationId xmlns:p14="http://schemas.microsoft.com/office/powerpoint/2010/main" val="2656609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F201-733B-4E15-A09B-E24495E1DAF7}"/>
              </a:ext>
            </a:extLst>
          </p:cNvPr>
          <p:cNvSpPr>
            <a:spLocks noGrp="1"/>
          </p:cNvSpPr>
          <p:nvPr>
            <p:ph type="title"/>
          </p:nvPr>
        </p:nvSpPr>
        <p:spPr/>
        <p:txBody>
          <a:bodyPr/>
          <a:lstStyle/>
          <a:p>
            <a:pPr lvl="0"/>
            <a:r>
              <a:rPr lang="en-US" sz="3600" i="1" dirty="0">
                <a:effectLst/>
              </a:rPr>
              <a:t>Teaching is more than broadcasting</a:t>
            </a:r>
            <a:r>
              <a:rPr lang="en-US" sz="3600" dirty="0">
                <a:effectLst/>
              </a:rPr>
              <a:t>. </a:t>
            </a:r>
            <a:endParaRPr lang="en-US" sz="3600" dirty="0"/>
          </a:p>
        </p:txBody>
      </p:sp>
      <p:sp>
        <p:nvSpPr>
          <p:cNvPr id="3" name="Content Placeholder 2">
            <a:extLst>
              <a:ext uri="{FF2B5EF4-FFF2-40B4-BE49-F238E27FC236}">
                <a16:creationId xmlns:a16="http://schemas.microsoft.com/office/drawing/2014/main" id="{68CCF972-AFDC-435E-AAB6-DDFB6C79DE6A}"/>
              </a:ext>
            </a:extLst>
          </p:cNvPr>
          <p:cNvSpPr>
            <a:spLocks noGrp="1"/>
          </p:cNvSpPr>
          <p:nvPr>
            <p:ph idx="1"/>
          </p:nvPr>
        </p:nvSpPr>
        <p:spPr>
          <a:xfrm>
            <a:off x="838200" y="1825624"/>
            <a:ext cx="10515600" cy="3951721"/>
          </a:xfrm>
        </p:spPr>
        <p:txBody>
          <a:bodyPr>
            <a:normAutofit/>
          </a:bodyPr>
          <a:lstStyle/>
          <a:p>
            <a:pPr lvl="0">
              <a:lnSpc>
                <a:spcPct val="60000"/>
              </a:lnSpc>
            </a:pPr>
            <a:r>
              <a:rPr lang="en-US" sz="2800" dirty="0"/>
              <a:t>8-hour videos (sometimes) bad</a:t>
            </a:r>
          </a:p>
          <a:p>
            <a:pPr lvl="0">
              <a:lnSpc>
                <a:spcPct val="60000"/>
              </a:lnSpc>
            </a:pPr>
            <a:r>
              <a:rPr lang="en-US" sz="2800" dirty="0"/>
              <a:t>Get us away from the keyboard</a:t>
            </a:r>
          </a:p>
          <a:p>
            <a:pPr lvl="0">
              <a:lnSpc>
                <a:spcPct val="60000"/>
              </a:lnSpc>
            </a:pPr>
            <a:r>
              <a:rPr lang="en-US" sz="2800" dirty="0"/>
              <a:t>Still true when we return to the classroom</a:t>
            </a:r>
          </a:p>
        </p:txBody>
      </p:sp>
      <p:pic>
        <p:nvPicPr>
          <p:cNvPr id="5" name="Picture 4">
            <a:extLst>
              <a:ext uri="{FF2B5EF4-FFF2-40B4-BE49-F238E27FC236}">
                <a16:creationId xmlns:a16="http://schemas.microsoft.com/office/drawing/2014/main" id="{C9E52A30-2F9C-4144-89B0-96528C4A88F5}"/>
              </a:ext>
            </a:extLst>
          </p:cNvPr>
          <p:cNvPicPr>
            <a:picLocks noChangeAspect="1"/>
          </p:cNvPicPr>
          <p:nvPr/>
        </p:nvPicPr>
        <p:blipFill>
          <a:blip r:embed="rId3"/>
          <a:stretch>
            <a:fillRect/>
          </a:stretch>
        </p:blipFill>
        <p:spPr>
          <a:xfrm>
            <a:off x="1610436" y="2909229"/>
            <a:ext cx="5587310" cy="3583646"/>
          </a:xfrm>
          <a:prstGeom prst="rect">
            <a:avLst/>
          </a:prstGeom>
        </p:spPr>
      </p:pic>
      <p:sp>
        <p:nvSpPr>
          <p:cNvPr id="7" name="TextBox 6">
            <a:extLst>
              <a:ext uri="{FF2B5EF4-FFF2-40B4-BE49-F238E27FC236}">
                <a16:creationId xmlns:a16="http://schemas.microsoft.com/office/drawing/2014/main" id="{49E8A957-1486-4AFC-92A8-411C85E7EF42}"/>
              </a:ext>
            </a:extLst>
          </p:cNvPr>
          <p:cNvSpPr txBox="1"/>
          <p:nvPr/>
        </p:nvSpPr>
        <p:spPr>
          <a:xfrm>
            <a:off x="1514592" y="6492875"/>
            <a:ext cx="6093724" cy="276999"/>
          </a:xfrm>
          <a:prstGeom prst="rect">
            <a:avLst/>
          </a:prstGeom>
          <a:noFill/>
        </p:spPr>
        <p:txBody>
          <a:bodyPr wrap="square">
            <a:spAutoFit/>
          </a:bodyPr>
          <a:lstStyle/>
          <a:p>
            <a:r>
              <a:rPr lang="en-US" sz="1200" dirty="0">
                <a:hlinkClick r:id="rId4"/>
              </a:rPr>
              <a:t>https://www.youtube.com/watch?v=AVZNTJ7RL80</a:t>
            </a:r>
            <a:r>
              <a:rPr lang="en-US" sz="1200" dirty="0"/>
              <a:t>  -  Story of Michael the Brave </a:t>
            </a:r>
          </a:p>
        </p:txBody>
      </p:sp>
      <p:pic>
        <p:nvPicPr>
          <p:cNvPr id="9" name="Picture 8">
            <a:extLst>
              <a:ext uri="{FF2B5EF4-FFF2-40B4-BE49-F238E27FC236}">
                <a16:creationId xmlns:a16="http://schemas.microsoft.com/office/drawing/2014/main" id="{809C945B-8937-4CC1-AD1F-CC338BA4B455}"/>
              </a:ext>
            </a:extLst>
          </p:cNvPr>
          <p:cNvPicPr>
            <a:picLocks noChangeAspect="1"/>
          </p:cNvPicPr>
          <p:nvPr/>
        </p:nvPicPr>
        <p:blipFill>
          <a:blip r:embed="rId5"/>
          <a:stretch>
            <a:fillRect/>
          </a:stretch>
        </p:blipFill>
        <p:spPr>
          <a:xfrm>
            <a:off x="7703789" y="1825624"/>
            <a:ext cx="4024901" cy="3951721"/>
          </a:xfrm>
          <a:prstGeom prst="rect">
            <a:avLst/>
          </a:prstGeom>
          <a:ln>
            <a:solidFill>
              <a:schemeClr val="tx1"/>
            </a:solidFill>
          </a:ln>
        </p:spPr>
      </p:pic>
      <p:sp>
        <p:nvSpPr>
          <p:cNvPr id="11" name="TextBox 10">
            <a:extLst>
              <a:ext uri="{FF2B5EF4-FFF2-40B4-BE49-F238E27FC236}">
                <a16:creationId xmlns:a16="http://schemas.microsoft.com/office/drawing/2014/main" id="{B2AE473A-39A8-476E-98F2-F18B51F350E7}"/>
              </a:ext>
            </a:extLst>
          </p:cNvPr>
          <p:cNvSpPr txBox="1"/>
          <p:nvPr/>
        </p:nvSpPr>
        <p:spPr>
          <a:xfrm>
            <a:off x="7608316" y="5904277"/>
            <a:ext cx="3927143" cy="461665"/>
          </a:xfrm>
          <a:prstGeom prst="rect">
            <a:avLst/>
          </a:prstGeom>
          <a:noFill/>
        </p:spPr>
        <p:txBody>
          <a:bodyPr wrap="square">
            <a:spAutoFit/>
          </a:bodyPr>
          <a:lstStyle/>
          <a:p>
            <a:r>
              <a:rPr lang="en-US" sz="1200" dirty="0">
                <a:hlinkClick r:id="rId6"/>
              </a:rPr>
              <a:t>https://www.youtube.com/playlist?list=PLeBQHgzQN9x3Ef-JuV-HQw2on-_RkjTBM</a:t>
            </a:r>
            <a:r>
              <a:rPr lang="en-US" sz="1200" dirty="0"/>
              <a:t> </a:t>
            </a:r>
          </a:p>
        </p:txBody>
      </p:sp>
    </p:spTree>
    <p:extLst>
      <p:ext uri="{BB962C8B-B14F-4D97-AF65-F5344CB8AC3E}">
        <p14:creationId xmlns:p14="http://schemas.microsoft.com/office/powerpoint/2010/main" val="79589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3EFF-B443-45F4-A427-7639F5C1D360}"/>
              </a:ext>
            </a:extLst>
          </p:cNvPr>
          <p:cNvSpPr>
            <a:spLocks noGrp="1"/>
          </p:cNvSpPr>
          <p:nvPr>
            <p:ph type="title"/>
          </p:nvPr>
        </p:nvSpPr>
        <p:spPr/>
        <p:txBody>
          <a:bodyPr/>
          <a:lstStyle/>
          <a:p>
            <a:pPr lvl="0"/>
            <a:r>
              <a:rPr lang="en-US" sz="3600" i="1" dirty="0">
                <a:effectLst/>
              </a:rPr>
              <a:t>Reading the room is harder</a:t>
            </a:r>
            <a:r>
              <a:rPr lang="en-US" sz="3600" dirty="0">
                <a:effectLst/>
              </a:rPr>
              <a:t>.</a:t>
            </a:r>
            <a:endParaRPr lang="en-US" sz="3600" dirty="0"/>
          </a:p>
        </p:txBody>
      </p:sp>
      <p:sp>
        <p:nvSpPr>
          <p:cNvPr id="3" name="Content Placeholder 2">
            <a:extLst>
              <a:ext uri="{FF2B5EF4-FFF2-40B4-BE49-F238E27FC236}">
                <a16:creationId xmlns:a16="http://schemas.microsoft.com/office/drawing/2014/main" id="{2DA40881-2403-4788-B1F3-F71959B99A5C}"/>
              </a:ext>
            </a:extLst>
          </p:cNvPr>
          <p:cNvSpPr>
            <a:spLocks noGrp="1"/>
          </p:cNvSpPr>
          <p:nvPr>
            <p:ph idx="1"/>
          </p:nvPr>
        </p:nvSpPr>
        <p:spPr/>
        <p:txBody>
          <a:bodyPr>
            <a:normAutofit/>
          </a:bodyPr>
          <a:lstStyle/>
          <a:p>
            <a:pPr>
              <a:lnSpc>
                <a:spcPct val="70000"/>
              </a:lnSpc>
              <a:buClr>
                <a:schemeClr val="accent3"/>
              </a:buClr>
            </a:pPr>
            <a:r>
              <a:rPr lang="en-US" sz="2800" dirty="0"/>
              <a:t>We can scan a classroom and observe how students are reacting</a:t>
            </a:r>
          </a:p>
          <a:p>
            <a:pPr>
              <a:lnSpc>
                <a:spcPct val="70000"/>
              </a:lnSpc>
              <a:buClr>
                <a:schemeClr val="accent3"/>
              </a:buClr>
            </a:pPr>
            <a:r>
              <a:rPr lang="en-US" sz="2800" dirty="0"/>
              <a:t>Online, it’s a lot more difficult </a:t>
            </a:r>
          </a:p>
          <a:p>
            <a:pPr>
              <a:lnSpc>
                <a:spcPct val="70000"/>
              </a:lnSpc>
              <a:buClr>
                <a:schemeClr val="accent3"/>
              </a:buClr>
            </a:pPr>
            <a:r>
              <a:rPr lang="en-US" sz="2800" dirty="0"/>
              <a:t>This needs to become a deliberate practice</a:t>
            </a:r>
          </a:p>
        </p:txBody>
      </p:sp>
      <p:pic>
        <p:nvPicPr>
          <p:cNvPr id="4" name="Picture 3" descr="A picture containing text, indoor, game&#10;&#10;Description automatically generated">
            <a:extLst>
              <a:ext uri="{FF2B5EF4-FFF2-40B4-BE49-F238E27FC236}">
                <a16:creationId xmlns:a16="http://schemas.microsoft.com/office/drawing/2014/main" id="{687A95AD-ABE8-42F3-9F33-CA74CCBE1015}"/>
              </a:ext>
            </a:extLst>
          </p:cNvPr>
          <p:cNvPicPr>
            <a:picLocks noChangeAspect="1"/>
          </p:cNvPicPr>
          <p:nvPr/>
        </p:nvPicPr>
        <p:blipFill rotWithShape="1">
          <a:blip r:embed="rId3">
            <a:extLst>
              <a:ext uri="{28A0092B-C50C-407E-A947-70E740481C1C}">
                <a14:useLocalDpi xmlns:a14="http://schemas.microsoft.com/office/drawing/2010/main" val="0"/>
              </a:ext>
            </a:extLst>
          </a:blip>
          <a:srcRect t="2899" r="-1" b="16482"/>
          <a:stretch/>
        </p:blipFill>
        <p:spPr>
          <a:xfrm>
            <a:off x="922992" y="3069696"/>
            <a:ext cx="5774267" cy="3107267"/>
          </a:xfrm>
          <a:prstGeom prst="rect">
            <a:avLst/>
          </a:prstGeom>
        </p:spPr>
      </p:pic>
      <p:sp>
        <p:nvSpPr>
          <p:cNvPr id="6" name="TextBox 5">
            <a:extLst>
              <a:ext uri="{FF2B5EF4-FFF2-40B4-BE49-F238E27FC236}">
                <a16:creationId xmlns:a16="http://schemas.microsoft.com/office/drawing/2014/main" id="{FFAE26F6-938B-4C89-A765-0D47A32A36B7}"/>
              </a:ext>
            </a:extLst>
          </p:cNvPr>
          <p:cNvSpPr txBox="1"/>
          <p:nvPr/>
        </p:nvSpPr>
        <p:spPr>
          <a:xfrm>
            <a:off x="922992" y="6311900"/>
            <a:ext cx="6093724" cy="307777"/>
          </a:xfrm>
          <a:prstGeom prst="rect">
            <a:avLst/>
          </a:prstGeom>
          <a:noFill/>
        </p:spPr>
        <p:txBody>
          <a:bodyPr wrap="square">
            <a:spAutoFit/>
          </a:bodyPr>
          <a:lstStyle/>
          <a:p>
            <a:r>
              <a:rPr lang="en-US" sz="1400" dirty="0"/>
              <a:t>Image: https://www.istockphoto.com/photos/broadcasting</a:t>
            </a:r>
          </a:p>
        </p:txBody>
      </p:sp>
    </p:spTree>
    <p:extLst>
      <p:ext uri="{BB962C8B-B14F-4D97-AF65-F5344CB8AC3E}">
        <p14:creationId xmlns:p14="http://schemas.microsoft.com/office/powerpoint/2010/main" val="3321307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3911-06A7-4F35-8F19-CE8553F28447}"/>
              </a:ext>
            </a:extLst>
          </p:cNvPr>
          <p:cNvSpPr>
            <a:spLocks noGrp="1"/>
          </p:cNvSpPr>
          <p:nvPr>
            <p:ph type="title"/>
          </p:nvPr>
        </p:nvSpPr>
        <p:spPr/>
        <p:txBody>
          <a:bodyPr/>
          <a:lstStyle/>
          <a:p>
            <a:pPr lvl="0"/>
            <a:r>
              <a:rPr lang="en-US" sz="3600" i="1" dirty="0">
                <a:effectLst/>
              </a:rPr>
              <a:t>We need structure, order and routines</a:t>
            </a:r>
            <a:r>
              <a:rPr lang="en-US" sz="3600" dirty="0">
                <a:effectLst/>
              </a:rPr>
              <a:t>.</a:t>
            </a:r>
            <a:endParaRPr lang="en-US" sz="3600" dirty="0"/>
          </a:p>
        </p:txBody>
      </p:sp>
      <p:sp>
        <p:nvSpPr>
          <p:cNvPr id="3" name="Content Placeholder 2">
            <a:extLst>
              <a:ext uri="{FF2B5EF4-FFF2-40B4-BE49-F238E27FC236}">
                <a16:creationId xmlns:a16="http://schemas.microsoft.com/office/drawing/2014/main" id="{68A416E6-2F00-4D8B-AC89-06848B932FB2}"/>
              </a:ext>
            </a:extLst>
          </p:cNvPr>
          <p:cNvSpPr>
            <a:spLocks noGrp="1"/>
          </p:cNvSpPr>
          <p:nvPr>
            <p:ph idx="1"/>
          </p:nvPr>
        </p:nvSpPr>
        <p:spPr/>
        <p:txBody>
          <a:bodyPr>
            <a:normAutofit/>
          </a:bodyPr>
          <a:lstStyle/>
          <a:p>
            <a:pPr lvl="0">
              <a:lnSpc>
                <a:spcPct val="70000"/>
              </a:lnSpc>
              <a:buClr>
                <a:schemeClr val="accent3"/>
              </a:buClr>
            </a:pPr>
            <a:r>
              <a:rPr lang="en-US" sz="2800" dirty="0"/>
              <a:t>A respite from uncertainty</a:t>
            </a:r>
          </a:p>
          <a:p>
            <a:pPr lvl="0">
              <a:lnSpc>
                <a:spcPct val="70000"/>
              </a:lnSpc>
              <a:buClr>
                <a:schemeClr val="accent3"/>
              </a:buClr>
            </a:pPr>
            <a:r>
              <a:rPr lang="en-US" sz="2800" dirty="0"/>
              <a:t>Balance our work with our play, rest and self-care.</a:t>
            </a:r>
          </a:p>
          <a:p>
            <a:pPr lvl="0">
              <a:lnSpc>
                <a:spcPct val="70000"/>
              </a:lnSpc>
              <a:buClr>
                <a:schemeClr val="accent3"/>
              </a:buClr>
            </a:pPr>
            <a:r>
              <a:rPr lang="en-US" sz="2800" dirty="0"/>
              <a:t>That’s what school often provides</a:t>
            </a:r>
          </a:p>
        </p:txBody>
      </p:sp>
      <p:pic>
        <p:nvPicPr>
          <p:cNvPr id="4" name="Picture 3" descr="A picture containing text&#10;&#10;Description automatically generated">
            <a:extLst>
              <a:ext uri="{FF2B5EF4-FFF2-40B4-BE49-F238E27FC236}">
                <a16:creationId xmlns:a16="http://schemas.microsoft.com/office/drawing/2014/main" id="{392646A2-BCD1-428E-9422-7C2707F765D5}"/>
              </a:ext>
            </a:extLst>
          </p:cNvPr>
          <p:cNvPicPr>
            <a:picLocks noChangeAspect="1"/>
          </p:cNvPicPr>
          <p:nvPr/>
        </p:nvPicPr>
        <p:blipFill rotWithShape="1">
          <a:blip r:embed="rId3">
            <a:extLst>
              <a:ext uri="{28A0092B-C50C-407E-A947-70E740481C1C}">
                <a14:useLocalDpi xmlns:a14="http://schemas.microsoft.com/office/drawing/2010/main" val="0"/>
              </a:ext>
            </a:extLst>
          </a:blip>
          <a:srcRect t="12200" r="-1" b="1699"/>
          <a:stretch/>
        </p:blipFill>
        <p:spPr>
          <a:xfrm>
            <a:off x="1017769" y="3040613"/>
            <a:ext cx="6079067" cy="3271287"/>
          </a:xfrm>
          <a:prstGeom prst="rect">
            <a:avLst/>
          </a:prstGeom>
        </p:spPr>
      </p:pic>
      <p:sp>
        <p:nvSpPr>
          <p:cNvPr id="6" name="TextBox 5">
            <a:extLst>
              <a:ext uri="{FF2B5EF4-FFF2-40B4-BE49-F238E27FC236}">
                <a16:creationId xmlns:a16="http://schemas.microsoft.com/office/drawing/2014/main" id="{8CCE3D8D-0CD0-4A34-BDB6-6611DD5AD14D}"/>
              </a:ext>
            </a:extLst>
          </p:cNvPr>
          <p:cNvSpPr txBox="1"/>
          <p:nvPr/>
        </p:nvSpPr>
        <p:spPr>
          <a:xfrm>
            <a:off x="838200" y="6492875"/>
            <a:ext cx="8486506" cy="307777"/>
          </a:xfrm>
          <a:prstGeom prst="rect">
            <a:avLst/>
          </a:prstGeom>
          <a:noFill/>
        </p:spPr>
        <p:txBody>
          <a:bodyPr wrap="square">
            <a:spAutoFit/>
          </a:bodyPr>
          <a:lstStyle/>
          <a:p>
            <a:r>
              <a:rPr lang="en-US" sz="1400" dirty="0"/>
              <a:t>https://www.constructionexec.com/assets/site_18/images/article/092320024449.jpg?width=1280</a:t>
            </a:r>
          </a:p>
        </p:txBody>
      </p:sp>
    </p:spTree>
    <p:extLst>
      <p:ext uri="{BB962C8B-B14F-4D97-AF65-F5344CB8AC3E}">
        <p14:creationId xmlns:p14="http://schemas.microsoft.com/office/powerpoint/2010/main" val="1114053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AB49-E4A5-4D81-8CA9-B00D18B32005}"/>
              </a:ext>
            </a:extLst>
          </p:cNvPr>
          <p:cNvSpPr>
            <a:spLocks noGrp="1"/>
          </p:cNvSpPr>
          <p:nvPr>
            <p:ph type="title"/>
          </p:nvPr>
        </p:nvSpPr>
        <p:spPr/>
        <p:txBody>
          <a:bodyPr/>
          <a:lstStyle/>
          <a:p>
            <a:pPr lvl="0"/>
            <a:r>
              <a:rPr lang="en-US" sz="3600" i="1" dirty="0">
                <a:effectLst/>
              </a:rPr>
              <a:t>It’s not just school subjects</a:t>
            </a:r>
            <a:endParaRPr lang="en-US" sz="3600" dirty="0"/>
          </a:p>
        </p:txBody>
      </p:sp>
      <p:sp>
        <p:nvSpPr>
          <p:cNvPr id="3" name="Content Placeholder 2">
            <a:extLst>
              <a:ext uri="{FF2B5EF4-FFF2-40B4-BE49-F238E27FC236}">
                <a16:creationId xmlns:a16="http://schemas.microsoft.com/office/drawing/2014/main" id="{87F60FEB-ADBC-47CA-BD7F-B14521F2B641}"/>
              </a:ext>
            </a:extLst>
          </p:cNvPr>
          <p:cNvSpPr>
            <a:spLocks noGrp="1"/>
          </p:cNvSpPr>
          <p:nvPr>
            <p:ph idx="1"/>
          </p:nvPr>
        </p:nvSpPr>
        <p:spPr>
          <a:xfrm>
            <a:off x="838200" y="1825624"/>
            <a:ext cx="10647218" cy="5032375"/>
          </a:xfrm>
        </p:spPr>
        <p:txBody>
          <a:bodyPr>
            <a:normAutofit/>
          </a:bodyPr>
          <a:lstStyle/>
          <a:p>
            <a:pPr>
              <a:lnSpc>
                <a:spcPct val="70000"/>
              </a:lnSpc>
              <a:buClr>
                <a:schemeClr val="accent3"/>
              </a:buClr>
            </a:pPr>
            <a:r>
              <a:rPr lang="en-US" sz="2800" dirty="0"/>
              <a:t>Not just schools and universities </a:t>
            </a:r>
          </a:p>
          <a:p>
            <a:pPr>
              <a:lnSpc>
                <a:spcPct val="70000"/>
              </a:lnSpc>
              <a:buClr>
                <a:schemeClr val="accent3"/>
              </a:buClr>
            </a:pPr>
            <a:r>
              <a:rPr lang="en-US" sz="2800" dirty="0"/>
              <a:t>Beyond traditional academics</a:t>
            </a:r>
          </a:p>
          <a:p>
            <a:pPr>
              <a:lnSpc>
                <a:spcPct val="70000"/>
              </a:lnSpc>
              <a:buClr>
                <a:schemeClr val="accent3"/>
              </a:buClr>
            </a:pPr>
            <a:r>
              <a:rPr lang="en-US" sz="2800" dirty="0"/>
              <a:t>Support in-home workers, self-employed, new careers</a:t>
            </a:r>
          </a:p>
        </p:txBody>
      </p:sp>
      <p:pic>
        <p:nvPicPr>
          <p:cNvPr id="4" name="Picture 3" descr="A picture containing building, person, outdoor, pulling&#10;&#10;Description automatically generated">
            <a:extLst>
              <a:ext uri="{FF2B5EF4-FFF2-40B4-BE49-F238E27FC236}">
                <a16:creationId xmlns:a16="http://schemas.microsoft.com/office/drawing/2014/main" id="{5FE5D694-4953-4EDD-B0F9-A1B1E768B0AB}"/>
              </a:ext>
            </a:extLst>
          </p:cNvPr>
          <p:cNvPicPr>
            <a:picLocks noChangeAspect="1"/>
          </p:cNvPicPr>
          <p:nvPr/>
        </p:nvPicPr>
        <p:blipFill rotWithShape="1">
          <a:blip r:embed="rId3">
            <a:extLst>
              <a:ext uri="{28A0092B-C50C-407E-A947-70E740481C1C}">
                <a14:useLocalDpi xmlns:a14="http://schemas.microsoft.com/office/drawing/2010/main" val="0"/>
              </a:ext>
            </a:extLst>
          </a:blip>
          <a:srcRect r="-1" b="3905"/>
          <a:stretch/>
        </p:blipFill>
        <p:spPr>
          <a:xfrm>
            <a:off x="991736" y="3142396"/>
            <a:ext cx="5774267" cy="3107267"/>
          </a:xfrm>
          <a:prstGeom prst="rect">
            <a:avLst/>
          </a:prstGeom>
        </p:spPr>
      </p:pic>
      <p:sp>
        <p:nvSpPr>
          <p:cNvPr id="6" name="TextBox 5">
            <a:extLst>
              <a:ext uri="{FF2B5EF4-FFF2-40B4-BE49-F238E27FC236}">
                <a16:creationId xmlns:a16="http://schemas.microsoft.com/office/drawing/2014/main" id="{67EF6BCD-7F33-4B4C-A6C1-C1A6B587C195}"/>
              </a:ext>
            </a:extLst>
          </p:cNvPr>
          <p:cNvSpPr txBox="1"/>
          <p:nvPr/>
        </p:nvSpPr>
        <p:spPr>
          <a:xfrm>
            <a:off x="991736" y="6423026"/>
            <a:ext cx="8963167" cy="261610"/>
          </a:xfrm>
          <a:prstGeom prst="rect">
            <a:avLst/>
          </a:prstGeom>
          <a:noFill/>
        </p:spPr>
        <p:txBody>
          <a:bodyPr wrap="square">
            <a:spAutoFit/>
          </a:bodyPr>
          <a:lstStyle/>
          <a:p>
            <a:r>
              <a:rPr lang="en-US" sz="1100" dirty="0"/>
              <a:t>Image: https://ca.news.yahoo.com/ge-2020-psp-prizes-character-not-just-academics-when-selecting-candidates-tan-cheng-bock-043855531.html </a:t>
            </a:r>
          </a:p>
        </p:txBody>
      </p:sp>
    </p:spTree>
    <p:extLst>
      <p:ext uri="{BB962C8B-B14F-4D97-AF65-F5344CB8AC3E}">
        <p14:creationId xmlns:p14="http://schemas.microsoft.com/office/powerpoint/2010/main" val="1994940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and an apple on a stack of books&#10;&#10;Description automatically generated with medium confidence">
            <a:extLst>
              <a:ext uri="{FF2B5EF4-FFF2-40B4-BE49-F238E27FC236}">
                <a16:creationId xmlns:a16="http://schemas.microsoft.com/office/drawing/2014/main" id="{B3446152-33FD-4063-AFC5-022A3F3C8FFD}"/>
              </a:ext>
            </a:extLst>
          </p:cNvPr>
          <p:cNvPicPr>
            <a:picLocks noChangeAspect="1"/>
          </p:cNvPicPr>
          <p:nvPr/>
        </p:nvPicPr>
        <p:blipFill rotWithShape="1">
          <a:blip r:embed="rId2">
            <a:extLst>
              <a:ext uri="{28A0092B-C50C-407E-A947-70E740481C1C}">
                <a14:useLocalDpi xmlns:a14="http://schemas.microsoft.com/office/drawing/2010/main" val="0"/>
              </a:ext>
            </a:extLst>
          </a:blip>
          <a:srcRect t="21093" r="1" b="1"/>
          <a:stretch/>
        </p:blipFill>
        <p:spPr>
          <a:xfrm>
            <a:off x="603671" y="-1"/>
            <a:ext cx="11588329" cy="6857999"/>
          </a:xfrm>
          <a:prstGeom prst="rect">
            <a:avLst/>
          </a:prstGeom>
        </p:spPr>
      </p:pic>
      <p:sp>
        <p:nvSpPr>
          <p:cNvPr id="2" name="Title 1">
            <a:extLst>
              <a:ext uri="{FF2B5EF4-FFF2-40B4-BE49-F238E27FC236}">
                <a16:creationId xmlns:a16="http://schemas.microsoft.com/office/drawing/2014/main" id="{AD64E16C-33CA-4714-991F-8639F695C663}"/>
              </a:ext>
            </a:extLst>
          </p:cNvPr>
          <p:cNvSpPr>
            <a:spLocks noGrp="1"/>
          </p:cNvSpPr>
          <p:nvPr>
            <p:ph type="title"/>
          </p:nvPr>
        </p:nvSpPr>
        <p:spPr>
          <a:xfrm>
            <a:off x="1166649" y="721805"/>
            <a:ext cx="3874686" cy="2147520"/>
          </a:xfrm>
        </p:spPr>
        <p:txBody>
          <a:bodyPr>
            <a:normAutofit/>
          </a:bodyPr>
          <a:lstStyle/>
          <a:p>
            <a:pPr lvl="0"/>
            <a:r>
              <a:rPr lang="en-US" dirty="0">
                <a:solidFill>
                  <a:schemeClr val="bg1"/>
                </a:solidFill>
              </a:rPr>
              <a:t>3 Challenges</a:t>
            </a:r>
          </a:p>
        </p:txBody>
      </p:sp>
    </p:spTree>
    <p:extLst>
      <p:ext uri="{BB962C8B-B14F-4D97-AF65-F5344CB8AC3E}">
        <p14:creationId xmlns:p14="http://schemas.microsoft.com/office/powerpoint/2010/main" val="1542449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4FFB-885F-45FE-9CA4-84FE44D3D5D8}"/>
              </a:ext>
            </a:extLst>
          </p:cNvPr>
          <p:cNvSpPr>
            <a:spLocks noGrp="1"/>
          </p:cNvSpPr>
          <p:nvPr>
            <p:ph type="title"/>
          </p:nvPr>
        </p:nvSpPr>
        <p:spPr/>
        <p:txBody>
          <a:bodyPr/>
          <a:lstStyle/>
          <a:p>
            <a:pPr lvl="0"/>
            <a:r>
              <a:rPr lang="en-US" sz="3600" i="1" dirty="0">
                <a:effectLst/>
              </a:rPr>
              <a:t>Motivation matters</a:t>
            </a:r>
            <a:r>
              <a:rPr lang="en-US" sz="3600" dirty="0">
                <a:effectLst/>
              </a:rPr>
              <a:t>. </a:t>
            </a:r>
            <a:endParaRPr lang="en-US" sz="3600" dirty="0"/>
          </a:p>
        </p:txBody>
      </p:sp>
      <p:sp>
        <p:nvSpPr>
          <p:cNvPr id="3" name="Content Placeholder 2">
            <a:extLst>
              <a:ext uri="{FF2B5EF4-FFF2-40B4-BE49-F238E27FC236}">
                <a16:creationId xmlns:a16="http://schemas.microsoft.com/office/drawing/2014/main" id="{6CBA1DC5-CB54-4534-9C06-8A4AC9750348}"/>
              </a:ext>
            </a:extLst>
          </p:cNvPr>
          <p:cNvSpPr>
            <a:spLocks noGrp="1"/>
          </p:cNvSpPr>
          <p:nvPr>
            <p:ph idx="1"/>
          </p:nvPr>
        </p:nvSpPr>
        <p:spPr>
          <a:xfrm>
            <a:off x="838199" y="1825625"/>
            <a:ext cx="11062855" cy="4852266"/>
          </a:xfrm>
        </p:spPr>
        <p:txBody>
          <a:bodyPr>
            <a:normAutofit/>
          </a:bodyPr>
          <a:lstStyle/>
          <a:p>
            <a:pPr lvl="0">
              <a:buClr>
                <a:schemeClr val="accent3"/>
              </a:buClr>
            </a:pPr>
            <a:r>
              <a:rPr lang="en-US" dirty="0"/>
              <a:t>Educators have always known this</a:t>
            </a:r>
          </a:p>
          <a:p>
            <a:pPr lvl="0">
              <a:buClr>
                <a:schemeClr val="accent3"/>
              </a:buClr>
            </a:pPr>
            <a:r>
              <a:rPr lang="en-US" dirty="0"/>
              <a:t>Online we haven’t the same tools </a:t>
            </a:r>
          </a:p>
          <a:p>
            <a:pPr marL="228600" lvl="1">
              <a:spcBef>
                <a:spcPts val="1000"/>
              </a:spcBef>
              <a:buClr>
                <a:schemeClr val="accent3"/>
              </a:buClr>
            </a:pPr>
            <a:r>
              <a:rPr lang="en-US" sz="2800" dirty="0"/>
              <a:t>We can’t force them; we need people interested and engaged</a:t>
            </a:r>
          </a:p>
        </p:txBody>
      </p:sp>
      <p:pic>
        <p:nvPicPr>
          <p:cNvPr id="13" name="Picture 12">
            <a:extLst>
              <a:ext uri="{FF2B5EF4-FFF2-40B4-BE49-F238E27FC236}">
                <a16:creationId xmlns:a16="http://schemas.microsoft.com/office/drawing/2014/main" id="{726E356B-6B50-4FDC-9AF7-F38C89BF6905}"/>
              </a:ext>
            </a:extLst>
          </p:cNvPr>
          <p:cNvPicPr>
            <a:picLocks noChangeAspect="1"/>
          </p:cNvPicPr>
          <p:nvPr/>
        </p:nvPicPr>
        <p:blipFill>
          <a:blip r:embed="rId3"/>
          <a:stretch>
            <a:fillRect/>
          </a:stretch>
        </p:blipFill>
        <p:spPr>
          <a:xfrm>
            <a:off x="1152240" y="3429000"/>
            <a:ext cx="7746123" cy="2944504"/>
          </a:xfrm>
          <a:prstGeom prst="rect">
            <a:avLst/>
          </a:prstGeom>
        </p:spPr>
      </p:pic>
      <p:sp>
        <p:nvSpPr>
          <p:cNvPr id="15" name="TextBox 14">
            <a:extLst>
              <a:ext uri="{FF2B5EF4-FFF2-40B4-BE49-F238E27FC236}">
                <a16:creationId xmlns:a16="http://schemas.microsoft.com/office/drawing/2014/main" id="{542175CB-4B27-4DF3-A5EB-2D1F8B7D0D25}"/>
              </a:ext>
            </a:extLst>
          </p:cNvPr>
          <p:cNvSpPr txBox="1"/>
          <p:nvPr/>
        </p:nvSpPr>
        <p:spPr>
          <a:xfrm>
            <a:off x="1054289" y="6445293"/>
            <a:ext cx="8306937" cy="276999"/>
          </a:xfrm>
          <a:prstGeom prst="rect">
            <a:avLst/>
          </a:prstGeom>
          <a:noFill/>
        </p:spPr>
        <p:txBody>
          <a:bodyPr wrap="square">
            <a:spAutoFit/>
          </a:bodyPr>
          <a:lstStyle/>
          <a:p>
            <a:r>
              <a:rPr lang="en-US" sz="1200" dirty="0"/>
              <a:t>Image: https://www.edsurge.com/news/2016-05-31-unpacking-the-problem-of-unmotivated-online-students</a:t>
            </a:r>
          </a:p>
        </p:txBody>
      </p:sp>
    </p:spTree>
    <p:extLst>
      <p:ext uri="{BB962C8B-B14F-4D97-AF65-F5344CB8AC3E}">
        <p14:creationId xmlns:p14="http://schemas.microsoft.com/office/powerpoint/2010/main" val="3849571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4FFB-885F-45FE-9CA4-84FE44D3D5D8}"/>
              </a:ext>
            </a:extLst>
          </p:cNvPr>
          <p:cNvSpPr>
            <a:spLocks noGrp="1"/>
          </p:cNvSpPr>
          <p:nvPr>
            <p:ph type="title"/>
          </p:nvPr>
        </p:nvSpPr>
        <p:spPr/>
        <p:txBody>
          <a:bodyPr/>
          <a:lstStyle/>
          <a:p>
            <a:pPr lvl="0"/>
            <a:r>
              <a:rPr lang="en-US" sz="3600" i="1" dirty="0">
                <a:effectLst/>
              </a:rPr>
              <a:t>Motivation matters</a:t>
            </a:r>
            <a:r>
              <a:rPr lang="en-US" sz="3600" dirty="0">
                <a:effectLst/>
              </a:rPr>
              <a:t>. </a:t>
            </a:r>
            <a:endParaRPr lang="en-US" sz="3600" dirty="0"/>
          </a:p>
        </p:txBody>
      </p:sp>
      <p:sp>
        <p:nvSpPr>
          <p:cNvPr id="3" name="Content Placeholder 2">
            <a:extLst>
              <a:ext uri="{FF2B5EF4-FFF2-40B4-BE49-F238E27FC236}">
                <a16:creationId xmlns:a16="http://schemas.microsoft.com/office/drawing/2014/main" id="{6CBA1DC5-CB54-4534-9C06-8A4AC9750348}"/>
              </a:ext>
            </a:extLst>
          </p:cNvPr>
          <p:cNvSpPr>
            <a:spLocks noGrp="1"/>
          </p:cNvSpPr>
          <p:nvPr>
            <p:ph idx="1"/>
          </p:nvPr>
        </p:nvSpPr>
        <p:spPr>
          <a:xfrm>
            <a:off x="838199" y="1825625"/>
            <a:ext cx="11062855" cy="4852266"/>
          </a:xfrm>
        </p:spPr>
        <p:txBody>
          <a:bodyPr>
            <a:normAutofit/>
          </a:bodyPr>
          <a:lstStyle/>
          <a:p>
            <a:pPr lvl="0">
              <a:buClr>
                <a:schemeClr val="accent3"/>
              </a:buClr>
            </a:pPr>
            <a:r>
              <a:rPr lang="en-US" dirty="0"/>
              <a:t>Educators have always known this</a:t>
            </a:r>
          </a:p>
          <a:p>
            <a:pPr lvl="0">
              <a:buClr>
                <a:schemeClr val="accent3"/>
              </a:buClr>
            </a:pPr>
            <a:r>
              <a:rPr lang="en-US" dirty="0"/>
              <a:t>Online we haven’t the same tools </a:t>
            </a:r>
          </a:p>
          <a:p>
            <a:pPr marL="228600" lvl="1">
              <a:spcBef>
                <a:spcPts val="1000"/>
              </a:spcBef>
              <a:buClr>
                <a:schemeClr val="accent3"/>
              </a:buClr>
            </a:pPr>
            <a:r>
              <a:rPr lang="en-US" sz="2800" dirty="0"/>
              <a:t>We can’t force them; we need people interested and engaged</a:t>
            </a:r>
          </a:p>
        </p:txBody>
      </p:sp>
      <p:pic>
        <p:nvPicPr>
          <p:cNvPr id="7" name="Picture 6">
            <a:extLst>
              <a:ext uri="{FF2B5EF4-FFF2-40B4-BE49-F238E27FC236}">
                <a16:creationId xmlns:a16="http://schemas.microsoft.com/office/drawing/2014/main" id="{A61776B0-83AF-4410-A364-80DEB481BF74}"/>
              </a:ext>
            </a:extLst>
          </p:cNvPr>
          <p:cNvPicPr>
            <a:picLocks noChangeAspect="1"/>
          </p:cNvPicPr>
          <p:nvPr/>
        </p:nvPicPr>
        <p:blipFill>
          <a:blip r:embed="rId2"/>
          <a:stretch>
            <a:fillRect/>
          </a:stretch>
        </p:blipFill>
        <p:spPr>
          <a:xfrm>
            <a:off x="924430" y="3429000"/>
            <a:ext cx="7200690" cy="2601860"/>
          </a:xfrm>
          <a:prstGeom prst="rect">
            <a:avLst/>
          </a:prstGeom>
        </p:spPr>
      </p:pic>
      <p:sp>
        <p:nvSpPr>
          <p:cNvPr id="8" name="TextBox 7">
            <a:extLst>
              <a:ext uri="{FF2B5EF4-FFF2-40B4-BE49-F238E27FC236}">
                <a16:creationId xmlns:a16="http://schemas.microsoft.com/office/drawing/2014/main" id="{2FE0FC9E-D649-4284-9520-B17FE692BB9B}"/>
              </a:ext>
            </a:extLst>
          </p:cNvPr>
          <p:cNvSpPr txBox="1"/>
          <p:nvPr/>
        </p:nvSpPr>
        <p:spPr>
          <a:xfrm>
            <a:off x="8284191" y="3952112"/>
            <a:ext cx="2531970" cy="2031325"/>
          </a:xfrm>
          <a:prstGeom prst="rect">
            <a:avLst/>
          </a:prstGeom>
          <a:noFill/>
        </p:spPr>
        <p:txBody>
          <a:bodyPr wrap="square" rtlCol="0">
            <a:spAutoFit/>
          </a:bodyPr>
          <a:lstStyle/>
          <a:p>
            <a:r>
              <a:rPr lang="en-US" dirty="0"/>
              <a:t>Democratic manufacturing</a:t>
            </a:r>
          </a:p>
          <a:p>
            <a:r>
              <a:rPr lang="en-US" dirty="0"/>
              <a:t>- Giving students independence and confidence in their skills</a:t>
            </a:r>
          </a:p>
          <a:p>
            <a:r>
              <a:rPr lang="en-US" dirty="0"/>
              <a:t>- Adapted by creating video induction series</a:t>
            </a:r>
          </a:p>
        </p:txBody>
      </p:sp>
      <p:sp>
        <p:nvSpPr>
          <p:cNvPr id="9" name="TextBox 8">
            <a:extLst>
              <a:ext uri="{FF2B5EF4-FFF2-40B4-BE49-F238E27FC236}">
                <a16:creationId xmlns:a16="http://schemas.microsoft.com/office/drawing/2014/main" id="{4B18BF7A-407E-4479-8C5E-5694F1E40177}"/>
              </a:ext>
            </a:extLst>
          </p:cNvPr>
          <p:cNvSpPr txBox="1"/>
          <p:nvPr/>
        </p:nvSpPr>
        <p:spPr>
          <a:xfrm>
            <a:off x="948838" y="6215876"/>
            <a:ext cx="7503207" cy="276999"/>
          </a:xfrm>
          <a:prstGeom prst="rect">
            <a:avLst/>
          </a:prstGeom>
          <a:noFill/>
        </p:spPr>
        <p:txBody>
          <a:bodyPr wrap="square" rtlCol="0">
            <a:spAutoFit/>
          </a:bodyPr>
          <a:lstStyle/>
          <a:p>
            <a:r>
              <a:rPr lang="en-US" sz="1200" dirty="0" err="1">
                <a:solidFill>
                  <a:schemeClr val="tx2">
                    <a:lumMod val="60000"/>
                    <a:lumOff val="40000"/>
                  </a:schemeClr>
                </a:solidFill>
              </a:rPr>
              <a:t>From:Luke</a:t>
            </a:r>
            <a:r>
              <a:rPr lang="en-US" sz="1200" dirty="0">
                <a:solidFill>
                  <a:schemeClr val="tx2">
                    <a:lumMod val="60000"/>
                    <a:lumOff val="40000"/>
                  </a:schemeClr>
                </a:solidFill>
              </a:rPr>
              <a:t> Siena, Kerry Truman, Chris Forbes (ALTC Fringe)</a:t>
            </a:r>
          </a:p>
        </p:txBody>
      </p:sp>
      <p:sp>
        <p:nvSpPr>
          <p:cNvPr id="10" name="Rectangle 9">
            <a:extLst>
              <a:ext uri="{FF2B5EF4-FFF2-40B4-BE49-F238E27FC236}">
                <a16:creationId xmlns:a16="http://schemas.microsoft.com/office/drawing/2014/main" id="{373D2F7E-ADA6-404F-986C-AF112B57081E}"/>
              </a:ext>
            </a:extLst>
          </p:cNvPr>
          <p:cNvSpPr/>
          <p:nvPr/>
        </p:nvSpPr>
        <p:spPr>
          <a:xfrm>
            <a:off x="948838" y="3429000"/>
            <a:ext cx="10515281" cy="306387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84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8F2C-0393-4A61-9181-7E5BC06E13EA}"/>
              </a:ext>
            </a:extLst>
          </p:cNvPr>
          <p:cNvSpPr>
            <a:spLocks noGrp="1"/>
          </p:cNvSpPr>
          <p:nvPr>
            <p:ph type="title"/>
          </p:nvPr>
        </p:nvSpPr>
        <p:spPr/>
        <p:txBody>
          <a:bodyPr/>
          <a:lstStyle/>
          <a:p>
            <a:pPr lvl="0"/>
            <a:r>
              <a:rPr lang="en-US" sz="3600" i="1" dirty="0">
                <a:effectLst/>
              </a:rPr>
              <a:t>People have diverse needs</a:t>
            </a:r>
            <a:r>
              <a:rPr lang="en-US" sz="3600" dirty="0">
                <a:effectLst/>
              </a:rPr>
              <a:t>. </a:t>
            </a:r>
            <a:endParaRPr lang="en-US" sz="3600" dirty="0"/>
          </a:p>
        </p:txBody>
      </p:sp>
      <p:sp>
        <p:nvSpPr>
          <p:cNvPr id="3" name="Content Placeholder 2">
            <a:extLst>
              <a:ext uri="{FF2B5EF4-FFF2-40B4-BE49-F238E27FC236}">
                <a16:creationId xmlns:a16="http://schemas.microsoft.com/office/drawing/2014/main" id="{5E4FE2FB-ACA0-4551-A23C-B53CCBD95023}"/>
              </a:ext>
            </a:extLst>
          </p:cNvPr>
          <p:cNvSpPr>
            <a:spLocks noGrp="1"/>
          </p:cNvSpPr>
          <p:nvPr>
            <p:ph idx="1"/>
          </p:nvPr>
        </p:nvSpPr>
        <p:spPr>
          <a:xfrm>
            <a:off x="838200" y="1825624"/>
            <a:ext cx="11256818" cy="5032375"/>
          </a:xfrm>
        </p:spPr>
        <p:txBody>
          <a:bodyPr>
            <a:normAutofit/>
          </a:bodyPr>
          <a:lstStyle/>
          <a:p>
            <a:pPr lvl="0">
              <a:lnSpc>
                <a:spcPct val="70000"/>
              </a:lnSpc>
              <a:buClr>
                <a:schemeClr val="accent3"/>
              </a:buClr>
            </a:pPr>
            <a:r>
              <a:rPr lang="en-US" dirty="0"/>
              <a:t>Designed for the mainstream</a:t>
            </a:r>
          </a:p>
          <a:p>
            <a:pPr lvl="0">
              <a:lnSpc>
                <a:spcPct val="70000"/>
              </a:lnSpc>
              <a:buClr>
                <a:schemeClr val="accent3"/>
              </a:buClr>
            </a:pPr>
            <a:r>
              <a:rPr lang="en-US" dirty="0"/>
              <a:t>Built-in, systemic discrimination </a:t>
            </a:r>
          </a:p>
          <a:p>
            <a:pPr lvl="0">
              <a:lnSpc>
                <a:spcPct val="70000"/>
              </a:lnSpc>
              <a:buClr>
                <a:schemeClr val="accent3"/>
              </a:buClr>
            </a:pPr>
            <a:r>
              <a:rPr lang="en-US" dirty="0"/>
              <a:t>Everyone has special needs</a:t>
            </a:r>
          </a:p>
        </p:txBody>
      </p:sp>
      <p:pic>
        <p:nvPicPr>
          <p:cNvPr id="5" name="Picture 4" descr="A group of people singing&#10;&#10;Description automatically generated with low confidence">
            <a:extLst>
              <a:ext uri="{FF2B5EF4-FFF2-40B4-BE49-F238E27FC236}">
                <a16:creationId xmlns:a16="http://schemas.microsoft.com/office/drawing/2014/main" id="{C75CF3A6-F26D-4386-96F0-463CFC385FB5}"/>
              </a:ext>
            </a:extLst>
          </p:cNvPr>
          <p:cNvPicPr>
            <a:picLocks noChangeAspect="1"/>
          </p:cNvPicPr>
          <p:nvPr/>
        </p:nvPicPr>
        <p:blipFill rotWithShape="1">
          <a:blip r:embed="rId3">
            <a:extLst>
              <a:ext uri="{28A0092B-C50C-407E-A947-70E740481C1C}">
                <a14:useLocalDpi xmlns:a14="http://schemas.microsoft.com/office/drawing/2010/main" val="0"/>
              </a:ext>
            </a:extLst>
          </a:blip>
          <a:srcRect l="2439"/>
          <a:stretch/>
        </p:blipFill>
        <p:spPr>
          <a:xfrm>
            <a:off x="1087271" y="3142396"/>
            <a:ext cx="5774267" cy="3107267"/>
          </a:xfrm>
          <a:prstGeom prst="rect">
            <a:avLst/>
          </a:prstGeom>
        </p:spPr>
      </p:pic>
      <p:sp>
        <p:nvSpPr>
          <p:cNvPr id="7" name="TextBox 6">
            <a:extLst>
              <a:ext uri="{FF2B5EF4-FFF2-40B4-BE49-F238E27FC236}">
                <a16:creationId xmlns:a16="http://schemas.microsoft.com/office/drawing/2014/main" id="{9CABFEC5-A6DE-4002-975E-1B60415B138D}"/>
              </a:ext>
            </a:extLst>
          </p:cNvPr>
          <p:cNvSpPr txBox="1"/>
          <p:nvPr/>
        </p:nvSpPr>
        <p:spPr>
          <a:xfrm>
            <a:off x="1087271" y="6384599"/>
            <a:ext cx="6093724" cy="276999"/>
          </a:xfrm>
          <a:prstGeom prst="rect">
            <a:avLst/>
          </a:prstGeom>
          <a:noFill/>
        </p:spPr>
        <p:txBody>
          <a:bodyPr wrap="square">
            <a:spAutoFit/>
          </a:bodyPr>
          <a:lstStyle/>
          <a:p>
            <a:r>
              <a:rPr lang="en-US" sz="1200" dirty="0"/>
              <a:t>Image: https://www.klook.com/en-IN/activity/24658-museum-senses-ticket-bucharest/</a:t>
            </a:r>
          </a:p>
        </p:txBody>
      </p:sp>
    </p:spTree>
    <p:extLst>
      <p:ext uri="{BB962C8B-B14F-4D97-AF65-F5344CB8AC3E}">
        <p14:creationId xmlns:p14="http://schemas.microsoft.com/office/powerpoint/2010/main" val="308833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5166-D628-4110-9107-38C10FE9AB63}"/>
              </a:ext>
            </a:extLst>
          </p:cNvPr>
          <p:cNvSpPr>
            <a:spLocks noGrp="1"/>
          </p:cNvSpPr>
          <p:nvPr>
            <p:ph type="title"/>
          </p:nvPr>
        </p:nvSpPr>
        <p:spPr/>
        <p:txBody>
          <a:bodyPr>
            <a:normAutofit/>
          </a:bodyPr>
          <a:lstStyle/>
          <a:p>
            <a:r>
              <a:rPr lang="en-US" sz="3600" i="1" dirty="0"/>
              <a:t>Collaborative</a:t>
            </a:r>
          </a:p>
        </p:txBody>
      </p:sp>
      <p:sp>
        <p:nvSpPr>
          <p:cNvPr id="3" name="Content Placeholder 2">
            <a:extLst>
              <a:ext uri="{FF2B5EF4-FFF2-40B4-BE49-F238E27FC236}">
                <a16:creationId xmlns:a16="http://schemas.microsoft.com/office/drawing/2014/main" id="{CC2053AB-7E0E-4BD7-A9C4-BC5B3F3B81F3}"/>
              </a:ext>
            </a:extLst>
          </p:cNvPr>
          <p:cNvSpPr>
            <a:spLocks noGrp="1"/>
          </p:cNvSpPr>
          <p:nvPr>
            <p:ph idx="1"/>
          </p:nvPr>
        </p:nvSpPr>
        <p:spPr/>
        <p:txBody>
          <a:bodyPr/>
          <a:lstStyle/>
          <a:p>
            <a:pPr marL="0" indent="0">
              <a:buNone/>
            </a:pPr>
            <a:r>
              <a:rPr lang="en-US" dirty="0">
                <a:solidFill>
                  <a:schemeClr val="bg1">
                    <a:lumMod val="50000"/>
                  </a:schemeClr>
                </a:solidFill>
              </a:rPr>
              <a:t>Active, </a:t>
            </a:r>
            <a:r>
              <a:rPr lang="en-US" b="1" dirty="0"/>
              <a:t>Collaborative</a:t>
            </a:r>
            <a:r>
              <a:rPr lang="en-US" dirty="0">
                <a:solidFill>
                  <a:schemeClr val="bg1">
                    <a:lumMod val="50000"/>
                  </a:schemeClr>
                </a:solidFill>
              </a:rPr>
              <a:t> Learning (ACL)–a continuum of practice(s): Stories from Lockdown / Socially Distanced Classrooms</a:t>
            </a:r>
          </a:p>
          <a:p>
            <a:endParaRPr lang="en-US" dirty="0"/>
          </a:p>
        </p:txBody>
      </p:sp>
      <p:sp>
        <p:nvSpPr>
          <p:cNvPr id="4" name="TextBox 3">
            <a:extLst>
              <a:ext uri="{FF2B5EF4-FFF2-40B4-BE49-F238E27FC236}">
                <a16:creationId xmlns:a16="http://schemas.microsoft.com/office/drawing/2014/main" id="{E51EA720-E122-4602-B6D0-0903C2C747BE}"/>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17A5CEF8-5753-4528-8ED0-88346B05E6E1}"/>
              </a:ext>
            </a:extLst>
          </p:cNvPr>
          <p:cNvSpPr txBox="1"/>
          <p:nvPr/>
        </p:nvSpPr>
        <p:spPr>
          <a:xfrm>
            <a:off x="1085316" y="5810317"/>
            <a:ext cx="7503207" cy="230832"/>
          </a:xfrm>
          <a:prstGeom prst="rect">
            <a:avLst/>
          </a:prstGeom>
          <a:noFill/>
        </p:spPr>
        <p:txBody>
          <a:bodyPr wrap="square" rtlCol="0">
            <a:spAutoFit/>
          </a:bodyPr>
          <a:lstStyle/>
          <a:p>
            <a:r>
              <a:rPr lang="en-US" sz="900" dirty="0">
                <a:solidFill>
                  <a:schemeClr val="tx2">
                    <a:lumMod val="60000"/>
                    <a:lumOff val="40000"/>
                  </a:schemeClr>
                </a:solidFill>
              </a:rPr>
              <a:t>Images: </a:t>
            </a:r>
            <a:r>
              <a:rPr lang="en-US" sz="900" dirty="0">
                <a:solidFill>
                  <a:schemeClr val="tx2">
                    <a:lumMod val="60000"/>
                    <a:lumOff val="40000"/>
                  </a:schemeClr>
                </a:solidFill>
                <a:hlinkClick r:id="rId2"/>
              </a:rPr>
              <a:t>https://www.sinnaps.com/en/project-management-blog/collaborative-communication</a:t>
            </a:r>
            <a:r>
              <a:rPr lang="en-US" sz="900" dirty="0">
                <a:solidFill>
                  <a:schemeClr val="tx2">
                    <a:lumMod val="60000"/>
                    <a:lumOff val="40000"/>
                  </a:schemeClr>
                </a:solidFill>
              </a:rPr>
              <a:t> </a:t>
            </a:r>
          </a:p>
        </p:txBody>
      </p:sp>
      <p:sp>
        <p:nvSpPr>
          <p:cNvPr id="9" name="TextBox 8">
            <a:extLst>
              <a:ext uri="{FF2B5EF4-FFF2-40B4-BE49-F238E27FC236}">
                <a16:creationId xmlns:a16="http://schemas.microsoft.com/office/drawing/2014/main" id="{CD0642DA-AB77-466C-A082-66BAAEF15D93}"/>
              </a:ext>
            </a:extLst>
          </p:cNvPr>
          <p:cNvSpPr txBox="1"/>
          <p:nvPr/>
        </p:nvSpPr>
        <p:spPr>
          <a:xfrm>
            <a:off x="1106694" y="3125083"/>
            <a:ext cx="9626823" cy="523220"/>
          </a:xfrm>
          <a:prstGeom prst="rect">
            <a:avLst/>
          </a:prstGeom>
          <a:noFill/>
        </p:spPr>
        <p:txBody>
          <a:bodyPr wrap="square" rtlCol="0">
            <a:spAutoFit/>
          </a:bodyPr>
          <a:lstStyle/>
          <a:p>
            <a:r>
              <a:rPr lang="en-US" sz="2800" dirty="0"/>
              <a:t>By ‘collaboration’ do we not just mean ‘better communication’?</a:t>
            </a:r>
          </a:p>
        </p:txBody>
      </p:sp>
      <p:pic>
        <p:nvPicPr>
          <p:cNvPr id="13" name="Picture 12" descr="A person looking at a microscope&#10;&#10;Description automatically generated with low confidence">
            <a:extLst>
              <a:ext uri="{FF2B5EF4-FFF2-40B4-BE49-F238E27FC236}">
                <a16:creationId xmlns:a16="http://schemas.microsoft.com/office/drawing/2014/main" id="{61B20555-8018-4F13-84A9-0ABAF2F11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147" y="3729052"/>
            <a:ext cx="4360136" cy="2906757"/>
          </a:xfrm>
          <a:prstGeom prst="rect">
            <a:avLst/>
          </a:prstGeom>
        </p:spPr>
      </p:pic>
      <p:pic>
        <p:nvPicPr>
          <p:cNvPr id="15" name="Picture 14">
            <a:extLst>
              <a:ext uri="{FF2B5EF4-FFF2-40B4-BE49-F238E27FC236}">
                <a16:creationId xmlns:a16="http://schemas.microsoft.com/office/drawing/2014/main" id="{45E1B539-165A-45C4-A851-A7C09E86526B}"/>
              </a:ext>
            </a:extLst>
          </p:cNvPr>
          <p:cNvPicPr>
            <a:picLocks noChangeAspect="1"/>
          </p:cNvPicPr>
          <p:nvPr/>
        </p:nvPicPr>
        <p:blipFill>
          <a:blip r:embed="rId4"/>
          <a:stretch>
            <a:fillRect/>
          </a:stretch>
        </p:blipFill>
        <p:spPr>
          <a:xfrm>
            <a:off x="1170773" y="3718578"/>
            <a:ext cx="4749331" cy="1870372"/>
          </a:xfrm>
          <a:prstGeom prst="rect">
            <a:avLst/>
          </a:prstGeom>
        </p:spPr>
      </p:pic>
    </p:spTree>
    <p:extLst>
      <p:ext uri="{BB962C8B-B14F-4D97-AF65-F5344CB8AC3E}">
        <p14:creationId xmlns:p14="http://schemas.microsoft.com/office/powerpoint/2010/main" val="4155587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8F2C-0393-4A61-9181-7E5BC06E13EA}"/>
              </a:ext>
            </a:extLst>
          </p:cNvPr>
          <p:cNvSpPr>
            <a:spLocks noGrp="1"/>
          </p:cNvSpPr>
          <p:nvPr>
            <p:ph type="title"/>
          </p:nvPr>
        </p:nvSpPr>
        <p:spPr/>
        <p:txBody>
          <a:bodyPr/>
          <a:lstStyle/>
          <a:p>
            <a:pPr lvl="0"/>
            <a:r>
              <a:rPr lang="en-US" sz="3600" i="1" dirty="0">
                <a:effectLst/>
              </a:rPr>
              <a:t>People have diverse needs</a:t>
            </a:r>
            <a:r>
              <a:rPr lang="en-US" sz="3600" dirty="0">
                <a:effectLst/>
              </a:rPr>
              <a:t>. </a:t>
            </a:r>
            <a:endParaRPr lang="en-US" sz="3600" dirty="0"/>
          </a:p>
        </p:txBody>
      </p:sp>
      <p:sp>
        <p:nvSpPr>
          <p:cNvPr id="3" name="Content Placeholder 2">
            <a:extLst>
              <a:ext uri="{FF2B5EF4-FFF2-40B4-BE49-F238E27FC236}">
                <a16:creationId xmlns:a16="http://schemas.microsoft.com/office/drawing/2014/main" id="{5E4FE2FB-ACA0-4551-A23C-B53CCBD95023}"/>
              </a:ext>
            </a:extLst>
          </p:cNvPr>
          <p:cNvSpPr>
            <a:spLocks noGrp="1"/>
          </p:cNvSpPr>
          <p:nvPr>
            <p:ph idx="1"/>
          </p:nvPr>
        </p:nvSpPr>
        <p:spPr>
          <a:xfrm>
            <a:off x="838200" y="1825624"/>
            <a:ext cx="11256818" cy="5032375"/>
          </a:xfrm>
        </p:spPr>
        <p:txBody>
          <a:bodyPr>
            <a:normAutofit/>
          </a:bodyPr>
          <a:lstStyle/>
          <a:p>
            <a:pPr lvl="0">
              <a:lnSpc>
                <a:spcPct val="70000"/>
              </a:lnSpc>
              <a:buClr>
                <a:schemeClr val="accent3"/>
              </a:buClr>
            </a:pPr>
            <a:r>
              <a:rPr lang="en-US" dirty="0"/>
              <a:t>Designed for the mainstream</a:t>
            </a:r>
          </a:p>
          <a:p>
            <a:pPr lvl="0">
              <a:lnSpc>
                <a:spcPct val="70000"/>
              </a:lnSpc>
              <a:buClr>
                <a:schemeClr val="accent3"/>
              </a:buClr>
            </a:pPr>
            <a:r>
              <a:rPr lang="en-US" dirty="0"/>
              <a:t>Built-in, systemic discrimination </a:t>
            </a:r>
          </a:p>
          <a:p>
            <a:pPr lvl="0">
              <a:lnSpc>
                <a:spcPct val="70000"/>
              </a:lnSpc>
              <a:buClr>
                <a:schemeClr val="accent3"/>
              </a:buClr>
            </a:pPr>
            <a:r>
              <a:rPr lang="en-US" dirty="0"/>
              <a:t>Everyone has special needs</a:t>
            </a:r>
          </a:p>
        </p:txBody>
      </p:sp>
      <p:pic>
        <p:nvPicPr>
          <p:cNvPr id="4" name="Picture 3">
            <a:extLst>
              <a:ext uri="{FF2B5EF4-FFF2-40B4-BE49-F238E27FC236}">
                <a16:creationId xmlns:a16="http://schemas.microsoft.com/office/drawing/2014/main" id="{83F8130B-085B-4EC6-A6B2-E6BCC2F12396}"/>
              </a:ext>
            </a:extLst>
          </p:cNvPr>
          <p:cNvPicPr>
            <a:picLocks noChangeAspect="1"/>
          </p:cNvPicPr>
          <p:nvPr/>
        </p:nvPicPr>
        <p:blipFill>
          <a:blip r:embed="rId2"/>
          <a:stretch>
            <a:fillRect/>
          </a:stretch>
        </p:blipFill>
        <p:spPr>
          <a:xfrm>
            <a:off x="838200" y="3429000"/>
            <a:ext cx="10328644" cy="1907716"/>
          </a:xfrm>
          <a:prstGeom prst="rect">
            <a:avLst/>
          </a:prstGeom>
        </p:spPr>
      </p:pic>
    </p:spTree>
    <p:extLst>
      <p:ext uri="{BB962C8B-B14F-4D97-AF65-F5344CB8AC3E}">
        <p14:creationId xmlns:p14="http://schemas.microsoft.com/office/powerpoint/2010/main" val="1367048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FB63-A4BB-4389-9942-2DEC204B84A3}"/>
              </a:ext>
            </a:extLst>
          </p:cNvPr>
          <p:cNvSpPr>
            <a:spLocks noGrp="1"/>
          </p:cNvSpPr>
          <p:nvPr>
            <p:ph type="title"/>
          </p:nvPr>
        </p:nvSpPr>
        <p:spPr/>
        <p:txBody>
          <a:bodyPr/>
          <a:lstStyle/>
          <a:p>
            <a:pPr lvl="0"/>
            <a:r>
              <a:rPr lang="en-US" sz="3600" i="1" dirty="0">
                <a:effectLst/>
              </a:rPr>
              <a:t>Inequities harm learning</a:t>
            </a:r>
            <a:r>
              <a:rPr lang="en-US" sz="3600" dirty="0">
                <a:effectLst/>
              </a:rPr>
              <a:t>.</a:t>
            </a:r>
            <a:endParaRPr lang="en-US" sz="3600" dirty="0"/>
          </a:p>
        </p:txBody>
      </p:sp>
      <p:sp>
        <p:nvSpPr>
          <p:cNvPr id="3" name="Content Placeholder 2">
            <a:extLst>
              <a:ext uri="{FF2B5EF4-FFF2-40B4-BE49-F238E27FC236}">
                <a16:creationId xmlns:a16="http://schemas.microsoft.com/office/drawing/2014/main" id="{CC601C67-8102-4D35-B132-8555A0909264}"/>
              </a:ext>
            </a:extLst>
          </p:cNvPr>
          <p:cNvSpPr>
            <a:spLocks noGrp="1"/>
          </p:cNvSpPr>
          <p:nvPr>
            <p:ph idx="1"/>
          </p:nvPr>
        </p:nvSpPr>
        <p:spPr>
          <a:xfrm>
            <a:off x="838200" y="1825624"/>
            <a:ext cx="10515600" cy="5032375"/>
          </a:xfrm>
        </p:spPr>
        <p:txBody>
          <a:bodyPr>
            <a:noAutofit/>
          </a:bodyPr>
          <a:lstStyle/>
          <a:p>
            <a:pPr>
              <a:lnSpc>
                <a:spcPct val="70000"/>
              </a:lnSpc>
              <a:buClr>
                <a:schemeClr val="accent3"/>
              </a:buClr>
            </a:pPr>
            <a:r>
              <a:rPr lang="en-US" dirty="0"/>
              <a:t>School mitigated some of the worst inequities</a:t>
            </a:r>
          </a:p>
          <a:p>
            <a:pPr>
              <a:lnSpc>
                <a:spcPct val="70000"/>
              </a:lnSpc>
              <a:buClr>
                <a:schemeClr val="accent3"/>
              </a:buClr>
            </a:pPr>
            <a:r>
              <a:rPr lang="en-US" dirty="0"/>
              <a:t>This disappeared online; people in need just vanished. </a:t>
            </a:r>
          </a:p>
          <a:p>
            <a:pPr>
              <a:lnSpc>
                <a:spcPct val="70000"/>
              </a:lnSpc>
              <a:buClr>
                <a:schemeClr val="accent3"/>
              </a:buClr>
            </a:pPr>
            <a:r>
              <a:rPr lang="en-US" dirty="0"/>
              <a:t>We need the will to solve it</a:t>
            </a:r>
          </a:p>
        </p:txBody>
      </p:sp>
      <p:pic>
        <p:nvPicPr>
          <p:cNvPr id="4" name="Picture 3" descr="A group of people walking&#10;&#10;Description automatically generated with low confidence">
            <a:extLst>
              <a:ext uri="{FF2B5EF4-FFF2-40B4-BE49-F238E27FC236}">
                <a16:creationId xmlns:a16="http://schemas.microsoft.com/office/drawing/2014/main" id="{6C05ACBC-3F02-4121-9014-D7D1C5F5D19B}"/>
              </a:ext>
            </a:extLst>
          </p:cNvPr>
          <p:cNvPicPr>
            <a:picLocks noChangeAspect="1"/>
          </p:cNvPicPr>
          <p:nvPr/>
        </p:nvPicPr>
        <p:blipFill rotWithShape="1">
          <a:blip r:embed="rId3">
            <a:extLst>
              <a:ext uri="{28A0092B-C50C-407E-A947-70E740481C1C}">
                <a14:useLocalDpi xmlns:a14="http://schemas.microsoft.com/office/drawing/2010/main" val="0"/>
              </a:ext>
            </a:extLst>
          </a:blip>
          <a:srcRect t="6819" r="-1" b="-1"/>
          <a:stretch/>
        </p:blipFill>
        <p:spPr>
          <a:xfrm>
            <a:off x="974677" y="3270369"/>
            <a:ext cx="5455819" cy="2935903"/>
          </a:xfrm>
          <a:prstGeom prst="rect">
            <a:avLst/>
          </a:prstGeom>
        </p:spPr>
      </p:pic>
      <p:sp>
        <p:nvSpPr>
          <p:cNvPr id="6" name="TextBox 5">
            <a:extLst>
              <a:ext uri="{FF2B5EF4-FFF2-40B4-BE49-F238E27FC236}">
                <a16:creationId xmlns:a16="http://schemas.microsoft.com/office/drawing/2014/main" id="{7307DCB1-0C17-442E-956E-76AA0DB45AEE}"/>
              </a:ext>
            </a:extLst>
          </p:cNvPr>
          <p:cNvSpPr txBox="1"/>
          <p:nvPr/>
        </p:nvSpPr>
        <p:spPr>
          <a:xfrm>
            <a:off x="974677" y="6378247"/>
            <a:ext cx="9413543" cy="307777"/>
          </a:xfrm>
          <a:prstGeom prst="rect">
            <a:avLst/>
          </a:prstGeom>
          <a:noFill/>
        </p:spPr>
        <p:txBody>
          <a:bodyPr wrap="square">
            <a:spAutoFit/>
          </a:bodyPr>
          <a:lstStyle/>
          <a:p>
            <a:r>
              <a:rPr lang="en-US" sz="1400" dirty="0"/>
              <a:t>Image: https://cdn.americanprogress.org/wp-content/uploads/2012/09/19031533/stealth_onpage1.jpg</a:t>
            </a:r>
          </a:p>
        </p:txBody>
      </p:sp>
    </p:spTree>
    <p:extLst>
      <p:ext uri="{BB962C8B-B14F-4D97-AF65-F5344CB8AC3E}">
        <p14:creationId xmlns:p14="http://schemas.microsoft.com/office/powerpoint/2010/main" val="1850526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FB63-A4BB-4389-9942-2DEC204B84A3}"/>
              </a:ext>
            </a:extLst>
          </p:cNvPr>
          <p:cNvSpPr>
            <a:spLocks noGrp="1"/>
          </p:cNvSpPr>
          <p:nvPr>
            <p:ph type="title"/>
          </p:nvPr>
        </p:nvSpPr>
        <p:spPr/>
        <p:txBody>
          <a:bodyPr/>
          <a:lstStyle/>
          <a:p>
            <a:pPr lvl="0"/>
            <a:r>
              <a:rPr lang="en-US" sz="3600" i="1" dirty="0">
                <a:effectLst/>
              </a:rPr>
              <a:t>Inequities harm learning</a:t>
            </a:r>
            <a:r>
              <a:rPr lang="en-US" sz="3600" dirty="0">
                <a:effectLst/>
              </a:rPr>
              <a:t>.</a:t>
            </a:r>
            <a:endParaRPr lang="en-US" sz="3600" dirty="0"/>
          </a:p>
        </p:txBody>
      </p:sp>
      <p:sp>
        <p:nvSpPr>
          <p:cNvPr id="3" name="Content Placeholder 2">
            <a:extLst>
              <a:ext uri="{FF2B5EF4-FFF2-40B4-BE49-F238E27FC236}">
                <a16:creationId xmlns:a16="http://schemas.microsoft.com/office/drawing/2014/main" id="{CC601C67-8102-4D35-B132-8555A0909264}"/>
              </a:ext>
            </a:extLst>
          </p:cNvPr>
          <p:cNvSpPr>
            <a:spLocks noGrp="1"/>
          </p:cNvSpPr>
          <p:nvPr>
            <p:ph idx="1"/>
          </p:nvPr>
        </p:nvSpPr>
        <p:spPr>
          <a:xfrm>
            <a:off x="838200" y="1825624"/>
            <a:ext cx="10515600" cy="5032375"/>
          </a:xfrm>
        </p:spPr>
        <p:txBody>
          <a:bodyPr>
            <a:noAutofit/>
          </a:bodyPr>
          <a:lstStyle/>
          <a:p>
            <a:pPr>
              <a:lnSpc>
                <a:spcPct val="70000"/>
              </a:lnSpc>
              <a:buClr>
                <a:schemeClr val="accent3"/>
              </a:buClr>
            </a:pPr>
            <a:r>
              <a:rPr lang="en-US" dirty="0"/>
              <a:t>School mitigated some of the worst inequities</a:t>
            </a:r>
          </a:p>
          <a:p>
            <a:pPr>
              <a:lnSpc>
                <a:spcPct val="70000"/>
              </a:lnSpc>
              <a:buClr>
                <a:schemeClr val="accent3"/>
              </a:buClr>
            </a:pPr>
            <a:r>
              <a:rPr lang="en-US" dirty="0"/>
              <a:t>This disappeared online; people in need just vanished. </a:t>
            </a:r>
          </a:p>
          <a:p>
            <a:pPr>
              <a:lnSpc>
                <a:spcPct val="70000"/>
              </a:lnSpc>
              <a:buClr>
                <a:schemeClr val="accent3"/>
              </a:buClr>
            </a:pPr>
            <a:r>
              <a:rPr lang="en-US" dirty="0"/>
              <a:t>We need the will to solve it</a:t>
            </a:r>
          </a:p>
        </p:txBody>
      </p:sp>
      <p:sp>
        <p:nvSpPr>
          <p:cNvPr id="7" name="TextBox 6">
            <a:extLst>
              <a:ext uri="{FF2B5EF4-FFF2-40B4-BE49-F238E27FC236}">
                <a16:creationId xmlns:a16="http://schemas.microsoft.com/office/drawing/2014/main" id="{A48CED3C-755D-4549-BB76-4A286D90ABCD}"/>
              </a:ext>
            </a:extLst>
          </p:cNvPr>
          <p:cNvSpPr txBox="1"/>
          <p:nvPr/>
        </p:nvSpPr>
        <p:spPr>
          <a:xfrm>
            <a:off x="1343167" y="3204781"/>
            <a:ext cx="8302387" cy="369332"/>
          </a:xfrm>
          <a:prstGeom prst="rect">
            <a:avLst/>
          </a:prstGeom>
          <a:noFill/>
        </p:spPr>
        <p:txBody>
          <a:bodyPr wrap="square">
            <a:spAutoFit/>
          </a:bodyPr>
          <a:lstStyle/>
          <a:p>
            <a:r>
              <a:rPr lang="en-US" b="1" dirty="0"/>
              <a:t>Radical Eyes for Equity: Moving from “All Students Must” to “Each Student Deserves”</a:t>
            </a:r>
          </a:p>
        </p:txBody>
      </p:sp>
      <p:pic>
        <p:nvPicPr>
          <p:cNvPr id="9" name="Picture 8">
            <a:extLst>
              <a:ext uri="{FF2B5EF4-FFF2-40B4-BE49-F238E27FC236}">
                <a16:creationId xmlns:a16="http://schemas.microsoft.com/office/drawing/2014/main" id="{ED8E4DE0-CFC3-491E-8955-F9B249672373}"/>
              </a:ext>
            </a:extLst>
          </p:cNvPr>
          <p:cNvPicPr>
            <a:picLocks noChangeAspect="1"/>
          </p:cNvPicPr>
          <p:nvPr/>
        </p:nvPicPr>
        <p:blipFill>
          <a:blip r:embed="rId3"/>
          <a:stretch>
            <a:fillRect/>
          </a:stretch>
        </p:blipFill>
        <p:spPr>
          <a:xfrm>
            <a:off x="1440265" y="3599511"/>
            <a:ext cx="7224182" cy="354011"/>
          </a:xfrm>
          <a:prstGeom prst="rect">
            <a:avLst/>
          </a:prstGeom>
        </p:spPr>
      </p:pic>
      <p:pic>
        <p:nvPicPr>
          <p:cNvPr id="11" name="Picture 10">
            <a:extLst>
              <a:ext uri="{FF2B5EF4-FFF2-40B4-BE49-F238E27FC236}">
                <a16:creationId xmlns:a16="http://schemas.microsoft.com/office/drawing/2014/main" id="{A1CD7C3E-A415-4CE4-A34C-90AB4BBCEE48}"/>
              </a:ext>
            </a:extLst>
          </p:cNvPr>
          <p:cNvPicPr>
            <a:picLocks noChangeAspect="1"/>
          </p:cNvPicPr>
          <p:nvPr/>
        </p:nvPicPr>
        <p:blipFill>
          <a:blip r:embed="rId4"/>
          <a:stretch>
            <a:fillRect/>
          </a:stretch>
        </p:blipFill>
        <p:spPr>
          <a:xfrm>
            <a:off x="1440265" y="3953522"/>
            <a:ext cx="7224182" cy="2160627"/>
          </a:xfrm>
          <a:prstGeom prst="rect">
            <a:avLst/>
          </a:prstGeom>
        </p:spPr>
      </p:pic>
      <p:sp>
        <p:nvSpPr>
          <p:cNvPr id="13" name="TextBox 12">
            <a:extLst>
              <a:ext uri="{FF2B5EF4-FFF2-40B4-BE49-F238E27FC236}">
                <a16:creationId xmlns:a16="http://schemas.microsoft.com/office/drawing/2014/main" id="{148E86D1-C906-4BAD-B074-5D760457CA29}"/>
              </a:ext>
            </a:extLst>
          </p:cNvPr>
          <p:cNvSpPr txBox="1"/>
          <p:nvPr/>
        </p:nvSpPr>
        <p:spPr>
          <a:xfrm>
            <a:off x="1750326" y="6249085"/>
            <a:ext cx="6093724" cy="276999"/>
          </a:xfrm>
          <a:prstGeom prst="rect">
            <a:avLst/>
          </a:prstGeom>
          <a:noFill/>
        </p:spPr>
        <p:txBody>
          <a:bodyPr wrap="square">
            <a:spAutoFit/>
          </a:bodyPr>
          <a:lstStyle/>
          <a:p>
            <a:r>
              <a:rPr lang="en-US" sz="1200" dirty="0"/>
              <a:t>P.L. Thomas, </a:t>
            </a:r>
            <a:r>
              <a:rPr lang="en-US" sz="1200" dirty="0">
                <a:hlinkClick r:id="rId5"/>
              </a:rPr>
              <a:t>https://nepc.colorado.edu/blog/moving-all-students</a:t>
            </a:r>
            <a:r>
              <a:rPr lang="en-US" sz="1200" dirty="0"/>
              <a:t> </a:t>
            </a:r>
          </a:p>
        </p:txBody>
      </p:sp>
      <p:sp>
        <p:nvSpPr>
          <p:cNvPr id="14" name="Rectangle 13">
            <a:extLst>
              <a:ext uri="{FF2B5EF4-FFF2-40B4-BE49-F238E27FC236}">
                <a16:creationId xmlns:a16="http://schemas.microsoft.com/office/drawing/2014/main" id="{5970437D-DE0E-4510-8AC4-94197AC05A4B}"/>
              </a:ext>
            </a:extLst>
          </p:cNvPr>
          <p:cNvSpPr/>
          <p:nvPr/>
        </p:nvSpPr>
        <p:spPr>
          <a:xfrm>
            <a:off x="1241946" y="3204781"/>
            <a:ext cx="9021170" cy="34826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685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FB63-A4BB-4389-9942-2DEC204B84A3}"/>
              </a:ext>
            </a:extLst>
          </p:cNvPr>
          <p:cNvSpPr>
            <a:spLocks noGrp="1"/>
          </p:cNvSpPr>
          <p:nvPr>
            <p:ph type="title"/>
          </p:nvPr>
        </p:nvSpPr>
        <p:spPr/>
        <p:txBody>
          <a:bodyPr/>
          <a:lstStyle/>
          <a:p>
            <a:pPr lvl="0"/>
            <a:r>
              <a:rPr lang="en-US" sz="3600" i="1" dirty="0">
                <a:effectLst/>
              </a:rPr>
              <a:t>Inequities harm learning</a:t>
            </a:r>
            <a:r>
              <a:rPr lang="en-US" sz="3600" dirty="0">
                <a:effectLst/>
              </a:rPr>
              <a:t>.</a:t>
            </a:r>
            <a:endParaRPr lang="en-US" sz="3600" dirty="0"/>
          </a:p>
        </p:txBody>
      </p:sp>
      <p:sp>
        <p:nvSpPr>
          <p:cNvPr id="3" name="Content Placeholder 2">
            <a:extLst>
              <a:ext uri="{FF2B5EF4-FFF2-40B4-BE49-F238E27FC236}">
                <a16:creationId xmlns:a16="http://schemas.microsoft.com/office/drawing/2014/main" id="{CC601C67-8102-4D35-B132-8555A0909264}"/>
              </a:ext>
            </a:extLst>
          </p:cNvPr>
          <p:cNvSpPr>
            <a:spLocks noGrp="1"/>
          </p:cNvSpPr>
          <p:nvPr>
            <p:ph idx="1"/>
          </p:nvPr>
        </p:nvSpPr>
        <p:spPr>
          <a:xfrm>
            <a:off x="838200" y="1825624"/>
            <a:ext cx="10515600" cy="5032375"/>
          </a:xfrm>
        </p:spPr>
        <p:txBody>
          <a:bodyPr>
            <a:noAutofit/>
          </a:bodyPr>
          <a:lstStyle/>
          <a:p>
            <a:pPr>
              <a:lnSpc>
                <a:spcPct val="70000"/>
              </a:lnSpc>
              <a:buClr>
                <a:schemeClr val="accent3"/>
              </a:buClr>
            </a:pPr>
            <a:r>
              <a:rPr lang="en-US" dirty="0"/>
              <a:t>School mitigated some of the worst inequities</a:t>
            </a:r>
          </a:p>
          <a:p>
            <a:pPr>
              <a:lnSpc>
                <a:spcPct val="70000"/>
              </a:lnSpc>
              <a:buClr>
                <a:schemeClr val="accent3"/>
              </a:buClr>
            </a:pPr>
            <a:r>
              <a:rPr lang="en-US" dirty="0"/>
              <a:t>This disappeared online; people in need just vanished. </a:t>
            </a:r>
          </a:p>
          <a:p>
            <a:pPr>
              <a:lnSpc>
                <a:spcPct val="70000"/>
              </a:lnSpc>
              <a:buClr>
                <a:schemeClr val="accent3"/>
              </a:buClr>
            </a:pPr>
            <a:r>
              <a:rPr lang="en-US" dirty="0"/>
              <a:t>We need the will to solve it</a:t>
            </a:r>
          </a:p>
        </p:txBody>
      </p:sp>
      <p:sp>
        <p:nvSpPr>
          <p:cNvPr id="10" name="TextBox 9">
            <a:extLst>
              <a:ext uri="{FF2B5EF4-FFF2-40B4-BE49-F238E27FC236}">
                <a16:creationId xmlns:a16="http://schemas.microsoft.com/office/drawing/2014/main" id="{C6F6CC10-FA6E-4EBF-B5C2-FEAC47C0F986}"/>
              </a:ext>
            </a:extLst>
          </p:cNvPr>
          <p:cNvSpPr txBox="1"/>
          <p:nvPr/>
        </p:nvSpPr>
        <p:spPr>
          <a:xfrm>
            <a:off x="1095233" y="6262042"/>
            <a:ext cx="6093724" cy="461665"/>
          </a:xfrm>
          <a:prstGeom prst="rect">
            <a:avLst/>
          </a:prstGeom>
          <a:noFill/>
        </p:spPr>
        <p:txBody>
          <a:bodyPr wrap="square">
            <a:spAutoFit/>
          </a:bodyPr>
          <a:lstStyle/>
          <a:p>
            <a:r>
              <a:rPr lang="en-US" sz="1200" dirty="0">
                <a:hlinkClick r:id="rId2"/>
              </a:rPr>
              <a:t>https://www.alt.ac.uk/sites/alt.ac.uk/files/public/ALT%E2%80%99%20Framework%20for%20Ethical%20%20Learning%20Technology%20%28FELT%29%202021%20%284%29.pdf</a:t>
            </a:r>
            <a:r>
              <a:rPr lang="en-US" sz="1200" dirty="0"/>
              <a:t> </a:t>
            </a:r>
          </a:p>
        </p:txBody>
      </p:sp>
      <p:pic>
        <p:nvPicPr>
          <p:cNvPr id="6" name="Picture 5">
            <a:extLst>
              <a:ext uri="{FF2B5EF4-FFF2-40B4-BE49-F238E27FC236}">
                <a16:creationId xmlns:a16="http://schemas.microsoft.com/office/drawing/2014/main" id="{65AE4EEB-3740-41F0-98F7-AD08F5241A87}"/>
              </a:ext>
            </a:extLst>
          </p:cNvPr>
          <p:cNvPicPr>
            <a:picLocks noChangeAspect="1"/>
          </p:cNvPicPr>
          <p:nvPr/>
        </p:nvPicPr>
        <p:blipFill>
          <a:blip r:embed="rId3"/>
          <a:stretch>
            <a:fillRect/>
          </a:stretch>
        </p:blipFill>
        <p:spPr>
          <a:xfrm>
            <a:off x="4142095" y="3000619"/>
            <a:ext cx="4790933" cy="3193955"/>
          </a:xfrm>
          <a:prstGeom prst="rect">
            <a:avLst/>
          </a:prstGeom>
        </p:spPr>
      </p:pic>
      <p:pic>
        <p:nvPicPr>
          <p:cNvPr id="12" name="Picture 11">
            <a:extLst>
              <a:ext uri="{FF2B5EF4-FFF2-40B4-BE49-F238E27FC236}">
                <a16:creationId xmlns:a16="http://schemas.microsoft.com/office/drawing/2014/main" id="{B227CD3C-88E0-4226-A94C-66FD4D2F12AA}"/>
              </a:ext>
            </a:extLst>
          </p:cNvPr>
          <p:cNvPicPr>
            <a:picLocks noChangeAspect="1"/>
          </p:cNvPicPr>
          <p:nvPr/>
        </p:nvPicPr>
        <p:blipFill>
          <a:blip r:embed="rId4"/>
          <a:stretch>
            <a:fillRect/>
          </a:stretch>
        </p:blipFill>
        <p:spPr>
          <a:xfrm>
            <a:off x="1272441" y="3061816"/>
            <a:ext cx="2644466" cy="3067581"/>
          </a:xfrm>
          <a:prstGeom prst="rect">
            <a:avLst/>
          </a:prstGeom>
        </p:spPr>
      </p:pic>
    </p:spTree>
    <p:extLst>
      <p:ext uri="{BB962C8B-B14F-4D97-AF65-F5344CB8AC3E}">
        <p14:creationId xmlns:p14="http://schemas.microsoft.com/office/powerpoint/2010/main" val="1820203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and an apple on a stack of books&#10;&#10;Description automatically generated with medium confidence">
            <a:extLst>
              <a:ext uri="{FF2B5EF4-FFF2-40B4-BE49-F238E27FC236}">
                <a16:creationId xmlns:a16="http://schemas.microsoft.com/office/drawing/2014/main" id="{B3446152-33FD-4063-AFC5-022A3F3C8FFD}"/>
              </a:ext>
            </a:extLst>
          </p:cNvPr>
          <p:cNvPicPr>
            <a:picLocks noChangeAspect="1"/>
          </p:cNvPicPr>
          <p:nvPr/>
        </p:nvPicPr>
        <p:blipFill rotWithShape="1">
          <a:blip r:embed="rId2">
            <a:extLst>
              <a:ext uri="{28A0092B-C50C-407E-A947-70E740481C1C}">
                <a14:useLocalDpi xmlns:a14="http://schemas.microsoft.com/office/drawing/2010/main" val="0"/>
              </a:ext>
            </a:extLst>
          </a:blip>
          <a:srcRect t="21093" r="1" b="1"/>
          <a:stretch/>
        </p:blipFill>
        <p:spPr>
          <a:xfrm>
            <a:off x="603671" y="-1"/>
            <a:ext cx="11588329" cy="6857999"/>
          </a:xfrm>
          <a:prstGeom prst="rect">
            <a:avLst/>
          </a:prstGeom>
        </p:spPr>
      </p:pic>
      <p:sp>
        <p:nvSpPr>
          <p:cNvPr id="2" name="Title 1">
            <a:extLst>
              <a:ext uri="{FF2B5EF4-FFF2-40B4-BE49-F238E27FC236}">
                <a16:creationId xmlns:a16="http://schemas.microsoft.com/office/drawing/2014/main" id="{AD64E16C-33CA-4714-991F-8639F695C663}"/>
              </a:ext>
            </a:extLst>
          </p:cNvPr>
          <p:cNvSpPr>
            <a:spLocks noGrp="1"/>
          </p:cNvSpPr>
          <p:nvPr>
            <p:ph type="title"/>
          </p:nvPr>
        </p:nvSpPr>
        <p:spPr>
          <a:xfrm>
            <a:off x="1166649" y="721805"/>
            <a:ext cx="3874686" cy="2147520"/>
          </a:xfrm>
        </p:spPr>
        <p:txBody>
          <a:bodyPr>
            <a:normAutofit/>
          </a:bodyPr>
          <a:lstStyle/>
          <a:p>
            <a:pPr lvl="0"/>
            <a:r>
              <a:rPr lang="en-US" sz="3600" dirty="0">
                <a:solidFill>
                  <a:schemeClr val="bg1"/>
                </a:solidFill>
              </a:rPr>
              <a:t>3 Ways to Improve</a:t>
            </a:r>
          </a:p>
        </p:txBody>
      </p:sp>
    </p:spTree>
    <p:extLst>
      <p:ext uri="{BB962C8B-B14F-4D97-AF65-F5344CB8AC3E}">
        <p14:creationId xmlns:p14="http://schemas.microsoft.com/office/powerpoint/2010/main" val="3481318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B5A1-5254-4C70-BED9-81DF8EFC8D29}"/>
              </a:ext>
            </a:extLst>
          </p:cNvPr>
          <p:cNvSpPr>
            <a:spLocks noGrp="1"/>
          </p:cNvSpPr>
          <p:nvPr>
            <p:ph type="title"/>
          </p:nvPr>
        </p:nvSpPr>
        <p:spPr/>
        <p:txBody>
          <a:bodyPr/>
          <a:lstStyle/>
          <a:p>
            <a:pPr lvl="0"/>
            <a:r>
              <a:rPr lang="en-US" sz="3600" i="1" dirty="0">
                <a:effectLst/>
              </a:rPr>
              <a:t>We need to learn how to learn</a:t>
            </a:r>
            <a:r>
              <a:rPr lang="en-US" sz="3600" dirty="0">
                <a:effectLst/>
              </a:rPr>
              <a:t>.</a:t>
            </a:r>
            <a:endParaRPr lang="en-US" sz="3600" dirty="0"/>
          </a:p>
        </p:txBody>
      </p:sp>
      <p:sp>
        <p:nvSpPr>
          <p:cNvPr id="3" name="Content Placeholder 2">
            <a:extLst>
              <a:ext uri="{FF2B5EF4-FFF2-40B4-BE49-F238E27FC236}">
                <a16:creationId xmlns:a16="http://schemas.microsoft.com/office/drawing/2014/main" id="{649B7ED1-BF0B-42DA-A346-07E774F0B060}"/>
              </a:ext>
            </a:extLst>
          </p:cNvPr>
          <p:cNvSpPr>
            <a:spLocks noGrp="1"/>
          </p:cNvSpPr>
          <p:nvPr>
            <p:ph idx="1"/>
          </p:nvPr>
        </p:nvSpPr>
        <p:spPr>
          <a:xfrm>
            <a:off x="838200" y="1825624"/>
            <a:ext cx="11159836" cy="5032375"/>
          </a:xfrm>
        </p:spPr>
        <p:txBody>
          <a:bodyPr>
            <a:normAutofit/>
          </a:bodyPr>
          <a:lstStyle/>
          <a:p>
            <a:pPr lvl="0">
              <a:lnSpc>
                <a:spcPct val="70000"/>
              </a:lnSpc>
              <a:buClr>
                <a:schemeClr val="accent3"/>
              </a:buClr>
            </a:pPr>
            <a:r>
              <a:rPr lang="en-US" dirty="0"/>
              <a:t>It’s really hard for people to learn on their own. </a:t>
            </a:r>
          </a:p>
          <a:p>
            <a:pPr lvl="0">
              <a:lnSpc>
                <a:spcPct val="70000"/>
              </a:lnSpc>
              <a:buClr>
                <a:schemeClr val="accent3"/>
              </a:buClr>
            </a:pPr>
            <a:r>
              <a:rPr lang="en-US" dirty="0"/>
              <a:t>If nobody there to teach them, they wouldn’t try to learn</a:t>
            </a:r>
          </a:p>
          <a:p>
            <a:pPr>
              <a:lnSpc>
                <a:spcPct val="70000"/>
              </a:lnSpc>
              <a:buClr>
                <a:schemeClr val="accent3"/>
              </a:buClr>
            </a:pPr>
            <a:r>
              <a:rPr lang="en-US" dirty="0"/>
              <a:t>This applies to both teachers and students</a:t>
            </a:r>
          </a:p>
        </p:txBody>
      </p:sp>
      <p:pic>
        <p:nvPicPr>
          <p:cNvPr id="5" name="Picture 4" descr="A picture containing text, different, many, colorful&#10;&#10;Description automatically generated">
            <a:extLst>
              <a:ext uri="{FF2B5EF4-FFF2-40B4-BE49-F238E27FC236}">
                <a16:creationId xmlns:a16="http://schemas.microsoft.com/office/drawing/2014/main" id="{AA5A3E43-9F9A-4D60-BE1F-B8427FEE6689}"/>
              </a:ext>
            </a:extLst>
          </p:cNvPr>
          <p:cNvPicPr preferRelativeResize="0">
            <a:picLocks/>
          </p:cNvPicPr>
          <p:nvPr/>
        </p:nvPicPr>
        <p:blipFill rotWithShape="1">
          <a:blip r:embed="rId3">
            <a:extLst>
              <a:ext uri="{28A0092B-C50C-407E-A947-70E740481C1C}">
                <a14:useLocalDpi xmlns:a14="http://schemas.microsoft.com/office/drawing/2010/main" val="0"/>
              </a:ext>
            </a:extLst>
          </a:blip>
          <a:stretch/>
        </p:blipFill>
        <p:spPr>
          <a:xfrm>
            <a:off x="1050877" y="3179929"/>
            <a:ext cx="9212239" cy="3016155"/>
          </a:xfrm>
          <a:prstGeom prst="rect">
            <a:avLst/>
          </a:prstGeom>
        </p:spPr>
      </p:pic>
      <p:sp>
        <p:nvSpPr>
          <p:cNvPr id="7" name="TextBox 6">
            <a:extLst>
              <a:ext uri="{FF2B5EF4-FFF2-40B4-BE49-F238E27FC236}">
                <a16:creationId xmlns:a16="http://schemas.microsoft.com/office/drawing/2014/main" id="{BC7471C3-FE66-4A6D-AE15-9E2B68AB96B4}"/>
              </a:ext>
            </a:extLst>
          </p:cNvPr>
          <p:cNvSpPr txBox="1"/>
          <p:nvPr/>
        </p:nvSpPr>
        <p:spPr>
          <a:xfrm>
            <a:off x="1050877" y="6250042"/>
            <a:ext cx="6093724" cy="276999"/>
          </a:xfrm>
          <a:prstGeom prst="rect">
            <a:avLst/>
          </a:prstGeom>
          <a:noFill/>
        </p:spPr>
        <p:txBody>
          <a:bodyPr wrap="square">
            <a:spAutoFit/>
          </a:bodyPr>
          <a:lstStyle/>
          <a:p>
            <a:r>
              <a:rPr lang="en-US" sz="1200" dirty="0"/>
              <a:t>Image: https://www.nytimes.com/spotlight/learning-english-language-arts </a:t>
            </a:r>
          </a:p>
        </p:txBody>
      </p:sp>
    </p:spTree>
    <p:extLst>
      <p:ext uri="{BB962C8B-B14F-4D97-AF65-F5344CB8AC3E}">
        <p14:creationId xmlns:p14="http://schemas.microsoft.com/office/powerpoint/2010/main" val="1257288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B5A1-5254-4C70-BED9-81DF8EFC8D29}"/>
              </a:ext>
            </a:extLst>
          </p:cNvPr>
          <p:cNvSpPr>
            <a:spLocks noGrp="1"/>
          </p:cNvSpPr>
          <p:nvPr>
            <p:ph type="title"/>
          </p:nvPr>
        </p:nvSpPr>
        <p:spPr/>
        <p:txBody>
          <a:bodyPr/>
          <a:lstStyle/>
          <a:p>
            <a:pPr lvl="0"/>
            <a:r>
              <a:rPr lang="en-US" sz="3600" i="1" dirty="0">
                <a:effectLst/>
              </a:rPr>
              <a:t>We need to learn how to learn</a:t>
            </a:r>
            <a:r>
              <a:rPr lang="en-US" sz="3600" dirty="0">
                <a:effectLst/>
              </a:rPr>
              <a:t>.</a:t>
            </a:r>
            <a:endParaRPr lang="en-US" sz="3600" dirty="0"/>
          </a:p>
        </p:txBody>
      </p:sp>
      <p:sp>
        <p:nvSpPr>
          <p:cNvPr id="3" name="Content Placeholder 2">
            <a:extLst>
              <a:ext uri="{FF2B5EF4-FFF2-40B4-BE49-F238E27FC236}">
                <a16:creationId xmlns:a16="http://schemas.microsoft.com/office/drawing/2014/main" id="{649B7ED1-BF0B-42DA-A346-07E774F0B060}"/>
              </a:ext>
            </a:extLst>
          </p:cNvPr>
          <p:cNvSpPr>
            <a:spLocks noGrp="1"/>
          </p:cNvSpPr>
          <p:nvPr>
            <p:ph idx="1"/>
          </p:nvPr>
        </p:nvSpPr>
        <p:spPr>
          <a:xfrm>
            <a:off x="838200" y="1825624"/>
            <a:ext cx="11159836" cy="5032375"/>
          </a:xfrm>
        </p:spPr>
        <p:txBody>
          <a:bodyPr>
            <a:normAutofit/>
          </a:bodyPr>
          <a:lstStyle/>
          <a:p>
            <a:pPr lvl="0">
              <a:lnSpc>
                <a:spcPct val="70000"/>
              </a:lnSpc>
              <a:buClr>
                <a:schemeClr val="accent3"/>
              </a:buClr>
            </a:pPr>
            <a:r>
              <a:rPr lang="en-US" dirty="0"/>
              <a:t>It’s really hard for people to learn on their own. </a:t>
            </a:r>
          </a:p>
          <a:p>
            <a:pPr lvl="0">
              <a:lnSpc>
                <a:spcPct val="70000"/>
              </a:lnSpc>
              <a:buClr>
                <a:schemeClr val="accent3"/>
              </a:buClr>
            </a:pPr>
            <a:r>
              <a:rPr lang="en-US" dirty="0"/>
              <a:t>If nobody there to teach them, they wouldn’t try to learn</a:t>
            </a:r>
          </a:p>
          <a:p>
            <a:pPr>
              <a:lnSpc>
                <a:spcPct val="70000"/>
              </a:lnSpc>
              <a:buClr>
                <a:schemeClr val="accent3"/>
              </a:buClr>
            </a:pPr>
            <a:r>
              <a:rPr lang="en-US" dirty="0"/>
              <a:t>This applies to both teachers and students</a:t>
            </a:r>
          </a:p>
        </p:txBody>
      </p:sp>
      <p:pic>
        <p:nvPicPr>
          <p:cNvPr id="4" name="Picture 3">
            <a:extLst>
              <a:ext uri="{FF2B5EF4-FFF2-40B4-BE49-F238E27FC236}">
                <a16:creationId xmlns:a16="http://schemas.microsoft.com/office/drawing/2014/main" id="{62F50F26-4F1A-4B91-8C26-8C9D332CE1F0}"/>
              </a:ext>
            </a:extLst>
          </p:cNvPr>
          <p:cNvPicPr>
            <a:picLocks noChangeAspect="1"/>
          </p:cNvPicPr>
          <p:nvPr/>
        </p:nvPicPr>
        <p:blipFill>
          <a:blip r:embed="rId2"/>
          <a:stretch>
            <a:fillRect/>
          </a:stretch>
        </p:blipFill>
        <p:spPr>
          <a:xfrm>
            <a:off x="1222588" y="3142331"/>
            <a:ext cx="8157873" cy="3460012"/>
          </a:xfrm>
          <a:prstGeom prst="rect">
            <a:avLst/>
          </a:prstGeom>
        </p:spPr>
      </p:pic>
    </p:spTree>
    <p:extLst>
      <p:ext uri="{BB962C8B-B14F-4D97-AF65-F5344CB8AC3E}">
        <p14:creationId xmlns:p14="http://schemas.microsoft.com/office/powerpoint/2010/main" val="3203287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3B16-B8F8-40F5-BDBD-F8F2DE6BA4A8}"/>
              </a:ext>
            </a:extLst>
          </p:cNvPr>
          <p:cNvSpPr>
            <a:spLocks noGrp="1"/>
          </p:cNvSpPr>
          <p:nvPr>
            <p:ph type="title"/>
          </p:nvPr>
        </p:nvSpPr>
        <p:spPr/>
        <p:txBody>
          <a:bodyPr/>
          <a:lstStyle/>
          <a:p>
            <a:pPr lvl="0"/>
            <a:r>
              <a:rPr lang="en-US" sz="3600" i="1" dirty="0">
                <a:effectLst/>
              </a:rPr>
              <a:t>Employ a range of strategies</a:t>
            </a:r>
            <a:r>
              <a:rPr lang="en-US" sz="3600" dirty="0">
                <a:effectLst/>
              </a:rPr>
              <a:t>. </a:t>
            </a:r>
            <a:endParaRPr lang="en-US" sz="3600" dirty="0"/>
          </a:p>
        </p:txBody>
      </p:sp>
      <p:sp>
        <p:nvSpPr>
          <p:cNvPr id="3" name="Content Placeholder 2">
            <a:extLst>
              <a:ext uri="{FF2B5EF4-FFF2-40B4-BE49-F238E27FC236}">
                <a16:creationId xmlns:a16="http://schemas.microsoft.com/office/drawing/2014/main" id="{8B883070-33AD-4ADD-B30C-B33DC350D950}"/>
              </a:ext>
            </a:extLst>
          </p:cNvPr>
          <p:cNvSpPr>
            <a:spLocks noGrp="1"/>
          </p:cNvSpPr>
          <p:nvPr>
            <p:ph idx="1"/>
          </p:nvPr>
        </p:nvSpPr>
        <p:spPr/>
        <p:txBody>
          <a:bodyPr>
            <a:normAutofit/>
          </a:bodyPr>
          <a:lstStyle/>
          <a:p>
            <a:pPr>
              <a:lnSpc>
                <a:spcPct val="70000"/>
              </a:lnSpc>
              <a:buClr>
                <a:schemeClr val="accent3"/>
              </a:buClr>
            </a:pPr>
            <a:r>
              <a:rPr lang="en-US" sz="2800" dirty="0"/>
              <a:t>Develop ‘hybrid learning’ but not doing both at once</a:t>
            </a:r>
          </a:p>
          <a:p>
            <a:pPr>
              <a:lnSpc>
                <a:spcPct val="70000"/>
              </a:lnSpc>
              <a:buClr>
                <a:schemeClr val="accent3"/>
              </a:buClr>
            </a:pPr>
            <a:r>
              <a:rPr lang="en-US" sz="2800" dirty="0"/>
              <a:t>Meet the different needs of people at different times and in different ways</a:t>
            </a:r>
          </a:p>
        </p:txBody>
      </p:sp>
      <p:pic>
        <p:nvPicPr>
          <p:cNvPr id="5" name="Picture 4" descr="A picture containing text, person, indoor, watching&#10;&#10;Description automatically generated">
            <a:extLst>
              <a:ext uri="{FF2B5EF4-FFF2-40B4-BE49-F238E27FC236}">
                <a16:creationId xmlns:a16="http://schemas.microsoft.com/office/drawing/2014/main" id="{E644190F-2ED7-4192-B81E-BA00EE63FD17}"/>
              </a:ext>
            </a:extLst>
          </p:cNvPr>
          <p:cNvPicPr>
            <a:picLocks noChangeAspect="1"/>
          </p:cNvPicPr>
          <p:nvPr/>
        </p:nvPicPr>
        <p:blipFill rotWithShape="1">
          <a:blip r:embed="rId3">
            <a:extLst>
              <a:ext uri="{28A0092B-C50C-407E-A947-70E740481C1C}">
                <a14:useLocalDpi xmlns:a14="http://schemas.microsoft.com/office/drawing/2010/main" val="0"/>
              </a:ext>
            </a:extLst>
          </a:blip>
          <a:srcRect l="1510" r="1" b="1"/>
          <a:stretch/>
        </p:blipFill>
        <p:spPr>
          <a:xfrm>
            <a:off x="1091822" y="3058664"/>
            <a:ext cx="7287903" cy="3253236"/>
          </a:xfrm>
          <a:prstGeom prst="rect">
            <a:avLst/>
          </a:prstGeom>
        </p:spPr>
      </p:pic>
      <p:sp>
        <p:nvSpPr>
          <p:cNvPr id="7" name="TextBox 6">
            <a:extLst>
              <a:ext uri="{FF2B5EF4-FFF2-40B4-BE49-F238E27FC236}">
                <a16:creationId xmlns:a16="http://schemas.microsoft.com/office/drawing/2014/main" id="{B9952632-42FE-4C18-88A9-A3BB2CF2C054}"/>
              </a:ext>
            </a:extLst>
          </p:cNvPr>
          <p:cNvSpPr txBox="1"/>
          <p:nvPr/>
        </p:nvSpPr>
        <p:spPr>
          <a:xfrm>
            <a:off x="986051" y="6492875"/>
            <a:ext cx="6093724" cy="276999"/>
          </a:xfrm>
          <a:prstGeom prst="rect">
            <a:avLst/>
          </a:prstGeom>
          <a:noFill/>
        </p:spPr>
        <p:txBody>
          <a:bodyPr wrap="square">
            <a:spAutoFit/>
          </a:bodyPr>
          <a:lstStyle/>
          <a:p>
            <a:r>
              <a:rPr lang="en-US" sz="1200" dirty="0"/>
              <a:t>Image: http://zacwoolfitt.blogspot.com/2020/11/the-rapid-rise-of-hybrid-virtual.html</a:t>
            </a:r>
          </a:p>
        </p:txBody>
      </p:sp>
    </p:spTree>
    <p:extLst>
      <p:ext uri="{BB962C8B-B14F-4D97-AF65-F5344CB8AC3E}">
        <p14:creationId xmlns:p14="http://schemas.microsoft.com/office/powerpoint/2010/main" val="927002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3B16-B8F8-40F5-BDBD-F8F2DE6BA4A8}"/>
              </a:ext>
            </a:extLst>
          </p:cNvPr>
          <p:cNvSpPr>
            <a:spLocks noGrp="1"/>
          </p:cNvSpPr>
          <p:nvPr>
            <p:ph type="title"/>
          </p:nvPr>
        </p:nvSpPr>
        <p:spPr/>
        <p:txBody>
          <a:bodyPr/>
          <a:lstStyle/>
          <a:p>
            <a:pPr lvl="0"/>
            <a:r>
              <a:rPr lang="en-US" sz="3600" i="1" dirty="0">
                <a:effectLst/>
              </a:rPr>
              <a:t>Employ a range of strategies</a:t>
            </a:r>
            <a:r>
              <a:rPr lang="en-US" sz="3600" dirty="0">
                <a:effectLst/>
              </a:rPr>
              <a:t>. </a:t>
            </a:r>
            <a:endParaRPr lang="en-US" sz="3600" dirty="0"/>
          </a:p>
        </p:txBody>
      </p:sp>
      <p:sp>
        <p:nvSpPr>
          <p:cNvPr id="3" name="Content Placeholder 2">
            <a:extLst>
              <a:ext uri="{FF2B5EF4-FFF2-40B4-BE49-F238E27FC236}">
                <a16:creationId xmlns:a16="http://schemas.microsoft.com/office/drawing/2014/main" id="{8B883070-33AD-4ADD-B30C-B33DC350D950}"/>
              </a:ext>
            </a:extLst>
          </p:cNvPr>
          <p:cNvSpPr>
            <a:spLocks noGrp="1"/>
          </p:cNvSpPr>
          <p:nvPr>
            <p:ph idx="1"/>
          </p:nvPr>
        </p:nvSpPr>
        <p:spPr/>
        <p:txBody>
          <a:bodyPr>
            <a:normAutofit/>
          </a:bodyPr>
          <a:lstStyle/>
          <a:p>
            <a:pPr>
              <a:lnSpc>
                <a:spcPct val="70000"/>
              </a:lnSpc>
              <a:buClr>
                <a:schemeClr val="accent3"/>
              </a:buClr>
            </a:pPr>
            <a:r>
              <a:rPr lang="en-US" sz="2800" dirty="0"/>
              <a:t>Develop ‘hybrid learning’ but not doing both at once</a:t>
            </a:r>
          </a:p>
          <a:p>
            <a:pPr>
              <a:lnSpc>
                <a:spcPct val="70000"/>
              </a:lnSpc>
              <a:buClr>
                <a:schemeClr val="accent3"/>
              </a:buClr>
            </a:pPr>
            <a:r>
              <a:rPr lang="en-US" sz="2800" dirty="0"/>
              <a:t>Meet the different needs of people at different times and in different ways</a:t>
            </a:r>
          </a:p>
        </p:txBody>
      </p:sp>
      <p:pic>
        <p:nvPicPr>
          <p:cNvPr id="4" name="Picture 3">
            <a:extLst>
              <a:ext uri="{FF2B5EF4-FFF2-40B4-BE49-F238E27FC236}">
                <a16:creationId xmlns:a16="http://schemas.microsoft.com/office/drawing/2014/main" id="{926E04C9-F78B-4EB5-93FA-1D643EFFFE20}"/>
              </a:ext>
            </a:extLst>
          </p:cNvPr>
          <p:cNvPicPr>
            <a:picLocks noChangeAspect="1"/>
          </p:cNvPicPr>
          <p:nvPr/>
        </p:nvPicPr>
        <p:blipFill>
          <a:blip r:embed="rId2"/>
          <a:stretch>
            <a:fillRect/>
          </a:stretch>
        </p:blipFill>
        <p:spPr>
          <a:xfrm>
            <a:off x="646262" y="3171320"/>
            <a:ext cx="10899475" cy="3321555"/>
          </a:xfrm>
          <a:prstGeom prst="rect">
            <a:avLst/>
          </a:prstGeom>
          <a:ln>
            <a:solidFill>
              <a:schemeClr val="tx1"/>
            </a:solidFill>
          </a:ln>
        </p:spPr>
      </p:pic>
    </p:spTree>
    <p:extLst>
      <p:ext uri="{BB962C8B-B14F-4D97-AF65-F5344CB8AC3E}">
        <p14:creationId xmlns:p14="http://schemas.microsoft.com/office/powerpoint/2010/main" val="2193310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9EC9-A854-49B8-8041-809C60F64E5D}"/>
              </a:ext>
            </a:extLst>
          </p:cNvPr>
          <p:cNvSpPr>
            <a:spLocks noGrp="1"/>
          </p:cNvSpPr>
          <p:nvPr>
            <p:ph type="title"/>
          </p:nvPr>
        </p:nvSpPr>
        <p:spPr/>
        <p:txBody>
          <a:bodyPr/>
          <a:lstStyle/>
          <a:p>
            <a:pPr lvl="0"/>
            <a:r>
              <a:rPr lang="en-US" sz="3600" i="1" dirty="0">
                <a:effectLst/>
              </a:rPr>
              <a:t>Assessment needs to be flexible</a:t>
            </a:r>
            <a:r>
              <a:rPr lang="en-US" sz="3600" dirty="0">
                <a:effectLst/>
              </a:rPr>
              <a:t>. </a:t>
            </a:r>
            <a:endParaRPr lang="en-US" sz="3600" dirty="0"/>
          </a:p>
        </p:txBody>
      </p:sp>
      <p:sp>
        <p:nvSpPr>
          <p:cNvPr id="3" name="Content Placeholder 2">
            <a:extLst>
              <a:ext uri="{FF2B5EF4-FFF2-40B4-BE49-F238E27FC236}">
                <a16:creationId xmlns:a16="http://schemas.microsoft.com/office/drawing/2014/main" id="{63B4A460-B453-48E5-B6D0-0CC407F35D8E}"/>
              </a:ext>
            </a:extLst>
          </p:cNvPr>
          <p:cNvSpPr>
            <a:spLocks noGrp="1"/>
          </p:cNvSpPr>
          <p:nvPr>
            <p:ph idx="1"/>
          </p:nvPr>
        </p:nvSpPr>
        <p:spPr>
          <a:xfrm>
            <a:off x="838199" y="1825625"/>
            <a:ext cx="11035145" cy="4351338"/>
          </a:xfrm>
        </p:spPr>
        <p:txBody>
          <a:bodyPr>
            <a:normAutofit/>
          </a:bodyPr>
          <a:lstStyle/>
          <a:p>
            <a:pPr lvl="0">
              <a:lnSpc>
                <a:spcPct val="70000"/>
              </a:lnSpc>
              <a:buClr>
                <a:schemeClr val="accent3"/>
              </a:buClr>
            </a:pPr>
            <a:r>
              <a:rPr lang="en-US" sz="2800" dirty="0"/>
              <a:t>Traditional testing has become dysfunctional</a:t>
            </a:r>
          </a:p>
          <a:p>
            <a:pPr lvl="0">
              <a:lnSpc>
                <a:spcPct val="70000"/>
              </a:lnSpc>
              <a:buClr>
                <a:schemeClr val="accent3"/>
              </a:buClr>
            </a:pPr>
            <a:r>
              <a:rPr lang="en-US" sz="2800" dirty="0"/>
              <a:t>Depending on surveillance</a:t>
            </a:r>
          </a:p>
          <a:p>
            <a:pPr lvl="0">
              <a:lnSpc>
                <a:spcPct val="70000"/>
              </a:lnSpc>
              <a:buClr>
                <a:schemeClr val="accent3"/>
              </a:buClr>
            </a:pPr>
            <a:r>
              <a:rPr lang="en-US" sz="2800" dirty="0"/>
              <a:t>Instead, show work directly to employers</a:t>
            </a:r>
          </a:p>
        </p:txBody>
      </p:sp>
      <p:pic>
        <p:nvPicPr>
          <p:cNvPr id="4" name="Picture 3" descr="A person walking on a path through a forest&#10;&#10;Description automatically generated with low confidence">
            <a:extLst>
              <a:ext uri="{FF2B5EF4-FFF2-40B4-BE49-F238E27FC236}">
                <a16:creationId xmlns:a16="http://schemas.microsoft.com/office/drawing/2014/main" id="{F2FDB2D7-84AC-47B1-82F6-4A7100938225}"/>
              </a:ext>
            </a:extLst>
          </p:cNvPr>
          <p:cNvPicPr>
            <a:picLocks noChangeAspect="1"/>
          </p:cNvPicPr>
          <p:nvPr/>
        </p:nvPicPr>
        <p:blipFill rotWithShape="1">
          <a:blip r:embed="rId3">
            <a:extLst>
              <a:ext uri="{28A0092B-C50C-407E-A947-70E740481C1C}">
                <a14:useLocalDpi xmlns:a14="http://schemas.microsoft.com/office/drawing/2010/main" val="0"/>
              </a:ext>
            </a:extLst>
          </a:blip>
          <a:srcRect t="14438" r="-1" b="4944"/>
          <a:stretch/>
        </p:blipFill>
        <p:spPr>
          <a:xfrm>
            <a:off x="1046328" y="3204633"/>
            <a:ext cx="5774267" cy="3107267"/>
          </a:xfrm>
          <a:prstGeom prst="rect">
            <a:avLst/>
          </a:prstGeom>
        </p:spPr>
      </p:pic>
      <p:sp>
        <p:nvSpPr>
          <p:cNvPr id="6" name="TextBox 5">
            <a:extLst>
              <a:ext uri="{FF2B5EF4-FFF2-40B4-BE49-F238E27FC236}">
                <a16:creationId xmlns:a16="http://schemas.microsoft.com/office/drawing/2014/main" id="{CDF354CD-C0BE-4794-9CDE-8F8536292453}"/>
              </a:ext>
            </a:extLst>
          </p:cNvPr>
          <p:cNvSpPr txBox="1"/>
          <p:nvPr/>
        </p:nvSpPr>
        <p:spPr>
          <a:xfrm>
            <a:off x="1046328" y="6377548"/>
            <a:ext cx="9795680" cy="276999"/>
          </a:xfrm>
          <a:prstGeom prst="rect">
            <a:avLst/>
          </a:prstGeom>
          <a:noFill/>
        </p:spPr>
        <p:txBody>
          <a:bodyPr wrap="square">
            <a:spAutoFit/>
          </a:bodyPr>
          <a:lstStyle/>
          <a:p>
            <a:r>
              <a:rPr lang="en-US" sz="1200" dirty="0"/>
              <a:t>Image: https://teachingblog.mcgill.ca/2019/10/08/flexible-assessment-one-instructors-implementation-in-a-large-class/ </a:t>
            </a:r>
          </a:p>
        </p:txBody>
      </p:sp>
    </p:spTree>
    <p:extLst>
      <p:ext uri="{BB962C8B-B14F-4D97-AF65-F5344CB8AC3E}">
        <p14:creationId xmlns:p14="http://schemas.microsoft.com/office/powerpoint/2010/main" val="567948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5166-D628-4110-9107-38C10FE9AB63}"/>
              </a:ext>
            </a:extLst>
          </p:cNvPr>
          <p:cNvSpPr>
            <a:spLocks noGrp="1"/>
          </p:cNvSpPr>
          <p:nvPr>
            <p:ph type="title"/>
          </p:nvPr>
        </p:nvSpPr>
        <p:spPr/>
        <p:txBody>
          <a:bodyPr>
            <a:normAutofit/>
          </a:bodyPr>
          <a:lstStyle/>
          <a:p>
            <a:r>
              <a:rPr lang="en-US" sz="3600" i="1" dirty="0"/>
              <a:t>Collaborative</a:t>
            </a:r>
          </a:p>
        </p:txBody>
      </p:sp>
      <p:sp>
        <p:nvSpPr>
          <p:cNvPr id="3" name="Content Placeholder 2">
            <a:extLst>
              <a:ext uri="{FF2B5EF4-FFF2-40B4-BE49-F238E27FC236}">
                <a16:creationId xmlns:a16="http://schemas.microsoft.com/office/drawing/2014/main" id="{CC2053AB-7E0E-4BD7-A9C4-BC5B3F3B81F3}"/>
              </a:ext>
            </a:extLst>
          </p:cNvPr>
          <p:cNvSpPr>
            <a:spLocks noGrp="1"/>
          </p:cNvSpPr>
          <p:nvPr>
            <p:ph idx="1"/>
          </p:nvPr>
        </p:nvSpPr>
        <p:spPr/>
        <p:txBody>
          <a:bodyPr/>
          <a:lstStyle/>
          <a:p>
            <a:pPr marL="0" indent="0">
              <a:buNone/>
            </a:pPr>
            <a:r>
              <a:rPr lang="en-US" dirty="0">
                <a:solidFill>
                  <a:schemeClr val="bg1">
                    <a:lumMod val="50000"/>
                  </a:schemeClr>
                </a:solidFill>
              </a:rPr>
              <a:t>Active, </a:t>
            </a:r>
            <a:r>
              <a:rPr lang="en-US" b="1" dirty="0"/>
              <a:t>Collaborative</a:t>
            </a:r>
            <a:r>
              <a:rPr lang="en-US" dirty="0">
                <a:solidFill>
                  <a:schemeClr val="bg1">
                    <a:lumMod val="50000"/>
                  </a:schemeClr>
                </a:solidFill>
              </a:rPr>
              <a:t> Learning (ACL)–a continuum of practice(s): Stories from Lockdown / Socially Distanced Classrooms</a:t>
            </a:r>
          </a:p>
          <a:p>
            <a:endParaRPr lang="en-US" dirty="0"/>
          </a:p>
        </p:txBody>
      </p:sp>
      <p:sp>
        <p:nvSpPr>
          <p:cNvPr id="4" name="TextBox 3">
            <a:extLst>
              <a:ext uri="{FF2B5EF4-FFF2-40B4-BE49-F238E27FC236}">
                <a16:creationId xmlns:a16="http://schemas.microsoft.com/office/drawing/2014/main" id="{E51EA720-E122-4602-B6D0-0903C2C747BE}"/>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CD0642DA-AB77-466C-A082-66BAAEF15D93}"/>
              </a:ext>
            </a:extLst>
          </p:cNvPr>
          <p:cNvSpPr txBox="1"/>
          <p:nvPr/>
        </p:nvSpPr>
        <p:spPr>
          <a:xfrm>
            <a:off x="1106694" y="3125083"/>
            <a:ext cx="9626823" cy="523220"/>
          </a:xfrm>
          <a:prstGeom prst="rect">
            <a:avLst/>
          </a:prstGeom>
          <a:noFill/>
        </p:spPr>
        <p:txBody>
          <a:bodyPr wrap="square" rtlCol="0">
            <a:spAutoFit/>
          </a:bodyPr>
          <a:lstStyle/>
          <a:p>
            <a:r>
              <a:rPr lang="en-US" sz="2800" dirty="0"/>
              <a:t>What do we mean by ‘active’?</a:t>
            </a:r>
          </a:p>
        </p:txBody>
      </p:sp>
      <p:pic>
        <p:nvPicPr>
          <p:cNvPr id="7" name="Picture 6">
            <a:extLst>
              <a:ext uri="{FF2B5EF4-FFF2-40B4-BE49-F238E27FC236}">
                <a16:creationId xmlns:a16="http://schemas.microsoft.com/office/drawing/2014/main" id="{24046B81-6514-4322-B20E-977105C0413F}"/>
              </a:ext>
            </a:extLst>
          </p:cNvPr>
          <p:cNvPicPr>
            <a:picLocks noChangeAspect="1"/>
          </p:cNvPicPr>
          <p:nvPr/>
        </p:nvPicPr>
        <p:blipFill>
          <a:blip r:embed="rId3"/>
          <a:stretch>
            <a:fillRect/>
          </a:stretch>
        </p:blipFill>
        <p:spPr>
          <a:xfrm>
            <a:off x="6567902" y="3435680"/>
            <a:ext cx="2241376" cy="1825506"/>
          </a:xfrm>
          <a:prstGeom prst="rect">
            <a:avLst/>
          </a:prstGeom>
        </p:spPr>
      </p:pic>
      <p:sp>
        <p:nvSpPr>
          <p:cNvPr id="8" name="TextBox 7">
            <a:extLst>
              <a:ext uri="{FF2B5EF4-FFF2-40B4-BE49-F238E27FC236}">
                <a16:creationId xmlns:a16="http://schemas.microsoft.com/office/drawing/2014/main" id="{57AE067C-D6E9-4172-A8A0-AEB4FF384C6D}"/>
              </a:ext>
            </a:extLst>
          </p:cNvPr>
          <p:cNvSpPr txBox="1"/>
          <p:nvPr/>
        </p:nvSpPr>
        <p:spPr>
          <a:xfrm>
            <a:off x="7563028" y="5187297"/>
            <a:ext cx="1077218" cy="369332"/>
          </a:xfrm>
          <a:prstGeom prst="rect">
            <a:avLst/>
          </a:prstGeom>
          <a:solidFill>
            <a:schemeClr val="accent4"/>
          </a:solidFill>
        </p:spPr>
        <p:txBody>
          <a:bodyPr wrap="none" rtlCol="0">
            <a:spAutoFit/>
          </a:bodyPr>
          <a:lstStyle/>
          <a:p>
            <a:r>
              <a:rPr lang="en-US" dirty="0"/>
              <a:t>Creating?</a:t>
            </a:r>
          </a:p>
        </p:txBody>
      </p:sp>
      <p:pic>
        <p:nvPicPr>
          <p:cNvPr id="11" name="Picture 10" descr="A person with the hand on the face in front of a chalkboard&#10;&#10;Description automatically generated with medium confidence">
            <a:extLst>
              <a:ext uri="{FF2B5EF4-FFF2-40B4-BE49-F238E27FC236}">
                <a16:creationId xmlns:a16="http://schemas.microsoft.com/office/drawing/2014/main" id="{06EE57EC-BC4B-4651-B353-B41738D15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888" y="3614609"/>
            <a:ext cx="2153540" cy="1424925"/>
          </a:xfrm>
          <a:prstGeom prst="rect">
            <a:avLst/>
          </a:prstGeom>
        </p:spPr>
      </p:pic>
      <p:sp>
        <p:nvSpPr>
          <p:cNvPr id="12" name="TextBox 11">
            <a:extLst>
              <a:ext uri="{FF2B5EF4-FFF2-40B4-BE49-F238E27FC236}">
                <a16:creationId xmlns:a16="http://schemas.microsoft.com/office/drawing/2014/main" id="{3A70EE35-577E-4C27-9F22-C8547CF30146}"/>
              </a:ext>
            </a:extLst>
          </p:cNvPr>
          <p:cNvSpPr txBox="1"/>
          <p:nvPr/>
        </p:nvSpPr>
        <p:spPr>
          <a:xfrm>
            <a:off x="3126067" y="5002631"/>
            <a:ext cx="1170774" cy="369332"/>
          </a:xfrm>
          <a:prstGeom prst="rect">
            <a:avLst/>
          </a:prstGeom>
          <a:solidFill>
            <a:schemeClr val="accent3">
              <a:lumMod val="60000"/>
              <a:lumOff val="40000"/>
            </a:schemeClr>
          </a:solidFill>
        </p:spPr>
        <p:txBody>
          <a:bodyPr wrap="square" rtlCol="0">
            <a:spAutoFit/>
          </a:bodyPr>
          <a:lstStyle/>
          <a:p>
            <a:r>
              <a:rPr lang="en-US" dirty="0"/>
              <a:t>Choosing?</a:t>
            </a:r>
          </a:p>
        </p:txBody>
      </p:sp>
      <p:pic>
        <p:nvPicPr>
          <p:cNvPr id="16" name="Picture 15">
            <a:extLst>
              <a:ext uri="{FF2B5EF4-FFF2-40B4-BE49-F238E27FC236}">
                <a16:creationId xmlns:a16="http://schemas.microsoft.com/office/drawing/2014/main" id="{5DA8C0E1-7AEC-4276-B036-F48367AB63DC}"/>
              </a:ext>
            </a:extLst>
          </p:cNvPr>
          <p:cNvPicPr>
            <a:picLocks noChangeAspect="1"/>
          </p:cNvPicPr>
          <p:nvPr/>
        </p:nvPicPr>
        <p:blipFill>
          <a:blip r:embed="rId5"/>
          <a:stretch>
            <a:fillRect/>
          </a:stretch>
        </p:blipFill>
        <p:spPr>
          <a:xfrm>
            <a:off x="1253746" y="4263193"/>
            <a:ext cx="1336794" cy="1453224"/>
          </a:xfrm>
          <a:prstGeom prst="rect">
            <a:avLst/>
          </a:prstGeom>
        </p:spPr>
      </p:pic>
      <p:sp>
        <p:nvSpPr>
          <p:cNvPr id="17" name="TextBox 16">
            <a:extLst>
              <a:ext uri="{FF2B5EF4-FFF2-40B4-BE49-F238E27FC236}">
                <a16:creationId xmlns:a16="http://schemas.microsoft.com/office/drawing/2014/main" id="{87716AC3-71A6-451F-B9C8-7D4FD048129F}"/>
              </a:ext>
            </a:extLst>
          </p:cNvPr>
          <p:cNvSpPr txBox="1"/>
          <p:nvPr/>
        </p:nvSpPr>
        <p:spPr>
          <a:xfrm>
            <a:off x="1305021" y="5577358"/>
            <a:ext cx="1839832" cy="369332"/>
          </a:xfrm>
          <a:prstGeom prst="rect">
            <a:avLst/>
          </a:prstGeom>
          <a:solidFill>
            <a:schemeClr val="accent6">
              <a:lumMod val="40000"/>
              <a:lumOff val="60000"/>
            </a:schemeClr>
          </a:solidFill>
        </p:spPr>
        <p:txBody>
          <a:bodyPr wrap="square" rtlCol="0">
            <a:spAutoFit/>
          </a:bodyPr>
          <a:lstStyle/>
          <a:p>
            <a:r>
              <a:rPr lang="en-US" dirty="0"/>
              <a:t>Pushing buttons?</a:t>
            </a:r>
          </a:p>
        </p:txBody>
      </p:sp>
      <p:pic>
        <p:nvPicPr>
          <p:cNvPr id="19" name="Picture 18" descr="A picture containing person, indoor, close&#10;&#10;Description automatically generated">
            <a:extLst>
              <a:ext uri="{FF2B5EF4-FFF2-40B4-BE49-F238E27FC236}">
                <a16:creationId xmlns:a16="http://schemas.microsoft.com/office/drawing/2014/main" id="{A68C2001-44E4-4F6C-AFFB-7003D22A5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745" y="3816586"/>
            <a:ext cx="2056555" cy="1261247"/>
          </a:xfrm>
          <a:prstGeom prst="rect">
            <a:avLst/>
          </a:prstGeom>
        </p:spPr>
      </p:pic>
      <p:sp>
        <p:nvSpPr>
          <p:cNvPr id="20" name="TextBox 19">
            <a:extLst>
              <a:ext uri="{FF2B5EF4-FFF2-40B4-BE49-F238E27FC236}">
                <a16:creationId xmlns:a16="http://schemas.microsoft.com/office/drawing/2014/main" id="{28D38B30-3886-470E-8830-16F48FB9751F}"/>
              </a:ext>
            </a:extLst>
          </p:cNvPr>
          <p:cNvSpPr txBox="1"/>
          <p:nvPr/>
        </p:nvSpPr>
        <p:spPr>
          <a:xfrm>
            <a:off x="4779158" y="4981586"/>
            <a:ext cx="993897" cy="369332"/>
          </a:xfrm>
          <a:prstGeom prst="rect">
            <a:avLst/>
          </a:prstGeom>
          <a:solidFill>
            <a:schemeClr val="accent2">
              <a:lumMod val="40000"/>
              <a:lumOff val="60000"/>
            </a:schemeClr>
          </a:solidFill>
        </p:spPr>
        <p:txBody>
          <a:bodyPr wrap="square" rtlCol="0">
            <a:spAutoFit/>
          </a:bodyPr>
          <a:lstStyle/>
          <a:p>
            <a:r>
              <a:rPr lang="en-US" dirty="0"/>
              <a:t>Playing?</a:t>
            </a:r>
          </a:p>
        </p:txBody>
      </p:sp>
      <p:pic>
        <p:nvPicPr>
          <p:cNvPr id="22" name="Picture 21">
            <a:extLst>
              <a:ext uri="{FF2B5EF4-FFF2-40B4-BE49-F238E27FC236}">
                <a16:creationId xmlns:a16="http://schemas.microsoft.com/office/drawing/2014/main" id="{A586FE2D-597C-41CD-BC4A-12EBAAA6E314}"/>
              </a:ext>
            </a:extLst>
          </p:cNvPr>
          <p:cNvPicPr>
            <a:picLocks noChangeAspect="1"/>
          </p:cNvPicPr>
          <p:nvPr/>
        </p:nvPicPr>
        <p:blipFill>
          <a:blip r:embed="rId7"/>
          <a:stretch>
            <a:fillRect/>
          </a:stretch>
        </p:blipFill>
        <p:spPr>
          <a:xfrm>
            <a:off x="8981267" y="3236799"/>
            <a:ext cx="1600579" cy="1210410"/>
          </a:xfrm>
          <a:prstGeom prst="rect">
            <a:avLst/>
          </a:prstGeom>
        </p:spPr>
      </p:pic>
      <p:sp>
        <p:nvSpPr>
          <p:cNvPr id="23" name="TextBox 22">
            <a:extLst>
              <a:ext uri="{FF2B5EF4-FFF2-40B4-BE49-F238E27FC236}">
                <a16:creationId xmlns:a16="http://schemas.microsoft.com/office/drawing/2014/main" id="{6E9D12B1-6706-4812-844F-A84D99338A55}"/>
              </a:ext>
            </a:extLst>
          </p:cNvPr>
          <p:cNvSpPr txBox="1"/>
          <p:nvPr/>
        </p:nvSpPr>
        <p:spPr>
          <a:xfrm>
            <a:off x="9620556" y="4494842"/>
            <a:ext cx="1181437" cy="369332"/>
          </a:xfrm>
          <a:prstGeom prst="rect">
            <a:avLst/>
          </a:prstGeom>
          <a:solidFill>
            <a:schemeClr val="tx2">
              <a:lumMod val="40000"/>
              <a:lumOff val="60000"/>
            </a:schemeClr>
          </a:solidFill>
        </p:spPr>
        <p:txBody>
          <a:bodyPr wrap="square" rtlCol="0">
            <a:spAutoFit/>
          </a:bodyPr>
          <a:lstStyle/>
          <a:p>
            <a:r>
              <a:rPr lang="en-US" dirty="0"/>
              <a:t>Breaking?</a:t>
            </a:r>
          </a:p>
        </p:txBody>
      </p:sp>
      <p:sp>
        <p:nvSpPr>
          <p:cNvPr id="24" name="TextBox 23">
            <a:extLst>
              <a:ext uri="{FF2B5EF4-FFF2-40B4-BE49-F238E27FC236}">
                <a16:creationId xmlns:a16="http://schemas.microsoft.com/office/drawing/2014/main" id="{94018E79-B802-45C6-8E3F-F7E41E126E12}"/>
              </a:ext>
            </a:extLst>
          </p:cNvPr>
          <p:cNvSpPr txBox="1"/>
          <p:nvPr/>
        </p:nvSpPr>
        <p:spPr>
          <a:xfrm>
            <a:off x="5704886" y="5716417"/>
            <a:ext cx="1375646" cy="369332"/>
          </a:xfrm>
          <a:prstGeom prst="rect">
            <a:avLst/>
          </a:prstGeom>
          <a:solidFill>
            <a:schemeClr val="accent1">
              <a:lumMod val="20000"/>
              <a:lumOff val="80000"/>
            </a:schemeClr>
          </a:solidFill>
        </p:spPr>
        <p:txBody>
          <a:bodyPr wrap="square" rtlCol="0">
            <a:spAutoFit/>
          </a:bodyPr>
          <a:lstStyle/>
          <a:p>
            <a:r>
              <a:rPr lang="en-US" dirty="0"/>
              <a:t>Competing?</a:t>
            </a:r>
          </a:p>
        </p:txBody>
      </p:sp>
      <p:sp>
        <p:nvSpPr>
          <p:cNvPr id="25" name="TextBox 24">
            <a:extLst>
              <a:ext uri="{FF2B5EF4-FFF2-40B4-BE49-F238E27FC236}">
                <a16:creationId xmlns:a16="http://schemas.microsoft.com/office/drawing/2014/main" id="{4020E97E-2D98-4239-84BD-F00BFDA0FCF9}"/>
              </a:ext>
            </a:extLst>
          </p:cNvPr>
          <p:cNvSpPr txBox="1"/>
          <p:nvPr/>
        </p:nvSpPr>
        <p:spPr>
          <a:xfrm>
            <a:off x="3770888" y="5577358"/>
            <a:ext cx="1008270" cy="369332"/>
          </a:xfrm>
          <a:prstGeom prst="rect">
            <a:avLst/>
          </a:prstGeom>
          <a:solidFill>
            <a:schemeClr val="accent2">
              <a:lumMod val="75000"/>
            </a:schemeClr>
          </a:solidFill>
        </p:spPr>
        <p:txBody>
          <a:bodyPr wrap="square" rtlCol="0">
            <a:spAutoFit/>
          </a:bodyPr>
          <a:lstStyle/>
          <a:p>
            <a:r>
              <a:rPr lang="en-US" dirty="0"/>
              <a:t>Finding?</a:t>
            </a:r>
          </a:p>
        </p:txBody>
      </p:sp>
      <p:sp>
        <p:nvSpPr>
          <p:cNvPr id="26" name="TextBox 25">
            <a:extLst>
              <a:ext uri="{FF2B5EF4-FFF2-40B4-BE49-F238E27FC236}">
                <a16:creationId xmlns:a16="http://schemas.microsoft.com/office/drawing/2014/main" id="{37B5DDA3-07C3-44A8-8E3B-74C667B57887}"/>
              </a:ext>
            </a:extLst>
          </p:cNvPr>
          <p:cNvSpPr txBox="1"/>
          <p:nvPr/>
        </p:nvSpPr>
        <p:spPr>
          <a:xfrm>
            <a:off x="9289657" y="5261186"/>
            <a:ext cx="873939" cy="369332"/>
          </a:xfrm>
          <a:prstGeom prst="rect">
            <a:avLst/>
          </a:prstGeom>
          <a:solidFill>
            <a:schemeClr val="accent4">
              <a:lumMod val="20000"/>
              <a:lumOff val="80000"/>
            </a:schemeClr>
          </a:solidFill>
        </p:spPr>
        <p:txBody>
          <a:bodyPr wrap="square" rtlCol="0">
            <a:spAutoFit/>
          </a:bodyPr>
          <a:lstStyle/>
          <a:p>
            <a:r>
              <a:rPr lang="en-US" dirty="0"/>
              <a:t>Liking?</a:t>
            </a:r>
          </a:p>
        </p:txBody>
      </p:sp>
    </p:spTree>
    <p:extLst>
      <p:ext uri="{BB962C8B-B14F-4D97-AF65-F5344CB8AC3E}">
        <p14:creationId xmlns:p14="http://schemas.microsoft.com/office/powerpoint/2010/main" val="3839336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3236E0-4C4E-46E6-8319-D65482AF1E00}"/>
              </a:ext>
            </a:extLst>
          </p:cNvPr>
          <p:cNvSpPr txBox="1"/>
          <p:nvPr/>
        </p:nvSpPr>
        <p:spPr>
          <a:xfrm>
            <a:off x="188686" y="420914"/>
            <a:ext cx="11712802" cy="646331"/>
          </a:xfrm>
          <a:prstGeom prst="rect">
            <a:avLst/>
          </a:prstGeom>
          <a:noFill/>
        </p:spPr>
        <p:txBody>
          <a:bodyPr wrap="square" rtlCol="0">
            <a:spAutoFit/>
          </a:bodyPr>
          <a:lstStyle/>
          <a:p>
            <a:r>
              <a:rPr lang="en-US" sz="3600" dirty="0"/>
              <a:t>Stephen Downes                                      https://www.downes.ca</a:t>
            </a:r>
          </a:p>
        </p:txBody>
      </p:sp>
      <p:pic>
        <p:nvPicPr>
          <p:cNvPr id="6" name="Picture 5">
            <a:extLst>
              <a:ext uri="{FF2B5EF4-FFF2-40B4-BE49-F238E27FC236}">
                <a16:creationId xmlns:a16="http://schemas.microsoft.com/office/drawing/2014/main" id="{DD0CCB09-5AF4-4F5E-A156-27A5F8180E4D}"/>
              </a:ext>
            </a:extLst>
          </p:cNvPr>
          <p:cNvPicPr>
            <a:picLocks noChangeAspect="1"/>
          </p:cNvPicPr>
          <p:nvPr/>
        </p:nvPicPr>
        <p:blipFill>
          <a:blip r:embed="rId3"/>
          <a:stretch>
            <a:fillRect/>
          </a:stretch>
        </p:blipFill>
        <p:spPr>
          <a:xfrm>
            <a:off x="2914650" y="1195387"/>
            <a:ext cx="6362700" cy="4467225"/>
          </a:xfrm>
          <a:prstGeom prst="rect">
            <a:avLst/>
          </a:prstGeom>
        </p:spPr>
      </p:pic>
    </p:spTree>
    <p:extLst>
      <p:ext uri="{BB962C8B-B14F-4D97-AF65-F5344CB8AC3E}">
        <p14:creationId xmlns:p14="http://schemas.microsoft.com/office/powerpoint/2010/main" val="119551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14DB-0652-4815-973B-EEAB862311C6}"/>
              </a:ext>
            </a:extLst>
          </p:cNvPr>
          <p:cNvSpPr>
            <a:spLocks noGrp="1"/>
          </p:cNvSpPr>
          <p:nvPr>
            <p:ph type="title"/>
          </p:nvPr>
        </p:nvSpPr>
        <p:spPr/>
        <p:txBody>
          <a:bodyPr>
            <a:normAutofit/>
          </a:bodyPr>
          <a:lstStyle/>
          <a:p>
            <a:r>
              <a:rPr lang="en-US" sz="3600" i="1" dirty="0"/>
              <a:t>Scholarship</a:t>
            </a:r>
          </a:p>
        </p:txBody>
      </p:sp>
      <p:sp>
        <p:nvSpPr>
          <p:cNvPr id="3" name="Content Placeholder 2">
            <a:extLst>
              <a:ext uri="{FF2B5EF4-FFF2-40B4-BE49-F238E27FC236}">
                <a16:creationId xmlns:a16="http://schemas.microsoft.com/office/drawing/2014/main" id="{8D79537F-B058-4038-A3E2-CE93D4912FB9}"/>
              </a:ext>
            </a:extLst>
          </p:cNvPr>
          <p:cNvSpPr>
            <a:spLocks noGrp="1"/>
          </p:cNvSpPr>
          <p:nvPr>
            <p:ph idx="1"/>
          </p:nvPr>
        </p:nvSpPr>
        <p:spPr/>
        <p:txBody>
          <a:bodyPr/>
          <a:lstStyle/>
          <a:p>
            <a:pPr marL="0" indent="0">
              <a:buNone/>
            </a:pPr>
            <a:r>
              <a:rPr lang="en-US" dirty="0">
                <a:solidFill>
                  <a:schemeClr val="bg1">
                    <a:lumMod val="50000"/>
                  </a:schemeClr>
                </a:solidFill>
              </a:rPr>
              <a:t>Teaching, Technology and the Pandemic: Everyday </a:t>
            </a:r>
            <a:r>
              <a:rPr lang="en-US" b="1" dirty="0"/>
              <a:t>Scholarship</a:t>
            </a:r>
            <a:r>
              <a:rPr lang="en-US" dirty="0">
                <a:solidFill>
                  <a:schemeClr val="bg1">
                    <a:lumMod val="50000"/>
                  </a:schemeClr>
                </a:solidFill>
              </a:rPr>
              <a:t> Stories of Digital Tools and Technologies</a:t>
            </a:r>
          </a:p>
          <a:p>
            <a:endParaRPr lang="en-US" dirty="0"/>
          </a:p>
        </p:txBody>
      </p:sp>
      <p:sp>
        <p:nvSpPr>
          <p:cNvPr id="4" name="TextBox 3">
            <a:extLst>
              <a:ext uri="{FF2B5EF4-FFF2-40B4-BE49-F238E27FC236}">
                <a16:creationId xmlns:a16="http://schemas.microsoft.com/office/drawing/2014/main" id="{4C263D7D-17B9-4DE3-9CA1-0852B60E14BE}"/>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A1F9F09B-7BC0-49DF-9C00-B6375CC214A6}"/>
              </a:ext>
            </a:extLst>
          </p:cNvPr>
          <p:cNvSpPr txBox="1"/>
          <p:nvPr/>
        </p:nvSpPr>
        <p:spPr>
          <a:xfrm>
            <a:off x="1085316" y="5810317"/>
            <a:ext cx="7503207" cy="276999"/>
          </a:xfrm>
          <a:prstGeom prst="rect">
            <a:avLst/>
          </a:prstGeom>
          <a:noFill/>
        </p:spPr>
        <p:txBody>
          <a:bodyPr wrap="square" rtlCol="0">
            <a:spAutoFit/>
          </a:bodyPr>
          <a:lstStyle/>
          <a:p>
            <a:r>
              <a:rPr lang="en-US" sz="1200" dirty="0">
                <a:solidFill>
                  <a:schemeClr val="tx2">
                    <a:lumMod val="60000"/>
                    <a:lumOff val="40000"/>
                  </a:schemeClr>
                </a:solidFill>
              </a:rPr>
              <a:t>From: </a:t>
            </a:r>
            <a:r>
              <a:rPr lang="en-US" sz="1200" dirty="0" err="1">
                <a:solidFill>
                  <a:schemeClr val="tx2">
                    <a:lumMod val="60000"/>
                    <a:lumOff val="40000"/>
                  </a:schemeClr>
                </a:solidFill>
              </a:rPr>
              <a:t>Meha</a:t>
            </a:r>
            <a:r>
              <a:rPr lang="en-US" sz="1200" dirty="0">
                <a:solidFill>
                  <a:schemeClr val="tx2">
                    <a:lumMod val="60000"/>
                    <a:lumOff val="40000"/>
                  </a:schemeClr>
                </a:solidFill>
              </a:rPr>
              <a:t> </a:t>
            </a:r>
            <a:r>
              <a:rPr lang="en-US" sz="1200" dirty="0" err="1">
                <a:solidFill>
                  <a:schemeClr val="tx2">
                    <a:lumMod val="60000"/>
                    <a:lumOff val="40000"/>
                  </a:schemeClr>
                </a:solidFill>
              </a:rPr>
              <a:t>Jayaswal</a:t>
            </a:r>
            <a:r>
              <a:rPr lang="en-US" sz="1200" dirty="0">
                <a:solidFill>
                  <a:schemeClr val="tx2">
                    <a:lumMod val="60000"/>
                    <a:lumOff val="40000"/>
                  </a:schemeClr>
                </a:solidFill>
              </a:rPr>
              <a:t> and Mahima </a:t>
            </a:r>
            <a:r>
              <a:rPr lang="en-US" sz="1200" dirty="0" err="1">
                <a:solidFill>
                  <a:schemeClr val="tx2">
                    <a:lumMod val="60000"/>
                    <a:lumOff val="40000"/>
                  </a:schemeClr>
                </a:solidFill>
              </a:rPr>
              <a:t>Hasija</a:t>
            </a:r>
            <a:r>
              <a:rPr lang="en-US" sz="1200" dirty="0">
                <a:solidFill>
                  <a:schemeClr val="tx2">
                    <a:lumMod val="60000"/>
                    <a:lumOff val="40000"/>
                  </a:schemeClr>
                </a:solidFill>
              </a:rPr>
              <a:t> (ALTC Frings)</a:t>
            </a:r>
          </a:p>
        </p:txBody>
      </p:sp>
      <p:sp>
        <p:nvSpPr>
          <p:cNvPr id="7" name="TextBox 6">
            <a:extLst>
              <a:ext uri="{FF2B5EF4-FFF2-40B4-BE49-F238E27FC236}">
                <a16:creationId xmlns:a16="http://schemas.microsoft.com/office/drawing/2014/main" id="{7B3EA0E2-2DBA-47D8-82CB-673F10C3A6E9}"/>
              </a:ext>
            </a:extLst>
          </p:cNvPr>
          <p:cNvSpPr txBox="1"/>
          <p:nvPr/>
        </p:nvSpPr>
        <p:spPr>
          <a:xfrm>
            <a:off x="1106695" y="3125083"/>
            <a:ext cx="8246692" cy="523220"/>
          </a:xfrm>
          <a:prstGeom prst="rect">
            <a:avLst/>
          </a:prstGeom>
          <a:noFill/>
        </p:spPr>
        <p:txBody>
          <a:bodyPr wrap="square" rtlCol="0">
            <a:spAutoFit/>
          </a:bodyPr>
          <a:lstStyle/>
          <a:p>
            <a:r>
              <a:rPr lang="en-US" sz="2800" dirty="0"/>
              <a:t>What is ‘teaching’ anyway?</a:t>
            </a:r>
          </a:p>
        </p:txBody>
      </p:sp>
      <p:pic>
        <p:nvPicPr>
          <p:cNvPr id="10" name="Picture 9">
            <a:extLst>
              <a:ext uri="{FF2B5EF4-FFF2-40B4-BE49-F238E27FC236}">
                <a16:creationId xmlns:a16="http://schemas.microsoft.com/office/drawing/2014/main" id="{2B42CC92-6C02-4DAE-8432-7B255BCA4078}"/>
              </a:ext>
            </a:extLst>
          </p:cNvPr>
          <p:cNvPicPr>
            <a:picLocks noChangeAspect="1"/>
          </p:cNvPicPr>
          <p:nvPr/>
        </p:nvPicPr>
        <p:blipFill>
          <a:blip r:embed="rId2"/>
          <a:stretch>
            <a:fillRect/>
          </a:stretch>
        </p:blipFill>
        <p:spPr>
          <a:xfrm>
            <a:off x="1106695" y="3688977"/>
            <a:ext cx="9782175" cy="1628775"/>
          </a:xfrm>
          <a:prstGeom prst="rect">
            <a:avLst/>
          </a:prstGeom>
        </p:spPr>
      </p:pic>
    </p:spTree>
    <p:extLst>
      <p:ext uri="{BB962C8B-B14F-4D97-AF65-F5344CB8AC3E}">
        <p14:creationId xmlns:p14="http://schemas.microsoft.com/office/powerpoint/2010/main" val="2672101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14DB-0652-4815-973B-EEAB862311C6}"/>
              </a:ext>
            </a:extLst>
          </p:cNvPr>
          <p:cNvSpPr>
            <a:spLocks noGrp="1"/>
          </p:cNvSpPr>
          <p:nvPr>
            <p:ph type="title"/>
          </p:nvPr>
        </p:nvSpPr>
        <p:spPr/>
        <p:txBody>
          <a:bodyPr/>
          <a:lstStyle/>
          <a:p>
            <a:r>
              <a:rPr lang="en-US" sz="3600" i="1" dirty="0"/>
              <a:t>Scholarship</a:t>
            </a:r>
          </a:p>
        </p:txBody>
      </p:sp>
      <p:sp>
        <p:nvSpPr>
          <p:cNvPr id="3" name="Content Placeholder 2">
            <a:extLst>
              <a:ext uri="{FF2B5EF4-FFF2-40B4-BE49-F238E27FC236}">
                <a16:creationId xmlns:a16="http://schemas.microsoft.com/office/drawing/2014/main" id="{8D79537F-B058-4038-A3E2-CE93D4912FB9}"/>
              </a:ext>
            </a:extLst>
          </p:cNvPr>
          <p:cNvSpPr>
            <a:spLocks noGrp="1"/>
          </p:cNvSpPr>
          <p:nvPr>
            <p:ph idx="1"/>
          </p:nvPr>
        </p:nvSpPr>
        <p:spPr/>
        <p:txBody>
          <a:bodyPr/>
          <a:lstStyle/>
          <a:p>
            <a:pPr marL="0" indent="0">
              <a:buNone/>
            </a:pPr>
            <a:r>
              <a:rPr lang="en-US" dirty="0">
                <a:solidFill>
                  <a:schemeClr val="bg1">
                    <a:lumMod val="50000"/>
                  </a:schemeClr>
                </a:solidFill>
              </a:rPr>
              <a:t>Teaching, Technology and the Pandemic: Everyday </a:t>
            </a:r>
            <a:r>
              <a:rPr lang="en-US" b="1" dirty="0"/>
              <a:t>Scholarship</a:t>
            </a:r>
            <a:r>
              <a:rPr lang="en-US" dirty="0">
                <a:solidFill>
                  <a:schemeClr val="bg1">
                    <a:lumMod val="50000"/>
                  </a:schemeClr>
                </a:solidFill>
              </a:rPr>
              <a:t> Stories of Digital Tools and Technologies</a:t>
            </a:r>
          </a:p>
          <a:p>
            <a:endParaRPr lang="en-US" dirty="0"/>
          </a:p>
        </p:txBody>
      </p:sp>
      <p:sp>
        <p:nvSpPr>
          <p:cNvPr id="4" name="TextBox 3">
            <a:extLst>
              <a:ext uri="{FF2B5EF4-FFF2-40B4-BE49-F238E27FC236}">
                <a16:creationId xmlns:a16="http://schemas.microsoft.com/office/drawing/2014/main" id="{4C263D7D-17B9-4DE3-9CA1-0852B60E14BE}"/>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A1F9F09B-7BC0-49DF-9C00-B6375CC214A6}"/>
              </a:ext>
            </a:extLst>
          </p:cNvPr>
          <p:cNvSpPr txBox="1"/>
          <p:nvPr/>
        </p:nvSpPr>
        <p:spPr>
          <a:xfrm>
            <a:off x="1085316" y="5810317"/>
            <a:ext cx="7503207" cy="276999"/>
          </a:xfrm>
          <a:prstGeom prst="rect">
            <a:avLst/>
          </a:prstGeom>
          <a:noFill/>
        </p:spPr>
        <p:txBody>
          <a:bodyPr wrap="square" rtlCol="0">
            <a:spAutoFit/>
          </a:bodyPr>
          <a:lstStyle/>
          <a:p>
            <a:r>
              <a:rPr lang="en-US" sz="1200" dirty="0">
                <a:solidFill>
                  <a:schemeClr val="tx2">
                    <a:lumMod val="60000"/>
                    <a:lumOff val="40000"/>
                  </a:schemeClr>
                </a:solidFill>
              </a:rPr>
              <a:t>From: </a:t>
            </a:r>
            <a:r>
              <a:rPr lang="en-US" sz="1200" dirty="0" err="1">
                <a:solidFill>
                  <a:schemeClr val="tx2">
                    <a:lumMod val="60000"/>
                    <a:lumOff val="40000"/>
                  </a:schemeClr>
                </a:solidFill>
              </a:rPr>
              <a:t>Meha</a:t>
            </a:r>
            <a:r>
              <a:rPr lang="en-US" sz="1200" dirty="0">
                <a:solidFill>
                  <a:schemeClr val="tx2">
                    <a:lumMod val="60000"/>
                    <a:lumOff val="40000"/>
                  </a:schemeClr>
                </a:solidFill>
              </a:rPr>
              <a:t> </a:t>
            </a:r>
            <a:r>
              <a:rPr lang="en-US" sz="1200" dirty="0" err="1">
                <a:solidFill>
                  <a:schemeClr val="tx2">
                    <a:lumMod val="60000"/>
                    <a:lumOff val="40000"/>
                  </a:schemeClr>
                </a:solidFill>
              </a:rPr>
              <a:t>Jayaswal</a:t>
            </a:r>
            <a:r>
              <a:rPr lang="en-US" sz="1200" dirty="0">
                <a:solidFill>
                  <a:schemeClr val="tx2">
                    <a:lumMod val="60000"/>
                    <a:lumOff val="40000"/>
                  </a:schemeClr>
                </a:solidFill>
              </a:rPr>
              <a:t> and Mahima </a:t>
            </a:r>
            <a:r>
              <a:rPr lang="en-US" sz="1200" dirty="0" err="1">
                <a:solidFill>
                  <a:schemeClr val="tx2">
                    <a:lumMod val="60000"/>
                    <a:lumOff val="40000"/>
                  </a:schemeClr>
                </a:solidFill>
              </a:rPr>
              <a:t>Hasija</a:t>
            </a:r>
            <a:r>
              <a:rPr lang="en-US" sz="1200" dirty="0">
                <a:solidFill>
                  <a:schemeClr val="tx2">
                    <a:lumMod val="60000"/>
                    <a:lumOff val="40000"/>
                  </a:schemeClr>
                </a:solidFill>
              </a:rPr>
              <a:t>, quoting George </a:t>
            </a:r>
            <a:r>
              <a:rPr lang="en-US" sz="1200" dirty="0" err="1">
                <a:solidFill>
                  <a:schemeClr val="tx2">
                    <a:lumMod val="60000"/>
                    <a:lumOff val="40000"/>
                  </a:schemeClr>
                </a:solidFill>
              </a:rPr>
              <a:t>Couros</a:t>
            </a:r>
            <a:r>
              <a:rPr lang="en-US" sz="1200" dirty="0">
                <a:solidFill>
                  <a:schemeClr val="tx2">
                    <a:lumMod val="60000"/>
                    <a:lumOff val="40000"/>
                  </a:schemeClr>
                </a:solidFill>
              </a:rPr>
              <a:t> (ALTC Fringe)</a:t>
            </a:r>
          </a:p>
        </p:txBody>
      </p:sp>
      <p:sp>
        <p:nvSpPr>
          <p:cNvPr id="7" name="TextBox 6">
            <a:extLst>
              <a:ext uri="{FF2B5EF4-FFF2-40B4-BE49-F238E27FC236}">
                <a16:creationId xmlns:a16="http://schemas.microsoft.com/office/drawing/2014/main" id="{7B3EA0E2-2DBA-47D8-82CB-673F10C3A6E9}"/>
              </a:ext>
            </a:extLst>
          </p:cNvPr>
          <p:cNvSpPr txBox="1"/>
          <p:nvPr/>
        </p:nvSpPr>
        <p:spPr>
          <a:xfrm>
            <a:off x="1106695" y="3125083"/>
            <a:ext cx="4533529" cy="2369880"/>
          </a:xfrm>
          <a:prstGeom prst="rect">
            <a:avLst/>
          </a:prstGeom>
          <a:noFill/>
        </p:spPr>
        <p:txBody>
          <a:bodyPr wrap="square" rtlCol="0">
            <a:spAutoFit/>
          </a:bodyPr>
          <a:lstStyle/>
          <a:p>
            <a:r>
              <a:rPr lang="en-US" sz="2800" dirty="0"/>
              <a:t>Is this really true?</a:t>
            </a:r>
          </a:p>
          <a:p>
            <a:r>
              <a:rPr lang="en-US" sz="2400" i="1" dirty="0">
                <a:solidFill>
                  <a:srgbClr val="C00000"/>
                </a:solidFill>
              </a:rPr>
              <a:t>“Technology is not the learning outcome. It is the medium. It’s a tool. And learning has to be platform agnostic. It is just a tool in our hands.”</a:t>
            </a:r>
            <a:endParaRPr lang="en-US" sz="2000" i="1" dirty="0">
              <a:solidFill>
                <a:srgbClr val="C00000"/>
              </a:solidFill>
            </a:endParaRPr>
          </a:p>
        </p:txBody>
      </p:sp>
      <p:pic>
        <p:nvPicPr>
          <p:cNvPr id="8" name="Picture 7">
            <a:extLst>
              <a:ext uri="{FF2B5EF4-FFF2-40B4-BE49-F238E27FC236}">
                <a16:creationId xmlns:a16="http://schemas.microsoft.com/office/drawing/2014/main" id="{38429C22-AA6B-42D0-A102-A7FC3746DBA1}"/>
              </a:ext>
            </a:extLst>
          </p:cNvPr>
          <p:cNvPicPr>
            <a:picLocks noChangeAspect="1"/>
          </p:cNvPicPr>
          <p:nvPr/>
        </p:nvPicPr>
        <p:blipFill>
          <a:blip r:embed="rId2"/>
          <a:stretch>
            <a:fillRect/>
          </a:stretch>
        </p:blipFill>
        <p:spPr>
          <a:xfrm>
            <a:off x="6118536" y="3125083"/>
            <a:ext cx="3270636" cy="2538506"/>
          </a:xfrm>
          <a:prstGeom prst="rect">
            <a:avLst/>
          </a:prstGeom>
        </p:spPr>
      </p:pic>
    </p:spTree>
    <p:extLst>
      <p:ext uri="{BB962C8B-B14F-4D97-AF65-F5344CB8AC3E}">
        <p14:creationId xmlns:p14="http://schemas.microsoft.com/office/powerpoint/2010/main" val="30416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14DB-0652-4815-973B-EEAB862311C6}"/>
              </a:ext>
            </a:extLst>
          </p:cNvPr>
          <p:cNvSpPr>
            <a:spLocks noGrp="1"/>
          </p:cNvSpPr>
          <p:nvPr>
            <p:ph type="title"/>
          </p:nvPr>
        </p:nvSpPr>
        <p:spPr/>
        <p:txBody>
          <a:bodyPr/>
          <a:lstStyle/>
          <a:p>
            <a:r>
              <a:rPr lang="en-US" sz="3600" i="1" dirty="0"/>
              <a:t>Scholarship</a:t>
            </a:r>
          </a:p>
        </p:txBody>
      </p:sp>
      <p:sp>
        <p:nvSpPr>
          <p:cNvPr id="3" name="Content Placeholder 2">
            <a:extLst>
              <a:ext uri="{FF2B5EF4-FFF2-40B4-BE49-F238E27FC236}">
                <a16:creationId xmlns:a16="http://schemas.microsoft.com/office/drawing/2014/main" id="{8D79537F-B058-4038-A3E2-CE93D4912FB9}"/>
              </a:ext>
            </a:extLst>
          </p:cNvPr>
          <p:cNvSpPr>
            <a:spLocks noGrp="1"/>
          </p:cNvSpPr>
          <p:nvPr>
            <p:ph idx="1"/>
          </p:nvPr>
        </p:nvSpPr>
        <p:spPr/>
        <p:txBody>
          <a:bodyPr/>
          <a:lstStyle/>
          <a:p>
            <a:pPr marL="0" indent="0">
              <a:buNone/>
            </a:pPr>
            <a:r>
              <a:rPr lang="en-US" dirty="0">
                <a:solidFill>
                  <a:schemeClr val="bg1">
                    <a:lumMod val="50000"/>
                  </a:schemeClr>
                </a:solidFill>
              </a:rPr>
              <a:t>Teaching, Technology and the Pandemic: Everyday </a:t>
            </a:r>
            <a:r>
              <a:rPr lang="en-US" b="1" dirty="0"/>
              <a:t>Scholarship</a:t>
            </a:r>
            <a:r>
              <a:rPr lang="en-US" dirty="0">
                <a:solidFill>
                  <a:schemeClr val="bg1">
                    <a:lumMod val="50000"/>
                  </a:schemeClr>
                </a:solidFill>
              </a:rPr>
              <a:t> Stories of Digital Tools and Technologies</a:t>
            </a:r>
          </a:p>
          <a:p>
            <a:endParaRPr lang="en-US" dirty="0"/>
          </a:p>
        </p:txBody>
      </p:sp>
      <p:sp>
        <p:nvSpPr>
          <p:cNvPr id="4" name="TextBox 3">
            <a:extLst>
              <a:ext uri="{FF2B5EF4-FFF2-40B4-BE49-F238E27FC236}">
                <a16:creationId xmlns:a16="http://schemas.microsoft.com/office/drawing/2014/main" id="{4C263D7D-17B9-4DE3-9CA1-0852B60E14BE}"/>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A1F9F09B-7BC0-49DF-9C00-B6375CC214A6}"/>
              </a:ext>
            </a:extLst>
          </p:cNvPr>
          <p:cNvSpPr txBox="1"/>
          <p:nvPr/>
        </p:nvSpPr>
        <p:spPr>
          <a:xfrm>
            <a:off x="1085316" y="5810317"/>
            <a:ext cx="7503207" cy="276999"/>
          </a:xfrm>
          <a:prstGeom prst="rect">
            <a:avLst/>
          </a:prstGeom>
          <a:noFill/>
        </p:spPr>
        <p:txBody>
          <a:bodyPr wrap="square" rtlCol="0">
            <a:spAutoFit/>
          </a:bodyPr>
          <a:lstStyle/>
          <a:p>
            <a:r>
              <a:rPr lang="en-US" sz="1200" dirty="0">
                <a:solidFill>
                  <a:schemeClr val="tx2">
                    <a:lumMod val="60000"/>
                    <a:lumOff val="40000"/>
                  </a:schemeClr>
                </a:solidFill>
              </a:rPr>
              <a:t>From: Shish </a:t>
            </a:r>
            <a:r>
              <a:rPr lang="en-US" sz="1200" dirty="0" err="1">
                <a:solidFill>
                  <a:schemeClr val="tx2">
                    <a:lumMod val="60000"/>
                    <a:lumOff val="40000"/>
                  </a:schemeClr>
                </a:solidFill>
              </a:rPr>
              <a:t>Malde</a:t>
            </a:r>
            <a:r>
              <a:rPr lang="en-US" sz="1200" dirty="0">
                <a:solidFill>
                  <a:schemeClr val="tx2">
                    <a:lumMod val="60000"/>
                    <a:lumOff val="40000"/>
                  </a:schemeClr>
                </a:solidFill>
              </a:rPr>
              <a:t> (ALTC Fringe)</a:t>
            </a:r>
          </a:p>
        </p:txBody>
      </p:sp>
      <p:sp>
        <p:nvSpPr>
          <p:cNvPr id="7" name="TextBox 6">
            <a:extLst>
              <a:ext uri="{FF2B5EF4-FFF2-40B4-BE49-F238E27FC236}">
                <a16:creationId xmlns:a16="http://schemas.microsoft.com/office/drawing/2014/main" id="{7B3EA0E2-2DBA-47D8-82CB-673F10C3A6E9}"/>
              </a:ext>
            </a:extLst>
          </p:cNvPr>
          <p:cNvSpPr txBox="1"/>
          <p:nvPr/>
        </p:nvSpPr>
        <p:spPr>
          <a:xfrm>
            <a:off x="1106695" y="3125083"/>
            <a:ext cx="8050953" cy="523220"/>
          </a:xfrm>
          <a:prstGeom prst="rect">
            <a:avLst/>
          </a:prstGeom>
          <a:noFill/>
        </p:spPr>
        <p:txBody>
          <a:bodyPr wrap="square" rtlCol="0">
            <a:spAutoFit/>
          </a:bodyPr>
          <a:lstStyle/>
          <a:p>
            <a:r>
              <a:rPr lang="en-US" sz="2800" dirty="0"/>
              <a:t>Does there </a:t>
            </a:r>
            <a:r>
              <a:rPr lang="en-US" sz="2800" i="1" dirty="0"/>
              <a:t>have</a:t>
            </a:r>
            <a:r>
              <a:rPr lang="en-US" sz="2800" dirty="0"/>
              <a:t> to be a learning objective?</a:t>
            </a:r>
          </a:p>
        </p:txBody>
      </p:sp>
      <p:pic>
        <p:nvPicPr>
          <p:cNvPr id="9" name="Picture 8">
            <a:extLst>
              <a:ext uri="{FF2B5EF4-FFF2-40B4-BE49-F238E27FC236}">
                <a16:creationId xmlns:a16="http://schemas.microsoft.com/office/drawing/2014/main" id="{284F2C8D-9310-465E-93C7-F5C3D435681C}"/>
              </a:ext>
            </a:extLst>
          </p:cNvPr>
          <p:cNvPicPr>
            <a:picLocks noChangeAspect="1"/>
          </p:cNvPicPr>
          <p:nvPr/>
        </p:nvPicPr>
        <p:blipFill>
          <a:blip r:embed="rId3"/>
          <a:stretch>
            <a:fillRect/>
          </a:stretch>
        </p:blipFill>
        <p:spPr>
          <a:xfrm>
            <a:off x="6039920" y="3783240"/>
            <a:ext cx="3352800" cy="2124075"/>
          </a:xfrm>
          <a:prstGeom prst="rect">
            <a:avLst/>
          </a:prstGeom>
        </p:spPr>
      </p:pic>
      <p:pic>
        <p:nvPicPr>
          <p:cNvPr id="11" name="Picture 10">
            <a:extLst>
              <a:ext uri="{FF2B5EF4-FFF2-40B4-BE49-F238E27FC236}">
                <a16:creationId xmlns:a16="http://schemas.microsoft.com/office/drawing/2014/main" id="{A7F51BDD-4510-45F8-949F-D0FF4F3C9EC3}"/>
              </a:ext>
            </a:extLst>
          </p:cNvPr>
          <p:cNvPicPr>
            <a:picLocks noChangeAspect="1"/>
          </p:cNvPicPr>
          <p:nvPr/>
        </p:nvPicPr>
        <p:blipFill>
          <a:blip r:embed="rId4"/>
          <a:stretch>
            <a:fillRect/>
          </a:stretch>
        </p:blipFill>
        <p:spPr>
          <a:xfrm>
            <a:off x="1150316" y="3649455"/>
            <a:ext cx="1909211" cy="1874115"/>
          </a:xfrm>
          <a:prstGeom prst="rect">
            <a:avLst/>
          </a:prstGeom>
        </p:spPr>
      </p:pic>
      <p:pic>
        <p:nvPicPr>
          <p:cNvPr id="13" name="Picture 12">
            <a:extLst>
              <a:ext uri="{FF2B5EF4-FFF2-40B4-BE49-F238E27FC236}">
                <a16:creationId xmlns:a16="http://schemas.microsoft.com/office/drawing/2014/main" id="{E66E5C6F-1F57-4427-9D57-98615559D8AE}"/>
              </a:ext>
            </a:extLst>
          </p:cNvPr>
          <p:cNvPicPr>
            <a:picLocks noChangeAspect="1"/>
          </p:cNvPicPr>
          <p:nvPr/>
        </p:nvPicPr>
        <p:blipFill>
          <a:blip r:embed="rId5"/>
          <a:stretch>
            <a:fillRect/>
          </a:stretch>
        </p:blipFill>
        <p:spPr>
          <a:xfrm>
            <a:off x="3170205" y="3693678"/>
            <a:ext cx="3158323" cy="1829892"/>
          </a:xfrm>
          <a:prstGeom prst="rect">
            <a:avLst/>
          </a:prstGeom>
        </p:spPr>
      </p:pic>
      <p:pic>
        <p:nvPicPr>
          <p:cNvPr id="15" name="Picture 14">
            <a:extLst>
              <a:ext uri="{FF2B5EF4-FFF2-40B4-BE49-F238E27FC236}">
                <a16:creationId xmlns:a16="http://schemas.microsoft.com/office/drawing/2014/main" id="{8DB3EFA9-7CFB-445A-B5AC-C9FAA8C6F12B}"/>
              </a:ext>
            </a:extLst>
          </p:cNvPr>
          <p:cNvPicPr>
            <a:picLocks noChangeAspect="1"/>
          </p:cNvPicPr>
          <p:nvPr/>
        </p:nvPicPr>
        <p:blipFill>
          <a:blip r:embed="rId6"/>
          <a:stretch>
            <a:fillRect/>
          </a:stretch>
        </p:blipFill>
        <p:spPr>
          <a:xfrm>
            <a:off x="9316531" y="3267714"/>
            <a:ext cx="1885950" cy="2124075"/>
          </a:xfrm>
          <a:prstGeom prst="rect">
            <a:avLst/>
          </a:prstGeom>
        </p:spPr>
      </p:pic>
    </p:spTree>
    <p:extLst>
      <p:ext uri="{BB962C8B-B14F-4D97-AF65-F5344CB8AC3E}">
        <p14:creationId xmlns:p14="http://schemas.microsoft.com/office/powerpoint/2010/main" val="86112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14DB-0652-4815-973B-EEAB862311C6}"/>
              </a:ext>
            </a:extLst>
          </p:cNvPr>
          <p:cNvSpPr>
            <a:spLocks noGrp="1"/>
          </p:cNvSpPr>
          <p:nvPr>
            <p:ph type="title"/>
          </p:nvPr>
        </p:nvSpPr>
        <p:spPr/>
        <p:txBody>
          <a:bodyPr/>
          <a:lstStyle/>
          <a:p>
            <a:r>
              <a:rPr lang="en-US" sz="3600" i="1" dirty="0"/>
              <a:t>Scholarship</a:t>
            </a:r>
          </a:p>
        </p:txBody>
      </p:sp>
      <p:sp>
        <p:nvSpPr>
          <p:cNvPr id="3" name="Content Placeholder 2">
            <a:extLst>
              <a:ext uri="{FF2B5EF4-FFF2-40B4-BE49-F238E27FC236}">
                <a16:creationId xmlns:a16="http://schemas.microsoft.com/office/drawing/2014/main" id="{8D79537F-B058-4038-A3E2-CE93D4912FB9}"/>
              </a:ext>
            </a:extLst>
          </p:cNvPr>
          <p:cNvSpPr>
            <a:spLocks noGrp="1"/>
          </p:cNvSpPr>
          <p:nvPr>
            <p:ph idx="1"/>
          </p:nvPr>
        </p:nvSpPr>
        <p:spPr/>
        <p:txBody>
          <a:bodyPr/>
          <a:lstStyle/>
          <a:p>
            <a:pPr marL="0" indent="0">
              <a:buNone/>
            </a:pPr>
            <a:r>
              <a:rPr lang="en-US" dirty="0">
                <a:solidFill>
                  <a:schemeClr val="bg1">
                    <a:lumMod val="50000"/>
                  </a:schemeClr>
                </a:solidFill>
              </a:rPr>
              <a:t>Teaching, Technology and the Pandemic: Everyday </a:t>
            </a:r>
            <a:r>
              <a:rPr lang="en-US" b="1" dirty="0"/>
              <a:t>Scholarship</a:t>
            </a:r>
            <a:r>
              <a:rPr lang="en-US" dirty="0">
                <a:solidFill>
                  <a:schemeClr val="bg1">
                    <a:lumMod val="50000"/>
                  </a:schemeClr>
                </a:solidFill>
              </a:rPr>
              <a:t> Stories of Digital Tools and Technologies</a:t>
            </a:r>
          </a:p>
          <a:p>
            <a:endParaRPr lang="en-US" dirty="0"/>
          </a:p>
        </p:txBody>
      </p:sp>
      <p:sp>
        <p:nvSpPr>
          <p:cNvPr id="4" name="TextBox 3">
            <a:extLst>
              <a:ext uri="{FF2B5EF4-FFF2-40B4-BE49-F238E27FC236}">
                <a16:creationId xmlns:a16="http://schemas.microsoft.com/office/drawing/2014/main" id="{4C263D7D-17B9-4DE3-9CA1-0852B60E14BE}"/>
              </a:ext>
            </a:extLst>
          </p:cNvPr>
          <p:cNvSpPr txBox="1"/>
          <p:nvPr/>
        </p:nvSpPr>
        <p:spPr>
          <a:xfrm>
            <a:off x="947351" y="2961409"/>
            <a:ext cx="10342371" cy="3215554"/>
          </a:xfrm>
          <a:prstGeom prst="rect">
            <a:avLst/>
          </a:prstGeom>
          <a:noFill/>
          <a:ln>
            <a:solidFill>
              <a:schemeClr val="tx1"/>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A1F9F09B-7BC0-49DF-9C00-B6375CC214A6}"/>
              </a:ext>
            </a:extLst>
          </p:cNvPr>
          <p:cNvSpPr txBox="1"/>
          <p:nvPr/>
        </p:nvSpPr>
        <p:spPr>
          <a:xfrm>
            <a:off x="1085316" y="5810317"/>
            <a:ext cx="7503207" cy="276999"/>
          </a:xfrm>
          <a:prstGeom prst="rect">
            <a:avLst/>
          </a:prstGeom>
          <a:noFill/>
        </p:spPr>
        <p:txBody>
          <a:bodyPr wrap="square" rtlCol="0">
            <a:spAutoFit/>
          </a:bodyPr>
          <a:lstStyle/>
          <a:p>
            <a:r>
              <a:rPr lang="en-US" sz="1200" dirty="0">
                <a:solidFill>
                  <a:schemeClr val="tx2">
                    <a:lumMod val="60000"/>
                    <a:lumOff val="40000"/>
                  </a:schemeClr>
                </a:solidFill>
              </a:rPr>
              <a:t>From: </a:t>
            </a:r>
            <a:r>
              <a:rPr lang="en-US" sz="1200" dirty="0" err="1">
                <a:solidFill>
                  <a:schemeClr val="tx2">
                    <a:lumMod val="60000"/>
                    <a:lumOff val="40000"/>
                  </a:schemeClr>
                </a:solidFill>
              </a:rPr>
              <a:t>Entrepoly</a:t>
            </a:r>
            <a:r>
              <a:rPr lang="en-US" sz="1200" dirty="0">
                <a:solidFill>
                  <a:schemeClr val="tx2">
                    <a:lumMod val="60000"/>
                    <a:lumOff val="40000"/>
                  </a:schemeClr>
                </a:solidFill>
              </a:rPr>
              <a:t>  discussed in </a:t>
            </a:r>
            <a:r>
              <a:rPr lang="en-US" sz="1200" dirty="0">
                <a:solidFill>
                  <a:schemeClr val="tx2">
                    <a:lumMod val="60000"/>
                    <a:lumOff val="40000"/>
                  </a:schemeClr>
                </a:solidFill>
                <a:hlinkClick r:id="rId3"/>
              </a:rPr>
              <a:t>https://isgee.eu/</a:t>
            </a:r>
            <a:r>
              <a:rPr lang="en-US" sz="1200" dirty="0">
                <a:solidFill>
                  <a:schemeClr val="tx2">
                    <a:lumMod val="60000"/>
                    <a:lumOff val="40000"/>
                  </a:schemeClr>
                </a:solidFill>
              </a:rPr>
              <a:t>  Shish </a:t>
            </a:r>
            <a:r>
              <a:rPr lang="en-US" sz="1200" dirty="0" err="1">
                <a:solidFill>
                  <a:schemeClr val="tx2">
                    <a:lumMod val="60000"/>
                    <a:lumOff val="40000"/>
                  </a:schemeClr>
                </a:solidFill>
              </a:rPr>
              <a:t>Malde</a:t>
            </a:r>
            <a:r>
              <a:rPr lang="en-US" sz="1200" dirty="0">
                <a:solidFill>
                  <a:schemeClr val="tx2">
                    <a:lumMod val="60000"/>
                    <a:lumOff val="40000"/>
                  </a:schemeClr>
                </a:solidFill>
              </a:rPr>
              <a:t> (ALTC Fringe)</a:t>
            </a:r>
          </a:p>
        </p:txBody>
      </p:sp>
      <p:sp>
        <p:nvSpPr>
          <p:cNvPr id="7" name="TextBox 6">
            <a:extLst>
              <a:ext uri="{FF2B5EF4-FFF2-40B4-BE49-F238E27FC236}">
                <a16:creationId xmlns:a16="http://schemas.microsoft.com/office/drawing/2014/main" id="{7B3EA0E2-2DBA-47D8-82CB-673F10C3A6E9}"/>
              </a:ext>
            </a:extLst>
          </p:cNvPr>
          <p:cNvSpPr txBox="1"/>
          <p:nvPr/>
        </p:nvSpPr>
        <p:spPr>
          <a:xfrm>
            <a:off x="1106695" y="3125083"/>
            <a:ext cx="8050953" cy="523220"/>
          </a:xfrm>
          <a:prstGeom prst="rect">
            <a:avLst/>
          </a:prstGeom>
          <a:noFill/>
        </p:spPr>
        <p:txBody>
          <a:bodyPr wrap="square" rtlCol="0">
            <a:spAutoFit/>
          </a:bodyPr>
          <a:lstStyle/>
          <a:p>
            <a:r>
              <a:rPr lang="en-US" sz="2800" dirty="0"/>
              <a:t>Is this </a:t>
            </a:r>
            <a:r>
              <a:rPr lang="en-US" sz="2800" i="1" dirty="0"/>
              <a:t>learning</a:t>
            </a:r>
            <a:r>
              <a:rPr lang="en-US" sz="2800" dirty="0"/>
              <a:t>, or propaganda?</a:t>
            </a:r>
          </a:p>
        </p:txBody>
      </p:sp>
      <p:pic>
        <p:nvPicPr>
          <p:cNvPr id="8" name="Picture 7">
            <a:extLst>
              <a:ext uri="{FF2B5EF4-FFF2-40B4-BE49-F238E27FC236}">
                <a16:creationId xmlns:a16="http://schemas.microsoft.com/office/drawing/2014/main" id="{2B2ACB8D-7A73-46F2-8AF7-49068FD257E7}"/>
              </a:ext>
            </a:extLst>
          </p:cNvPr>
          <p:cNvPicPr>
            <a:picLocks noChangeAspect="1"/>
          </p:cNvPicPr>
          <p:nvPr/>
        </p:nvPicPr>
        <p:blipFill>
          <a:blip r:embed="rId4"/>
          <a:stretch>
            <a:fillRect/>
          </a:stretch>
        </p:blipFill>
        <p:spPr>
          <a:xfrm>
            <a:off x="1106695" y="3623147"/>
            <a:ext cx="8757598" cy="2006339"/>
          </a:xfrm>
          <a:prstGeom prst="rect">
            <a:avLst/>
          </a:prstGeom>
        </p:spPr>
      </p:pic>
    </p:spTree>
    <p:extLst>
      <p:ext uri="{BB962C8B-B14F-4D97-AF65-F5344CB8AC3E}">
        <p14:creationId xmlns:p14="http://schemas.microsoft.com/office/powerpoint/2010/main" val="534902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1393</TotalTime>
  <Words>3784</Words>
  <Application>Microsoft Office PowerPoint</Application>
  <PresentationFormat>Widescreen</PresentationFormat>
  <Paragraphs>387</Paragraphs>
  <Slides>50</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Learning and Teaching in a Pandemic: Opportunities, Challenges and Lessons Learned</vt:lpstr>
      <vt:lpstr>The Three Conference Themes</vt:lpstr>
      <vt:lpstr>Collaborative</vt:lpstr>
      <vt:lpstr>Collaborative</vt:lpstr>
      <vt:lpstr>Collaborative</vt:lpstr>
      <vt:lpstr>Scholarship</vt:lpstr>
      <vt:lpstr>Scholarship</vt:lpstr>
      <vt:lpstr>Scholarship</vt:lpstr>
      <vt:lpstr>Scholarship</vt:lpstr>
      <vt:lpstr>Communities</vt:lpstr>
      <vt:lpstr>Communities</vt:lpstr>
      <vt:lpstr>As faculty and instructors…</vt:lpstr>
      <vt:lpstr>10 Lessons</vt:lpstr>
      <vt:lpstr>Any change will be hard at first. </vt:lpstr>
      <vt:lpstr>Any change will be hard at first. </vt:lpstr>
      <vt:lpstr>Any change will be hard at first. </vt:lpstr>
      <vt:lpstr>Learning is social.</vt:lpstr>
      <vt:lpstr>Learning is social.</vt:lpstr>
      <vt:lpstr>Learning is social.</vt:lpstr>
      <vt:lpstr>Learning is social.</vt:lpstr>
      <vt:lpstr>Teaching is not a solitary profession.</vt:lpstr>
      <vt:lpstr>Teaching is not a solitary profession.</vt:lpstr>
      <vt:lpstr>Teaching is not a solitary profession.</vt:lpstr>
      <vt:lpstr>We need live events.</vt:lpstr>
      <vt:lpstr>We need live events.</vt:lpstr>
      <vt:lpstr>We need live events.</vt:lpstr>
      <vt:lpstr>Open media plays a key role. </vt:lpstr>
      <vt:lpstr>Open media plays a key role. </vt:lpstr>
      <vt:lpstr>Open media plays a key role. </vt:lpstr>
      <vt:lpstr>Quality matters,</vt:lpstr>
      <vt:lpstr>Quality matters,</vt:lpstr>
      <vt:lpstr>Teaching is more than broadcasting. </vt:lpstr>
      <vt:lpstr>Reading the room is harder.</vt:lpstr>
      <vt:lpstr>We need structure, order and routines.</vt:lpstr>
      <vt:lpstr>It’s not just school subjects</vt:lpstr>
      <vt:lpstr>3 Challenges</vt:lpstr>
      <vt:lpstr>Motivation matters. </vt:lpstr>
      <vt:lpstr>Motivation matters. </vt:lpstr>
      <vt:lpstr>People have diverse needs. </vt:lpstr>
      <vt:lpstr>People have diverse needs. </vt:lpstr>
      <vt:lpstr>Inequities harm learning.</vt:lpstr>
      <vt:lpstr>Inequities harm learning.</vt:lpstr>
      <vt:lpstr>Inequities harm learning.</vt:lpstr>
      <vt:lpstr>3 Ways to Improve</vt:lpstr>
      <vt:lpstr>We need to learn how to learn.</vt:lpstr>
      <vt:lpstr>We need to learn how to learn.</vt:lpstr>
      <vt:lpstr>Employ a range of strategies. </vt:lpstr>
      <vt:lpstr>Employ a range of strategies. </vt:lpstr>
      <vt:lpstr>Assessment needs to be flexible.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4</cp:revision>
  <dcterms:created xsi:type="dcterms:W3CDTF">2021-09-13T14:47:52Z</dcterms:created>
  <dcterms:modified xsi:type="dcterms:W3CDTF">2021-09-14T14:01:00Z</dcterms:modified>
</cp:coreProperties>
</file>