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2" r:id="rId2"/>
    <p:sldId id="281" r:id="rId3"/>
    <p:sldId id="299" r:id="rId4"/>
    <p:sldId id="273" r:id="rId5"/>
    <p:sldId id="274" r:id="rId6"/>
    <p:sldId id="298" r:id="rId7"/>
    <p:sldId id="275" r:id="rId8"/>
    <p:sldId id="301" r:id="rId9"/>
    <p:sldId id="276" r:id="rId10"/>
    <p:sldId id="303" r:id="rId11"/>
    <p:sldId id="302" r:id="rId12"/>
    <p:sldId id="300" r:id="rId13"/>
    <p:sldId id="304" r:id="rId14"/>
    <p:sldId id="305"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2" autoAdjust="0"/>
    <p:restoredTop sz="95926" autoAdjust="0"/>
  </p:normalViewPr>
  <p:slideViewPr>
    <p:cSldViewPr snapToGrid="0">
      <p:cViewPr varScale="1">
        <p:scale>
          <a:sx n="62" d="100"/>
          <a:sy n="62" d="100"/>
        </p:scale>
        <p:origin x="366" y="66"/>
      </p:cViewPr>
      <p:guideLst/>
    </p:cSldViewPr>
  </p:slideViewPr>
  <p:notesTextViewPr>
    <p:cViewPr>
      <p:scale>
        <a:sx n="1" d="1"/>
        <a:sy n="1" d="1"/>
      </p:scale>
      <p:origin x="0" y="0"/>
    </p:cViewPr>
  </p:notesTextViewPr>
  <p:sorterViewPr>
    <p:cViewPr>
      <p:scale>
        <a:sx n="100" d="100"/>
        <a:sy n="100" d="100"/>
      </p:scale>
      <p:origin x="0" y="-10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24BF-131E-4D32-984D-83E7EA3F85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847354-DA35-4000-89E9-DD9B19180E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98F2EC-2DE9-4E1C-8B37-595B6F9B7065}"/>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882D7F67-23FD-4A75-8236-359F53362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75009-D309-440C-B397-FADABD630D12}"/>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3729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DF6A-08EF-4073-A41F-0B726C9F4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26868F-69AB-43BA-B927-1A8FB3E535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E9691-C83F-4E27-862D-CF9F3A75829C}"/>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4B9D5C36-258F-4E9B-B40D-FD3883584C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0D9DE3-9DB0-4A18-91AE-BA1498AD164A}"/>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94007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81747B-3322-46EE-88F4-68E53F710C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3306A8-FAC2-4C00-B99C-1B73FE88FA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D3841-9D6F-44F6-ABC7-892758F1D14B}"/>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1C961872-588F-4DCD-A302-0279EA46E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77EC8-1797-4A46-B6A8-20D34913A80D}"/>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16080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AD01-89AB-456B-99F0-7EF51DF97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ED973-ACF3-4D16-AF1C-BD82270F63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14505-9865-4162-BD88-CE1F3F39DE47}"/>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611B9DF6-0BB7-4E48-868C-9E1421DDF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C4C85-EE19-4099-9155-F96C711DFC1A}"/>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411017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391C-04A4-4733-843C-E6AE97B72C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63BA2F-74CD-4B0A-8676-A1216F4633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DBFFDB-1626-4CF1-9007-F7BFB288DB4B}"/>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1DF8D823-F53E-4EFE-B59C-396CA7D57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26557C-64CE-4994-AF7F-0119F71681D8}"/>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70297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2ADE8-8E12-4F2B-8248-E4875E5F76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836921-F5A1-4AF7-8984-3A6EF5F151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27047E-8F68-48AA-8EBD-4CC25ED916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3C1DE7-2F81-4F99-8BB5-6932D36B5317}"/>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6" name="Footer Placeholder 5">
            <a:extLst>
              <a:ext uri="{FF2B5EF4-FFF2-40B4-BE49-F238E27FC236}">
                <a16:creationId xmlns:a16="http://schemas.microsoft.com/office/drawing/2014/main" id="{7AED91F9-4C6D-466D-B5B3-1D530BCB5A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ADF78-A5E6-4759-85B3-8B34392F722E}"/>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945609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6502-4E55-4807-9512-A30B862B81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68A00B-AED9-4776-954A-0F5207DC72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E7492-AE75-4E26-A0F8-8B25D7B7DF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1EAE98-3FE4-4392-AD17-0F70BC8FB1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0A2C26-609F-4F6A-B1E6-5F18F72B6D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D831D-237B-4505-A749-ABC92E23EFAE}"/>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8" name="Footer Placeholder 7">
            <a:extLst>
              <a:ext uri="{FF2B5EF4-FFF2-40B4-BE49-F238E27FC236}">
                <a16:creationId xmlns:a16="http://schemas.microsoft.com/office/drawing/2014/main" id="{167A6329-41D4-4C63-A806-35DF127D6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7A65BF-52F0-439A-81ED-6BBD96B4C123}"/>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657291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A4357-769D-4A6A-A790-D2763BB7FA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CA53F5-145B-4649-89F1-AE13F0569D1A}"/>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4" name="Footer Placeholder 3">
            <a:extLst>
              <a:ext uri="{FF2B5EF4-FFF2-40B4-BE49-F238E27FC236}">
                <a16:creationId xmlns:a16="http://schemas.microsoft.com/office/drawing/2014/main" id="{725ED831-3D1A-4D65-86A8-B05F18D95D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44B83-7B8D-42A5-84C1-D54EFB649D7B}"/>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111080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3BBF6E-FBD0-4817-913E-C617081D9A81}"/>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3" name="Footer Placeholder 2">
            <a:extLst>
              <a:ext uri="{FF2B5EF4-FFF2-40B4-BE49-F238E27FC236}">
                <a16:creationId xmlns:a16="http://schemas.microsoft.com/office/drawing/2014/main" id="{49501BFF-F1DD-45CA-BB2A-8478B5217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AEB18E-C238-4436-9B93-B6A9B00A592F}"/>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279781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9DE88-B3D9-43B9-A382-BC0334BDF1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EE3841-3ED6-40EF-8DB6-529A22450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1D125B-1DE1-47DA-9CCF-83A4DC968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5BA47-B38D-4FD0-900B-F7BD79787DF6}"/>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6" name="Footer Placeholder 5">
            <a:extLst>
              <a:ext uri="{FF2B5EF4-FFF2-40B4-BE49-F238E27FC236}">
                <a16:creationId xmlns:a16="http://schemas.microsoft.com/office/drawing/2014/main" id="{D3C34288-4E52-4006-8F14-1B436AA14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02D32-F6B3-43F0-832E-F86428E61A55}"/>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199937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CB17-3D0C-46F1-90AE-8FE56F2DB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9B872-5F4E-4C49-BCF3-151EC77B6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2B013F-3544-444B-AB05-8F0B89522C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8E3725-96C5-4C82-BD97-3DBDA3EF204B}"/>
              </a:ext>
            </a:extLst>
          </p:cNvPr>
          <p:cNvSpPr>
            <a:spLocks noGrp="1"/>
          </p:cNvSpPr>
          <p:nvPr>
            <p:ph type="dt" sz="half" idx="10"/>
          </p:nvPr>
        </p:nvSpPr>
        <p:spPr/>
        <p:txBody>
          <a:bodyPr/>
          <a:lstStyle/>
          <a:p>
            <a:fld id="{5EA7A22E-48A5-4A72-BA50-5493BAFC21F6}" type="datetimeFigureOut">
              <a:rPr lang="en-US" smtClean="0"/>
              <a:t>12/24/2021</a:t>
            </a:fld>
            <a:endParaRPr lang="en-US"/>
          </a:p>
        </p:txBody>
      </p:sp>
      <p:sp>
        <p:nvSpPr>
          <p:cNvPr id="6" name="Footer Placeholder 5">
            <a:extLst>
              <a:ext uri="{FF2B5EF4-FFF2-40B4-BE49-F238E27FC236}">
                <a16:creationId xmlns:a16="http://schemas.microsoft.com/office/drawing/2014/main" id="{CB1E00DA-10C1-4F14-BE03-2A5AE089CF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23818-A8BE-413F-ACDF-9EF13C99892D}"/>
              </a:ext>
            </a:extLst>
          </p:cNvPr>
          <p:cNvSpPr>
            <a:spLocks noGrp="1"/>
          </p:cNvSpPr>
          <p:nvPr>
            <p:ph type="sldNum" sz="quarter" idx="12"/>
          </p:nvPr>
        </p:nvSpPr>
        <p:spPr/>
        <p:txBody>
          <a:bodyPr/>
          <a:lstStyle/>
          <a:p>
            <a:fld id="{6F32FC90-9FBC-4384-8F16-C49D6B5CBD3F}" type="slidenum">
              <a:rPr lang="en-US" smtClean="0"/>
              <a:t>‹#›</a:t>
            </a:fld>
            <a:endParaRPr lang="en-US"/>
          </a:p>
        </p:txBody>
      </p:sp>
    </p:spTree>
    <p:extLst>
      <p:ext uri="{BB962C8B-B14F-4D97-AF65-F5344CB8AC3E}">
        <p14:creationId xmlns:p14="http://schemas.microsoft.com/office/powerpoint/2010/main" val="172905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468167-EA2F-46F4-AEAA-6B1C0EF1C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120FAA-06F5-4442-A654-6B7091A07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85542-84B7-4AB0-9864-50B9F31003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7A22E-48A5-4A72-BA50-5493BAFC21F6}" type="datetimeFigureOut">
              <a:rPr lang="en-US" smtClean="0"/>
              <a:t>12/24/2021</a:t>
            </a:fld>
            <a:endParaRPr lang="en-US"/>
          </a:p>
        </p:txBody>
      </p:sp>
      <p:sp>
        <p:nvSpPr>
          <p:cNvPr id="5" name="Footer Placeholder 4">
            <a:extLst>
              <a:ext uri="{FF2B5EF4-FFF2-40B4-BE49-F238E27FC236}">
                <a16:creationId xmlns:a16="http://schemas.microsoft.com/office/drawing/2014/main" id="{DB1C811E-6B5A-4C82-870B-120687F79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B28E55-239D-43A1-AD9A-39B8E002A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2FC90-9FBC-4384-8F16-C49D6B5CBD3F}" type="slidenum">
              <a:rPr lang="en-US" smtClean="0"/>
              <a:t>‹#›</a:t>
            </a:fld>
            <a:endParaRPr lang="en-US"/>
          </a:p>
        </p:txBody>
      </p:sp>
    </p:spTree>
    <p:extLst>
      <p:ext uri="{BB962C8B-B14F-4D97-AF65-F5344CB8AC3E}">
        <p14:creationId xmlns:p14="http://schemas.microsoft.com/office/powerpoint/2010/main" val="1694372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newcultureoflearning.com/newcultureoflearning.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ownes.ca/presentation/326"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pencerstuart.com/what-we-do/our-capabilities/leadership-consulting/organizational-culture"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shrm.org/resourcesandtools/tools-and-samples/toolkits/pages/understandinganddevelopingorganizationalculture.aspx"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oecd.org/corruption/integrity-forum/academic-papers/Filabi.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ollibra.com/us/en/blog/building-a-data-cultu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livescience.com/52364-origins-supernatural-relgious-beliefs.html" TargetMode="External"/><Relationship Id="rId7" Type="http://schemas.openxmlformats.org/officeDocument/2006/relationships/hyperlink" Target="https://www.janinesmusicroom.com/the-rest-of-the-iceberg.html"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people.tamu.edu/~i-choudhury/culture.html" TargetMode="External"/><Relationship Id="rId5" Type="http://schemas.openxmlformats.org/officeDocument/2006/relationships/hyperlink" Target="https://carla.umn.edu/culture/definitions.html" TargetMode="External"/><Relationship Id="rId4" Type="http://schemas.openxmlformats.org/officeDocument/2006/relationships/hyperlink" Target="https://www.livescience.com/21478-what-is-culture-definition-of-culture.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ationalgeographic.org/media/cultural-richness/" TargetMode="External"/><Relationship Id="rId2" Type="http://schemas.openxmlformats.org/officeDocument/2006/relationships/hyperlink" Target="https://www.oecd.org/education/Global-competency-for-an-inclusive-world.pdf"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www.3blmedia.com/news/campaign/nortonlifelock-talent-culture-diversity-equity-and-inclus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ierrelevyblog.com/2020/04/11/an-ethics-of-collective-intelligence/" TargetMode="External"/><Relationship Id="rId2" Type="http://schemas.openxmlformats.org/officeDocument/2006/relationships/hyperlink" Target="https://www.jisc.ac.uk/news/moving-past-the-tyranny-of-innovation-26-feb-2020" TargetMode="Externa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hyperlink" Target="http://gaml.uis.unesco.org/indicator-4-7-4/" TargetMode="External"/><Relationship Id="rId2" Type="http://schemas.openxmlformats.org/officeDocument/2006/relationships/hyperlink" Target="https://aspnet.unesco.org/en-us/Pages/Global-Citizenship-Education.aspx"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creativityculturecapital.org/blog/2021/09/13/global-citizenship-education-powered-by-ar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ecd.org/education/Global-competency-for-an-inclusive-world.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unesdoc.unesco.org/images/0026/002628/262885e.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4lp.com/cultivating-a-learning-culture/" TargetMode="External"/><Relationship Id="rId2" Type="http://schemas.openxmlformats.org/officeDocument/2006/relationships/hyperlink" Target="https://learningsolutionsmag.com/articles/cultivate-a-learning-culture-for-better-business-performanc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vector graphics&#10;&#10;Description automatically generated">
            <a:extLst>
              <a:ext uri="{FF2B5EF4-FFF2-40B4-BE49-F238E27FC236}">
                <a16:creationId xmlns:a16="http://schemas.microsoft.com/office/drawing/2014/main" id="{EF876E34-0DD7-4708-ABC3-88B58FB1EBE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949" r="6606"/>
          <a:stretch/>
        </p:blipFill>
        <p:spPr>
          <a:xfrm>
            <a:off x="20" y="1"/>
            <a:ext cx="12191980" cy="6857999"/>
          </a:xfrm>
          <a:prstGeom prst="rect">
            <a:avLst/>
          </a:prstGeom>
        </p:spPr>
      </p:pic>
      <p:sp>
        <p:nvSpPr>
          <p:cNvPr id="2" name="Title 1">
            <a:extLst>
              <a:ext uri="{FF2B5EF4-FFF2-40B4-BE49-F238E27FC236}">
                <a16:creationId xmlns:a16="http://schemas.microsoft.com/office/drawing/2014/main" id="{C0ADD3CC-41E6-4FFD-B8B9-1F7A9BED04D3}"/>
              </a:ext>
            </a:extLst>
          </p:cNvPr>
          <p:cNvSpPr>
            <a:spLocks noGrp="1"/>
          </p:cNvSpPr>
          <p:nvPr>
            <p:ph type="ctrTitle"/>
          </p:nvPr>
        </p:nvSpPr>
        <p:spPr>
          <a:xfrm>
            <a:off x="1524000" y="1122362"/>
            <a:ext cx="9144000" cy="2900518"/>
          </a:xfrm>
        </p:spPr>
        <p:txBody>
          <a:bodyPr>
            <a:normAutofit/>
          </a:bodyPr>
          <a:lstStyle/>
          <a:p>
            <a:r>
              <a:rPr lang="en-CA">
                <a:solidFill>
                  <a:srgbClr val="FFFFFF"/>
                </a:solidFill>
              </a:rPr>
              <a:t>Culture</a:t>
            </a:r>
            <a:endParaRPr lang="en-US">
              <a:solidFill>
                <a:srgbClr val="FFFFFF"/>
              </a:solidFill>
            </a:endParaRPr>
          </a:p>
        </p:txBody>
      </p:sp>
      <p:sp>
        <p:nvSpPr>
          <p:cNvPr id="3" name="Subtitle 2">
            <a:extLst>
              <a:ext uri="{FF2B5EF4-FFF2-40B4-BE49-F238E27FC236}">
                <a16:creationId xmlns:a16="http://schemas.microsoft.com/office/drawing/2014/main" id="{E392FBEB-CAAD-4820-B3BD-277F81249546}"/>
              </a:ext>
            </a:extLst>
          </p:cNvPr>
          <p:cNvSpPr>
            <a:spLocks noGrp="1"/>
          </p:cNvSpPr>
          <p:nvPr>
            <p:ph type="subTitle" idx="1"/>
          </p:nvPr>
        </p:nvSpPr>
        <p:spPr>
          <a:xfrm>
            <a:off x="1524000" y="4159404"/>
            <a:ext cx="9144000" cy="1098395"/>
          </a:xfrm>
        </p:spPr>
        <p:txBody>
          <a:bodyPr>
            <a:normAutofit/>
          </a:bodyPr>
          <a:lstStyle/>
          <a:p>
            <a:r>
              <a:rPr lang="en-CA">
                <a:solidFill>
                  <a:srgbClr val="FFFFFF"/>
                </a:solidFill>
              </a:rPr>
              <a:t>Stephen Downes</a:t>
            </a:r>
          </a:p>
          <a:p>
            <a:r>
              <a:rPr lang="en-CA">
                <a:solidFill>
                  <a:srgbClr val="FFFFFF"/>
                </a:solidFill>
              </a:rPr>
              <a:t>December 24, 2021</a:t>
            </a:r>
            <a:endParaRPr lang="en-US">
              <a:solidFill>
                <a:srgbClr val="FFFFFF"/>
              </a:solidFill>
            </a:endParaRPr>
          </a:p>
        </p:txBody>
      </p:sp>
    </p:spTree>
    <p:extLst>
      <p:ext uri="{BB962C8B-B14F-4D97-AF65-F5344CB8AC3E}">
        <p14:creationId xmlns:p14="http://schemas.microsoft.com/office/powerpoint/2010/main" val="41008491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8B129-E52C-4DBF-9B6C-3C6C388578D1}"/>
              </a:ext>
            </a:extLst>
          </p:cNvPr>
          <p:cNvSpPr>
            <a:spLocks noGrp="1"/>
          </p:cNvSpPr>
          <p:nvPr>
            <p:ph type="title"/>
          </p:nvPr>
        </p:nvSpPr>
        <p:spPr/>
        <p:txBody>
          <a:bodyPr/>
          <a:lstStyle/>
          <a:p>
            <a:r>
              <a:rPr lang="en-CA" dirty="0"/>
              <a:t>A New Culture of Learning</a:t>
            </a:r>
            <a:endParaRPr lang="en-US" dirty="0"/>
          </a:p>
        </p:txBody>
      </p:sp>
      <p:sp>
        <p:nvSpPr>
          <p:cNvPr id="3" name="Content Placeholder 2">
            <a:extLst>
              <a:ext uri="{FF2B5EF4-FFF2-40B4-BE49-F238E27FC236}">
                <a16:creationId xmlns:a16="http://schemas.microsoft.com/office/drawing/2014/main" id="{9E28B089-7064-4B5D-A0A3-AC7D604B9F49}"/>
              </a:ext>
            </a:extLst>
          </p:cNvPr>
          <p:cNvSpPr>
            <a:spLocks noGrp="1"/>
          </p:cNvSpPr>
          <p:nvPr>
            <p:ph idx="1"/>
          </p:nvPr>
        </p:nvSpPr>
        <p:spPr/>
        <p:txBody>
          <a:bodyPr>
            <a:normAutofit/>
          </a:bodyPr>
          <a:lstStyle/>
          <a:p>
            <a:r>
              <a:rPr lang="en-US" dirty="0"/>
              <a:t>“When play happens within a medium for learning—much like a culture in a petri dish—it creates a context in which information, ideas, and passions grow. </a:t>
            </a:r>
          </a:p>
          <a:p>
            <a:r>
              <a:rPr lang="en-US" dirty="0"/>
              <a:t>“The new culture of learning actually comprises two elements:</a:t>
            </a:r>
          </a:p>
          <a:p>
            <a:pPr lvl="1"/>
            <a:r>
              <a:rPr lang="en-US" dirty="0"/>
              <a:t>The first is a massive information network that provides almost unlimited access and resources to learn about anything.</a:t>
            </a:r>
          </a:p>
          <a:p>
            <a:pPr lvl="1"/>
            <a:r>
              <a:rPr lang="en-US" dirty="0"/>
              <a:t>The second is a bounded and structured environment that allows for unlimited agency to build and experiment with things within those boundaries.”</a:t>
            </a:r>
          </a:p>
        </p:txBody>
      </p:sp>
      <p:sp>
        <p:nvSpPr>
          <p:cNvPr id="5" name="TextBox 4">
            <a:extLst>
              <a:ext uri="{FF2B5EF4-FFF2-40B4-BE49-F238E27FC236}">
                <a16:creationId xmlns:a16="http://schemas.microsoft.com/office/drawing/2014/main" id="{AB743A01-D8E7-4C57-80DA-8EDA3B60B2DE}"/>
              </a:ext>
            </a:extLst>
          </p:cNvPr>
          <p:cNvSpPr txBox="1"/>
          <p:nvPr/>
        </p:nvSpPr>
        <p:spPr>
          <a:xfrm>
            <a:off x="987056" y="5665569"/>
            <a:ext cx="8308458" cy="646331"/>
          </a:xfrm>
          <a:prstGeom prst="rect">
            <a:avLst/>
          </a:prstGeom>
          <a:noFill/>
        </p:spPr>
        <p:txBody>
          <a:bodyPr wrap="square">
            <a:spAutoFit/>
          </a:bodyPr>
          <a:lstStyle/>
          <a:p>
            <a:r>
              <a:rPr lang="en-US" dirty="0"/>
              <a:t>Douglas Thomas and John Seely Brown </a:t>
            </a:r>
            <a:r>
              <a:rPr lang="en-US" dirty="0">
                <a:hlinkClick r:id="rId2"/>
              </a:rPr>
              <a:t>http://www.newcultureoflearning.com/newcultureoflearning.pdf</a:t>
            </a:r>
            <a:r>
              <a:rPr lang="en-US" dirty="0"/>
              <a:t> </a:t>
            </a:r>
          </a:p>
        </p:txBody>
      </p:sp>
    </p:spTree>
    <p:extLst>
      <p:ext uri="{BB962C8B-B14F-4D97-AF65-F5344CB8AC3E}">
        <p14:creationId xmlns:p14="http://schemas.microsoft.com/office/powerpoint/2010/main" val="1701715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E8CB-C1A3-4347-B3D9-D5AA6680DA83}"/>
              </a:ext>
            </a:extLst>
          </p:cNvPr>
          <p:cNvSpPr>
            <a:spLocks noGrp="1"/>
          </p:cNvSpPr>
          <p:nvPr>
            <p:ph type="title"/>
          </p:nvPr>
        </p:nvSpPr>
        <p:spPr/>
        <p:txBody>
          <a:bodyPr/>
          <a:lstStyle/>
          <a:p>
            <a:r>
              <a:rPr lang="en-US" dirty="0"/>
              <a:t>What Are Cultures of Learning?</a:t>
            </a:r>
          </a:p>
        </p:txBody>
      </p:sp>
      <p:sp>
        <p:nvSpPr>
          <p:cNvPr id="3" name="Content Placeholder 2">
            <a:extLst>
              <a:ext uri="{FF2B5EF4-FFF2-40B4-BE49-F238E27FC236}">
                <a16:creationId xmlns:a16="http://schemas.microsoft.com/office/drawing/2014/main" id="{14027C4D-B039-4EC8-984E-92A416A7E2F8}"/>
              </a:ext>
            </a:extLst>
          </p:cNvPr>
          <p:cNvSpPr>
            <a:spLocks noGrp="1"/>
          </p:cNvSpPr>
          <p:nvPr>
            <p:ph idx="1"/>
          </p:nvPr>
        </p:nvSpPr>
        <p:spPr>
          <a:xfrm>
            <a:off x="5837274" y="1825625"/>
            <a:ext cx="5516525" cy="4351338"/>
          </a:xfrm>
        </p:spPr>
        <p:txBody>
          <a:bodyPr/>
          <a:lstStyle/>
          <a:p>
            <a:r>
              <a:rPr lang="en-US" dirty="0"/>
              <a:t>What these authors are describing is the Petri dish, not the culture.</a:t>
            </a:r>
          </a:p>
          <a:p>
            <a:endParaRPr lang="en-US" dirty="0"/>
          </a:p>
          <a:p>
            <a:r>
              <a:rPr lang="en-CA" dirty="0"/>
              <a:t>What are cultures of learning? What we do, what we model, what we share, what we create…</a:t>
            </a:r>
            <a:endParaRPr lang="en-US" dirty="0"/>
          </a:p>
        </p:txBody>
      </p:sp>
      <p:sp>
        <p:nvSpPr>
          <p:cNvPr id="5" name="TextBox 4">
            <a:extLst>
              <a:ext uri="{FF2B5EF4-FFF2-40B4-BE49-F238E27FC236}">
                <a16:creationId xmlns:a16="http://schemas.microsoft.com/office/drawing/2014/main" id="{44B318C1-5BBB-469E-90C3-88D178ED5C61}"/>
              </a:ext>
            </a:extLst>
          </p:cNvPr>
          <p:cNvSpPr txBox="1"/>
          <p:nvPr/>
        </p:nvSpPr>
        <p:spPr>
          <a:xfrm>
            <a:off x="838200" y="5988734"/>
            <a:ext cx="6097772" cy="646331"/>
          </a:xfrm>
          <a:prstGeom prst="rect">
            <a:avLst/>
          </a:prstGeom>
          <a:noFill/>
        </p:spPr>
        <p:txBody>
          <a:bodyPr wrap="square">
            <a:spAutoFit/>
          </a:bodyPr>
          <a:lstStyle/>
          <a:p>
            <a:r>
              <a:rPr lang="en-US" dirty="0">
                <a:hlinkClick r:id="rId2"/>
              </a:rPr>
              <a:t>https://www.downes.ca/post/52664 https://www.downes.ca/presentation/326</a:t>
            </a:r>
            <a:r>
              <a:rPr lang="en-US" dirty="0"/>
              <a:t> </a:t>
            </a:r>
          </a:p>
        </p:txBody>
      </p:sp>
      <p:pic>
        <p:nvPicPr>
          <p:cNvPr id="7" name="Picture 6">
            <a:extLst>
              <a:ext uri="{FF2B5EF4-FFF2-40B4-BE49-F238E27FC236}">
                <a16:creationId xmlns:a16="http://schemas.microsoft.com/office/drawing/2014/main" id="{EE31B6D4-FA91-46A5-A1B5-7FA8751B824B}"/>
              </a:ext>
            </a:extLst>
          </p:cNvPr>
          <p:cNvPicPr>
            <a:picLocks noChangeAspect="1"/>
          </p:cNvPicPr>
          <p:nvPr/>
        </p:nvPicPr>
        <p:blipFill>
          <a:blip r:embed="rId3"/>
          <a:stretch>
            <a:fillRect/>
          </a:stretch>
        </p:blipFill>
        <p:spPr>
          <a:xfrm>
            <a:off x="838200" y="1946303"/>
            <a:ext cx="4706007" cy="3305636"/>
          </a:xfrm>
          <a:prstGeom prst="rect">
            <a:avLst/>
          </a:prstGeom>
        </p:spPr>
      </p:pic>
    </p:spTree>
    <p:extLst>
      <p:ext uri="{BB962C8B-B14F-4D97-AF65-F5344CB8AC3E}">
        <p14:creationId xmlns:p14="http://schemas.microsoft.com/office/powerpoint/2010/main" val="3045684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024B-F853-40CA-9614-B87E98A71149}"/>
              </a:ext>
            </a:extLst>
          </p:cNvPr>
          <p:cNvSpPr>
            <a:spLocks noGrp="1"/>
          </p:cNvSpPr>
          <p:nvPr>
            <p:ph type="title"/>
          </p:nvPr>
        </p:nvSpPr>
        <p:spPr/>
        <p:txBody>
          <a:bodyPr/>
          <a:lstStyle/>
          <a:p>
            <a:r>
              <a:rPr lang="en-CA" dirty="0"/>
              <a:t>Organizational Culture</a:t>
            </a:r>
            <a:endParaRPr lang="en-US" dirty="0"/>
          </a:p>
        </p:txBody>
      </p:sp>
      <p:sp>
        <p:nvSpPr>
          <p:cNvPr id="3" name="Content Placeholder 2">
            <a:extLst>
              <a:ext uri="{FF2B5EF4-FFF2-40B4-BE49-F238E27FC236}">
                <a16:creationId xmlns:a16="http://schemas.microsoft.com/office/drawing/2014/main" id="{74C4619B-BFE5-4D52-9C59-1C35CA6502CE}"/>
              </a:ext>
            </a:extLst>
          </p:cNvPr>
          <p:cNvSpPr>
            <a:spLocks noGrp="1"/>
          </p:cNvSpPr>
          <p:nvPr>
            <p:ph idx="1"/>
          </p:nvPr>
        </p:nvSpPr>
        <p:spPr>
          <a:xfrm>
            <a:off x="5582093" y="1825625"/>
            <a:ext cx="5771707" cy="4351338"/>
          </a:xfrm>
        </p:spPr>
        <p:txBody>
          <a:bodyPr>
            <a:normAutofit fontScale="92500" lnSpcReduction="20000"/>
          </a:bodyPr>
          <a:lstStyle/>
          <a:p>
            <a:pPr marL="0" indent="0">
              <a:buNone/>
            </a:pPr>
            <a:r>
              <a:rPr lang="en-US" dirty="0"/>
              <a:t>“An organization's culture is based on values derived from basic assumptions about the following:</a:t>
            </a:r>
          </a:p>
          <a:p>
            <a:pPr lvl="1"/>
            <a:r>
              <a:rPr lang="en-US" i="1" dirty="0"/>
              <a:t>Human nature</a:t>
            </a:r>
            <a:r>
              <a:rPr lang="en-US" dirty="0"/>
              <a:t>. Are people inherently good or bad, mutable or immutable, proactive or reactive?</a:t>
            </a:r>
          </a:p>
          <a:p>
            <a:pPr lvl="1"/>
            <a:r>
              <a:rPr lang="en-US" i="1" dirty="0"/>
              <a:t>The organization's relationship to its environment</a:t>
            </a:r>
            <a:r>
              <a:rPr lang="en-US" dirty="0"/>
              <a:t>. How does the organization define its business and its constituencies?</a:t>
            </a:r>
          </a:p>
          <a:p>
            <a:pPr lvl="1"/>
            <a:r>
              <a:rPr lang="en-US" i="1" dirty="0"/>
              <a:t>Appropriate emotions</a:t>
            </a:r>
            <a:r>
              <a:rPr lang="en-US" dirty="0"/>
              <a:t>. Which emotions should people be encouraged to express, and which ones should be suppressed? </a:t>
            </a:r>
          </a:p>
          <a:p>
            <a:pPr lvl="1"/>
            <a:r>
              <a:rPr lang="en-US" i="1" dirty="0"/>
              <a:t>Effectiveness</a:t>
            </a:r>
            <a:r>
              <a:rPr lang="en-US" dirty="0"/>
              <a:t>. What metrics show whether the organization and its individual components are doing well?”</a:t>
            </a:r>
          </a:p>
          <a:p>
            <a:pPr marL="0" indent="0">
              <a:buNone/>
            </a:pPr>
            <a:endParaRPr lang="en-US" dirty="0"/>
          </a:p>
        </p:txBody>
      </p:sp>
      <p:pic>
        <p:nvPicPr>
          <p:cNvPr id="7" name="Picture 6" descr="Diagram&#10;&#10;Description automatically generated">
            <a:extLst>
              <a:ext uri="{FF2B5EF4-FFF2-40B4-BE49-F238E27FC236}">
                <a16:creationId xmlns:a16="http://schemas.microsoft.com/office/drawing/2014/main" id="{6877A114-A2C7-4BF8-ABF8-31C30328E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4508205" cy="4508205"/>
          </a:xfrm>
          <a:prstGeom prst="rect">
            <a:avLst/>
          </a:prstGeom>
        </p:spPr>
      </p:pic>
      <p:sp>
        <p:nvSpPr>
          <p:cNvPr id="9" name="TextBox 8">
            <a:extLst>
              <a:ext uri="{FF2B5EF4-FFF2-40B4-BE49-F238E27FC236}">
                <a16:creationId xmlns:a16="http://schemas.microsoft.com/office/drawing/2014/main" id="{B591F474-F8F3-4F58-A58B-C4F7E4C372C0}"/>
              </a:ext>
            </a:extLst>
          </p:cNvPr>
          <p:cNvSpPr txBox="1"/>
          <p:nvPr/>
        </p:nvSpPr>
        <p:spPr>
          <a:xfrm>
            <a:off x="781493" y="6333830"/>
            <a:ext cx="11025962" cy="646331"/>
          </a:xfrm>
          <a:prstGeom prst="rect">
            <a:avLst/>
          </a:prstGeom>
          <a:noFill/>
        </p:spPr>
        <p:txBody>
          <a:bodyPr wrap="square">
            <a:spAutoFit/>
          </a:bodyPr>
          <a:lstStyle/>
          <a:p>
            <a:r>
              <a:rPr lang="en-US" dirty="0">
                <a:hlinkClick r:id="rId3"/>
              </a:rPr>
              <a:t>https://www.spencerstuart.com/what-we-do/our-capabilities/leadership-consulting/organizational-culture</a:t>
            </a:r>
            <a:endParaRPr lang="en-US" dirty="0"/>
          </a:p>
          <a:p>
            <a:r>
              <a:rPr lang="en-US" dirty="0"/>
              <a:t> </a:t>
            </a:r>
          </a:p>
        </p:txBody>
      </p:sp>
      <p:sp>
        <p:nvSpPr>
          <p:cNvPr id="11" name="TextBox 10">
            <a:extLst>
              <a:ext uri="{FF2B5EF4-FFF2-40B4-BE49-F238E27FC236}">
                <a16:creationId xmlns:a16="http://schemas.microsoft.com/office/drawing/2014/main" id="{DB279862-2FA1-4084-BFE2-8EFB658691E8}"/>
              </a:ext>
            </a:extLst>
          </p:cNvPr>
          <p:cNvSpPr txBox="1"/>
          <p:nvPr/>
        </p:nvSpPr>
        <p:spPr>
          <a:xfrm>
            <a:off x="5582093" y="5737228"/>
            <a:ext cx="6097772" cy="461665"/>
          </a:xfrm>
          <a:prstGeom prst="rect">
            <a:avLst/>
          </a:prstGeom>
          <a:noFill/>
        </p:spPr>
        <p:txBody>
          <a:bodyPr wrap="square">
            <a:spAutoFit/>
          </a:bodyPr>
          <a:lstStyle/>
          <a:p>
            <a:r>
              <a:rPr lang="en-US" sz="1200" dirty="0">
                <a:hlinkClick r:id="rId4"/>
              </a:rPr>
              <a:t>https://www.shrm.org/resourcesandtools/tools-and-samples/toolkits/pages/understandinganddevelopingorganizationalculture.aspx</a:t>
            </a:r>
            <a:r>
              <a:rPr lang="en-US" sz="1200" dirty="0"/>
              <a:t> </a:t>
            </a:r>
          </a:p>
        </p:txBody>
      </p:sp>
    </p:spTree>
    <p:extLst>
      <p:ext uri="{BB962C8B-B14F-4D97-AF65-F5344CB8AC3E}">
        <p14:creationId xmlns:p14="http://schemas.microsoft.com/office/powerpoint/2010/main" val="2328979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2204-FB95-4BD9-BDD6-A22B75A68358}"/>
              </a:ext>
            </a:extLst>
          </p:cNvPr>
          <p:cNvSpPr>
            <a:spLocks noGrp="1"/>
          </p:cNvSpPr>
          <p:nvPr>
            <p:ph type="title"/>
          </p:nvPr>
        </p:nvSpPr>
        <p:spPr/>
        <p:txBody>
          <a:bodyPr/>
          <a:lstStyle/>
          <a:p>
            <a:r>
              <a:rPr lang="en-CA" dirty="0"/>
              <a:t>Organizational Culture and Ethics</a:t>
            </a:r>
            <a:endParaRPr lang="en-US" dirty="0"/>
          </a:p>
        </p:txBody>
      </p:sp>
      <p:sp>
        <p:nvSpPr>
          <p:cNvPr id="3" name="Content Placeholder 2">
            <a:extLst>
              <a:ext uri="{FF2B5EF4-FFF2-40B4-BE49-F238E27FC236}">
                <a16:creationId xmlns:a16="http://schemas.microsoft.com/office/drawing/2014/main" id="{B619B4AE-5294-42E9-9DDD-3F4A40B12B44}"/>
              </a:ext>
            </a:extLst>
          </p:cNvPr>
          <p:cNvSpPr>
            <a:spLocks noGrp="1"/>
          </p:cNvSpPr>
          <p:nvPr>
            <p:ph idx="1"/>
          </p:nvPr>
        </p:nvSpPr>
        <p:spPr>
          <a:xfrm>
            <a:off x="838200" y="1825625"/>
            <a:ext cx="10515600" cy="4351338"/>
          </a:xfrm>
        </p:spPr>
        <p:txBody>
          <a:bodyPr>
            <a:normAutofit/>
          </a:bodyPr>
          <a:lstStyle/>
          <a:p>
            <a:r>
              <a:rPr lang="en-CA" dirty="0"/>
              <a:t>OECD: Organizational culture drives ethics; “</a:t>
            </a:r>
            <a:r>
              <a:rPr lang="en-US" dirty="0"/>
              <a:t>Culture is a complex and multi-system framework that must be aligned to encourage ethical behavior” (Trevino &amp; Nelson, 2018)</a:t>
            </a:r>
          </a:p>
          <a:p>
            <a:pPr lvl="1"/>
            <a:r>
              <a:rPr lang="en-US" dirty="0"/>
              <a:t>formal elements “include the official communications of executives, the internal policies and codes of conduct, training programs, employee selection systems (hiring, firing) as well as systems for managing performance and goal-setting.”</a:t>
            </a:r>
          </a:p>
          <a:p>
            <a:pPr lvl="1"/>
            <a:r>
              <a:rPr lang="en-US" dirty="0"/>
              <a:t>informal elements “include norms of daily behavior, rituals that help members understand the organization’s identity and its values, the myths and stories people tell about the organization, and the language people use in daily behavior.”</a:t>
            </a:r>
          </a:p>
        </p:txBody>
      </p:sp>
      <p:sp>
        <p:nvSpPr>
          <p:cNvPr id="5" name="TextBox 4">
            <a:extLst>
              <a:ext uri="{FF2B5EF4-FFF2-40B4-BE49-F238E27FC236}">
                <a16:creationId xmlns:a16="http://schemas.microsoft.com/office/drawing/2014/main" id="{AE2C9068-FA67-4E66-981E-4B92CC684797}"/>
              </a:ext>
            </a:extLst>
          </p:cNvPr>
          <p:cNvSpPr txBox="1"/>
          <p:nvPr/>
        </p:nvSpPr>
        <p:spPr>
          <a:xfrm>
            <a:off x="838200" y="6332612"/>
            <a:ext cx="8710723" cy="369332"/>
          </a:xfrm>
          <a:prstGeom prst="rect">
            <a:avLst/>
          </a:prstGeom>
          <a:noFill/>
        </p:spPr>
        <p:txBody>
          <a:bodyPr wrap="square">
            <a:spAutoFit/>
          </a:bodyPr>
          <a:lstStyle/>
          <a:p>
            <a:r>
              <a:rPr lang="en-US" dirty="0">
                <a:hlinkClick r:id="rId2"/>
              </a:rPr>
              <a:t>https://www.oecd.org/corruption/integrity-forum/academic-papers/Filabi.pdf</a:t>
            </a:r>
            <a:r>
              <a:rPr lang="en-US" dirty="0"/>
              <a:t> </a:t>
            </a:r>
          </a:p>
        </p:txBody>
      </p:sp>
    </p:spTree>
    <p:extLst>
      <p:ext uri="{BB962C8B-B14F-4D97-AF65-F5344CB8AC3E}">
        <p14:creationId xmlns:p14="http://schemas.microsoft.com/office/powerpoint/2010/main" val="2708344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4C2784A-E7E1-4503-9065-A104A4B30D2C}"/>
              </a:ext>
            </a:extLst>
          </p:cNvPr>
          <p:cNvPicPr>
            <a:picLocks noGrp="1" noChangeAspect="1"/>
          </p:cNvPicPr>
          <p:nvPr>
            <p:ph idx="1"/>
          </p:nvPr>
        </p:nvPicPr>
        <p:blipFill>
          <a:blip r:embed="rId2"/>
          <a:stretch>
            <a:fillRect/>
          </a:stretch>
        </p:blipFill>
        <p:spPr>
          <a:xfrm>
            <a:off x="327793" y="505584"/>
            <a:ext cx="11536414" cy="5846832"/>
          </a:xfrm>
        </p:spPr>
      </p:pic>
    </p:spTree>
    <p:extLst>
      <p:ext uri="{BB962C8B-B14F-4D97-AF65-F5344CB8AC3E}">
        <p14:creationId xmlns:p14="http://schemas.microsoft.com/office/powerpoint/2010/main" val="3645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A1B9-1122-4AF1-9CD3-557D25731E73}"/>
              </a:ext>
            </a:extLst>
          </p:cNvPr>
          <p:cNvSpPr>
            <a:spLocks noGrp="1"/>
          </p:cNvSpPr>
          <p:nvPr>
            <p:ph type="title"/>
          </p:nvPr>
        </p:nvSpPr>
        <p:spPr/>
        <p:txBody>
          <a:bodyPr/>
          <a:lstStyle/>
          <a:p>
            <a:r>
              <a:rPr lang="en-CA" dirty="0"/>
              <a:t>A Culture of Data Governance</a:t>
            </a:r>
            <a:endParaRPr lang="en-US" dirty="0"/>
          </a:p>
        </p:txBody>
      </p:sp>
      <p:sp>
        <p:nvSpPr>
          <p:cNvPr id="3" name="Content Placeholder 2">
            <a:extLst>
              <a:ext uri="{FF2B5EF4-FFF2-40B4-BE49-F238E27FC236}">
                <a16:creationId xmlns:a16="http://schemas.microsoft.com/office/drawing/2014/main" id="{86458420-16F8-415F-B3F9-CD0432062240}"/>
              </a:ext>
            </a:extLst>
          </p:cNvPr>
          <p:cNvSpPr>
            <a:spLocks noGrp="1"/>
          </p:cNvSpPr>
          <p:nvPr>
            <p:ph idx="1"/>
          </p:nvPr>
        </p:nvSpPr>
        <p:spPr/>
        <p:txBody>
          <a:bodyPr>
            <a:normAutofit/>
          </a:bodyPr>
          <a:lstStyle/>
          <a:p>
            <a:r>
              <a:rPr lang="en-US" dirty="0"/>
              <a:t>“A strong data culture typically encompasses the following components:</a:t>
            </a:r>
          </a:p>
          <a:p>
            <a:pPr lvl="1"/>
            <a:r>
              <a:rPr lang="en-US" dirty="0"/>
              <a:t>Access to quality and </a:t>
            </a:r>
            <a:r>
              <a:rPr lang="en-US" dirty="0">
                <a:solidFill>
                  <a:srgbClr val="FF0000"/>
                </a:solidFill>
              </a:rPr>
              <a:t>trustworthy data</a:t>
            </a:r>
          </a:p>
          <a:p>
            <a:pPr lvl="1"/>
            <a:r>
              <a:rPr lang="en-US" dirty="0"/>
              <a:t>High levels of</a:t>
            </a:r>
            <a:r>
              <a:rPr lang="en-US" dirty="0">
                <a:solidFill>
                  <a:srgbClr val="FF0000"/>
                </a:solidFill>
              </a:rPr>
              <a:t> data literacy</a:t>
            </a:r>
          </a:p>
          <a:p>
            <a:pPr lvl="1"/>
            <a:r>
              <a:rPr lang="en-US" dirty="0"/>
              <a:t>Consistent and constructive </a:t>
            </a:r>
            <a:r>
              <a:rPr lang="en-US" dirty="0">
                <a:solidFill>
                  <a:srgbClr val="FF0000"/>
                </a:solidFill>
              </a:rPr>
              <a:t>cross-functional collaboration</a:t>
            </a:r>
            <a:r>
              <a:rPr lang="en-US" dirty="0"/>
              <a:t> around Data Intelligence</a:t>
            </a:r>
          </a:p>
          <a:p>
            <a:pPr lvl="1"/>
            <a:r>
              <a:rPr lang="en-US" dirty="0"/>
              <a:t>Clearly defined and embraced data </a:t>
            </a:r>
            <a:r>
              <a:rPr lang="en-US" dirty="0">
                <a:solidFill>
                  <a:srgbClr val="FF0000"/>
                </a:solidFill>
              </a:rPr>
              <a:t>roles and responsibilities</a:t>
            </a:r>
            <a:r>
              <a:rPr lang="en-US" dirty="0"/>
              <a:t>, such as data owner and data consumer</a:t>
            </a:r>
          </a:p>
          <a:p>
            <a:pPr lvl="1"/>
            <a:r>
              <a:rPr lang="en-US" dirty="0"/>
              <a:t>Adoption of </a:t>
            </a:r>
            <a:r>
              <a:rPr lang="en-US" dirty="0">
                <a:solidFill>
                  <a:srgbClr val="FF0000"/>
                </a:solidFill>
              </a:rPr>
              <a:t>technology</a:t>
            </a:r>
            <a:r>
              <a:rPr lang="en-US" dirty="0"/>
              <a:t> that facilitates data use and analysis</a:t>
            </a:r>
          </a:p>
          <a:p>
            <a:pPr lvl="1"/>
            <a:r>
              <a:rPr lang="en-US" dirty="0"/>
              <a:t>Data </a:t>
            </a:r>
            <a:r>
              <a:rPr lang="en-US" dirty="0">
                <a:solidFill>
                  <a:srgbClr val="FF0000"/>
                </a:solidFill>
              </a:rPr>
              <a:t>citizens who feel empowered</a:t>
            </a:r>
            <a:r>
              <a:rPr lang="en-US" dirty="0"/>
              <a:t> to make critical decisions based on data”</a:t>
            </a:r>
          </a:p>
          <a:p>
            <a:endParaRPr lang="en-US" dirty="0"/>
          </a:p>
        </p:txBody>
      </p:sp>
      <p:sp>
        <p:nvSpPr>
          <p:cNvPr id="6" name="TextBox 5">
            <a:extLst>
              <a:ext uri="{FF2B5EF4-FFF2-40B4-BE49-F238E27FC236}">
                <a16:creationId xmlns:a16="http://schemas.microsoft.com/office/drawing/2014/main" id="{3288749D-26E2-4EC6-8F60-11BF98E4B342}"/>
              </a:ext>
            </a:extLst>
          </p:cNvPr>
          <p:cNvSpPr txBox="1"/>
          <p:nvPr/>
        </p:nvSpPr>
        <p:spPr>
          <a:xfrm>
            <a:off x="838200" y="5853797"/>
            <a:ext cx="8604398" cy="369332"/>
          </a:xfrm>
          <a:prstGeom prst="rect">
            <a:avLst/>
          </a:prstGeom>
          <a:noFill/>
        </p:spPr>
        <p:txBody>
          <a:bodyPr wrap="square">
            <a:spAutoFit/>
          </a:bodyPr>
          <a:lstStyle/>
          <a:p>
            <a:r>
              <a:rPr lang="en-US" dirty="0">
                <a:hlinkClick r:id="rId2"/>
              </a:rPr>
              <a:t>https://www.collibra.com/us/en/blog/building-a-data-culture</a:t>
            </a:r>
            <a:r>
              <a:rPr lang="en-US" dirty="0"/>
              <a:t> </a:t>
            </a:r>
          </a:p>
        </p:txBody>
      </p:sp>
    </p:spTree>
    <p:extLst>
      <p:ext uri="{BB962C8B-B14F-4D97-AF65-F5344CB8AC3E}">
        <p14:creationId xmlns:p14="http://schemas.microsoft.com/office/powerpoint/2010/main" val="27448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ap&#10;&#10;Description automatically generated">
            <a:extLst>
              <a:ext uri="{FF2B5EF4-FFF2-40B4-BE49-F238E27FC236}">
                <a16:creationId xmlns:a16="http://schemas.microsoft.com/office/drawing/2014/main" id="{04D5CF32-E3C0-4B3F-8AB3-D59FDF588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301" y="1065038"/>
            <a:ext cx="4074206" cy="5606705"/>
          </a:xfrm>
          <a:prstGeom prst="rect">
            <a:avLst/>
          </a:prstGeom>
        </p:spPr>
      </p:pic>
      <p:sp>
        <p:nvSpPr>
          <p:cNvPr id="2" name="Title 1">
            <a:extLst>
              <a:ext uri="{FF2B5EF4-FFF2-40B4-BE49-F238E27FC236}">
                <a16:creationId xmlns:a16="http://schemas.microsoft.com/office/drawing/2014/main" id="{41AE71C5-BD57-4605-80F6-92ADBD04234B}"/>
              </a:ext>
            </a:extLst>
          </p:cNvPr>
          <p:cNvSpPr>
            <a:spLocks noGrp="1"/>
          </p:cNvSpPr>
          <p:nvPr>
            <p:ph type="title"/>
          </p:nvPr>
        </p:nvSpPr>
        <p:spPr/>
        <p:txBody>
          <a:bodyPr/>
          <a:lstStyle/>
          <a:p>
            <a:r>
              <a:rPr lang="en-CA" dirty="0"/>
              <a:t>Culture</a:t>
            </a:r>
            <a:endParaRPr lang="en-US" dirty="0"/>
          </a:p>
        </p:txBody>
      </p:sp>
      <p:sp>
        <p:nvSpPr>
          <p:cNvPr id="3" name="Content Placeholder 2">
            <a:extLst>
              <a:ext uri="{FF2B5EF4-FFF2-40B4-BE49-F238E27FC236}">
                <a16:creationId xmlns:a16="http://schemas.microsoft.com/office/drawing/2014/main" id="{B7F4A81A-B33C-420E-BE52-800F47D0517D}"/>
              </a:ext>
            </a:extLst>
          </p:cNvPr>
          <p:cNvSpPr>
            <a:spLocks noGrp="1"/>
          </p:cNvSpPr>
          <p:nvPr>
            <p:ph idx="1"/>
          </p:nvPr>
        </p:nvSpPr>
        <p:spPr>
          <a:xfrm>
            <a:off x="838201" y="1825625"/>
            <a:ext cx="6477000" cy="4351338"/>
          </a:xfrm>
        </p:spPr>
        <p:txBody>
          <a:bodyPr/>
          <a:lstStyle/>
          <a:p>
            <a:r>
              <a:rPr lang="en-US" sz="2400" dirty="0"/>
              <a:t>“the characteristics and knowledge of a particular group of people, encompassing language, </a:t>
            </a:r>
            <a:r>
              <a:rPr lang="en-US" sz="2400" u="sng" dirty="0">
                <a:hlinkClick r:id="rId3"/>
              </a:rPr>
              <a:t>religion</a:t>
            </a:r>
            <a:r>
              <a:rPr lang="en-US" sz="2400" dirty="0"/>
              <a:t>, cuisine, social habits, music and arts”</a:t>
            </a:r>
          </a:p>
          <a:p>
            <a:r>
              <a:rPr lang="en-US" sz="2400" dirty="0"/>
              <a:t>“shared patterns of behaviors and interactions, cognitive constructs and understanding that are learned by socialization”</a:t>
            </a:r>
          </a:p>
          <a:p>
            <a:r>
              <a:rPr lang="en-US" sz="2400" dirty="0"/>
              <a:t>“a way of life of a group of people--the behaviors, beliefs, values, and symbols that they accept, generally without thinking about them”</a:t>
            </a:r>
          </a:p>
          <a:p>
            <a:endParaRPr lang="en-US" dirty="0"/>
          </a:p>
        </p:txBody>
      </p:sp>
      <p:sp>
        <p:nvSpPr>
          <p:cNvPr id="7" name="TextBox 6">
            <a:extLst>
              <a:ext uri="{FF2B5EF4-FFF2-40B4-BE49-F238E27FC236}">
                <a16:creationId xmlns:a16="http://schemas.microsoft.com/office/drawing/2014/main" id="{862A7C1B-3A3B-4141-86F2-66377F18FC86}"/>
              </a:ext>
            </a:extLst>
          </p:cNvPr>
          <p:cNvSpPr txBox="1"/>
          <p:nvPr/>
        </p:nvSpPr>
        <p:spPr>
          <a:xfrm>
            <a:off x="838200" y="5569545"/>
            <a:ext cx="8102876" cy="1200329"/>
          </a:xfrm>
          <a:prstGeom prst="rect">
            <a:avLst/>
          </a:prstGeom>
          <a:noFill/>
        </p:spPr>
        <p:txBody>
          <a:bodyPr wrap="square">
            <a:spAutoFit/>
          </a:bodyPr>
          <a:lstStyle/>
          <a:p>
            <a:r>
              <a:rPr lang="en-US" dirty="0">
                <a:hlinkClick r:id="rId4"/>
              </a:rPr>
              <a:t>https://www.livescience.com/21478-what-is-culture-definition-of-culture.html</a:t>
            </a:r>
            <a:r>
              <a:rPr lang="en-US" dirty="0"/>
              <a:t> </a:t>
            </a:r>
          </a:p>
          <a:p>
            <a:r>
              <a:rPr lang="en-US" dirty="0">
                <a:hlinkClick r:id="rId5"/>
              </a:rPr>
              <a:t>https://carla.umn.edu/culture/definitions.html</a:t>
            </a:r>
            <a:r>
              <a:rPr lang="en-US" dirty="0"/>
              <a:t> </a:t>
            </a:r>
          </a:p>
          <a:p>
            <a:r>
              <a:rPr lang="en-US" dirty="0">
                <a:hlinkClick r:id="rId6"/>
              </a:rPr>
              <a:t>http://people.tamu.edu/~i-choudhury/culture.html</a:t>
            </a:r>
            <a:r>
              <a:rPr lang="en-US" dirty="0"/>
              <a:t> </a:t>
            </a:r>
          </a:p>
          <a:p>
            <a:r>
              <a:rPr lang="en-US" dirty="0">
                <a:hlinkClick r:id="rId7"/>
              </a:rPr>
              <a:t>https://www.janinesmusicroom.com/the-rest-of-the-iceberg.html</a:t>
            </a:r>
            <a:r>
              <a:rPr lang="en-US" dirty="0"/>
              <a:t> </a:t>
            </a:r>
          </a:p>
        </p:txBody>
      </p:sp>
    </p:spTree>
    <p:extLst>
      <p:ext uri="{BB962C8B-B14F-4D97-AF65-F5344CB8AC3E}">
        <p14:creationId xmlns:p14="http://schemas.microsoft.com/office/powerpoint/2010/main" val="201969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9097-29C4-41E8-B454-6DDCBAD97E0C}"/>
              </a:ext>
            </a:extLst>
          </p:cNvPr>
          <p:cNvSpPr>
            <a:spLocks noGrp="1"/>
          </p:cNvSpPr>
          <p:nvPr>
            <p:ph type="title"/>
          </p:nvPr>
        </p:nvSpPr>
        <p:spPr/>
        <p:txBody>
          <a:bodyPr/>
          <a:lstStyle/>
          <a:p>
            <a:r>
              <a:rPr lang="en-CA" dirty="0"/>
              <a:t>Aspects of Culture</a:t>
            </a:r>
            <a:endParaRPr lang="en-US" dirty="0"/>
          </a:p>
        </p:txBody>
      </p:sp>
      <p:sp>
        <p:nvSpPr>
          <p:cNvPr id="3" name="Content Placeholder 2">
            <a:extLst>
              <a:ext uri="{FF2B5EF4-FFF2-40B4-BE49-F238E27FC236}">
                <a16:creationId xmlns:a16="http://schemas.microsoft.com/office/drawing/2014/main" id="{D3DF7A03-0D83-41CB-8171-F7A45EDEC2BA}"/>
              </a:ext>
            </a:extLst>
          </p:cNvPr>
          <p:cNvSpPr>
            <a:spLocks noGrp="1"/>
          </p:cNvSpPr>
          <p:nvPr>
            <p:ph idx="1"/>
          </p:nvPr>
        </p:nvSpPr>
        <p:spPr>
          <a:xfrm>
            <a:off x="3540642" y="1825625"/>
            <a:ext cx="7813158" cy="4351338"/>
          </a:xfrm>
        </p:spPr>
        <p:txBody>
          <a:bodyPr>
            <a:normAutofit/>
          </a:bodyPr>
          <a:lstStyle/>
          <a:p>
            <a:r>
              <a:rPr lang="en-US" dirty="0"/>
              <a:t>Distinctions may be drawn between:</a:t>
            </a:r>
          </a:p>
          <a:p>
            <a:pPr lvl="1"/>
            <a:r>
              <a:rPr lang="en-US" dirty="0"/>
              <a:t>the material, social and subjective aspects of culture, that is, between the material artefacts that are commonly used by the members of a cultural group (e.g. the tools, foods, clothing, etc.)</a:t>
            </a:r>
          </a:p>
          <a:p>
            <a:pPr lvl="1"/>
            <a:r>
              <a:rPr lang="en-US" dirty="0"/>
              <a:t>the social institutions of the group (e.g. the language, the communicative conventions, folklore, religion, etc.)</a:t>
            </a:r>
          </a:p>
          <a:p>
            <a:pPr lvl="1"/>
            <a:r>
              <a:rPr lang="en-US" dirty="0"/>
              <a:t>the beliefs, values, discourses and practices that group members commonly use as a frame of reference for thinking about and relating to the world</a:t>
            </a:r>
          </a:p>
        </p:txBody>
      </p:sp>
      <p:sp>
        <p:nvSpPr>
          <p:cNvPr id="5" name="TextBox 4">
            <a:extLst>
              <a:ext uri="{FF2B5EF4-FFF2-40B4-BE49-F238E27FC236}">
                <a16:creationId xmlns:a16="http://schemas.microsoft.com/office/drawing/2014/main" id="{74C33C69-6BCD-4819-B455-A1CCDD4337C4}"/>
              </a:ext>
            </a:extLst>
          </p:cNvPr>
          <p:cNvSpPr txBox="1"/>
          <p:nvPr/>
        </p:nvSpPr>
        <p:spPr>
          <a:xfrm>
            <a:off x="838200" y="5665568"/>
            <a:ext cx="10515600" cy="923330"/>
          </a:xfrm>
          <a:prstGeom prst="rect">
            <a:avLst/>
          </a:prstGeom>
          <a:noFill/>
        </p:spPr>
        <p:txBody>
          <a:bodyPr wrap="square">
            <a:spAutoFit/>
          </a:bodyPr>
          <a:lstStyle/>
          <a:p>
            <a:r>
              <a:rPr lang="en-US" dirty="0">
                <a:hlinkClick r:id="rId2"/>
              </a:rPr>
              <a:t>https://www.oecd.org/education/Global-competency-for-an-inclusive-world.pdf</a:t>
            </a:r>
            <a:r>
              <a:rPr lang="en-US" dirty="0"/>
              <a:t> (Barrett et al., 2014; Council of Europe, 2016a).   Image: </a:t>
            </a:r>
            <a:r>
              <a:rPr lang="en-US" dirty="0">
                <a:hlinkClick r:id="rId3"/>
              </a:rPr>
              <a:t>https://www.nationalgeographic.org/media/cultural-richness/</a:t>
            </a:r>
            <a:r>
              <a:rPr lang="en-US" dirty="0"/>
              <a:t> Title Image: </a:t>
            </a:r>
            <a:r>
              <a:rPr lang="en-US" dirty="0">
                <a:hlinkClick r:id="rId4"/>
              </a:rPr>
              <a:t>https://www.3blmedia.com/news/campaign/nortonlifelock-talent-culture-diversity-equity-and-inclusion</a:t>
            </a:r>
            <a:r>
              <a:rPr lang="en-US" dirty="0"/>
              <a:t> </a:t>
            </a:r>
          </a:p>
        </p:txBody>
      </p:sp>
      <p:pic>
        <p:nvPicPr>
          <p:cNvPr id="7" name="Picture 6" descr="A group of people in clothing&#10;&#10;Description automatically generated with medium confidence">
            <a:extLst>
              <a:ext uri="{FF2B5EF4-FFF2-40B4-BE49-F238E27FC236}">
                <a16:creationId xmlns:a16="http://schemas.microsoft.com/office/drawing/2014/main" id="{6C45E74E-AE7B-4C5B-A899-0DEAB080CC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48" y="2414948"/>
            <a:ext cx="3796811" cy="2849526"/>
          </a:xfrm>
          <a:prstGeom prst="rect">
            <a:avLst/>
          </a:prstGeom>
        </p:spPr>
      </p:pic>
    </p:spTree>
    <p:extLst>
      <p:ext uri="{BB962C8B-B14F-4D97-AF65-F5344CB8AC3E}">
        <p14:creationId xmlns:p14="http://schemas.microsoft.com/office/powerpoint/2010/main" val="305436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B4FA-CB4A-4E06-B6AE-CE70FC8FEC84}"/>
              </a:ext>
            </a:extLst>
          </p:cNvPr>
          <p:cNvSpPr>
            <a:spLocks noGrp="1"/>
          </p:cNvSpPr>
          <p:nvPr>
            <p:ph type="title"/>
          </p:nvPr>
        </p:nvSpPr>
        <p:spPr/>
        <p:txBody>
          <a:bodyPr/>
          <a:lstStyle/>
          <a:p>
            <a:r>
              <a:rPr lang="en-US" dirty="0"/>
              <a:t>Culture of This, Culture of That</a:t>
            </a:r>
          </a:p>
        </p:txBody>
      </p:sp>
      <p:sp>
        <p:nvSpPr>
          <p:cNvPr id="3" name="Content Placeholder 2">
            <a:extLst>
              <a:ext uri="{FF2B5EF4-FFF2-40B4-BE49-F238E27FC236}">
                <a16:creationId xmlns:a16="http://schemas.microsoft.com/office/drawing/2014/main" id="{CD0F1D18-4456-43BF-BA4F-882423820BA7}"/>
              </a:ext>
            </a:extLst>
          </p:cNvPr>
          <p:cNvSpPr>
            <a:spLocks noGrp="1"/>
          </p:cNvSpPr>
          <p:nvPr>
            <p:ph idx="1"/>
          </p:nvPr>
        </p:nvSpPr>
        <p:spPr>
          <a:xfrm>
            <a:off x="838200" y="1825625"/>
            <a:ext cx="5592417" cy="4351338"/>
          </a:xfrm>
        </p:spPr>
        <p:txBody>
          <a:bodyPr/>
          <a:lstStyle/>
          <a:p>
            <a:pPr rtl="0">
              <a:spcBef>
                <a:spcPts val="0"/>
              </a:spcBef>
              <a:spcAft>
                <a:spcPts val="1000"/>
              </a:spcAft>
            </a:pPr>
            <a:r>
              <a:rPr lang="en-US" sz="2800" b="0" i="0" u="none" strike="noStrike" dirty="0">
                <a:solidFill>
                  <a:srgbClr val="000000"/>
                </a:solidFill>
                <a:effectLst/>
              </a:rPr>
              <a:t>Culture of innovation’</a:t>
            </a:r>
            <a:endParaRPr lang="en-US" dirty="0">
              <a:effectLst/>
            </a:endParaRPr>
          </a:p>
          <a:p>
            <a:pPr lvl="1">
              <a:spcBef>
                <a:spcPts val="0"/>
              </a:spcBef>
              <a:spcAft>
                <a:spcPts val="1000"/>
              </a:spcAft>
            </a:pPr>
            <a:r>
              <a:rPr lang="en-US" b="0" i="0" u="none" strike="noStrike" dirty="0" err="1">
                <a:solidFill>
                  <a:srgbClr val="000000"/>
                </a:solidFill>
                <a:effectLst/>
              </a:rPr>
              <a:t>Eg.</a:t>
            </a:r>
            <a:r>
              <a:rPr lang="en-US" b="0" i="0" u="none" strike="noStrike" dirty="0">
                <a:solidFill>
                  <a:srgbClr val="000000"/>
                </a:solidFill>
                <a:effectLst/>
              </a:rPr>
              <a:t> “More concrete signs that your </a:t>
            </a:r>
            <a:r>
              <a:rPr lang="en-US" b="0" i="0" u="none" strike="noStrike" dirty="0" err="1">
                <a:solidFill>
                  <a:srgbClr val="000000"/>
                </a:solidFill>
                <a:effectLst/>
              </a:rPr>
              <a:t>organisation</a:t>
            </a:r>
            <a:r>
              <a:rPr lang="en-US" b="0" i="0" u="none" strike="noStrike" dirty="0">
                <a:solidFill>
                  <a:srgbClr val="000000"/>
                </a:solidFill>
                <a:effectLst/>
              </a:rPr>
              <a:t> isn’t nurturing a culture of innovation. [...] include teams working in siloes, and decisions not being driven by data” blah blah blah</a:t>
            </a:r>
            <a:endParaRPr lang="en-US" dirty="0">
              <a:effectLst/>
            </a:endParaRPr>
          </a:p>
          <a:p>
            <a:pPr rtl="0">
              <a:spcBef>
                <a:spcPts val="0"/>
              </a:spcBef>
              <a:spcAft>
                <a:spcPts val="1000"/>
              </a:spcAft>
            </a:pPr>
            <a:r>
              <a:rPr lang="en-US" sz="2800" b="0" i="0" u="none" strike="noStrike" dirty="0">
                <a:solidFill>
                  <a:srgbClr val="000000"/>
                </a:solidFill>
                <a:effectLst/>
              </a:rPr>
              <a:t>Culture of hospitality</a:t>
            </a:r>
            <a:endParaRPr lang="en-US" dirty="0">
              <a:effectLst/>
            </a:endParaRPr>
          </a:p>
          <a:p>
            <a:pPr lvl="1">
              <a:spcBef>
                <a:spcPts val="0"/>
              </a:spcBef>
              <a:spcAft>
                <a:spcPts val="1000"/>
              </a:spcAft>
            </a:pPr>
            <a:r>
              <a:rPr lang="en-US" b="0" i="0" u="none" strike="noStrike" dirty="0">
                <a:solidFill>
                  <a:srgbClr val="000000"/>
                </a:solidFill>
                <a:effectLst/>
              </a:rPr>
              <a:t>Pierre Levy - An Ethics of Collective Intelligence (a society of the just)</a:t>
            </a:r>
            <a:endParaRPr lang="en-US" dirty="0">
              <a:effectLst/>
            </a:endParaRPr>
          </a:p>
          <a:p>
            <a:endParaRPr lang="en-US" dirty="0"/>
          </a:p>
        </p:txBody>
      </p:sp>
      <p:sp>
        <p:nvSpPr>
          <p:cNvPr id="7" name="TextBox 6">
            <a:extLst>
              <a:ext uri="{FF2B5EF4-FFF2-40B4-BE49-F238E27FC236}">
                <a16:creationId xmlns:a16="http://schemas.microsoft.com/office/drawing/2014/main" id="{7AC2C60A-BA84-4DAF-B294-2730AD427C1C}"/>
              </a:ext>
            </a:extLst>
          </p:cNvPr>
          <p:cNvSpPr txBox="1"/>
          <p:nvPr/>
        </p:nvSpPr>
        <p:spPr>
          <a:xfrm>
            <a:off x="1021245" y="5665569"/>
            <a:ext cx="8182389" cy="646331"/>
          </a:xfrm>
          <a:prstGeom prst="rect">
            <a:avLst/>
          </a:prstGeom>
          <a:noFill/>
        </p:spPr>
        <p:txBody>
          <a:bodyPr wrap="square">
            <a:spAutoFit/>
          </a:bodyPr>
          <a:lstStyle/>
          <a:p>
            <a:r>
              <a:rPr lang="en-US" dirty="0">
                <a:hlinkClick r:id="rId2"/>
              </a:rPr>
              <a:t>https://www.jisc.ac.uk/news/moving-past-the-tyranny-of-innovation-26-feb-2020</a:t>
            </a:r>
            <a:r>
              <a:rPr lang="en-US" dirty="0"/>
              <a:t> </a:t>
            </a:r>
          </a:p>
          <a:p>
            <a:r>
              <a:rPr lang="en-US" sz="1800" b="0" i="0" u="sng" strike="noStrike" dirty="0">
                <a:solidFill>
                  <a:srgbClr val="1155CC"/>
                </a:solidFill>
                <a:effectLst/>
                <a:latin typeface="Arial" panose="020B0604020202020204" pitchFamily="34" charset="0"/>
                <a:hlinkClick r:id="rId3"/>
              </a:rPr>
              <a:t>https://pierrelevyblog.com/2020/04/11/an-ethics-of-collective-intelligence/</a:t>
            </a:r>
            <a:r>
              <a:rPr lang="en-US" sz="1800" b="0" i="0" u="none" strike="noStrike" dirty="0">
                <a:solidFill>
                  <a:srgbClr val="000000"/>
                </a:solidFill>
                <a:effectLst/>
                <a:latin typeface="Arial" panose="020B0604020202020204" pitchFamily="34" charset="0"/>
              </a:rPr>
              <a:t> </a:t>
            </a:r>
            <a:r>
              <a:rPr lang="en-US" dirty="0"/>
              <a:t> </a:t>
            </a:r>
          </a:p>
        </p:txBody>
      </p:sp>
      <p:pic>
        <p:nvPicPr>
          <p:cNvPr id="9" name="Picture 8" descr="A picture containing cup, coffee, table, beverage&#10;&#10;Description automatically generated">
            <a:extLst>
              <a:ext uri="{FF2B5EF4-FFF2-40B4-BE49-F238E27FC236}">
                <a16:creationId xmlns:a16="http://schemas.microsoft.com/office/drawing/2014/main" id="{B102D06A-E21D-4F82-9CB0-C82A734FB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773" y="2445026"/>
            <a:ext cx="5007588" cy="2823334"/>
          </a:xfrm>
          <a:prstGeom prst="rect">
            <a:avLst/>
          </a:prstGeom>
        </p:spPr>
      </p:pic>
    </p:spTree>
    <p:extLst>
      <p:ext uri="{BB962C8B-B14F-4D97-AF65-F5344CB8AC3E}">
        <p14:creationId xmlns:p14="http://schemas.microsoft.com/office/powerpoint/2010/main" val="129906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A7BC-9E84-4272-9E9A-58212267198D}"/>
              </a:ext>
            </a:extLst>
          </p:cNvPr>
          <p:cNvSpPr>
            <a:spLocks noGrp="1"/>
          </p:cNvSpPr>
          <p:nvPr>
            <p:ph type="title"/>
          </p:nvPr>
        </p:nvSpPr>
        <p:spPr/>
        <p:txBody>
          <a:bodyPr/>
          <a:lstStyle/>
          <a:p>
            <a:r>
              <a:rPr lang="en-CA" dirty="0"/>
              <a:t>UNESCO: Culture of Global Citizenship</a:t>
            </a:r>
            <a:endParaRPr lang="en-US" dirty="0"/>
          </a:p>
        </p:txBody>
      </p:sp>
      <p:sp>
        <p:nvSpPr>
          <p:cNvPr id="3" name="Content Placeholder 2">
            <a:extLst>
              <a:ext uri="{FF2B5EF4-FFF2-40B4-BE49-F238E27FC236}">
                <a16:creationId xmlns:a16="http://schemas.microsoft.com/office/drawing/2014/main" id="{B3AACAF4-EAA3-4785-9DAB-33AA370BD1A5}"/>
              </a:ext>
            </a:extLst>
          </p:cNvPr>
          <p:cNvSpPr>
            <a:spLocks noGrp="1"/>
          </p:cNvSpPr>
          <p:nvPr>
            <p:ph idx="1"/>
          </p:nvPr>
        </p:nvSpPr>
        <p:spPr>
          <a:xfrm>
            <a:off x="3912780" y="1825625"/>
            <a:ext cx="7441019" cy="4351338"/>
          </a:xfrm>
        </p:spPr>
        <p:txBody>
          <a:bodyPr>
            <a:normAutofit/>
          </a:bodyPr>
          <a:lstStyle/>
          <a:p>
            <a:pPr marL="0" indent="0">
              <a:buNone/>
            </a:pPr>
            <a:r>
              <a:rPr lang="en-US" sz="2400" dirty="0"/>
              <a:t>Cognitive:</a:t>
            </a:r>
          </a:p>
          <a:p>
            <a:pPr lvl="1"/>
            <a:r>
              <a:rPr lang="en-US" sz="2000" dirty="0"/>
              <a:t>To acquire knowledge, understanding and critical thinking about global, regional, national and local issues and the interconnectedness an interdependency of different countries and populations.</a:t>
            </a:r>
          </a:p>
          <a:p>
            <a:pPr marL="0" indent="0">
              <a:buNone/>
            </a:pPr>
            <a:r>
              <a:rPr lang="en-US" sz="2400" dirty="0"/>
              <a:t>Socio-emotional:</a:t>
            </a:r>
          </a:p>
          <a:p>
            <a:pPr lvl="1"/>
            <a:r>
              <a:rPr lang="en-US" sz="2000" dirty="0"/>
              <a:t>To have a sense of belonging to a common humanity, sharing values and responsibilities, empathy, solidarity and respect for differences and diversity.</a:t>
            </a:r>
          </a:p>
          <a:p>
            <a:pPr marL="0" indent="0">
              <a:buNone/>
            </a:pPr>
            <a:r>
              <a:rPr lang="en-US" sz="2400" dirty="0" err="1"/>
              <a:t>Behavioural</a:t>
            </a:r>
            <a:r>
              <a:rPr lang="en-US" sz="2400" dirty="0"/>
              <a:t>:</a:t>
            </a:r>
          </a:p>
          <a:p>
            <a:pPr lvl="1"/>
            <a:r>
              <a:rPr lang="en-US" sz="2000" dirty="0"/>
              <a:t>To act effectively and responsibly at local, national and global levels for a more peaceful and sustainable world.</a:t>
            </a:r>
          </a:p>
          <a:p>
            <a:endParaRPr lang="en-US" dirty="0"/>
          </a:p>
        </p:txBody>
      </p:sp>
      <p:sp>
        <p:nvSpPr>
          <p:cNvPr id="6" name="TextBox 5">
            <a:extLst>
              <a:ext uri="{FF2B5EF4-FFF2-40B4-BE49-F238E27FC236}">
                <a16:creationId xmlns:a16="http://schemas.microsoft.com/office/drawing/2014/main" id="{FB3ACAD4-F82D-44E6-ABA6-2E9DA3094B62}"/>
              </a:ext>
            </a:extLst>
          </p:cNvPr>
          <p:cNvSpPr txBox="1"/>
          <p:nvPr/>
        </p:nvSpPr>
        <p:spPr>
          <a:xfrm>
            <a:off x="838200" y="5786411"/>
            <a:ext cx="10857614" cy="923330"/>
          </a:xfrm>
          <a:prstGeom prst="rect">
            <a:avLst/>
          </a:prstGeom>
          <a:noFill/>
        </p:spPr>
        <p:txBody>
          <a:bodyPr wrap="square">
            <a:spAutoFit/>
          </a:bodyPr>
          <a:lstStyle/>
          <a:p>
            <a:r>
              <a:rPr lang="en-US" dirty="0"/>
              <a:t>UNESCO, 2015b, p. 15.  Also: </a:t>
            </a:r>
            <a:r>
              <a:rPr lang="en-US" dirty="0">
                <a:hlinkClick r:id="rId2"/>
              </a:rPr>
              <a:t>https://aspnet.unesco.org/en-us/Pages/Global-Citizenship-Education.aspx</a:t>
            </a:r>
            <a:r>
              <a:rPr lang="en-US" dirty="0"/>
              <a:t> and </a:t>
            </a:r>
            <a:r>
              <a:rPr lang="en-US" dirty="0">
                <a:hlinkClick r:id="rId3"/>
              </a:rPr>
              <a:t>http://gaml.uis.unesco.org/indicator-4-7-4/</a:t>
            </a:r>
            <a:r>
              <a:rPr lang="en-US" dirty="0"/>
              <a:t>  </a:t>
            </a:r>
          </a:p>
          <a:p>
            <a:r>
              <a:rPr lang="en-US" dirty="0"/>
              <a:t>Image: </a:t>
            </a:r>
            <a:r>
              <a:rPr lang="en-US" dirty="0">
                <a:hlinkClick r:id="rId4"/>
              </a:rPr>
              <a:t>https://www.creativityculturecapital.org/blog/2021/09/13/global-citizenship-education-powered-by-art/</a:t>
            </a:r>
            <a:r>
              <a:rPr lang="en-US" dirty="0"/>
              <a:t> </a:t>
            </a:r>
          </a:p>
        </p:txBody>
      </p:sp>
      <p:pic>
        <p:nvPicPr>
          <p:cNvPr id="10" name="Picture 9" descr="A picture containing venn diagram&#10;&#10;Description automatically generated">
            <a:extLst>
              <a:ext uri="{FF2B5EF4-FFF2-40B4-BE49-F238E27FC236}">
                <a16:creationId xmlns:a16="http://schemas.microsoft.com/office/drawing/2014/main" id="{C92CF1EE-469C-45FB-9793-D597F84BD6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997" y="1355214"/>
            <a:ext cx="4356986" cy="4901609"/>
          </a:xfrm>
          <a:prstGeom prst="rect">
            <a:avLst/>
          </a:prstGeom>
        </p:spPr>
      </p:pic>
    </p:spTree>
    <p:extLst>
      <p:ext uri="{BB962C8B-B14F-4D97-AF65-F5344CB8AC3E}">
        <p14:creationId xmlns:p14="http://schemas.microsoft.com/office/powerpoint/2010/main" val="304594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9485-F436-47FF-AC6E-A9A9EBE39575}"/>
              </a:ext>
            </a:extLst>
          </p:cNvPr>
          <p:cNvSpPr>
            <a:spLocks noGrp="1"/>
          </p:cNvSpPr>
          <p:nvPr>
            <p:ph type="title"/>
          </p:nvPr>
        </p:nvSpPr>
        <p:spPr/>
        <p:txBody>
          <a:bodyPr/>
          <a:lstStyle/>
          <a:p>
            <a:r>
              <a:rPr lang="en-CA" dirty="0"/>
              <a:t>OECD: Dimensions of Global Competence</a:t>
            </a:r>
            <a:endParaRPr lang="en-US" dirty="0"/>
          </a:p>
        </p:txBody>
      </p:sp>
      <p:sp>
        <p:nvSpPr>
          <p:cNvPr id="3" name="Content Placeholder 2">
            <a:extLst>
              <a:ext uri="{FF2B5EF4-FFF2-40B4-BE49-F238E27FC236}">
                <a16:creationId xmlns:a16="http://schemas.microsoft.com/office/drawing/2014/main" id="{F1FF0D2C-637B-45B4-9A9B-F4A464900129}"/>
              </a:ext>
            </a:extLst>
          </p:cNvPr>
          <p:cNvSpPr>
            <a:spLocks noGrp="1"/>
          </p:cNvSpPr>
          <p:nvPr>
            <p:ph idx="1"/>
          </p:nvPr>
        </p:nvSpPr>
        <p:spPr>
          <a:xfrm>
            <a:off x="5539562" y="1825625"/>
            <a:ext cx="5814237" cy="4351338"/>
          </a:xfrm>
        </p:spPr>
        <p:txBody>
          <a:bodyPr>
            <a:normAutofit/>
          </a:bodyPr>
          <a:lstStyle/>
          <a:p>
            <a:r>
              <a:rPr lang="en-US" dirty="0"/>
              <a:t>Global competence is the capacity to examine local, global and intercultural issues, to understand and appreciate the perspectives and world views of others, to engage in open, appropriate and effective interactions with people from different cultures, and to act for collective well-being and sustainable development. (PISA, 2018)</a:t>
            </a:r>
          </a:p>
        </p:txBody>
      </p:sp>
      <p:pic>
        <p:nvPicPr>
          <p:cNvPr id="5" name="Picture 4">
            <a:extLst>
              <a:ext uri="{FF2B5EF4-FFF2-40B4-BE49-F238E27FC236}">
                <a16:creationId xmlns:a16="http://schemas.microsoft.com/office/drawing/2014/main" id="{8ACDF15B-2A22-45F4-B3D5-70B4012B7421}"/>
              </a:ext>
            </a:extLst>
          </p:cNvPr>
          <p:cNvPicPr>
            <a:picLocks noChangeAspect="1"/>
          </p:cNvPicPr>
          <p:nvPr/>
        </p:nvPicPr>
        <p:blipFill>
          <a:blip r:embed="rId2"/>
          <a:stretch>
            <a:fillRect/>
          </a:stretch>
        </p:blipFill>
        <p:spPr>
          <a:xfrm>
            <a:off x="344291" y="1825625"/>
            <a:ext cx="5430466" cy="4580353"/>
          </a:xfrm>
          <a:prstGeom prst="rect">
            <a:avLst/>
          </a:prstGeom>
        </p:spPr>
      </p:pic>
      <p:sp>
        <p:nvSpPr>
          <p:cNvPr id="7" name="TextBox 6">
            <a:extLst>
              <a:ext uri="{FF2B5EF4-FFF2-40B4-BE49-F238E27FC236}">
                <a16:creationId xmlns:a16="http://schemas.microsoft.com/office/drawing/2014/main" id="{3F935A42-6D33-4CD8-B210-09D138681BD7}"/>
              </a:ext>
            </a:extLst>
          </p:cNvPr>
          <p:cNvSpPr txBox="1"/>
          <p:nvPr/>
        </p:nvSpPr>
        <p:spPr>
          <a:xfrm>
            <a:off x="838200" y="6308209"/>
            <a:ext cx="8308458" cy="369332"/>
          </a:xfrm>
          <a:prstGeom prst="rect">
            <a:avLst/>
          </a:prstGeom>
          <a:noFill/>
        </p:spPr>
        <p:txBody>
          <a:bodyPr wrap="square">
            <a:spAutoFit/>
          </a:bodyPr>
          <a:lstStyle/>
          <a:p>
            <a:r>
              <a:rPr lang="en-US" dirty="0">
                <a:hlinkClick r:id="rId3"/>
              </a:rPr>
              <a:t>https://www.oecd.org/education/Global-competency-for-an-inclusive-world.pdf</a:t>
            </a:r>
            <a:r>
              <a:rPr lang="en-US" dirty="0"/>
              <a:t> </a:t>
            </a:r>
          </a:p>
        </p:txBody>
      </p:sp>
    </p:spTree>
    <p:extLst>
      <p:ext uri="{BB962C8B-B14F-4D97-AF65-F5344CB8AC3E}">
        <p14:creationId xmlns:p14="http://schemas.microsoft.com/office/powerpoint/2010/main" val="191093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A65D-9CC4-486F-80E6-C14F86AAA426}"/>
              </a:ext>
            </a:extLst>
          </p:cNvPr>
          <p:cNvSpPr>
            <a:spLocks noGrp="1"/>
          </p:cNvSpPr>
          <p:nvPr>
            <p:ph type="title"/>
          </p:nvPr>
        </p:nvSpPr>
        <p:spPr/>
        <p:txBody>
          <a:bodyPr/>
          <a:lstStyle/>
          <a:p>
            <a:r>
              <a:rPr lang="en-CA" dirty="0"/>
              <a:t>Toward a Global Common Good</a:t>
            </a:r>
            <a:endParaRPr lang="en-US" dirty="0"/>
          </a:p>
        </p:txBody>
      </p:sp>
      <p:pic>
        <p:nvPicPr>
          <p:cNvPr id="5" name="Content Placeholder 4">
            <a:extLst>
              <a:ext uri="{FF2B5EF4-FFF2-40B4-BE49-F238E27FC236}">
                <a16:creationId xmlns:a16="http://schemas.microsoft.com/office/drawing/2014/main" id="{54B1CAD6-7CE6-4FC6-B7F8-1D6301AD7E78}"/>
              </a:ext>
            </a:extLst>
          </p:cNvPr>
          <p:cNvPicPr>
            <a:picLocks noGrp="1" noChangeAspect="1"/>
          </p:cNvPicPr>
          <p:nvPr>
            <p:ph idx="1"/>
          </p:nvPr>
        </p:nvPicPr>
        <p:blipFill>
          <a:blip r:embed="rId2"/>
          <a:stretch>
            <a:fillRect/>
          </a:stretch>
        </p:blipFill>
        <p:spPr>
          <a:xfrm>
            <a:off x="838200" y="1272609"/>
            <a:ext cx="7683146" cy="3951632"/>
          </a:xfrm>
        </p:spPr>
      </p:pic>
      <p:sp>
        <p:nvSpPr>
          <p:cNvPr id="7" name="TextBox 6">
            <a:extLst>
              <a:ext uri="{FF2B5EF4-FFF2-40B4-BE49-F238E27FC236}">
                <a16:creationId xmlns:a16="http://schemas.microsoft.com/office/drawing/2014/main" id="{CB9EA841-92A2-4860-BFE5-23978BF77F02}"/>
              </a:ext>
            </a:extLst>
          </p:cNvPr>
          <p:cNvSpPr txBox="1"/>
          <p:nvPr/>
        </p:nvSpPr>
        <p:spPr>
          <a:xfrm>
            <a:off x="838200" y="5224241"/>
            <a:ext cx="9930810" cy="1477328"/>
          </a:xfrm>
          <a:prstGeom prst="rect">
            <a:avLst/>
          </a:prstGeom>
          <a:noFill/>
        </p:spPr>
        <p:txBody>
          <a:bodyPr wrap="square">
            <a:spAutoFit/>
          </a:bodyPr>
          <a:lstStyle/>
          <a:p>
            <a:r>
              <a:rPr lang="en-US" dirty="0"/>
              <a:t>See also UNESCO (2015a). Rethinking education: Towards a global common good? Paris: UNESCO.</a:t>
            </a:r>
          </a:p>
          <a:p>
            <a:r>
              <a:rPr lang="en-US" dirty="0"/>
              <a:t>UNESCO (2015b). Global citizenship education. Topics and learning objectives. Paris: UNESCO.</a:t>
            </a:r>
          </a:p>
          <a:p>
            <a:r>
              <a:rPr lang="en-US" dirty="0"/>
              <a:t>UNESCO (2016). Schools in action. Global citizens for sustainable development. A guide for teachers. Paris: UNESCO. UNESCO (2018). Long walk of peace. Towards a culture of prevention. Paris: UNESCO. Available at </a:t>
            </a:r>
            <a:r>
              <a:rPr lang="en-US" dirty="0">
                <a:hlinkClick r:id="rId3"/>
              </a:rPr>
              <a:t>http://unesdoc.unesco.org/images/0026/002628/262885e.pdf</a:t>
            </a:r>
            <a:r>
              <a:rPr lang="en-US" dirty="0"/>
              <a:t>  </a:t>
            </a:r>
          </a:p>
        </p:txBody>
      </p:sp>
    </p:spTree>
    <p:extLst>
      <p:ext uri="{BB962C8B-B14F-4D97-AF65-F5344CB8AC3E}">
        <p14:creationId xmlns:p14="http://schemas.microsoft.com/office/powerpoint/2010/main" val="362684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F8E06-2E88-486A-B5F9-3D84D62F6E45}"/>
              </a:ext>
            </a:extLst>
          </p:cNvPr>
          <p:cNvSpPr>
            <a:spLocks noGrp="1"/>
          </p:cNvSpPr>
          <p:nvPr>
            <p:ph type="title"/>
          </p:nvPr>
        </p:nvSpPr>
        <p:spPr/>
        <p:txBody>
          <a:bodyPr/>
          <a:lstStyle/>
          <a:p>
            <a:r>
              <a:rPr lang="en-CA" dirty="0"/>
              <a:t>Teaching Culture</a:t>
            </a:r>
            <a:endParaRPr lang="en-US" dirty="0"/>
          </a:p>
        </p:txBody>
      </p:sp>
      <p:sp>
        <p:nvSpPr>
          <p:cNvPr id="3" name="Content Placeholder 2">
            <a:extLst>
              <a:ext uri="{FF2B5EF4-FFF2-40B4-BE49-F238E27FC236}">
                <a16:creationId xmlns:a16="http://schemas.microsoft.com/office/drawing/2014/main" id="{FED9BD0B-E5E2-437A-BD85-04AA90F9BF62}"/>
              </a:ext>
            </a:extLst>
          </p:cNvPr>
          <p:cNvSpPr>
            <a:spLocks noGrp="1"/>
          </p:cNvSpPr>
          <p:nvPr>
            <p:ph idx="1"/>
          </p:nvPr>
        </p:nvSpPr>
        <p:spPr>
          <a:xfrm>
            <a:off x="5188688" y="1825625"/>
            <a:ext cx="6165112" cy="4351338"/>
          </a:xfrm>
        </p:spPr>
        <p:txBody>
          <a:bodyPr/>
          <a:lstStyle/>
          <a:p>
            <a:pPr marL="0" indent="0">
              <a:buNone/>
            </a:pPr>
            <a:r>
              <a:rPr lang="en-CA" dirty="0"/>
              <a:t>There is a difference between:</a:t>
            </a:r>
          </a:p>
          <a:p>
            <a:pPr lvl="1"/>
            <a:r>
              <a:rPr lang="en-CA" dirty="0"/>
              <a:t>Teaching people </a:t>
            </a:r>
            <a:r>
              <a:rPr lang="en-CA" i="1" dirty="0"/>
              <a:t>what that culture is</a:t>
            </a:r>
            <a:r>
              <a:rPr lang="en-CA" dirty="0"/>
              <a:t> (or should be) currently by teaching them about existing and valued artifacts, behaviours and attitudes, and</a:t>
            </a:r>
          </a:p>
          <a:p>
            <a:pPr lvl="1"/>
            <a:r>
              <a:rPr lang="en-CA" dirty="0"/>
              <a:t>Teaching people how to value and respect the differences between cultures, and</a:t>
            </a:r>
          </a:p>
          <a:p>
            <a:pPr lvl="1"/>
            <a:r>
              <a:rPr lang="en-CA" dirty="0"/>
              <a:t>Teaching people </a:t>
            </a:r>
            <a:r>
              <a:rPr lang="en-CA" i="1" dirty="0"/>
              <a:t>how to contribute</a:t>
            </a:r>
            <a:r>
              <a:rPr lang="en-CA" dirty="0"/>
              <a:t> to a culture through the creation and fostering of artifacts, behaviours and attitudes, and</a:t>
            </a:r>
          </a:p>
          <a:p>
            <a:pPr lvl="1"/>
            <a:endParaRPr lang="en-CA" dirty="0"/>
          </a:p>
          <a:p>
            <a:pPr lvl="1"/>
            <a:endParaRPr lang="en-US" dirty="0"/>
          </a:p>
        </p:txBody>
      </p:sp>
      <p:pic>
        <p:nvPicPr>
          <p:cNvPr id="7" name="Picture 6" descr="Chart&#10;&#10;Description automatically generated">
            <a:extLst>
              <a:ext uri="{FF2B5EF4-FFF2-40B4-BE49-F238E27FC236}">
                <a16:creationId xmlns:a16="http://schemas.microsoft.com/office/drawing/2014/main" id="{F2B163F9-25F7-4E17-9AC2-FB4F0AB6B4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06772"/>
            <a:ext cx="4511528" cy="4156074"/>
          </a:xfrm>
          <a:prstGeom prst="rect">
            <a:avLst/>
          </a:prstGeom>
        </p:spPr>
      </p:pic>
    </p:spTree>
    <p:extLst>
      <p:ext uri="{BB962C8B-B14F-4D97-AF65-F5344CB8AC3E}">
        <p14:creationId xmlns:p14="http://schemas.microsoft.com/office/powerpoint/2010/main" val="104511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07ED-5401-4C36-962C-3D95ADB2C1D2}"/>
              </a:ext>
            </a:extLst>
          </p:cNvPr>
          <p:cNvSpPr>
            <a:spLocks noGrp="1"/>
          </p:cNvSpPr>
          <p:nvPr>
            <p:ph type="title"/>
          </p:nvPr>
        </p:nvSpPr>
        <p:spPr/>
        <p:txBody>
          <a:bodyPr/>
          <a:lstStyle/>
          <a:p>
            <a:r>
              <a:rPr lang="en-CA" dirty="0"/>
              <a:t>A Learning Culture</a:t>
            </a:r>
            <a:endParaRPr lang="en-US" dirty="0"/>
          </a:p>
        </p:txBody>
      </p:sp>
      <p:sp>
        <p:nvSpPr>
          <p:cNvPr id="3" name="Content Placeholder 2">
            <a:extLst>
              <a:ext uri="{FF2B5EF4-FFF2-40B4-BE49-F238E27FC236}">
                <a16:creationId xmlns:a16="http://schemas.microsoft.com/office/drawing/2014/main" id="{8B17BB48-27F6-40D4-91BF-5CAF344204FF}"/>
              </a:ext>
            </a:extLst>
          </p:cNvPr>
          <p:cNvSpPr>
            <a:spLocks noGrp="1"/>
          </p:cNvSpPr>
          <p:nvPr>
            <p:ph idx="1"/>
          </p:nvPr>
        </p:nvSpPr>
        <p:spPr>
          <a:xfrm>
            <a:off x="838200" y="1825625"/>
            <a:ext cx="10347251" cy="4351338"/>
          </a:xfrm>
        </p:spPr>
        <p:txBody>
          <a:bodyPr>
            <a:normAutofit fontScale="92500" lnSpcReduction="10000"/>
          </a:bodyPr>
          <a:lstStyle/>
          <a:p>
            <a:r>
              <a:rPr lang="en-US" dirty="0"/>
              <a:t>“Culture is a socially constructed phenomenon – it exists in a relational space (how we interact with one another) and is formed in the values we espouse, the beliefs we carry, the actions we take, and the stories we tell.”</a:t>
            </a:r>
          </a:p>
          <a:p>
            <a:r>
              <a:rPr lang="en-US" dirty="0"/>
              <a:t>Two ways of thinking about culture:</a:t>
            </a:r>
          </a:p>
          <a:p>
            <a:pPr lvl="1"/>
            <a:r>
              <a:rPr lang="en-US" dirty="0"/>
              <a:t>the traditional Edgar Schein-like definition that speaks of culture as “a pattern of shared basic assumptions”</a:t>
            </a:r>
          </a:p>
          <a:p>
            <a:pPr lvl="1"/>
            <a:r>
              <a:rPr lang="en-US" dirty="0"/>
              <a:t>The culture that is found in a petri dish where ‘culture’ is understood as the growth produced in that environment.</a:t>
            </a:r>
          </a:p>
          <a:p>
            <a:r>
              <a:rPr lang="en-US" dirty="0"/>
              <a:t>Vs. David </a:t>
            </a:r>
            <a:r>
              <a:rPr lang="en-US" dirty="0" err="1"/>
              <a:t>Berke</a:t>
            </a:r>
            <a:r>
              <a:rPr lang="en-US" dirty="0"/>
              <a:t> who says “I would like to believe “we can grow the kind of learning cultures we need to thrive,” but I don’t think that’s how business works.”</a:t>
            </a:r>
          </a:p>
        </p:txBody>
      </p:sp>
      <p:sp>
        <p:nvSpPr>
          <p:cNvPr id="6" name="TextBox 5">
            <a:extLst>
              <a:ext uri="{FF2B5EF4-FFF2-40B4-BE49-F238E27FC236}">
                <a16:creationId xmlns:a16="http://schemas.microsoft.com/office/drawing/2014/main" id="{8D2B7D43-54D0-4F01-A332-3C13F6727FEB}"/>
              </a:ext>
            </a:extLst>
          </p:cNvPr>
          <p:cNvSpPr txBox="1"/>
          <p:nvPr/>
        </p:nvSpPr>
        <p:spPr>
          <a:xfrm>
            <a:off x="838200" y="5988734"/>
            <a:ext cx="11004848" cy="646331"/>
          </a:xfrm>
          <a:prstGeom prst="rect">
            <a:avLst/>
          </a:prstGeom>
          <a:noFill/>
        </p:spPr>
        <p:txBody>
          <a:bodyPr wrap="square">
            <a:spAutoFit/>
          </a:bodyPr>
          <a:lstStyle/>
          <a:p>
            <a:r>
              <a:rPr lang="en-US" dirty="0"/>
              <a:t>Catherine </a:t>
            </a:r>
            <a:r>
              <a:rPr lang="en-US" dirty="0" err="1"/>
              <a:t>Lombardozzi</a:t>
            </a:r>
            <a:r>
              <a:rPr lang="en-US" dirty="0"/>
              <a:t> </a:t>
            </a:r>
            <a:r>
              <a:rPr lang="en-US" dirty="0">
                <a:hlinkClick r:id="rId2"/>
              </a:rPr>
              <a:t>https://learningsolutionsmag.com/articles/cultivate-a-learning-culture-for-better-business-performance</a:t>
            </a:r>
            <a:r>
              <a:rPr lang="en-US" dirty="0"/>
              <a:t> See also </a:t>
            </a:r>
            <a:r>
              <a:rPr lang="en-US" dirty="0">
                <a:hlinkClick r:id="rId3"/>
              </a:rPr>
              <a:t>https://l4lp.com/cultivating-a-learning-culture/</a:t>
            </a:r>
            <a:r>
              <a:rPr lang="en-US" dirty="0"/>
              <a:t> </a:t>
            </a:r>
          </a:p>
        </p:txBody>
      </p:sp>
    </p:spTree>
    <p:extLst>
      <p:ext uri="{BB962C8B-B14F-4D97-AF65-F5344CB8AC3E}">
        <p14:creationId xmlns:p14="http://schemas.microsoft.com/office/powerpoint/2010/main" val="1694960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1423</Words>
  <Application>Microsoft Office PowerPoint</Application>
  <PresentationFormat>Widescreen</PresentationFormat>
  <Paragraphs>86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Culture</vt:lpstr>
      <vt:lpstr>Culture</vt:lpstr>
      <vt:lpstr>Aspects of Culture</vt:lpstr>
      <vt:lpstr>Culture of This, Culture of That</vt:lpstr>
      <vt:lpstr>UNESCO: Culture of Global Citizenship</vt:lpstr>
      <vt:lpstr>OECD: Dimensions of Global Competence</vt:lpstr>
      <vt:lpstr>Toward a Global Common Good</vt:lpstr>
      <vt:lpstr>Teaching Culture</vt:lpstr>
      <vt:lpstr>A Learning Culture</vt:lpstr>
      <vt:lpstr>A New Culture of Learning</vt:lpstr>
      <vt:lpstr>What Are Cultures of Learning?</vt:lpstr>
      <vt:lpstr>Organizational Culture</vt:lpstr>
      <vt:lpstr>Organizational Culture and Ethics</vt:lpstr>
      <vt:lpstr>PowerPoint Presentation</vt:lpstr>
      <vt:lpstr>A Culture of Data Governance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Practices and Culture</dc:title>
  <dc:creator>Stephen Downes</dc:creator>
  <cp:lastModifiedBy>Stephen Downes</cp:lastModifiedBy>
  <cp:revision>7</cp:revision>
  <dcterms:created xsi:type="dcterms:W3CDTF">2021-12-23T15:04:54Z</dcterms:created>
  <dcterms:modified xsi:type="dcterms:W3CDTF">2021-12-24T22:03:10Z</dcterms:modified>
</cp:coreProperties>
</file>