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80" r:id="rId4"/>
    <p:sldId id="269" r:id="rId5"/>
    <p:sldId id="260" r:id="rId6"/>
    <p:sldId id="267" r:id="rId7"/>
    <p:sldId id="297" r:id="rId8"/>
    <p:sldId id="281" r:id="rId9"/>
    <p:sldId id="299" r:id="rId10"/>
    <p:sldId id="273" r:id="rId11"/>
    <p:sldId id="274" r:id="rId12"/>
    <p:sldId id="298" r:id="rId13"/>
    <p:sldId id="275" r:id="rId14"/>
    <p:sldId id="301" r:id="rId15"/>
    <p:sldId id="276" r:id="rId16"/>
    <p:sldId id="303" r:id="rId17"/>
    <p:sldId id="302" r:id="rId18"/>
    <p:sldId id="300" r:id="rId19"/>
    <p:sldId id="304" r:id="rId20"/>
    <p:sldId id="305" r:id="rId21"/>
    <p:sldId id="278" r:id="rId22"/>
    <p:sldId id="306" r:id="rId23"/>
    <p:sldId id="283" r:id="rId24"/>
    <p:sldId id="309" r:id="rId25"/>
    <p:sldId id="312" r:id="rId26"/>
    <p:sldId id="257" r:id="rId27"/>
    <p:sldId id="308" r:id="rId28"/>
    <p:sldId id="263" r:id="rId29"/>
    <p:sldId id="259" r:id="rId30"/>
    <p:sldId id="265" r:id="rId31"/>
    <p:sldId id="311" r:id="rId32"/>
    <p:sldId id="264" r:id="rId33"/>
    <p:sldId id="315" r:id="rId34"/>
    <p:sldId id="307" r:id="rId35"/>
    <p:sldId id="262" r:id="rId36"/>
    <p:sldId id="314" r:id="rId37"/>
    <p:sldId id="313" r:id="rId38"/>
    <p:sldId id="316" r:id="rId39"/>
    <p:sldId id="268" r:id="rId40"/>
    <p:sldId id="282" r:id="rId41"/>
    <p:sldId id="317" r:id="rId42"/>
    <p:sldId id="318" r:id="rId43"/>
    <p:sldId id="319" r:id="rId44"/>
    <p:sldId id="270" r:id="rId45"/>
    <p:sldId id="320" r:id="rId46"/>
    <p:sldId id="286" r:id="rId47"/>
    <p:sldId id="285" r:id="rId48"/>
    <p:sldId id="287" r:id="rId49"/>
    <p:sldId id="288" r:id="rId50"/>
    <p:sldId id="321" r:id="rId51"/>
    <p:sldId id="289" r:id="rId52"/>
    <p:sldId id="284" r:id="rId53"/>
    <p:sldId id="277" r:id="rId54"/>
    <p:sldId id="261" r:id="rId55"/>
    <p:sldId id="290" r:id="rId56"/>
    <p:sldId id="291" r:id="rId57"/>
    <p:sldId id="292" r:id="rId58"/>
    <p:sldId id="293" r:id="rId59"/>
    <p:sldId id="294" r:id="rId60"/>
    <p:sldId id="29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2" autoAdjust="0"/>
    <p:restoredTop sz="95926" autoAdjust="0"/>
  </p:normalViewPr>
  <p:slideViewPr>
    <p:cSldViewPr snapToGrid="0">
      <p:cViewPr>
        <p:scale>
          <a:sx n="82" d="100"/>
          <a:sy n="82" d="100"/>
        </p:scale>
        <p:origin x="636" y="528"/>
      </p:cViewPr>
      <p:guideLst/>
    </p:cSldViewPr>
  </p:slideViewPr>
  <p:notesTextViewPr>
    <p:cViewPr>
      <p:scale>
        <a:sx n="1" d="1"/>
        <a:sy n="1" d="1"/>
      </p:scale>
      <p:origin x="0" y="0"/>
    </p:cViewPr>
  </p:notesTextViewPr>
  <p:sorterViewPr>
    <p:cViewPr>
      <p:scale>
        <a:sx n="100" d="100"/>
        <a:sy n="100" d="100"/>
      </p:scale>
      <p:origin x="0" y="-109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24BF-131E-4D32-984D-83E7EA3F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47354-DA35-4000-89E9-DD9B19180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8F2EC-2DE9-4E1C-8B37-595B6F9B7065}"/>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882D7F67-23FD-4A75-8236-359F53362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75009-D309-440C-B397-FADABD630D12}"/>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372953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F6A-08EF-4073-A41F-0B726C9F4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868F-69AB-43BA-B927-1A8FB3E53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E9691-C83F-4E27-862D-CF9F3A75829C}"/>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4B9D5C36-258F-4E9B-B40D-FD3883584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D9DE3-9DB0-4A18-91AE-BA1498AD164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9400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1747B-3322-46EE-88F4-68E53F71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306A8-FAC2-4C00-B99C-1B73FE88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D3841-9D6F-44F6-ABC7-892758F1D14B}"/>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1C961872-588F-4DCD-A302-0279EA46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77EC8-1797-4A46-B6A8-20D34913A80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16080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AD01-89AB-456B-99F0-7EF51DF97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ED973-ACF3-4D16-AF1C-BD82270F6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14505-9865-4162-BD88-CE1F3F39DE47}"/>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611B9DF6-0BB7-4E48-868C-9E1421DD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4C85-EE19-4099-9155-F96C711DFC1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41101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391C-04A4-4733-843C-E6AE97B72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3BA2F-74CD-4B0A-8676-A1216F463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BFFDB-1626-4CF1-9007-F7BFB288DB4B}"/>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1DF8D823-F53E-4EFE-B59C-396CA7D5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557C-64CE-4994-AF7F-0119F71681D8}"/>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029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ADE8-8E12-4F2B-8248-E4875E5F7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36921-F5A1-4AF7-8984-3A6EF5F15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7047E-8F68-48AA-8EBD-4CC25ED91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1DE7-2F81-4F99-8BB5-6932D36B5317}"/>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6" name="Footer Placeholder 5">
            <a:extLst>
              <a:ext uri="{FF2B5EF4-FFF2-40B4-BE49-F238E27FC236}">
                <a16:creationId xmlns:a16="http://schemas.microsoft.com/office/drawing/2014/main" id="{7AED91F9-4C6D-466D-B5B3-1D530BCB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ADF78-A5E6-4759-85B3-8B34392F722E}"/>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94560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502-4E55-4807-9512-A30B862B8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8A00B-AED9-4776-954A-0F5207DC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E7492-AE75-4E26-A0F8-8B25D7B7D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EAE98-3FE4-4392-AD17-0F70BC8FB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A2C26-609F-4F6A-B1E6-5F18F72B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D831D-237B-4505-A749-ABC92E23EFAE}"/>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8" name="Footer Placeholder 7">
            <a:extLst>
              <a:ext uri="{FF2B5EF4-FFF2-40B4-BE49-F238E27FC236}">
                <a16:creationId xmlns:a16="http://schemas.microsoft.com/office/drawing/2014/main" id="{167A6329-41D4-4C63-A806-35DF127D6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A65BF-52F0-439A-81ED-6BBD96B4C123}"/>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657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357-769D-4A6A-A790-D2763BB7F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A53F5-145B-4649-89F1-AE13F0569D1A}"/>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4" name="Footer Placeholder 3">
            <a:extLst>
              <a:ext uri="{FF2B5EF4-FFF2-40B4-BE49-F238E27FC236}">
                <a16:creationId xmlns:a16="http://schemas.microsoft.com/office/drawing/2014/main" id="{725ED831-3D1A-4D65-86A8-B05F18D9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44B83-7B8D-42A5-84C1-D54EFB649D7B}"/>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11080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BBF6E-FBD0-4817-913E-C617081D9A81}"/>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3" name="Footer Placeholder 2">
            <a:extLst>
              <a:ext uri="{FF2B5EF4-FFF2-40B4-BE49-F238E27FC236}">
                <a16:creationId xmlns:a16="http://schemas.microsoft.com/office/drawing/2014/main" id="{49501BFF-F1DD-45CA-BB2A-8478B5217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B18E-C238-4436-9B93-B6A9B00A592F}"/>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978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E88-B3D9-43B9-A382-BC0334BD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E3841-3ED6-40EF-8DB6-529A22450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D125B-1DE1-47DA-9CCF-83A4DC968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BA47-B38D-4FD0-900B-F7BD79787DF6}"/>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6" name="Footer Placeholder 5">
            <a:extLst>
              <a:ext uri="{FF2B5EF4-FFF2-40B4-BE49-F238E27FC236}">
                <a16:creationId xmlns:a16="http://schemas.microsoft.com/office/drawing/2014/main" id="{D3C34288-4E52-4006-8F14-1B436AA14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02D32-F6B3-43F0-832E-F86428E61A55}"/>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99937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B17-3D0C-46F1-90AE-8FE56F2DB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B872-5F4E-4C49-BCF3-151EC77B6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B013F-3544-444B-AB05-8F0B8952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3725-96C5-4C82-BD97-3DBDA3EF204B}"/>
              </a:ext>
            </a:extLst>
          </p:cNvPr>
          <p:cNvSpPr>
            <a:spLocks noGrp="1"/>
          </p:cNvSpPr>
          <p:nvPr>
            <p:ph type="dt" sz="half" idx="10"/>
          </p:nvPr>
        </p:nvSpPr>
        <p:spPr/>
        <p:txBody>
          <a:bodyPr/>
          <a:lstStyle/>
          <a:p>
            <a:fld id="{5EA7A22E-48A5-4A72-BA50-5493BAFC21F6}" type="datetimeFigureOut">
              <a:rPr lang="en-US" smtClean="0"/>
              <a:t>12/24/2021</a:t>
            </a:fld>
            <a:endParaRPr lang="en-US"/>
          </a:p>
        </p:txBody>
      </p:sp>
      <p:sp>
        <p:nvSpPr>
          <p:cNvPr id="6" name="Footer Placeholder 5">
            <a:extLst>
              <a:ext uri="{FF2B5EF4-FFF2-40B4-BE49-F238E27FC236}">
                <a16:creationId xmlns:a16="http://schemas.microsoft.com/office/drawing/2014/main" id="{CB1E00DA-10C1-4F14-BE03-2A5AE089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818-A8BE-413F-ACDF-9EF13C99892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7290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8167-EA2F-46F4-AEAA-6B1C0EF1C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20FAA-06F5-4442-A654-6B7091A0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85542-84B7-4AB0-9864-50B9F3100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A22E-48A5-4A72-BA50-5493BAFC21F6}" type="datetimeFigureOut">
              <a:rPr lang="en-US" smtClean="0"/>
              <a:t>12/24/2021</a:t>
            </a:fld>
            <a:endParaRPr lang="en-US"/>
          </a:p>
        </p:txBody>
      </p:sp>
      <p:sp>
        <p:nvSpPr>
          <p:cNvPr id="5" name="Footer Placeholder 4">
            <a:extLst>
              <a:ext uri="{FF2B5EF4-FFF2-40B4-BE49-F238E27FC236}">
                <a16:creationId xmlns:a16="http://schemas.microsoft.com/office/drawing/2014/main" id="{DB1C811E-6B5A-4C82-870B-120687F7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28E55-239D-43A1-AD9A-39B8E002A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FC90-9FBC-4384-8F16-C49D6B5CBD3F}" type="slidenum">
              <a:rPr lang="en-US" smtClean="0"/>
              <a:t>‹#›</a:t>
            </a:fld>
            <a:endParaRPr lang="en-US"/>
          </a:p>
        </p:txBody>
      </p:sp>
    </p:spTree>
    <p:extLst>
      <p:ext uri="{BB962C8B-B14F-4D97-AF65-F5344CB8AC3E}">
        <p14:creationId xmlns:p14="http://schemas.microsoft.com/office/powerpoint/2010/main" val="169437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ierrelevyblog.com/2020/04/11/an-ethics-of-collective-intelligence/" TargetMode="External"/><Relationship Id="rId2" Type="http://schemas.openxmlformats.org/officeDocument/2006/relationships/hyperlink" Target="https://www.jisc.ac.uk/news/moving-past-the-tyranny-of-innovation-26-feb-2020"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gaml.uis.unesco.org/indicator-4-7-4/" TargetMode="External"/><Relationship Id="rId2" Type="http://schemas.openxmlformats.org/officeDocument/2006/relationships/hyperlink" Target="https://aspnet.unesco.org/en-us/Pages/Global-Citizenship-Education.aspx"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creativityculturecapital.org/blog/2021/09/13/global-citizenship-education-powered-by-ar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education/Global-competency-for-an-inclusive-world.pdf"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unesdoc.unesco.org/images/0026/002628/262885e.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4lp.com/cultivating-a-learning-culture/" TargetMode="External"/><Relationship Id="rId2" Type="http://schemas.openxmlformats.org/officeDocument/2006/relationships/hyperlink" Target="https://learningsolutionsmag.com/articles/cultivate-a-learning-culture-for-better-business-performanc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newcultureoflearning.com/newcultureoflearning.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downes.ca/presentation/32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pencerstuart.com/what-we-do/our-capabilities/leadership-consulting/organizational-culture"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shrm.org/resourcesandtools/tools-and-samples/toolkits/pages/understandinganddevelopingorganizationalculture.aspx"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oecd.org/corruption/integrity-forum/academic-papers/Filabi.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ollibra.com/us/en/blog/building-a-data-cultur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emanticscholar.org/author/Stacia-L.-Kock/115914815"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semanticscholar.org/paper/TOWARDS-INCLUSION%3A-EXPANDING-AND-CHALLENGING-Kock/769716d26f0fb251cbe8f082d05cd39906385da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sun.edu/~vcspc00g/454/digitalcitizen1.html" TargetMode="External"/><Relationship Id="rId2" Type="http://schemas.openxmlformats.org/officeDocument/2006/relationships/hyperlink" Target="https://www.buzzfeednews.com/article/josephbernstein/in-the-2010s-decade-we-became-alienated-by-technology"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hyperlink" Target="https://www.teachthought.com/the-future-of-learning/digital-leadership-2/"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giteshtrivedi.wordpress.com/2019/01/30/politics-or-citizenship-learning-in-schoo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virtuallibrary.info/digital-citizenship.html" TargetMode="External"/><Relationship Id="rId2" Type="http://schemas.openxmlformats.org/officeDocument/2006/relationships/hyperlink" Target="https://www.teachthought.com/the-future-of-learning/definition-digital-citizenship/"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hyperlink" Target="https://files.eric.ed.gov/fulltext/EJ1018088.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chitectures.danlockton.co.uk/2005/11/16/welcome/" TargetMode="External"/><Relationship Id="rId2" Type="http://schemas.openxmlformats.org/officeDocument/2006/relationships/hyperlink" Target="http://www.danlockton.co.uk/research/Architectures_of_Control_v1_01.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mitpress.mit.edu/books/design-justice" TargetMode="External"/><Relationship Id="rId4" Type="http://schemas.openxmlformats.org/officeDocument/2006/relationships/hyperlink" Target="https://www.darkpatterns.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aeseducation.com/blog/what-is-digital-citizenship"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ommonsense.org/education/digital-citizenship/curriculum?grades=3%2C4%2C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educationworld.com/a_tech/responsible-student-technology-use.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hspd.pbworks.com/w/file/fetch/59899315/Character%20Education%20in%20the%20Digital%20Age.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eachthought.com/the-future-of-learning/digital-leadership-2/"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ibrary.oapen.org/handle/20.500.12657/26083"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hyperlink" Target="https://quod.lib.umich.edu/cgi/t/text/text-idx?cc=mjcsloa;c=mjcsl;c=mjcsloa;idno=3239521.0023.105;g=mjcslg;rgn=main;view=text;xc=1" TargetMode="External"/><Relationship Id="rId2" Type="http://schemas.openxmlformats.org/officeDocument/2006/relationships/hyperlink" Target="https://journals.sagepub.com/doi/abs/10.1177/1461444815577797"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hyperlink" Target="https://cyberbullying.org/digital-citizenship-research"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icrosoft.com/en-us/research/publication/guidelines-for-human-ai-interaction/" TargetMode="External"/><Relationship Id="rId2" Type="http://schemas.openxmlformats.org/officeDocument/2006/relationships/hyperlink" Target="https://www.microsoft.com/en-us/research/project/guidelines-for-human-ai-interaction/"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zylstra.org/blog/2020/10/globalethicsday2020-ethics-as-a-practice-eaa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saylordotorg.github.io/text_exploring-business-v2.0/s06-05-corporate-social-responsibilit.html"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eatlantic.com/politics/archive/2015/02/if-corporations-are-people-they-should-act-like-it/385034/" TargetMode="External"/><Relationship Id="rId2" Type="http://schemas.openxmlformats.org/officeDocument/2006/relationships/hyperlink" Target="https://www.theatlantic.com/author/kent-greenfield/"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rielsheen.com/index.php/2019/04/15/review-of-democratic-process-and-digital-platforms-an-engineering-perspective/" TargetMode="External"/><Relationship Id="rId2" Type="http://schemas.openxmlformats.org/officeDocument/2006/relationships/hyperlink" Target="https://www.belfercenter.org/publication/towards-platform-democracy-policymaking-beyond-corporate-ceos-and-partisan-pressur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etworkweaver.com/principles-for-ecosystem-governanc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jods.mitpress.mit.edu/pub/design-as-participation/release/1" TargetMode="External"/><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hyperlink" Target="https://joi.ito.com/weblog/2017/12/20/resisting-reduction.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downes.ca/post/71408"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library.oapen.org/bitstream/handle/20.500.12657/43542/external_content.pdf?sequence=1"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designjustice.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kqed.org/mindshift/58698/how-to-fend-off-educational-numbness-with-experiential-learning" TargetMode="External"/><Relationship Id="rId2" Type="http://schemas.openxmlformats.org/officeDocument/2006/relationships/hyperlink" Target="https://er.educause.edu/articles/2020/10/inclusive-design-and-design-justice-strategies-to-shape-our-classes-and-communities" TargetMode="Externa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hyperlink" Target="https://www.irvingwoodlands.com/jdi-woodlands-map-of-operations.aspx"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iobyrne.com/building-ethical-communities/" TargetMode="External"/><Relationship Id="rId2" Type="http://schemas.openxmlformats.org/officeDocument/2006/relationships/hyperlink" Target="https://kansai-u.repo.nii.ac.jp/?action=repository_action_common_download&amp;item_id=783&amp;item_no=1&amp;attribute_id=19&amp;file_no=1"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hyperlink" Target="https://www.highway413.ca/"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uploads-ssl.webflow.com/5f2876f679889c3267ee6dee/5fdd9622618da2c43dd7fffb_support_gebru_ethical_ai.pdf" TargetMode="External"/><Relationship Id="rId2" Type="http://schemas.openxmlformats.org/officeDocument/2006/relationships/hyperlink" Target="https://www.downes.ca/post/7177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unicef.org/eap/press-releases/build-resilience-children-help-them-stay-safe-social-media"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downes.ca/post/72249" TargetMode="External"/><Relationship Id="rId2" Type="http://schemas.openxmlformats.org/officeDocument/2006/relationships/hyperlink" Target="https://dataethics.eu/data-ethics-of-power-a-human-approach-to-big-data-and-ai/" TargetMode="External"/><Relationship Id="rId1" Type="http://schemas.openxmlformats.org/officeDocument/2006/relationships/slideLayout" Target="../slideLayouts/slideLayout2.xml"/><Relationship Id="rId4" Type="http://schemas.openxmlformats.org/officeDocument/2006/relationships/hyperlink" Target="https://www.nature.com/articles/d41586-020-02003-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downes.ca/author/10171" TargetMode="External"/><Relationship Id="rId2" Type="http://schemas.openxmlformats.org/officeDocument/2006/relationships/hyperlink" Target="http://www.downes.ca/post/73126/rd" TargetMode="External"/><Relationship Id="rId1" Type="http://schemas.openxmlformats.org/officeDocument/2006/relationships/slideLayout" Target="../slideLayouts/slideLayout2.xml"/><Relationship Id="rId4" Type="http://schemas.openxmlformats.org/officeDocument/2006/relationships/hyperlink" Target="https://www.downes.ca/feed/7664"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www.sciencedirect.com/topics/social-sciences/self-determination-theory"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sallyhaslanger.weebly.com/uploads/1/8/2/7/18272031/haslanger_autonomy_identity_and_social_justice_-_review_of_appiah.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downes.ca/post/7272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lassicalethics.com/" TargetMode="External"/><Relationship Id="rId2" Type="http://schemas.openxmlformats.org/officeDocument/2006/relationships/hyperlink" Target="https://archive.org/details/protestantethics00webe"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hyperlink" Target="https://www.researchgate.net/publication/320290102_Towards_a_Pedagogical_Hermeneutics_A_Response_to_the_Manifesto_for_a_Post-Critical_Pedagog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ivescience.com/52364-origins-supernatural-relgious-beliefs.html" TargetMode="External"/><Relationship Id="rId7" Type="http://schemas.openxmlformats.org/officeDocument/2006/relationships/hyperlink" Target="https://www.janinesmusicroom.com/the-rest-of-the-iceberg.html"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people.tamu.edu/~i-choudhury/culture.html" TargetMode="External"/><Relationship Id="rId5" Type="http://schemas.openxmlformats.org/officeDocument/2006/relationships/hyperlink" Target="https://carla.umn.edu/culture/definitions.html" TargetMode="External"/><Relationship Id="rId4" Type="http://schemas.openxmlformats.org/officeDocument/2006/relationships/hyperlink" Target="https://www.livescience.com/21478-what-is-culture-definition-of-culture.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ationalgeographic.org/media/cultural-richness/" TargetMode="External"/><Relationship Id="rId2" Type="http://schemas.openxmlformats.org/officeDocument/2006/relationships/hyperlink" Target="https://www.oecd.org/education/Global-competency-for-an-inclusive-world.pdf"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7CB2-97FD-4794-8553-22DBB93E17C0}"/>
              </a:ext>
            </a:extLst>
          </p:cNvPr>
          <p:cNvSpPr>
            <a:spLocks noGrp="1"/>
          </p:cNvSpPr>
          <p:nvPr>
            <p:ph type="ctrTitle"/>
          </p:nvPr>
        </p:nvSpPr>
        <p:spPr/>
        <p:txBody>
          <a:bodyPr/>
          <a:lstStyle/>
          <a:p>
            <a:r>
              <a:rPr lang="en-CA" dirty="0"/>
              <a:t>Practices and Culture</a:t>
            </a:r>
            <a:endParaRPr lang="en-US" dirty="0"/>
          </a:p>
        </p:txBody>
      </p:sp>
      <p:sp>
        <p:nvSpPr>
          <p:cNvPr id="3" name="Subtitle 2">
            <a:extLst>
              <a:ext uri="{FF2B5EF4-FFF2-40B4-BE49-F238E27FC236}">
                <a16:creationId xmlns:a16="http://schemas.microsoft.com/office/drawing/2014/main" id="{0B3168DA-85D3-40B4-A7BF-DD361B013204}"/>
              </a:ext>
            </a:extLst>
          </p:cNvPr>
          <p:cNvSpPr>
            <a:spLocks noGrp="1"/>
          </p:cNvSpPr>
          <p:nvPr>
            <p:ph type="subTitle" idx="1"/>
          </p:nvPr>
        </p:nvSpPr>
        <p:spPr/>
        <p:txBody>
          <a:bodyPr/>
          <a:lstStyle/>
          <a:p>
            <a:r>
              <a:rPr lang="en-CA" dirty="0"/>
              <a:t>Stephen Downes</a:t>
            </a:r>
          </a:p>
          <a:p>
            <a:r>
              <a:rPr lang="en-CA" dirty="0"/>
              <a:t>December 23, 2021</a:t>
            </a:r>
            <a:endParaRPr lang="en-US" dirty="0"/>
          </a:p>
        </p:txBody>
      </p:sp>
    </p:spTree>
    <p:extLst>
      <p:ext uri="{BB962C8B-B14F-4D97-AF65-F5344CB8AC3E}">
        <p14:creationId xmlns:p14="http://schemas.microsoft.com/office/powerpoint/2010/main" val="48420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B4FA-CB4A-4E06-B6AE-CE70FC8FEC84}"/>
              </a:ext>
            </a:extLst>
          </p:cNvPr>
          <p:cNvSpPr>
            <a:spLocks noGrp="1"/>
          </p:cNvSpPr>
          <p:nvPr>
            <p:ph type="title"/>
          </p:nvPr>
        </p:nvSpPr>
        <p:spPr/>
        <p:txBody>
          <a:bodyPr/>
          <a:lstStyle/>
          <a:p>
            <a:r>
              <a:rPr lang="en-US" dirty="0"/>
              <a:t>Culture of This, Culture of That</a:t>
            </a:r>
          </a:p>
        </p:txBody>
      </p:sp>
      <p:sp>
        <p:nvSpPr>
          <p:cNvPr id="3" name="Content Placeholder 2">
            <a:extLst>
              <a:ext uri="{FF2B5EF4-FFF2-40B4-BE49-F238E27FC236}">
                <a16:creationId xmlns:a16="http://schemas.microsoft.com/office/drawing/2014/main" id="{CD0F1D18-4456-43BF-BA4F-882423820BA7}"/>
              </a:ext>
            </a:extLst>
          </p:cNvPr>
          <p:cNvSpPr>
            <a:spLocks noGrp="1"/>
          </p:cNvSpPr>
          <p:nvPr>
            <p:ph idx="1"/>
          </p:nvPr>
        </p:nvSpPr>
        <p:spPr>
          <a:xfrm>
            <a:off x="838200" y="1825625"/>
            <a:ext cx="5592417" cy="4351338"/>
          </a:xfrm>
        </p:spPr>
        <p:txBody>
          <a:bodyPr/>
          <a:lstStyle/>
          <a:p>
            <a:pPr rtl="0">
              <a:spcBef>
                <a:spcPts val="0"/>
              </a:spcBef>
              <a:spcAft>
                <a:spcPts val="1000"/>
              </a:spcAft>
            </a:pPr>
            <a:r>
              <a:rPr lang="en-US" sz="2800" b="0" i="0" u="none" strike="noStrike" dirty="0">
                <a:solidFill>
                  <a:srgbClr val="000000"/>
                </a:solidFill>
                <a:effectLst/>
              </a:rPr>
              <a:t>Culture of innovation’</a:t>
            </a:r>
            <a:endParaRPr lang="en-US" dirty="0">
              <a:effectLst/>
            </a:endParaRPr>
          </a:p>
          <a:p>
            <a:pPr lvl="1">
              <a:spcBef>
                <a:spcPts val="0"/>
              </a:spcBef>
              <a:spcAft>
                <a:spcPts val="1000"/>
              </a:spcAft>
            </a:pPr>
            <a:r>
              <a:rPr lang="en-US" b="0" i="0" u="none" strike="noStrike" dirty="0" err="1">
                <a:solidFill>
                  <a:srgbClr val="000000"/>
                </a:solidFill>
                <a:effectLst/>
              </a:rPr>
              <a:t>Eg.</a:t>
            </a:r>
            <a:r>
              <a:rPr lang="en-US" b="0" i="0" u="none" strike="noStrike" dirty="0">
                <a:solidFill>
                  <a:srgbClr val="000000"/>
                </a:solidFill>
                <a:effectLst/>
              </a:rPr>
              <a:t> “More concrete signs that your </a:t>
            </a:r>
            <a:r>
              <a:rPr lang="en-US" b="0" i="0" u="none" strike="noStrike" dirty="0" err="1">
                <a:solidFill>
                  <a:srgbClr val="000000"/>
                </a:solidFill>
                <a:effectLst/>
              </a:rPr>
              <a:t>organisation</a:t>
            </a:r>
            <a:r>
              <a:rPr lang="en-US" b="0" i="0" u="none" strike="noStrike" dirty="0">
                <a:solidFill>
                  <a:srgbClr val="000000"/>
                </a:solidFill>
                <a:effectLst/>
              </a:rPr>
              <a:t> isn’t nurturing a culture of innovation. [...] include teams working in siloes, and decisions not being driven by data” blah blah blah</a:t>
            </a:r>
            <a:endParaRPr lang="en-US" dirty="0">
              <a:effectLst/>
            </a:endParaRPr>
          </a:p>
          <a:p>
            <a:pPr rtl="0">
              <a:spcBef>
                <a:spcPts val="0"/>
              </a:spcBef>
              <a:spcAft>
                <a:spcPts val="1000"/>
              </a:spcAft>
            </a:pPr>
            <a:r>
              <a:rPr lang="en-US" sz="2800" b="0" i="0" u="none" strike="noStrike" dirty="0">
                <a:solidFill>
                  <a:srgbClr val="000000"/>
                </a:solidFill>
                <a:effectLst/>
              </a:rPr>
              <a:t>Culture of hospitality</a:t>
            </a:r>
            <a:endParaRPr lang="en-US" dirty="0">
              <a:effectLst/>
            </a:endParaRPr>
          </a:p>
          <a:p>
            <a:pPr lvl="1">
              <a:spcBef>
                <a:spcPts val="0"/>
              </a:spcBef>
              <a:spcAft>
                <a:spcPts val="1000"/>
              </a:spcAft>
            </a:pPr>
            <a:r>
              <a:rPr lang="en-US" b="0" i="0" u="none" strike="noStrike" dirty="0">
                <a:solidFill>
                  <a:srgbClr val="000000"/>
                </a:solidFill>
                <a:effectLst/>
              </a:rPr>
              <a:t>Pierre Levy - An Ethics of Collective Intelligence (a society of the just)</a:t>
            </a:r>
            <a:endParaRPr lang="en-US" dirty="0">
              <a:effectLst/>
            </a:endParaRPr>
          </a:p>
          <a:p>
            <a:endParaRPr lang="en-US" dirty="0"/>
          </a:p>
        </p:txBody>
      </p:sp>
      <p:sp>
        <p:nvSpPr>
          <p:cNvPr id="7" name="TextBox 6">
            <a:extLst>
              <a:ext uri="{FF2B5EF4-FFF2-40B4-BE49-F238E27FC236}">
                <a16:creationId xmlns:a16="http://schemas.microsoft.com/office/drawing/2014/main" id="{7AC2C60A-BA84-4DAF-B294-2730AD427C1C}"/>
              </a:ext>
            </a:extLst>
          </p:cNvPr>
          <p:cNvSpPr txBox="1"/>
          <p:nvPr/>
        </p:nvSpPr>
        <p:spPr>
          <a:xfrm>
            <a:off x="1021245" y="5665569"/>
            <a:ext cx="8182389" cy="646331"/>
          </a:xfrm>
          <a:prstGeom prst="rect">
            <a:avLst/>
          </a:prstGeom>
          <a:noFill/>
        </p:spPr>
        <p:txBody>
          <a:bodyPr wrap="square">
            <a:spAutoFit/>
          </a:bodyPr>
          <a:lstStyle/>
          <a:p>
            <a:r>
              <a:rPr lang="en-US" dirty="0">
                <a:hlinkClick r:id="rId2"/>
              </a:rPr>
              <a:t>https://www.jisc.ac.uk/news/moving-past-the-tyranny-of-innovation-26-feb-2020</a:t>
            </a:r>
            <a:r>
              <a:rPr lang="en-US" dirty="0"/>
              <a:t> </a:t>
            </a:r>
          </a:p>
          <a:p>
            <a:r>
              <a:rPr lang="en-US" sz="1800" b="0" i="0" u="sng" strike="noStrike" dirty="0">
                <a:solidFill>
                  <a:srgbClr val="1155CC"/>
                </a:solidFill>
                <a:effectLst/>
                <a:latin typeface="Arial" panose="020B0604020202020204" pitchFamily="34" charset="0"/>
                <a:hlinkClick r:id="rId3"/>
              </a:rPr>
              <a:t>https://pierrelevyblog.com/2020/04/11/an-ethics-of-collective-intelligence/</a:t>
            </a:r>
            <a:r>
              <a:rPr lang="en-US" sz="1800" b="0" i="0" u="none" strike="noStrike" dirty="0">
                <a:solidFill>
                  <a:srgbClr val="000000"/>
                </a:solidFill>
                <a:effectLst/>
                <a:latin typeface="Arial" panose="020B0604020202020204" pitchFamily="34" charset="0"/>
              </a:rPr>
              <a:t> </a:t>
            </a:r>
            <a:r>
              <a:rPr lang="en-US" dirty="0"/>
              <a:t> </a:t>
            </a:r>
          </a:p>
        </p:txBody>
      </p:sp>
      <p:pic>
        <p:nvPicPr>
          <p:cNvPr id="9" name="Picture 8" descr="A picture containing cup, coffee, table, beverage&#10;&#10;Description automatically generated">
            <a:extLst>
              <a:ext uri="{FF2B5EF4-FFF2-40B4-BE49-F238E27FC236}">
                <a16:creationId xmlns:a16="http://schemas.microsoft.com/office/drawing/2014/main" id="{B102D06A-E21D-4F82-9CB0-C82A734FB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773" y="2445026"/>
            <a:ext cx="5007588" cy="2823334"/>
          </a:xfrm>
          <a:prstGeom prst="rect">
            <a:avLst/>
          </a:prstGeom>
        </p:spPr>
      </p:pic>
    </p:spTree>
    <p:extLst>
      <p:ext uri="{BB962C8B-B14F-4D97-AF65-F5344CB8AC3E}">
        <p14:creationId xmlns:p14="http://schemas.microsoft.com/office/powerpoint/2010/main" val="1299064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3A7BC-9E84-4272-9E9A-58212267198D}"/>
              </a:ext>
            </a:extLst>
          </p:cNvPr>
          <p:cNvSpPr>
            <a:spLocks noGrp="1"/>
          </p:cNvSpPr>
          <p:nvPr>
            <p:ph type="title"/>
          </p:nvPr>
        </p:nvSpPr>
        <p:spPr/>
        <p:txBody>
          <a:bodyPr/>
          <a:lstStyle/>
          <a:p>
            <a:r>
              <a:rPr lang="en-CA" dirty="0"/>
              <a:t>UNESCO: Culture of Global Citizenship</a:t>
            </a:r>
            <a:endParaRPr lang="en-US" dirty="0"/>
          </a:p>
        </p:txBody>
      </p:sp>
      <p:sp>
        <p:nvSpPr>
          <p:cNvPr id="3" name="Content Placeholder 2">
            <a:extLst>
              <a:ext uri="{FF2B5EF4-FFF2-40B4-BE49-F238E27FC236}">
                <a16:creationId xmlns:a16="http://schemas.microsoft.com/office/drawing/2014/main" id="{B3AACAF4-EAA3-4785-9DAB-33AA370BD1A5}"/>
              </a:ext>
            </a:extLst>
          </p:cNvPr>
          <p:cNvSpPr>
            <a:spLocks noGrp="1"/>
          </p:cNvSpPr>
          <p:nvPr>
            <p:ph idx="1"/>
          </p:nvPr>
        </p:nvSpPr>
        <p:spPr>
          <a:xfrm>
            <a:off x="3912780" y="1825625"/>
            <a:ext cx="7441019" cy="4351338"/>
          </a:xfrm>
        </p:spPr>
        <p:txBody>
          <a:bodyPr>
            <a:normAutofit/>
          </a:bodyPr>
          <a:lstStyle/>
          <a:p>
            <a:pPr marL="0" indent="0">
              <a:buNone/>
            </a:pPr>
            <a:r>
              <a:rPr lang="en-US" sz="2400" dirty="0"/>
              <a:t>Cognitive:</a:t>
            </a:r>
          </a:p>
          <a:p>
            <a:pPr lvl="1"/>
            <a:r>
              <a:rPr lang="en-US" sz="2000" dirty="0"/>
              <a:t>To acquire knowledge, understanding and critical thinking about global, regional, national and local issues and the interconnectedness an interdependency of different countries and populations.</a:t>
            </a:r>
          </a:p>
          <a:p>
            <a:pPr marL="0" indent="0">
              <a:buNone/>
            </a:pPr>
            <a:r>
              <a:rPr lang="en-US" sz="2400" dirty="0"/>
              <a:t>Socio-emotional:</a:t>
            </a:r>
          </a:p>
          <a:p>
            <a:pPr lvl="1"/>
            <a:r>
              <a:rPr lang="en-US" sz="2000" dirty="0"/>
              <a:t>To have a sense of belonging to a common humanity, sharing values and responsibilities, empathy, solidarity and respect for differences and diversity.</a:t>
            </a:r>
          </a:p>
          <a:p>
            <a:pPr marL="0" indent="0">
              <a:buNone/>
            </a:pPr>
            <a:r>
              <a:rPr lang="en-US" sz="2400" dirty="0" err="1"/>
              <a:t>Behavioural</a:t>
            </a:r>
            <a:r>
              <a:rPr lang="en-US" sz="2400" dirty="0"/>
              <a:t>:</a:t>
            </a:r>
          </a:p>
          <a:p>
            <a:pPr lvl="1"/>
            <a:r>
              <a:rPr lang="en-US" sz="2000" dirty="0"/>
              <a:t>To act effectively and responsibly at local, national and global levels for a more peaceful and sustainable world.</a:t>
            </a:r>
          </a:p>
          <a:p>
            <a:endParaRPr lang="en-US" dirty="0"/>
          </a:p>
        </p:txBody>
      </p:sp>
      <p:sp>
        <p:nvSpPr>
          <p:cNvPr id="6" name="TextBox 5">
            <a:extLst>
              <a:ext uri="{FF2B5EF4-FFF2-40B4-BE49-F238E27FC236}">
                <a16:creationId xmlns:a16="http://schemas.microsoft.com/office/drawing/2014/main" id="{FB3ACAD4-F82D-44E6-ABA6-2E9DA3094B62}"/>
              </a:ext>
            </a:extLst>
          </p:cNvPr>
          <p:cNvSpPr txBox="1"/>
          <p:nvPr/>
        </p:nvSpPr>
        <p:spPr>
          <a:xfrm>
            <a:off x="838200" y="5786411"/>
            <a:ext cx="10857614" cy="923330"/>
          </a:xfrm>
          <a:prstGeom prst="rect">
            <a:avLst/>
          </a:prstGeom>
          <a:noFill/>
        </p:spPr>
        <p:txBody>
          <a:bodyPr wrap="square">
            <a:spAutoFit/>
          </a:bodyPr>
          <a:lstStyle/>
          <a:p>
            <a:r>
              <a:rPr lang="en-US" dirty="0"/>
              <a:t>UNESCO, 2015b, p. 15.  Also: </a:t>
            </a:r>
            <a:r>
              <a:rPr lang="en-US" dirty="0">
                <a:hlinkClick r:id="rId2"/>
              </a:rPr>
              <a:t>https://aspnet.unesco.org/en-us/Pages/Global-Citizenship-Education.aspx</a:t>
            </a:r>
            <a:r>
              <a:rPr lang="en-US" dirty="0"/>
              <a:t> and </a:t>
            </a:r>
            <a:r>
              <a:rPr lang="en-US" dirty="0">
                <a:hlinkClick r:id="rId3"/>
              </a:rPr>
              <a:t>http://gaml.uis.unesco.org/indicator-4-7-4/</a:t>
            </a:r>
            <a:r>
              <a:rPr lang="en-US" dirty="0"/>
              <a:t>  </a:t>
            </a:r>
          </a:p>
          <a:p>
            <a:r>
              <a:rPr lang="en-US" dirty="0"/>
              <a:t>Image: </a:t>
            </a:r>
            <a:r>
              <a:rPr lang="en-US" dirty="0">
                <a:hlinkClick r:id="rId4"/>
              </a:rPr>
              <a:t>https://www.creativityculturecapital.org/blog/2021/09/13/global-citizenship-education-powered-by-art/</a:t>
            </a:r>
            <a:r>
              <a:rPr lang="en-US" dirty="0"/>
              <a:t> </a:t>
            </a:r>
          </a:p>
        </p:txBody>
      </p:sp>
      <p:pic>
        <p:nvPicPr>
          <p:cNvPr id="10" name="Picture 9" descr="A picture containing venn diagram&#10;&#10;Description automatically generated">
            <a:extLst>
              <a:ext uri="{FF2B5EF4-FFF2-40B4-BE49-F238E27FC236}">
                <a16:creationId xmlns:a16="http://schemas.microsoft.com/office/drawing/2014/main" id="{C92CF1EE-469C-45FB-9793-D597F84BD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997" y="1355214"/>
            <a:ext cx="4356986" cy="4901609"/>
          </a:xfrm>
          <a:prstGeom prst="rect">
            <a:avLst/>
          </a:prstGeom>
        </p:spPr>
      </p:pic>
    </p:spTree>
    <p:extLst>
      <p:ext uri="{BB962C8B-B14F-4D97-AF65-F5344CB8AC3E}">
        <p14:creationId xmlns:p14="http://schemas.microsoft.com/office/powerpoint/2010/main" val="304594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9485-F436-47FF-AC6E-A9A9EBE39575}"/>
              </a:ext>
            </a:extLst>
          </p:cNvPr>
          <p:cNvSpPr>
            <a:spLocks noGrp="1"/>
          </p:cNvSpPr>
          <p:nvPr>
            <p:ph type="title"/>
          </p:nvPr>
        </p:nvSpPr>
        <p:spPr/>
        <p:txBody>
          <a:bodyPr/>
          <a:lstStyle/>
          <a:p>
            <a:r>
              <a:rPr lang="en-CA" dirty="0"/>
              <a:t>OECD: Dimensions of Global Competence</a:t>
            </a:r>
            <a:endParaRPr lang="en-US" dirty="0"/>
          </a:p>
        </p:txBody>
      </p:sp>
      <p:sp>
        <p:nvSpPr>
          <p:cNvPr id="3" name="Content Placeholder 2">
            <a:extLst>
              <a:ext uri="{FF2B5EF4-FFF2-40B4-BE49-F238E27FC236}">
                <a16:creationId xmlns:a16="http://schemas.microsoft.com/office/drawing/2014/main" id="{F1FF0D2C-637B-45B4-9A9B-F4A464900129}"/>
              </a:ext>
            </a:extLst>
          </p:cNvPr>
          <p:cNvSpPr>
            <a:spLocks noGrp="1"/>
          </p:cNvSpPr>
          <p:nvPr>
            <p:ph idx="1"/>
          </p:nvPr>
        </p:nvSpPr>
        <p:spPr>
          <a:xfrm>
            <a:off x="5539562" y="1825625"/>
            <a:ext cx="5814237" cy="4351338"/>
          </a:xfrm>
        </p:spPr>
        <p:txBody>
          <a:bodyPr>
            <a:normAutofit/>
          </a:bodyPr>
          <a:lstStyle/>
          <a:p>
            <a:r>
              <a:rPr lang="en-US" dirty="0"/>
              <a:t>Global competence is the capacity to examine local, global and intercultural issues, to understand and appreciate the perspectives and world views of others, to engage in open, appropriate and effective interactions with people from different cultures, and to act for collective well-being and sustainable development. (PISA, 2018)</a:t>
            </a:r>
          </a:p>
        </p:txBody>
      </p:sp>
      <p:pic>
        <p:nvPicPr>
          <p:cNvPr id="5" name="Picture 4">
            <a:extLst>
              <a:ext uri="{FF2B5EF4-FFF2-40B4-BE49-F238E27FC236}">
                <a16:creationId xmlns:a16="http://schemas.microsoft.com/office/drawing/2014/main" id="{8ACDF15B-2A22-45F4-B3D5-70B4012B7421}"/>
              </a:ext>
            </a:extLst>
          </p:cNvPr>
          <p:cNvPicPr>
            <a:picLocks noChangeAspect="1"/>
          </p:cNvPicPr>
          <p:nvPr/>
        </p:nvPicPr>
        <p:blipFill>
          <a:blip r:embed="rId2"/>
          <a:stretch>
            <a:fillRect/>
          </a:stretch>
        </p:blipFill>
        <p:spPr>
          <a:xfrm>
            <a:off x="344291" y="1825625"/>
            <a:ext cx="5430466" cy="4580353"/>
          </a:xfrm>
          <a:prstGeom prst="rect">
            <a:avLst/>
          </a:prstGeom>
        </p:spPr>
      </p:pic>
      <p:sp>
        <p:nvSpPr>
          <p:cNvPr id="7" name="TextBox 6">
            <a:extLst>
              <a:ext uri="{FF2B5EF4-FFF2-40B4-BE49-F238E27FC236}">
                <a16:creationId xmlns:a16="http://schemas.microsoft.com/office/drawing/2014/main" id="{3F935A42-6D33-4CD8-B210-09D138681BD7}"/>
              </a:ext>
            </a:extLst>
          </p:cNvPr>
          <p:cNvSpPr txBox="1"/>
          <p:nvPr/>
        </p:nvSpPr>
        <p:spPr>
          <a:xfrm>
            <a:off x="838200" y="6308209"/>
            <a:ext cx="8308458" cy="369332"/>
          </a:xfrm>
          <a:prstGeom prst="rect">
            <a:avLst/>
          </a:prstGeom>
          <a:noFill/>
        </p:spPr>
        <p:txBody>
          <a:bodyPr wrap="square">
            <a:spAutoFit/>
          </a:bodyPr>
          <a:lstStyle/>
          <a:p>
            <a:r>
              <a:rPr lang="en-US" dirty="0">
                <a:hlinkClick r:id="rId3"/>
              </a:rPr>
              <a:t>https://www.oecd.org/education/Global-competency-for-an-inclusive-world.pdf</a:t>
            </a:r>
            <a:r>
              <a:rPr lang="en-US" dirty="0"/>
              <a:t> </a:t>
            </a:r>
          </a:p>
        </p:txBody>
      </p:sp>
    </p:spTree>
    <p:extLst>
      <p:ext uri="{BB962C8B-B14F-4D97-AF65-F5344CB8AC3E}">
        <p14:creationId xmlns:p14="http://schemas.microsoft.com/office/powerpoint/2010/main" val="1910933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A65D-9CC4-486F-80E6-C14F86AAA426}"/>
              </a:ext>
            </a:extLst>
          </p:cNvPr>
          <p:cNvSpPr>
            <a:spLocks noGrp="1"/>
          </p:cNvSpPr>
          <p:nvPr>
            <p:ph type="title"/>
          </p:nvPr>
        </p:nvSpPr>
        <p:spPr/>
        <p:txBody>
          <a:bodyPr/>
          <a:lstStyle/>
          <a:p>
            <a:r>
              <a:rPr lang="en-CA" dirty="0"/>
              <a:t>Toward a Global Common Good</a:t>
            </a:r>
            <a:endParaRPr lang="en-US" dirty="0"/>
          </a:p>
        </p:txBody>
      </p:sp>
      <p:pic>
        <p:nvPicPr>
          <p:cNvPr id="5" name="Content Placeholder 4">
            <a:extLst>
              <a:ext uri="{FF2B5EF4-FFF2-40B4-BE49-F238E27FC236}">
                <a16:creationId xmlns:a16="http://schemas.microsoft.com/office/drawing/2014/main" id="{54B1CAD6-7CE6-4FC6-B7F8-1D6301AD7E78}"/>
              </a:ext>
            </a:extLst>
          </p:cNvPr>
          <p:cNvPicPr>
            <a:picLocks noGrp="1" noChangeAspect="1"/>
          </p:cNvPicPr>
          <p:nvPr>
            <p:ph idx="1"/>
          </p:nvPr>
        </p:nvPicPr>
        <p:blipFill>
          <a:blip r:embed="rId2"/>
          <a:stretch>
            <a:fillRect/>
          </a:stretch>
        </p:blipFill>
        <p:spPr>
          <a:xfrm>
            <a:off x="838200" y="1272609"/>
            <a:ext cx="7683146" cy="3951632"/>
          </a:xfrm>
        </p:spPr>
      </p:pic>
      <p:sp>
        <p:nvSpPr>
          <p:cNvPr id="7" name="TextBox 6">
            <a:extLst>
              <a:ext uri="{FF2B5EF4-FFF2-40B4-BE49-F238E27FC236}">
                <a16:creationId xmlns:a16="http://schemas.microsoft.com/office/drawing/2014/main" id="{CB9EA841-92A2-4860-BFE5-23978BF77F02}"/>
              </a:ext>
            </a:extLst>
          </p:cNvPr>
          <p:cNvSpPr txBox="1"/>
          <p:nvPr/>
        </p:nvSpPr>
        <p:spPr>
          <a:xfrm>
            <a:off x="838200" y="5224241"/>
            <a:ext cx="9930810" cy="1477328"/>
          </a:xfrm>
          <a:prstGeom prst="rect">
            <a:avLst/>
          </a:prstGeom>
          <a:noFill/>
        </p:spPr>
        <p:txBody>
          <a:bodyPr wrap="square">
            <a:spAutoFit/>
          </a:bodyPr>
          <a:lstStyle/>
          <a:p>
            <a:r>
              <a:rPr lang="en-US" dirty="0"/>
              <a:t>See also UNESCO (2015a). Rethinking education: Towards a global common good? Paris: UNESCO.</a:t>
            </a:r>
          </a:p>
          <a:p>
            <a:r>
              <a:rPr lang="en-US" dirty="0"/>
              <a:t>UNESCO (2015b). Global citizenship education. Topics and learning objectives. Paris: UNESCO.</a:t>
            </a:r>
          </a:p>
          <a:p>
            <a:r>
              <a:rPr lang="en-US" dirty="0"/>
              <a:t>UNESCO (2016). Schools in action. Global citizens for sustainable development. A guide for teachers. Paris: UNESCO. UNESCO (2018). Long walk of peace. Towards a culture of prevention. Paris: UNESCO. Available at </a:t>
            </a:r>
            <a:r>
              <a:rPr lang="en-US" dirty="0">
                <a:hlinkClick r:id="rId3"/>
              </a:rPr>
              <a:t>http://unesdoc.unesco.org/images/0026/002628/262885e.pdf</a:t>
            </a:r>
            <a:r>
              <a:rPr lang="en-US" dirty="0"/>
              <a:t>  </a:t>
            </a:r>
          </a:p>
        </p:txBody>
      </p:sp>
    </p:spTree>
    <p:extLst>
      <p:ext uri="{BB962C8B-B14F-4D97-AF65-F5344CB8AC3E}">
        <p14:creationId xmlns:p14="http://schemas.microsoft.com/office/powerpoint/2010/main" val="3626840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8E06-2E88-486A-B5F9-3D84D62F6E45}"/>
              </a:ext>
            </a:extLst>
          </p:cNvPr>
          <p:cNvSpPr>
            <a:spLocks noGrp="1"/>
          </p:cNvSpPr>
          <p:nvPr>
            <p:ph type="title"/>
          </p:nvPr>
        </p:nvSpPr>
        <p:spPr/>
        <p:txBody>
          <a:bodyPr/>
          <a:lstStyle/>
          <a:p>
            <a:r>
              <a:rPr lang="en-CA" dirty="0"/>
              <a:t>Teaching Culture</a:t>
            </a:r>
            <a:endParaRPr lang="en-US" dirty="0"/>
          </a:p>
        </p:txBody>
      </p:sp>
      <p:sp>
        <p:nvSpPr>
          <p:cNvPr id="3" name="Content Placeholder 2">
            <a:extLst>
              <a:ext uri="{FF2B5EF4-FFF2-40B4-BE49-F238E27FC236}">
                <a16:creationId xmlns:a16="http://schemas.microsoft.com/office/drawing/2014/main" id="{FED9BD0B-E5E2-437A-BD85-04AA90F9BF62}"/>
              </a:ext>
            </a:extLst>
          </p:cNvPr>
          <p:cNvSpPr>
            <a:spLocks noGrp="1"/>
          </p:cNvSpPr>
          <p:nvPr>
            <p:ph idx="1"/>
          </p:nvPr>
        </p:nvSpPr>
        <p:spPr>
          <a:xfrm>
            <a:off x="5188688" y="1825625"/>
            <a:ext cx="6165112" cy="4351338"/>
          </a:xfrm>
        </p:spPr>
        <p:txBody>
          <a:bodyPr/>
          <a:lstStyle/>
          <a:p>
            <a:pPr marL="0" indent="0">
              <a:buNone/>
            </a:pPr>
            <a:r>
              <a:rPr lang="en-CA" dirty="0"/>
              <a:t>There is a difference between:</a:t>
            </a:r>
          </a:p>
          <a:p>
            <a:pPr lvl="1"/>
            <a:r>
              <a:rPr lang="en-CA" dirty="0"/>
              <a:t>Teaching people </a:t>
            </a:r>
            <a:r>
              <a:rPr lang="en-CA" i="1" dirty="0"/>
              <a:t>what that culture is</a:t>
            </a:r>
            <a:r>
              <a:rPr lang="en-CA" dirty="0"/>
              <a:t> (or should be) currently by teaching them about existing and valued artifacts, behaviours and attitudes, and</a:t>
            </a:r>
          </a:p>
          <a:p>
            <a:pPr lvl="1"/>
            <a:r>
              <a:rPr lang="en-CA" dirty="0"/>
              <a:t>Teaching people how to value and respect the differences between cultures, and</a:t>
            </a:r>
          </a:p>
          <a:p>
            <a:pPr lvl="1"/>
            <a:r>
              <a:rPr lang="en-CA" dirty="0"/>
              <a:t>Teaching people </a:t>
            </a:r>
            <a:r>
              <a:rPr lang="en-CA" i="1" dirty="0"/>
              <a:t>how to contribute</a:t>
            </a:r>
            <a:r>
              <a:rPr lang="en-CA" dirty="0"/>
              <a:t> to a culture through the creation and fostering of artifacts, behaviours and attitudes, and</a:t>
            </a:r>
          </a:p>
          <a:p>
            <a:pPr lvl="1"/>
            <a:endParaRPr lang="en-CA" dirty="0"/>
          </a:p>
          <a:p>
            <a:pPr lvl="1"/>
            <a:endParaRPr lang="en-US" dirty="0"/>
          </a:p>
        </p:txBody>
      </p:sp>
      <p:pic>
        <p:nvPicPr>
          <p:cNvPr id="7" name="Picture 6" descr="Chart&#10;&#10;Description automatically generated">
            <a:extLst>
              <a:ext uri="{FF2B5EF4-FFF2-40B4-BE49-F238E27FC236}">
                <a16:creationId xmlns:a16="http://schemas.microsoft.com/office/drawing/2014/main" id="{F2B163F9-25F7-4E17-9AC2-FB4F0AB6B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6772"/>
            <a:ext cx="4511528" cy="4156074"/>
          </a:xfrm>
          <a:prstGeom prst="rect">
            <a:avLst/>
          </a:prstGeom>
        </p:spPr>
      </p:pic>
    </p:spTree>
    <p:extLst>
      <p:ext uri="{BB962C8B-B14F-4D97-AF65-F5344CB8AC3E}">
        <p14:creationId xmlns:p14="http://schemas.microsoft.com/office/powerpoint/2010/main" val="10451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07ED-5401-4C36-962C-3D95ADB2C1D2}"/>
              </a:ext>
            </a:extLst>
          </p:cNvPr>
          <p:cNvSpPr>
            <a:spLocks noGrp="1"/>
          </p:cNvSpPr>
          <p:nvPr>
            <p:ph type="title"/>
          </p:nvPr>
        </p:nvSpPr>
        <p:spPr/>
        <p:txBody>
          <a:bodyPr/>
          <a:lstStyle/>
          <a:p>
            <a:r>
              <a:rPr lang="en-CA" dirty="0"/>
              <a:t>A Learning Culture</a:t>
            </a:r>
            <a:endParaRPr lang="en-US" dirty="0"/>
          </a:p>
        </p:txBody>
      </p:sp>
      <p:sp>
        <p:nvSpPr>
          <p:cNvPr id="3" name="Content Placeholder 2">
            <a:extLst>
              <a:ext uri="{FF2B5EF4-FFF2-40B4-BE49-F238E27FC236}">
                <a16:creationId xmlns:a16="http://schemas.microsoft.com/office/drawing/2014/main" id="{8B17BB48-27F6-40D4-91BF-5CAF344204FF}"/>
              </a:ext>
            </a:extLst>
          </p:cNvPr>
          <p:cNvSpPr>
            <a:spLocks noGrp="1"/>
          </p:cNvSpPr>
          <p:nvPr>
            <p:ph idx="1"/>
          </p:nvPr>
        </p:nvSpPr>
        <p:spPr>
          <a:xfrm>
            <a:off x="838200" y="1825625"/>
            <a:ext cx="10347251" cy="4351338"/>
          </a:xfrm>
        </p:spPr>
        <p:txBody>
          <a:bodyPr>
            <a:normAutofit fontScale="92500" lnSpcReduction="10000"/>
          </a:bodyPr>
          <a:lstStyle/>
          <a:p>
            <a:r>
              <a:rPr lang="en-US" dirty="0"/>
              <a:t>“Culture is a socially constructed phenomenon – it exists in a relational space (how we interact with one another) and is formed in the values we espouse, the beliefs we carry, the actions we take, and the stories we tell.”</a:t>
            </a:r>
          </a:p>
          <a:p>
            <a:r>
              <a:rPr lang="en-US" dirty="0"/>
              <a:t>Two ways of thinking about culture:</a:t>
            </a:r>
          </a:p>
          <a:p>
            <a:pPr lvl="1"/>
            <a:r>
              <a:rPr lang="en-US" dirty="0"/>
              <a:t>the traditional Edgar Schein-like definition that speaks of culture as “a pattern of shared basic assumptions”</a:t>
            </a:r>
          </a:p>
          <a:p>
            <a:pPr lvl="1"/>
            <a:r>
              <a:rPr lang="en-US" dirty="0"/>
              <a:t>The culture that is found in a petri dish where ‘culture’ is understood as the growth produced in that environment.</a:t>
            </a:r>
          </a:p>
          <a:p>
            <a:r>
              <a:rPr lang="en-US" dirty="0"/>
              <a:t>Vs. David </a:t>
            </a:r>
            <a:r>
              <a:rPr lang="en-US" dirty="0" err="1"/>
              <a:t>Berke</a:t>
            </a:r>
            <a:r>
              <a:rPr lang="en-US" dirty="0"/>
              <a:t> who says “I would like to believe “we can grow the kind of learning cultures we need to thrive,” but I don’t think that’s how business works.”</a:t>
            </a:r>
          </a:p>
        </p:txBody>
      </p:sp>
      <p:sp>
        <p:nvSpPr>
          <p:cNvPr id="6" name="TextBox 5">
            <a:extLst>
              <a:ext uri="{FF2B5EF4-FFF2-40B4-BE49-F238E27FC236}">
                <a16:creationId xmlns:a16="http://schemas.microsoft.com/office/drawing/2014/main" id="{8D2B7D43-54D0-4F01-A332-3C13F6727FEB}"/>
              </a:ext>
            </a:extLst>
          </p:cNvPr>
          <p:cNvSpPr txBox="1"/>
          <p:nvPr/>
        </p:nvSpPr>
        <p:spPr>
          <a:xfrm>
            <a:off x="838200" y="5988734"/>
            <a:ext cx="11004848" cy="646331"/>
          </a:xfrm>
          <a:prstGeom prst="rect">
            <a:avLst/>
          </a:prstGeom>
          <a:noFill/>
        </p:spPr>
        <p:txBody>
          <a:bodyPr wrap="square">
            <a:spAutoFit/>
          </a:bodyPr>
          <a:lstStyle/>
          <a:p>
            <a:r>
              <a:rPr lang="en-US" dirty="0"/>
              <a:t>Catherine </a:t>
            </a:r>
            <a:r>
              <a:rPr lang="en-US" dirty="0" err="1"/>
              <a:t>Lombardozzi</a:t>
            </a:r>
            <a:r>
              <a:rPr lang="en-US" dirty="0"/>
              <a:t> </a:t>
            </a:r>
            <a:r>
              <a:rPr lang="en-US" dirty="0">
                <a:hlinkClick r:id="rId2"/>
              </a:rPr>
              <a:t>https://learningsolutionsmag.com/articles/cultivate-a-learning-culture-for-better-business-performance</a:t>
            </a:r>
            <a:r>
              <a:rPr lang="en-US" dirty="0"/>
              <a:t> See also </a:t>
            </a:r>
            <a:r>
              <a:rPr lang="en-US" dirty="0">
                <a:hlinkClick r:id="rId3"/>
              </a:rPr>
              <a:t>https://l4lp.com/cultivating-a-learning-culture/</a:t>
            </a:r>
            <a:r>
              <a:rPr lang="en-US" dirty="0"/>
              <a:t> </a:t>
            </a:r>
          </a:p>
        </p:txBody>
      </p:sp>
    </p:spTree>
    <p:extLst>
      <p:ext uri="{BB962C8B-B14F-4D97-AF65-F5344CB8AC3E}">
        <p14:creationId xmlns:p14="http://schemas.microsoft.com/office/powerpoint/2010/main" val="1694960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B129-E52C-4DBF-9B6C-3C6C388578D1}"/>
              </a:ext>
            </a:extLst>
          </p:cNvPr>
          <p:cNvSpPr>
            <a:spLocks noGrp="1"/>
          </p:cNvSpPr>
          <p:nvPr>
            <p:ph type="title"/>
          </p:nvPr>
        </p:nvSpPr>
        <p:spPr/>
        <p:txBody>
          <a:bodyPr/>
          <a:lstStyle/>
          <a:p>
            <a:r>
              <a:rPr lang="en-CA" dirty="0"/>
              <a:t>A New Culture of Learning</a:t>
            </a:r>
            <a:endParaRPr lang="en-US" dirty="0"/>
          </a:p>
        </p:txBody>
      </p:sp>
      <p:sp>
        <p:nvSpPr>
          <p:cNvPr id="3" name="Content Placeholder 2">
            <a:extLst>
              <a:ext uri="{FF2B5EF4-FFF2-40B4-BE49-F238E27FC236}">
                <a16:creationId xmlns:a16="http://schemas.microsoft.com/office/drawing/2014/main" id="{9E28B089-7064-4B5D-A0A3-AC7D604B9F49}"/>
              </a:ext>
            </a:extLst>
          </p:cNvPr>
          <p:cNvSpPr>
            <a:spLocks noGrp="1"/>
          </p:cNvSpPr>
          <p:nvPr>
            <p:ph idx="1"/>
          </p:nvPr>
        </p:nvSpPr>
        <p:spPr/>
        <p:txBody>
          <a:bodyPr>
            <a:normAutofit/>
          </a:bodyPr>
          <a:lstStyle/>
          <a:p>
            <a:r>
              <a:rPr lang="en-US" dirty="0"/>
              <a:t>“When play happens within a medium for learning—much like a culture in a petri dish—it creates a context in which information, ideas, and passions grow. </a:t>
            </a:r>
          </a:p>
          <a:p>
            <a:r>
              <a:rPr lang="en-US" dirty="0"/>
              <a:t>“The new culture of learning actually comprises two elements:</a:t>
            </a:r>
          </a:p>
          <a:p>
            <a:pPr lvl="1"/>
            <a:r>
              <a:rPr lang="en-US" dirty="0"/>
              <a:t>The first is a massive information network that provides almost unlimited access and resources to learn about anything.</a:t>
            </a:r>
          </a:p>
          <a:p>
            <a:pPr lvl="1"/>
            <a:r>
              <a:rPr lang="en-US" dirty="0"/>
              <a:t>The second is a bounded and structured environment that allows for unlimited agency to build and experiment with things within those boundaries.”</a:t>
            </a:r>
          </a:p>
        </p:txBody>
      </p:sp>
      <p:sp>
        <p:nvSpPr>
          <p:cNvPr id="5" name="TextBox 4">
            <a:extLst>
              <a:ext uri="{FF2B5EF4-FFF2-40B4-BE49-F238E27FC236}">
                <a16:creationId xmlns:a16="http://schemas.microsoft.com/office/drawing/2014/main" id="{AB743A01-D8E7-4C57-80DA-8EDA3B60B2DE}"/>
              </a:ext>
            </a:extLst>
          </p:cNvPr>
          <p:cNvSpPr txBox="1"/>
          <p:nvPr/>
        </p:nvSpPr>
        <p:spPr>
          <a:xfrm>
            <a:off x="987056" y="5665569"/>
            <a:ext cx="8308458" cy="646331"/>
          </a:xfrm>
          <a:prstGeom prst="rect">
            <a:avLst/>
          </a:prstGeom>
          <a:noFill/>
        </p:spPr>
        <p:txBody>
          <a:bodyPr wrap="square">
            <a:spAutoFit/>
          </a:bodyPr>
          <a:lstStyle/>
          <a:p>
            <a:r>
              <a:rPr lang="en-US" dirty="0"/>
              <a:t>Douglas Thomas and John Seely Brown </a:t>
            </a:r>
            <a:r>
              <a:rPr lang="en-US" dirty="0">
                <a:hlinkClick r:id="rId2"/>
              </a:rPr>
              <a:t>http://www.newcultureoflearning.com/newcultureoflearning.pdf</a:t>
            </a:r>
            <a:r>
              <a:rPr lang="en-US" dirty="0"/>
              <a:t> </a:t>
            </a:r>
          </a:p>
        </p:txBody>
      </p:sp>
    </p:spTree>
    <p:extLst>
      <p:ext uri="{BB962C8B-B14F-4D97-AF65-F5344CB8AC3E}">
        <p14:creationId xmlns:p14="http://schemas.microsoft.com/office/powerpoint/2010/main" val="1701715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E8CB-C1A3-4347-B3D9-D5AA6680DA83}"/>
              </a:ext>
            </a:extLst>
          </p:cNvPr>
          <p:cNvSpPr>
            <a:spLocks noGrp="1"/>
          </p:cNvSpPr>
          <p:nvPr>
            <p:ph type="title"/>
          </p:nvPr>
        </p:nvSpPr>
        <p:spPr/>
        <p:txBody>
          <a:bodyPr/>
          <a:lstStyle/>
          <a:p>
            <a:r>
              <a:rPr lang="en-US" dirty="0"/>
              <a:t>What Are Cultures of Learning?</a:t>
            </a:r>
          </a:p>
        </p:txBody>
      </p:sp>
      <p:sp>
        <p:nvSpPr>
          <p:cNvPr id="3" name="Content Placeholder 2">
            <a:extLst>
              <a:ext uri="{FF2B5EF4-FFF2-40B4-BE49-F238E27FC236}">
                <a16:creationId xmlns:a16="http://schemas.microsoft.com/office/drawing/2014/main" id="{14027C4D-B039-4EC8-984E-92A416A7E2F8}"/>
              </a:ext>
            </a:extLst>
          </p:cNvPr>
          <p:cNvSpPr>
            <a:spLocks noGrp="1"/>
          </p:cNvSpPr>
          <p:nvPr>
            <p:ph idx="1"/>
          </p:nvPr>
        </p:nvSpPr>
        <p:spPr>
          <a:xfrm>
            <a:off x="5837274" y="1825625"/>
            <a:ext cx="5516525" cy="4351338"/>
          </a:xfrm>
        </p:spPr>
        <p:txBody>
          <a:bodyPr/>
          <a:lstStyle/>
          <a:p>
            <a:r>
              <a:rPr lang="en-US" dirty="0"/>
              <a:t>What these authors are describing is the Petri dish, not the culture.</a:t>
            </a:r>
          </a:p>
          <a:p>
            <a:endParaRPr lang="en-US" dirty="0"/>
          </a:p>
          <a:p>
            <a:r>
              <a:rPr lang="en-CA" dirty="0"/>
              <a:t>What are cultures of learning? What we do, what we model, what we share, what we create…</a:t>
            </a:r>
            <a:endParaRPr lang="en-US" dirty="0"/>
          </a:p>
        </p:txBody>
      </p:sp>
      <p:sp>
        <p:nvSpPr>
          <p:cNvPr id="5" name="TextBox 4">
            <a:extLst>
              <a:ext uri="{FF2B5EF4-FFF2-40B4-BE49-F238E27FC236}">
                <a16:creationId xmlns:a16="http://schemas.microsoft.com/office/drawing/2014/main" id="{44B318C1-5BBB-469E-90C3-88D178ED5C61}"/>
              </a:ext>
            </a:extLst>
          </p:cNvPr>
          <p:cNvSpPr txBox="1"/>
          <p:nvPr/>
        </p:nvSpPr>
        <p:spPr>
          <a:xfrm>
            <a:off x="838200" y="5988734"/>
            <a:ext cx="6097772" cy="646331"/>
          </a:xfrm>
          <a:prstGeom prst="rect">
            <a:avLst/>
          </a:prstGeom>
          <a:noFill/>
        </p:spPr>
        <p:txBody>
          <a:bodyPr wrap="square">
            <a:spAutoFit/>
          </a:bodyPr>
          <a:lstStyle/>
          <a:p>
            <a:r>
              <a:rPr lang="en-US" dirty="0">
                <a:hlinkClick r:id="rId2"/>
              </a:rPr>
              <a:t>https://www.downes.ca/post/52664 https://www.downes.ca/presentation/326</a:t>
            </a:r>
            <a:r>
              <a:rPr lang="en-US" dirty="0"/>
              <a:t> </a:t>
            </a:r>
          </a:p>
        </p:txBody>
      </p:sp>
      <p:pic>
        <p:nvPicPr>
          <p:cNvPr id="7" name="Picture 6">
            <a:extLst>
              <a:ext uri="{FF2B5EF4-FFF2-40B4-BE49-F238E27FC236}">
                <a16:creationId xmlns:a16="http://schemas.microsoft.com/office/drawing/2014/main" id="{EE31B6D4-FA91-46A5-A1B5-7FA8751B824B}"/>
              </a:ext>
            </a:extLst>
          </p:cNvPr>
          <p:cNvPicPr>
            <a:picLocks noChangeAspect="1"/>
          </p:cNvPicPr>
          <p:nvPr/>
        </p:nvPicPr>
        <p:blipFill>
          <a:blip r:embed="rId3"/>
          <a:stretch>
            <a:fillRect/>
          </a:stretch>
        </p:blipFill>
        <p:spPr>
          <a:xfrm>
            <a:off x="838200" y="1946303"/>
            <a:ext cx="4706007" cy="3305636"/>
          </a:xfrm>
          <a:prstGeom prst="rect">
            <a:avLst/>
          </a:prstGeom>
        </p:spPr>
      </p:pic>
    </p:spTree>
    <p:extLst>
      <p:ext uri="{BB962C8B-B14F-4D97-AF65-F5344CB8AC3E}">
        <p14:creationId xmlns:p14="http://schemas.microsoft.com/office/powerpoint/2010/main" val="304568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024B-F853-40CA-9614-B87E98A71149}"/>
              </a:ext>
            </a:extLst>
          </p:cNvPr>
          <p:cNvSpPr>
            <a:spLocks noGrp="1"/>
          </p:cNvSpPr>
          <p:nvPr>
            <p:ph type="title"/>
          </p:nvPr>
        </p:nvSpPr>
        <p:spPr/>
        <p:txBody>
          <a:bodyPr/>
          <a:lstStyle/>
          <a:p>
            <a:r>
              <a:rPr lang="en-CA" dirty="0"/>
              <a:t>Organizational Culture</a:t>
            </a:r>
            <a:endParaRPr lang="en-US" dirty="0"/>
          </a:p>
        </p:txBody>
      </p:sp>
      <p:sp>
        <p:nvSpPr>
          <p:cNvPr id="3" name="Content Placeholder 2">
            <a:extLst>
              <a:ext uri="{FF2B5EF4-FFF2-40B4-BE49-F238E27FC236}">
                <a16:creationId xmlns:a16="http://schemas.microsoft.com/office/drawing/2014/main" id="{74C4619B-BFE5-4D52-9C59-1C35CA6502CE}"/>
              </a:ext>
            </a:extLst>
          </p:cNvPr>
          <p:cNvSpPr>
            <a:spLocks noGrp="1"/>
          </p:cNvSpPr>
          <p:nvPr>
            <p:ph idx="1"/>
          </p:nvPr>
        </p:nvSpPr>
        <p:spPr>
          <a:xfrm>
            <a:off x="5582093" y="1825625"/>
            <a:ext cx="5771707" cy="4351338"/>
          </a:xfrm>
        </p:spPr>
        <p:txBody>
          <a:bodyPr>
            <a:normAutofit fontScale="92500" lnSpcReduction="20000"/>
          </a:bodyPr>
          <a:lstStyle/>
          <a:p>
            <a:pPr marL="0" indent="0">
              <a:buNone/>
            </a:pPr>
            <a:r>
              <a:rPr lang="en-US" dirty="0"/>
              <a:t>“An organization's culture is based on values derived from basic assumptions about the following:</a:t>
            </a:r>
          </a:p>
          <a:p>
            <a:pPr lvl="1"/>
            <a:r>
              <a:rPr lang="en-US" i="1" dirty="0"/>
              <a:t>Human nature</a:t>
            </a:r>
            <a:r>
              <a:rPr lang="en-US" dirty="0"/>
              <a:t>. Are people inherently good or bad, mutable or immutable, proactive or reactive?</a:t>
            </a:r>
          </a:p>
          <a:p>
            <a:pPr lvl="1"/>
            <a:r>
              <a:rPr lang="en-US" i="1" dirty="0"/>
              <a:t>The organization's relationship to its environment</a:t>
            </a:r>
            <a:r>
              <a:rPr lang="en-US" dirty="0"/>
              <a:t>. How does the organization define its business and its constituencies?</a:t>
            </a:r>
          </a:p>
          <a:p>
            <a:pPr lvl="1"/>
            <a:r>
              <a:rPr lang="en-US" i="1" dirty="0"/>
              <a:t>Appropriate emotions</a:t>
            </a:r>
            <a:r>
              <a:rPr lang="en-US" dirty="0"/>
              <a:t>. Which emotions should people be encouraged to express, and which ones should be suppressed? </a:t>
            </a:r>
          </a:p>
          <a:p>
            <a:pPr lvl="1"/>
            <a:r>
              <a:rPr lang="en-US" i="1" dirty="0"/>
              <a:t>Effectiveness</a:t>
            </a:r>
            <a:r>
              <a:rPr lang="en-US" dirty="0"/>
              <a:t>. What metrics show whether the organization and its individual components are doing well?”</a:t>
            </a:r>
          </a:p>
          <a:p>
            <a:pPr marL="0" indent="0">
              <a:buNone/>
            </a:pPr>
            <a:endParaRPr lang="en-US" dirty="0"/>
          </a:p>
        </p:txBody>
      </p:sp>
      <p:pic>
        <p:nvPicPr>
          <p:cNvPr id="7" name="Picture 6" descr="Diagram&#10;&#10;Description automatically generated">
            <a:extLst>
              <a:ext uri="{FF2B5EF4-FFF2-40B4-BE49-F238E27FC236}">
                <a16:creationId xmlns:a16="http://schemas.microsoft.com/office/drawing/2014/main" id="{6877A114-A2C7-4BF8-ABF8-31C30328E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5625"/>
            <a:ext cx="4508205" cy="4508205"/>
          </a:xfrm>
          <a:prstGeom prst="rect">
            <a:avLst/>
          </a:prstGeom>
        </p:spPr>
      </p:pic>
      <p:sp>
        <p:nvSpPr>
          <p:cNvPr id="9" name="TextBox 8">
            <a:extLst>
              <a:ext uri="{FF2B5EF4-FFF2-40B4-BE49-F238E27FC236}">
                <a16:creationId xmlns:a16="http://schemas.microsoft.com/office/drawing/2014/main" id="{B591F474-F8F3-4F58-A58B-C4F7E4C372C0}"/>
              </a:ext>
            </a:extLst>
          </p:cNvPr>
          <p:cNvSpPr txBox="1"/>
          <p:nvPr/>
        </p:nvSpPr>
        <p:spPr>
          <a:xfrm>
            <a:off x="781493" y="6333830"/>
            <a:ext cx="11025962" cy="646331"/>
          </a:xfrm>
          <a:prstGeom prst="rect">
            <a:avLst/>
          </a:prstGeom>
          <a:noFill/>
        </p:spPr>
        <p:txBody>
          <a:bodyPr wrap="square">
            <a:spAutoFit/>
          </a:bodyPr>
          <a:lstStyle/>
          <a:p>
            <a:r>
              <a:rPr lang="en-US" dirty="0">
                <a:hlinkClick r:id="rId3"/>
              </a:rPr>
              <a:t>https://www.spencerstuart.com/what-we-do/our-capabilities/leadership-consulting/organizational-culture</a:t>
            </a:r>
            <a:endParaRPr lang="en-US" dirty="0"/>
          </a:p>
          <a:p>
            <a:r>
              <a:rPr lang="en-US" dirty="0"/>
              <a:t> </a:t>
            </a:r>
          </a:p>
        </p:txBody>
      </p:sp>
      <p:sp>
        <p:nvSpPr>
          <p:cNvPr id="11" name="TextBox 10">
            <a:extLst>
              <a:ext uri="{FF2B5EF4-FFF2-40B4-BE49-F238E27FC236}">
                <a16:creationId xmlns:a16="http://schemas.microsoft.com/office/drawing/2014/main" id="{DB279862-2FA1-4084-BFE2-8EFB658691E8}"/>
              </a:ext>
            </a:extLst>
          </p:cNvPr>
          <p:cNvSpPr txBox="1"/>
          <p:nvPr/>
        </p:nvSpPr>
        <p:spPr>
          <a:xfrm>
            <a:off x="5582093" y="5737228"/>
            <a:ext cx="6097772" cy="461665"/>
          </a:xfrm>
          <a:prstGeom prst="rect">
            <a:avLst/>
          </a:prstGeom>
          <a:noFill/>
        </p:spPr>
        <p:txBody>
          <a:bodyPr wrap="square">
            <a:spAutoFit/>
          </a:bodyPr>
          <a:lstStyle/>
          <a:p>
            <a:r>
              <a:rPr lang="en-US" sz="1200" dirty="0">
                <a:hlinkClick r:id="rId4"/>
              </a:rPr>
              <a:t>https://www.shrm.org/resourcesandtools/tools-and-samples/toolkits/pages/understandinganddevelopingorganizationalculture.aspx</a:t>
            </a:r>
            <a:r>
              <a:rPr lang="en-US" sz="1200" dirty="0"/>
              <a:t> </a:t>
            </a:r>
          </a:p>
        </p:txBody>
      </p:sp>
    </p:spTree>
    <p:extLst>
      <p:ext uri="{BB962C8B-B14F-4D97-AF65-F5344CB8AC3E}">
        <p14:creationId xmlns:p14="http://schemas.microsoft.com/office/powerpoint/2010/main" val="232897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2204-FB95-4BD9-BDD6-A22B75A68358}"/>
              </a:ext>
            </a:extLst>
          </p:cNvPr>
          <p:cNvSpPr>
            <a:spLocks noGrp="1"/>
          </p:cNvSpPr>
          <p:nvPr>
            <p:ph type="title"/>
          </p:nvPr>
        </p:nvSpPr>
        <p:spPr/>
        <p:txBody>
          <a:bodyPr/>
          <a:lstStyle/>
          <a:p>
            <a:r>
              <a:rPr lang="en-CA" dirty="0"/>
              <a:t>Organizational Culture and Ethics</a:t>
            </a:r>
            <a:endParaRPr lang="en-US" dirty="0"/>
          </a:p>
        </p:txBody>
      </p:sp>
      <p:sp>
        <p:nvSpPr>
          <p:cNvPr id="3" name="Content Placeholder 2">
            <a:extLst>
              <a:ext uri="{FF2B5EF4-FFF2-40B4-BE49-F238E27FC236}">
                <a16:creationId xmlns:a16="http://schemas.microsoft.com/office/drawing/2014/main" id="{B619B4AE-5294-42E9-9DDD-3F4A40B12B44}"/>
              </a:ext>
            </a:extLst>
          </p:cNvPr>
          <p:cNvSpPr>
            <a:spLocks noGrp="1"/>
          </p:cNvSpPr>
          <p:nvPr>
            <p:ph idx="1"/>
          </p:nvPr>
        </p:nvSpPr>
        <p:spPr>
          <a:xfrm>
            <a:off x="838200" y="1825625"/>
            <a:ext cx="10515600" cy="4351338"/>
          </a:xfrm>
        </p:spPr>
        <p:txBody>
          <a:bodyPr>
            <a:normAutofit/>
          </a:bodyPr>
          <a:lstStyle/>
          <a:p>
            <a:r>
              <a:rPr lang="en-CA" dirty="0"/>
              <a:t>OECD: Organizational culture drives ethics; “</a:t>
            </a:r>
            <a:r>
              <a:rPr lang="en-US" dirty="0"/>
              <a:t>Culture is a complex and multi-system framework that must be aligned to encourage ethical behavior” (Trevino &amp; Nelson, 2018)</a:t>
            </a:r>
          </a:p>
          <a:p>
            <a:pPr lvl="1"/>
            <a:r>
              <a:rPr lang="en-US" dirty="0"/>
              <a:t>formal elements “include the official communications of executives, the internal policies and codes of conduct, training programs, employee selection systems (hiring, firing) as well as systems for managing performance and goal-setting.”</a:t>
            </a:r>
          </a:p>
          <a:p>
            <a:pPr lvl="1"/>
            <a:r>
              <a:rPr lang="en-US" dirty="0"/>
              <a:t>informal elements “include norms of daily behavior, rituals that help members understand the organization’s identity and its values, the myths and stories people tell about the organization, and the language people use in daily behavior.”</a:t>
            </a:r>
          </a:p>
        </p:txBody>
      </p:sp>
      <p:sp>
        <p:nvSpPr>
          <p:cNvPr id="5" name="TextBox 4">
            <a:extLst>
              <a:ext uri="{FF2B5EF4-FFF2-40B4-BE49-F238E27FC236}">
                <a16:creationId xmlns:a16="http://schemas.microsoft.com/office/drawing/2014/main" id="{AE2C9068-FA67-4E66-981E-4B92CC684797}"/>
              </a:ext>
            </a:extLst>
          </p:cNvPr>
          <p:cNvSpPr txBox="1"/>
          <p:nvPr/>
        </p:nvSpPr>
        <p:spPr>
          <a:xfrm>
            <a:off x="838200" y="6332612"/>
            <a:ext cx="8710723" cy="369332"/>
          </a:xfrm>
          <a:prstGeom prst="rect">
            <a:avLst/>
          </a:prstGeom>
          <a:noFill/>
        </p:spPr>
        <p:txBody>
          <a:bodyPr wrap="square">
            <a:spAutoFit/>
          </a:bodyPr>
          <a:lstStyle/>
          <a:p>
            <a:r>
              <a:rPr lang="en-US" dirty="0">
                <a:hlinkClick r:id="rId2"/>
              </a:rPr>
              <a:t>https://www.oecd.org/corruption/integrity-forum/academic-papers/Filabi.pdf</a:t>
            </a:r>
            <a:r>
              <a:rPr lang="en-US" dirty="0"/>
              <a:t> </a:t>
            </a:r>
          </a:p>
        </p:txBody>
      </p:sp>
    </p:spTree>
    <p:extLst>
      <p:ext uri="{BB962C8B-B14F-4D97-AF65-F5344CB8AC3E}">
        <p14:creationId xmlns:p14="http://schemas.microsoft.com/office/powerpoint/2010/main" val="2708344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1C9D7-8BFF-4BC4-9F68-56328752821D}"/>
              </a:ext>
            </a:extLst>
          </p:cNvPr>
          <p:cNvSpPr>
            <a:spLocks noGrp="1"/>
          </p:cNvSpPr>
          <p:nvPr>
            <p:ph type="title"/>
          </p:nvPr>
        </p:nvSpPr>
        <p:spPr/>
        <p:txBody>
          <a:bodyPr/>
          <a:lstStyle/>
          <a:p>
            <a:r>
              <a:rPr lang="en-CA" dirty="0"/>
              <a:t>Culture and Ethics</a:t>
            </a:r>
            <a:endParaRPr lang="en-US" dirty="0"/>
          </a:p>
        </p:txBody>
      </p:sp>
      <p:sp>
        <p:nvSpPr>
          <p:cNvPr id="3" name="Content Placeholder 2">
            <a:extLst>
              <a:ext uri="{FF2B5EF4-FFF2-40B4-BE49-F238E27FC236}">
                <a16:creationId xmlns:a16="http://schemas.microsoft.com/office/drawing/2014/main" id="{DD39FC4C-B510-4A7C-83A2-B5FDCEE0C9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39281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C2784A-E7E1-4503-9065-A104A4B30D2C}"/>
              </a:ext>
            </a:extLst>
          </p:cNvPr>
          <p:cNvPicPr>
            <a:picLocks noGrp="1" noChangeAspect="1"/>
          </p:cNvPicPr>
          <p:nvPr>
            <p:ph idx="1"/>
          </p:nvPr>
        </p:nvPicPr>
        <p:blipFill>
          <a:blip r:embed="rId2"/>
          <a:stretch>
            <a:fillRect/>
          </a:stretch>
        </p:blipFill>
        <p:spPr>
          <a:xfrm>
            <a:off x="327793" y="505584"/>
            <a:ext cx="11536414" cy="5846832"/>
          </a:xfrm>
        </p:spPr>
      </p:pic>
    </p:spTree>
    <p:extLst>
      <p:ext uri="{BB962C8B-B14F-4D97-AF65-F5344CB8AC3E}">
        <p14:creationId xmlns:p14="http://schemas.microsoft.com/office/powerpoint/2010/main" val="3645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A1B9-1122-4AF1-9CD3-557D25731E73}"/>
              </a:ext>
            </a:extLst>
          </p:cNvPr>
          <p:cNvSpPr>
            <a:spLocks noGrp="1"/>
          </p:cNvSpPr>
          <p:nvPr>
            <p:ph type="title"/>
          </p:nvPr>
        </p:nvSpPr>
        <p:spPr/>
        <p:txBody>
          <a:bodyPr/>
          <a:lstStyle/>
          <a:p>
            <a:r>
              <a:rPr lang="en-CA" dirty="0"/>
              <a:t>A Culture of Data Governance</a:t>
            </a:r>
            <a:endParaRPr lang="en-US" dirty="0"/>
          </a:p>
        </p:txBody>
      </p:sp>
      <p:sp>
        <p:nvSpPr>
          <p:cNvPr id="3" name="Content Placeholder 2">
            <a:extLst>
              <a:ext uri="{FF2B5EF4-FFF2-40B4-BE49-F238E27FC236}">
                <a16:creationId xmlns:a16="http://schemas.microsoft.com/office/drawing/2014/main" id="{86458420-16F8-415F-B3F9-CD0432062240}"/>
              </a:ext>
            </a:extLst>
          </p:cNvPr>
          <p:cNvSpPr>
            <a:spLocks noGrp="1"/>
          </p:cNvSpPr>
          <p:nvPr>
            <p:ph idx="1"/>
          </p:nvPr>
        </p:nvSpPr>
        <p:spPr/>
        <p:txBody>
          <a:bodyPr>
            <a:normAutofit/>
          </a:bodyPr>
          <a:lstStyle/>
          <a:p>
            <a:r>
              <a:rPr lang="en-US" dirty="0"/>
              <a:t>“A strong data culture typically encompasses the following components:</a:t>
            </a:r>
          </a:p>
          <a:p>
            <a:pPr lvl="1"/>
            <a:r>
              <a:rPr lang="en-US" dirty="0"/>
              <a:t>Access to quality and </a:t>
            </a:r>
            <a:r>
              <a:rPr lang="en-US" dirty="0">
                <a:solidFill>
                  <a:srgbClr val="FF0000"/>
                </a:solidFill>
              </a:rPr>
              <a:t>trustworthy data</a:t>
            </a:r>
          </a:p>
          <a:p>
            <a:pPr lvl="1"/>
            <a:r>
              <a:rPr lang="en-US" dirty="0"/>
              <a:t>High levels of</a:t>
            </a:r>
            <a:r>
              <a:rPr lang="en-US" dirty="0">
                <a:solidFill>
                  <a:srgbClr val="FF0000"/>
                </a:solidFill>
              </a:rPr>
              <a:t> data literacy</a:t>
            </a:r>
          </a:p>
          <a:p>
            <a:pPr lvl="1"/>
            <a:r>
              <a:rPr lang="en-US" dirty="0"/>
              <a:t>Consistent and constructive </a:t>
            </a:r>
            <a:r>
              <a:rPr lang="en-US" dirty="0">
                <a:solidFill>
                  <a:srgbClr val="FF0000"/>
                </a:solidFill>
              </a:rPr>
              <a:t>cross-functional collaboration</a:t>
            </a:r>
            <a:r>
              <a:rPr lang="en-US" dirty="0"/>
              <a:t> around Data Intelligence</a:t>
            </a:r>
          </a:p>
          <a:p>
            <a:pPr lvl="1"/>
            <a:r>
              <a:rPr lang="en-US" dirty="0"/>
              <a:t>Clearly defined and embraced data </a:t>
            </a:r>
            <a:r>
              <a:rPr lang="en-US" dirty="0">
                <a:solidFill>
                  <a:srgbClr val="FF0000"/>
                </a:solidFill>
              </a:rPr>
              <a:t>roles and responsibilities</a:t>
            </a:r>
            <a:r>
              <a:rPr lang="en-US" dirty="0"/>
              <a:t>, such as data owner and data consumer</a:t>
            </a:r>
          </a:p>
          <a:p>
            <a:pPr lvl="1"/>
            <a:r>
              <a:rPr lang="en-US" dirty="0"/>
              <a:t>Adoption of </a:t>
            </a:r>
            <a:r>
              <a:rPr lang="en-US" dirty="0">
                <a:solidFill>
                  <a:srgbClr val="FF0000"/>
                </a:solidFill>
              </a:rPr>
              <a:t>technology</a:t>
            </a:r>
            <a:r>
              <a:rPr lang="en-US" dirty="0"/>
              <a:t> that facilitates data use and analysis</a:t>
            </a:r>
          </a:p>
          <a:p>
            <a:pPr lvl="1"/>
            <a:r>
              <a:rPr lang="en-US" dirty="0"/>
              <a:t>Data </a:t>
            </a:r>
            <a:r>
              <a:rPr lang="en-US" dirty="0">
                <a:solidFill>
                  <a:srgbClr val="FF0000"/>
                </a:solidFill>
              </a:rPr>
              <a:t>citizens who feel empowered</a:t>
            </a:r>
            <a:r>
              <a:rPr lang="en-US" dirty="0"/>
              <a:t> to make critical decisions based on data”</a:t>
            </a:r>
          </a:p>
          <a:p>
            <a:endParaRPr lang="en-US" dirty="0"/>
          </a:p>
        </p:txBody>
      </p:sp>
      <p:sp>
        <p:nvSpPr>
          <p:cNvPr id="6" name="TextBox 5">
            <a:extLst>
              <a:ext uri="{FF2B5EF4-FFF2-40B4-BE49-F238E27FC236}">
                <a16:creationId xmlns:a16="http://schemas.microsoft.com/office/drawing/2014/main" id="{3288749D-26E2-4EC6-8F60-11BF98E4B342}"/>
              </a:ext>
            </a:extLst>
          </p:cNvPr>
          <p:cNvSpPr txBox="1"/>
          <p:nvPr/>
        </p:nvSpPr>
        <p:spPr>
          <a:xfrm>
            <a:off x="838200" y="5853797"/>
            <a:ext cx="8604398" cy="369332"/>
          </a:xfrm>
          <a:prstGeom prst="rect">
            <a:avLst/>
          </a:prstGeom>
          <a:noFill/>
        </p:spPr>
        <p:txBody>
          <a:bodyPr wrap="square">
            <a:spAutoFit/>
          </a:bodyPr>
          <a:lstStyle/>
          <a:p>
            <a:r>
              <a:rPr lang="en-US" dirty="0">
                <a:hlinkClick r:id="rId2"/>
              </a:rPr>
              <a:t>https://www.collibra.com/us/en/blog/building-a-data-culture</a:t>
            </a:r>
            <a:r>
              <a:rPr lang="en-US" dirty="0"/>
              <a:t> </a:t>
            </a:r>
          </a:p>
        </p:txBody>
      </p:sp>
    </p:spTree>
    <p:extLst>
      <p:ext uri="{BB962C8B-B14F-4D97-AF65-F5344CB8AC3E}">
        <p14:creationId xmlns:p14="http://schemas.microsoft.com/office/powerpoint/2010/main" val="27448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5C0C-9D49-4AE7-B100-2EED5B2588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B58A95-2406-48A3-AFC6-27AE76C103C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8412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BEF8-8900-4F87-904C-785D5026B3F3}"/>
              </a:ext>
            </a:extLst>
          </p:cNvPr>
          <p:cNvSpPr>
            <a:spLocks noGrp="1"/>
          </p:cNvSpPr>
          <p:nvPr>
            <p:ph type="title"/>
          </p:nvPr>
        </p:nvSpPr>
        <p:spPr/>
        <p:txBody>
          <a:bodyPr/>
          <a:lstStyle/>
          <a:p>
            <a:r>
              <a:rPr lang="en-CA" dirty="0"/>
              <a:t>Citizenship</a:t>
            </a:r>
            <a:endParaRPr lang="en-US" dirty="0"/>
          </a:p>
        </p:txBody>
      </p:sp>
      <p:sp>
        <p:nvSpPr>
          <p:cNvPr id="3" name="Content Placeholder 2">
            <a:extLst>
              <a:ext uri="{FF2B5EF4-FFF2-40B4-BE49-F238E27FC236}">
                <a16:creationId xmlns:a16="http://schemas.microsoft.com/office/drawing/2014/main" id="{3FC1BF7B-8B7D-4768-989B-C2C0E97C99F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432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C856-ECAD-4FDF-B6BE-392066865974}"/>
              </a:ext>
            </a:extLst>
          </p:cNvPr>
          <p:cNvSpPr>
            <a:spLocks noGrp="1"/>
          </p:cNvSpPr>
          <p:nvPr>
            <p:ph type="title"/>
          </p:nvPr>
        </p:nvSpPr>
        <p:spPr/>
        <p:txBody>
          <a:bodyPr/>
          <a:lstStyle/>
          <a:p>
            <a:r>
              <a:rPr lang="en-CA" dirty="0"/>
              <a:t>Community and Responsibility</a:t>
            </a:r>
            <a:endParaRPr lang="en-US" dirty="0"/>
          </a:p>
        </p:txBody>
      </p:sp>
      <p:pic>
        <p:nvPicPr>
          <p:cNvPr id="5" name="Content Placeholder 4" descr="Diagram&#10;&#10;Description automatically generated">
            <a:extLst>
              <a:ext uri="{FF2B5EF4-FFF2-40B4-BE49-F238E27FC236}">
                <a16:creationId xmlns:a16="http://schemas.microsoft.com/office/drawing/2014/main" id="{C41AFD2C-95CE-4DED-B217-1436E11EC7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0819" y="1381141"/>
            <a:ext cx="7422906" cy="4809741"/>
          </a:xfrm>
        </p:spPr>
      </p:pic>
      <p:sp>
        <p:nvSpPr>
          <p:cNvPr id="7" name="TextBox 6">
            <a:extLst>
              <a:ext uri="{FF2B5EF4-FFF2-40B4-BE49-F238E27FC236}">
                <a16:creationId xmlns:a16="http://schemas.microsoft.com/office/drawing/2014/main" id="{F1D2C148-F1F5-4808-BC35-9DA6FA0B1151}"/>
              </a:ext>
            </a:extLst>
          </p:cNvPr>
          <p:cNvSpPr txBox="1"/>
          <p:nvPr/>
        </p:nvSpPr>
        <p:spPr>
          <a:xfrm>
            <a:off x="838200" y="5988734"/>
            <a:ext cx="9739423" cy="646331"/>
          </a:xfrm>
          <a:prstGeom prst="rect">
            <a:avLst/>
          </a:prstGeom>
          <a:solidFill>
            <a:schemeClr val="bg1"/>
          </a:solidFill>
        </p:spPr>
        <p:txBody>
          <a:bodyPr wrap="square">
            <a:spAutoFit/>
          </a:bodyPr>
          <a:lstStyle/>
          <a:p>
            <a:r>
              <a:rPr lang="en-US" dirty="0">
                <a:hlinkClick r:id="rId3"/>
              </a:rPr>
              <a:t>Stacia L. Kock </a:t>
            </a:r>
            <a:r>
              <a:rPr lang="en-US" dirty="0"/>
              <a:t>, 2011, </a:t>
            </a:r>
            <a:r>
              <a:rPr lang="en-US" dirty="0">
                <a:hlinkClick r:id="rId4"/>
              </a:rPr>
              <a:t>https://www.semanticscholar.org/paper/TOWARDS-INCLUSION%3A-EXPANDING-AND-CHALLENGING-Kock/769716d26f0fb251cbe8f082d05cd39906385da5</a:t>
            </a:r>
            <a:r>
              <a:rPr lang="en-US" dirty="0"/>
              <a:t> </a:t>
            </a:r>
          </a:p>
        </p:txBody>
      </p:sp>
    </p:spTree>
    <p:extLst>
      <p:ext uri="{BB962C8B-B14F-4D97-AF65-F5344CB8AC3E}">
        <p14:creationId xmlns:p14="http://schemas.microsoft.com/office/powerpoint/2010/main" val="328298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DCD9-11F5-4A78-B93A-A906033A2054}"/>
              </a:ext>
            </a:extLst>
          </p:cNvPr>
          <p:cNvSpPr>
            <a:spLocks noGrp="1"/>
          </p:cNvSpPr>
          <p:nvPr>
            <p:ph type="title"/>
          </p:nvPr>
        </p:nvSpPr>
        <p:spPr/>
        <p:txBody>
          <a:bodyPr/>
          <a:lstStyle/>
          <a:p>
            <a:r>
              <a:rPr lang="en-CA" dirty="0"/>
              <a:t>Political and Economic Participation…</a:t>
            </a:r>
            <a:endParaRPr lang="en-US" dirty="0"/>
          </a:p>
        </p:txBody>
      </p:sp>
      <p:sp>
        <p:nvSpPr>
          <p:cNvPr id="3" name="Content Placeholder 2">
            <a:extLst>
              <a:ext uri="{FF2B5EF4-FFF2-40B4-BE49-F238E27FC236}">
                <a16:creationId xmlns:a16="http://schemas.microsoft.com/office/drawing/2014/main" id="{F9773745-98F6-4207-B7B2-28705BAE1BDF}"/>
              </a:ext>
            </a:extLst>
          </p:cNvPr>
          <p:cNvSpPr>
            <a:spLocks noGrp="1"/>
          </p:cNvSpPr>
          <p:nvPr>
            <p:ph idx="1"/>
          </p:nvPr>
        </p:nvSpPr>
        <p:spPr>
          <a:xfrm>
            <a:off x="838200" y="1825625"/>
            <a:ext cx="8852452" cy="4351338"/>
          </a:xfrm>
        </p:spPr>
        <p:txBody>
          <a:bodyPr/>
          <a:lstStyle/>
          <a:p>
            <a:r>
              <a:rPr lang="en-CA" dirty="0"/>
              <a:t>Lockean liberalism: “pursue the good life and be free from unreasonable government interference”</a:t>
            </a:r>
          </a:p>
          <a:p>
            <a:pPr lvl="1"/>
            <a:r>
              <a:rPr lang="en-CA" dirty="0"/>
              <a:t>Prior belief, described by de Tocqueville, that all are “born equal”</a:t>
            </a:r>
          </a:p>
          <a:p>
            <a:pPr lvl="1"/>
            <a:r>
              <a:rPr lang="en-CA" dirty="0"/>
              <a:t>Based on competition, with presumption of fairness</a:t>
            </a:r>
          </a:p>
          <a:p>
            <a:r>
              <a:rPr lang="en-CA" dirty="0"/>
              <a:t>Republicanism: widespread participation of citizenry</a:t>
            </a:r>
          </a:p>
          <a:p>
            <a:pPr lvl="1"/>
            <a:r>
              <a:rPr lang="en-CA" dirty="0"/>
              <a:t>Basis of participation is a duty toward the community</a:t>
            </a:r>
          </a:p>
          <a:p>
            <a:pPr lvl="1"/>
            <a:r>
              <a:rPr lang="en-CA" dirty="0"/>
              <a:t>Jefferson: public education necessary to develop the means and the skill</a:t>
            </a:r>
          </a:p>
          <a:p>
            <a:endParaRPr lang="en-CA" dirty="0"/>
          </a:p>
          <a:p>
            <a:endParaRPr lang="en-US" dirty="0"/>
          </a:p>
        </p:txBody>
      </p:sp>
      <p:sp>
        <p:nvSpPr>
          <p:cNvPr id="4" name="TextBox 3">
            <a:extLst>
              <a:ext uri="{FF2B5EF4-FFF2-40B4-BE49-F238E27FC236}">
                <a16:creationId xmlns:a16="http://schemas.microsoft.com/office/drawing/2014/main" id="{34CACBBF-1780-4043-A102-DE4F11D2015C}"/>
              </a:ext>
            </a:extLst>
          </p:cNvPr>
          <p:cNvSpPr txBox="1"/>
          <p:nvPr/>
        </p:nvSpPr>
        <p:spPr>
          <a:xfrm>
            <a:off x="1033670" y="5416826"/>
            <a:ext cx="4671391" cy="646331"/>
          </a:xfrm>
          <a:prstGeom prst="rect">
            <a:avLst/>
          </a:prstGeom>
          <a:noFill/>
        </p:spPr>
        <p:txBody>
          <a:bodyPr wrap="square" rtlCol="0">
            <a:spAutoFit/>
          </a:bodyPr>
          <a:lstStyle/>
          <a:p>
            <a:r>
              <a:rPr lang="en-CA" dirty="0" err="1"/>
              <a:t>Mossberger</a:t>
            </a:r>
            <a:r>
              <a:rPr lang="en-CA" dirty="0"/>
              <a:t>, Tolbert &amp; McNeal, 2008. </a:t>
            </a:r>
            <a:r>
              <a:rPr lang="en-CA" i="1" dirty="0"/>
              <a:t>Digital Citizenship</a:t>
            </a:r>
            <a:r>
              <a:rPr lang="en-CA" dirty="0"/>
              <a:t>. MIT. pp. 6-7</a:t>
            </a:r>
            <a:endParaRPr lang="en-US" dirty="0"/>
          </a:p>
        </p:txBody>
      </p:sp>
    </p:spTree>
    <p:extLst>
      <p:ext uri="{BB962C8B-B14F-4D97-AF65-F5344CB8AC3E}">
        <p14:creationId xmlns:p14="http://schemas.microsoft.com/office/powerpoint/2010/main" val="161119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99B-AC7C-4324-B7AD-B280D0732757}"/>
              </a:ext>
            </a:extLst>
          </p:cNvPr>
          <p:cNvSpPr>
            <a:spLocks noGrp="1"/>
          </p:cNvSpPr>
          <p:nvPr>
            <p:ph type="title"/>
          </p:nvPr>
        </p:nvSpPr>
        <p:spPr/>
        <p:txBody>
          <a:bodyPr/>
          <a:lstStyle/>
          <a:p>
            <a:r>
              <a:rPr lang="en-CA" dirty="0"/>
              <a:t>The Digital Nation</a:t>
            </a:r>
            <a:endParaRPr lang="en-US" dirty="0"/>
          </a:p>
        </p:txBody>
      </p:sp>
      <p:sp>
        <p:nvSpPr>
          <p:cNvPr id="3" name="Content Placeholder 2">
            <a:extLst>
              <a:ext uri="{FF2B5EF4-FFF2-40B4-BE49-F238E27FC236}">
                <a16:creationId xmlns:a16="http://schemas.microsoft.com/office/drawing/2014/main" id="{D3A8184F-C118-4619-99DF-54192AE15579}"/>
              </a:ext>
            </a:extLst>
          </p:cNvPr>
          <p:cNvSpPr>
            <a:spLocks noGrp="1"/>
          </p:cNvSpPr>
          <p:nvPr>
            <p:ph idx="1"/>
          </p:nvPr>
        </p:nvSpPr>
        <p:spPr>
          <a:xfrm>
            <a:off x="838200" y="1825625"/>
            <a:ext cx="7869865" cy="4351338"/>
          </a:xfrm>
        </p:spPr>
        <p:txBody>
          <a:bodyPr/>
          <a:lstStyle/>
          <a:p>
            <a:r>
              <a:rPr lang="en-CA" dirty="0"/>
              <a:t>Wired, 1997: The Digital Citizen and </a:t>
            </a:r>
            <a:r>
              <a:rPr lang="en-US" dirty="0"/>
              <a:t>Birth of a Digital Nation, Jon Katz</a:t>
            </a:r>
          </a:p>
          <a:p>
            <a:pPr lvl="1"/>
            <a:r>
              <a:rPr lang="en-US" dirty="0"/>
              <a:t>“blends the humanism of liberalism with the economic vitality of conservatism.”</a:t>
            </a:r>
          </a:p>
          <a:p>
            <a:pPr lvl="1"/>
            <a:r>
              <a:rPr lang="en-US" dirty="0"/>
              <a:t>“reject both the interventionist dogma of the left and the intolerant ideology of the right”</a:t>
            </a:r>
          </a:p>
          <a:p>
            <a:pPr lvl="1"/>
            <a:r>
              <a:rPr lang="en-US" dirty="0"/>
              <a:t>“embrace rationalism, revere civil liberties and free-market economics”</a:t>
            </a:r>
          </a:p>
          <a:p>
            <a:r>
              <a:rPr lang="en-US" dirty="0"/>
              <a:t>Buzzfeed, 2019: We were promised community, civics, and convenience. Instead, we found ourselves dislocated, distrustful, and disengaged.</a:t>
            </a:r>
          </a:p>
        </p:txBody>
      </p:sp>
      <p:sp>
        <p:nvSpPr>
          <p:cNvPr id="5" name="TextBox 4">
            <a:extLst>
              <a:ext uri="{FF2B5EF4-FFF2-40B4-BE49-F238E27FC236}">
                <a16:creationId xmlns:a16="http://schemas.microsoft.com/office/drawing/2014/main" id="{FD4E8B59-A58F-483C-8150-5118C95051A4}"/>
              </a:ext>
            </a:extLst>
          </p:cNvPr>
          <p:cNvSpPr txBox="1"/>
          <p:nvPr/>
        </p:nvSpPr>
        <p:spPr>
          <a:xfrm>
            <a:off x="838200" y="6169709"/>
            <a:ext cx="11353800" cy="646331"/>
          </a:xfrm>
          <a:prstGeom prst="rect">
            <a:avLst/>
          </a:prstGeom>
          <a:noFill/>
        </p:spPr>
        <p:txBody>
          <a:bodyPr wrap="square">
            <a:spAutoFit/>
          </a:bodyPr>
          <a:lstStyle/>
          <a:p>
            <a:r>
              <a:rPr lang="en-US" dirty="0">
                <a:hlinkClick r:id="rId2"/>
              </a:rPr>
              <a:t>https://www.buzzfeednews.com/article/josephbernstein/in-the-2010s-decade-we-became-alienated-by-technology</a:t>
            </a:r>
            <a:endParaRPr lang="en-US" dirty="0"/>
          </a:p>
          <a:p>
            <a:r>
              <a:rPr lang="en-US" dirty="0">
                <a:hlinkClick r:id="rId3"/>
              </a:rPr>
              <a:t>http://www.csun.edu/~vcspc00g/454/digitalcitizen1.html</a:t>
            </a:r>
            <a:r>
              <a:rPr lang="en-US" dirty="0"/>
              <a:t>  </a:t>
            </a:r>
          </a:p>
        </p:txBody>
      </p:sp>
      <p:pic>
        <p:nvPicPr>
          <p:cNvPr id="7" name="Picture 6" descr="A picture containing text, person, people, old&#10;&#10;Description automatically generated">
            <a:extLst>
              <a:ext uri="{FF2B5EF4-FFF2-40B4-BE49-F238E27FC236}">
                <a16:creationId xmlns:a16="http://schemas.microsoft.com/office/drawing/2014/main" id="{223F0B27-1178-4679-9246-EEA14568D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637" y="1924494"/>
            <a:ext cx="2995593" cy="3820384"/>
          </a:xfrm>
          <a:prstGeom prst="rect">
            <a:avLst/>
          </a:prstGeom>
        </p:spPr>
      </p:pic>
    </p:spTree>
    <p:extLst>
      <p:ext uri="{BB962C8B-B14F-4D97-AF65-F5344CB8AC3E}">
        <p14:creationId xmlns:p14="http://schemas.microsoft.com/office/powerpoint/2010/main" val="181357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vector graphics&#10;&#10;Description automatically generated">
            <a:extLst>
              <a:ext uri="{FF2B5EF4-FFF2-40B4-BE49-F238E27FC236}">
                <a16:creationId xmlns:a16="http://schemas.microsoft.com/office/drawing/2014/main" id="{E5BD364A-E6B9-4772-B552-C25D99435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70" y="2335305"/>
            <a:ext cx="5923516" cy="3331978"/>
          </a:xfrm>
          <a:prstGeom prst="rect">
            <a:avLst/>
          </a:prstGeom>
        </p:spPr>
      </p:pic>
      <p:sp>
        <p:nvSpPr>
          <p:cNvPr id="2" name="Title 1">
            <a:extLst>
              <a:ext uri="{FF2B5EF4-FFF2-40B4-BE49-F238E27FC236}">
                <a16:creationId xmlns:a16="http://schemas.microsoft.com/office/drawing/2014/main" id="{0BF646C7-D448-4A2F-85E9-A8223834F3DC}"/>
              </a:ext>
            </a:extLst>
          </p:cNvPr>
          <p:cNvSpPr>
            <a:spLocks noGrp="1"/>
          </p:cNvSpPr>
          <p:nvPr>
            <p:ph type="title"/>
          </p:nvPr>
        </p:nvSpPr>
        <p:spPr/>
        <p:txBody>
          <a:bodyPr/>
          <a:lstStyle/>
          <a:p>
            <a:r>
              <a:rPr lang="en-CA" dirty="0"/>
              <a:t>The Idea of Citizenship</a:t>
            </a:r>
            <a:endParaRPr lang="en-US" dirty="0"/>
          </a:p>
        </p:txBody>
      </p:sp>
      <p:sp>
        <p:nvSpPr>
          <p:cNvPr id="3" name="Content Placeholder 2">
            <a:extLst>
              <a:ext uri="{FF2B5EF4-FFF2-40B4-BE49-F238E27FC236}">
                <a16:creationId xmlns:a16="http://schemas.microsoft.com/office/drawing/2014/main" id="{672846E4-E0A9-4D13-81A9-B820B5272F04}"/>
              </a:ext>
            </a:extLst>
          </p:cNvPr>
          <p:cNvSpPr>
            <a:spLocks noGrp="1"/>
          </p:cNvSpPr>
          <p:nvPr>
            <p:ph idx="1"/>
          </p:nvPr>
        </p:nvSpPr>
        <p:spPr>
          <a:xfrm>
            <a:off x="3306726" y="1825625"/>
            <a:ext cx="8047074" cy="4351338"/>
          </a:xfrm>
        </p:spPr>
        <p:txBody>
          <a:bodyPr/>
          <a:lstStyle/>
          <a:p>
            <a:r>
              <a:rPr lang="en-US" dirty="0"/>
              <a:t>“Citizenship as an idea of its own is both crucial and crucially misunderstood, often reduced to political notions (</a:t>
            </a:r>
            <a:r>
              <a:rPr lang="en-US" i="1" dirty="0"/>
              <a:t>Be heard–Vote!</a:t>
            </a:r>
            <a:r>
              <a:rPr lang="en-US" dirty="0"/>
              <a:t>) or those ecological (</a:t>
            </a:r>
            <a:r>
              <a:rPr lang="en-US" i="1" dirty="0"/>
              <a:t>Always Recycle!</a:t>
            </a:r>
            <a:r>
              <a:rPr lang="en-US" dirty="0"/>
              <a:t>). Consider how infrequently many adults consider how the work they do, the things they buy, or the food they eat affects national or global citizenship.</a:t>
            </a:r>
          </a:p>
          <a:p>
            <a:r>
              <a:rPr lang="en-US" dirty="0"/>
              <a:t>“This is all big picture thinking that is, somehow, easy to miss.”</a:t>
            </a:r>
          </a:p>
          <a:p>
            <a:endParaRPr lang="en-US" dirty="0"/>
          </a:p>
        </p:txBody>
      </p:sp>
      <p:sp>
        <p:nvSpPr>
          <p:cNvPr id="4" name="TextBox 3">
            <a:extLst>
              <a:ext uri="{FF2B5EF4-FFF2-40B4-BE49-F238E27FC236}">
                <a16:creationId xmlns:a16="http://schemas.microsoft.com/office/drawing/2014/main" id="{FF0C3A44-CD02-4C01-96B7-80833135D495}"/>
              </a:ext>
            </a:extLst>
          </p:cNvPr>
          <p:cNvSpPr txBox="1"/>
          <p:nvPr/>
        </p:nvSpPr>
        <p:spPr>
          <a:xfrm>
            <a:off x="972520" y="5988734"/>
            <a:ext cx="9734466" cy="646331"/>
          </a:xfrm>
          <a:prstGeom prst="rect">
            <a:avLst/>
          </a:prstGeom>
          <a:noFill/>
        </p:spPr>
        <p:txBody>
          <a:bodyPr wrap="square">
            <a:spAutoFit/>
          </a:bodyPr>
          <a:lstStyle/>
          <a:p>
            <a:r>
              <a:rPr lang="en-US" dirty="0">
                <a:hlinkClick r:id="rId3"/>
              </a:rPr>
              <a:t>https://www.teachthought.com/the-future-of-learning/digital-leadership-2/</a:t>
            </a:r>
            <a:endParaRPr lang="en-US" dirty="0"/>
          </a:p>
          <a:p>
            <a:r>
              <a:rPr lang="en-US" dirty="0"/>
              <a:t>Image: </a:t>
            </a:r>
            <a:r>
              <a:rPr lang="en-US" dirty="0">
                <a:hlinkClick r:id="rId4"/>
              </a:rPr>
              <a:t>https://giteshtrivedi.wordpress.com/2019/01/30/politics-or-citizenship-learning-in-school/</a:t>
            </a:r>
            <a:r>
              <a:rPr lang="en-US" dirty="0"/>
              <a:t>  </a:t>
            </a:r>
          </a:p>
        </p:txBody>
      </p:sp>
    </p:spTree>
    <p:extLst>
      <p:ext uri="{BB962C8B-B14F-4D97-AF65-F5344CB8AC3E}">
        <p14:creationId xmlns:p14="http://schemas.microsoft.com/office/powerpoint/2010/main" val="412590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F06B-0D75-4268-8556-8992DB1531EB}"/>
              </a:ext>
            </a:extLst>
          </p:cNvPr>
          <p:cNvSpPr>
            <a:spLocks noGrp="1"/>
          </p:cNvSpPr>
          <p:nvPr>
            <p:ph type="title"/>
          </p:nvPr>
        </p:nvSpPr>
        <p:spPr/>
        <p:txBody>
          <a:bodyPr/>
          <a:lstStyle/>
          <a:p>
            <a:r>
              <a:rPr lang="en-CA" dirty="0"/>
              <a:t>Digital Citizenship…</a:t>
            </a:r>
            <a:endParaRPr lang="en-US" dirty="0"/>
          </a:p>
        </p:txBody>
      </p:sp>
      <p:sp>
        <p:nvSpPr>
          <p:cNvPr id="3" name="Content Placeholder 2">
            <a:extLst>
              <a:ext uri="{FF2B5EF4-FFF2-40B4-BE49-F238E27FC236}">
                <a16:creationId xmlns:a16="http://schemas.microsoft.com/office/drawing/2014/main" id="{69552D06-C125-4D61-8C7E-EFA13E3D22AB}"/>
              </a:ext>
            </a:extLst>
          </p:cNvPr>
          <p:cNvSpPr>
            <a:spLocks noGrp="1"/>
          </p:cNvSpPr>
          <p:nvPr>
            <p:ph idx="1"/>
          </p:nvPr>
        </p:nvSpPr>
        <p:spPr>
          <a:xfrm>
            <a:off x="4327451" y="1825625"/>
            <a:ext cx="7026348" cy="4351338"/>
          </a:xfrm>
        </p:spPr>
        <p:txBody>
          <a:bodyPr>
            <a:normAutofit/>
          </a:bodyPr>
          <a:lstStyle/>
          <a:p>
            <a:pPr marL="0" indent="0">
              <a:buNone/>
            </a:pPr>
            <a:r>
              <a:rPr lang="en-US" dirty="0"/>
              <a:t>Terry </a:t>
            </a:r>
            <a:r>
              <a:rPr lang="en-US" dirty="0" err="1"/>
              <a:t>Heick</a:t>
            </a:r>
            <a:r>
              <a:rPr lang="en-US" dirty="0"/>
              <a:t>:</a:t>
            </a:r>
          </a:p>
          <a:p>
            <a:pPr lvl="1"/>
            <a:r>
              <a:rPr lang="en-US" dirty="0"/>
              <a:t>Citizenship: “consists of self-knowledge, interaction, and intimate knowledge of a place, its people, and its cultural history.”</a:t>
            </a:r>
          </a:p>
          <a:p>
            <a:pPr lvl="1"/>
            <a:r>
              <a:rPr lang="en-US" dirty="0"/>
              <a:t>Digital Citizenship: “Self-monitored participation that reflects conscious interdependence with all (visible and less visible) community members… (and) The quality of habits, actions, and consumption patterns that impact the ecology of digital content and communities.” </a:t>
            </a:r>
          </a:p>
          <a:p>
            <a:endParaRPr lang="en-US" dirty="0"/>
          </a:p>
        </p:txBody>
      </p:sp>
      <p:sp>
        <p:nvSpPr>
          <p:cNvPr id="5" name="TextBox 4">
            <a:extLst>
              <a:ext uri="{FF2B5EF4-FFF2-40B4-BE49-F238E27FC236}">
                <a16:creationId xmlns:a16="http://schemas.microsoft.com/office/drawing/2014/main" id="{37C5F5AB-721D-4BC6-912E-A8A115BA6058}"/>
              </a:ext>
            </a:extLst>
          </p:cNvPr>
          <p:cNvSpPr txBox="1"/>
          <p:nvPr/>
        </p:nvSpPr>
        <p:spPr>
          <a:xfrm>
            <a:off x="838200" y="5519335"/>
            <a:ext cx="8791412" cy="923330"/>
          </a:xfrm>
          <a:prstGeom prst="rect">
            <a:avLst/>
          </a:prstGeom>
          <a:noFill/>
        </p:spPr>
        <p:txBody>
          <a:bodyPr wrap="square">
            <a:spAutoFit/>
          </a:bodyPr>
          <a:lstStyle/>
          <a:p>
            <a:r>
              <a:rPr lang="en-US" dirty="0">
                <a:hlinkClick r:id="rId2"/>
              </a:rPr>
              <a:t>https://www.merriam-webster.com/dictionary/citizenship  </a:t>
            </a:r>
          </a:p>
          <a:p>
            <a:r>
              <a:rPr lang="en-US" dirty="0">
                <a:hlinkClick r:id="rId2"/>
              </a:rPr>
              <a:t>https://www.teachthought.com/the-future-of-learning/definition-digital-citizenship/</a:t>
            </a:r>
            <a:r>
              <a:rPr lang="en-US" dirty="0"/>
              <a:t> </a:t>
            </a:r>
          </a:p>
          <a:p>
            <a:r>
              <a:rPr lang="en-US" dirty="0">
                <a:hlinkClick r:id="rId3"/>
              </a:rPr>
              <a:t>https://www.virtuallibrary.info/digital-citizenship.html</a:t>
            </a:r>
            <a:r>
              <a:rPr lang="en-US" dirty="0"/>
              <a:t> </a:t>
            </a:r>
          </a:p>
        </p:txBody>
      </p:sp>
      <p:pic>
        <p:nvPicPr>
          <p:cNvPr id="4" name="Picture 3">
            <a:extLst>
              <a:ext uri="{FF2B5EF4-FFF2-40B4-BE49-F238E27FC236}">
                <a16:creationId xmlns:a16="http://schemas.microsoft.com/office/drawing/2014/main" id="{0D6E94F9-DD57-4920-AA10-4BB0F58006B7}"/>
              </a:ext>
            </a:extLst>
          </p:cNvPr>
          <p:cNvPicPr>
            <a:picLocks noChangeAspect="1"/>
          </p:cNvPicPr>
          <p:nvPr/>
        </p:nvPicPr>
        <p:blipFill>
          <a:blip r:embed="rId4"/>
          <a:stretch>
            <a:fillRect/>
          </a:stretch>
        </p:blipFill>
        <p:spPr>
          <a:xfrm>
            <a:off x="804132" y="1956390"/>
            <a:ext cx="3523319" cy="3104707"/>
          </a:xfrm>
          <a:prstGeom prst="rect">
            <a:avLst/>
          </a:prstGeom>
        </p:spPr>
      </p:pic>
    </p:spTree>
    <p:extLst>
      <p:ext uri="{BB962C8B-B14F-4D97-AF65-F5344CB8AC3E}">
        <p14:creationId xmlns:p14="http://schemas.microsoft.com/office/powerpoint/2010/main" val="399134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6B26-5107-46C9-AD6F-019EC281E2C4}"/>
              </a:ext>
            </a:extLst>
          </p:cNvPr>
          <p:cNvSpPr>
            <a:spLocks noGrp="1"/>
          </p:cNvSpPr>
          <p:nvPr>
            <p:ph type="title"/>
          </p:nvPr>
        </p:nvSpPr>
        <p:spPr/>
        <p:txBody>
          <a:bodyPr/>
          <a:lstStyle/>
          <a:p>
            <a:r>
              <a:rPr lang="en-CA" dirty="0"/>
              <a:t>Upstairs Downstairs</a:t>
            </a:r>
            <a:endParaRPr lang="en-US" dirty="0"/>
          </a:p>
        </p:txBody>
      </p:sp>
      <p:sp>
        <p:nvSpPr>
          <p:cNvPr id="3" name="Content Placeholder 2">
            <a:extLst>
              <a:ext uri="{FF2B5EF4-FFF2-40B4-BE49-F238E27FC236}">
                <a16:creationId xmlns:a16="http://schemas.microsoft.com/office/drawing/2014/main" id="{D8F943CE-304E-4E54-B87A-48509C0B58A7}"/>
              </a:ext>
            </a:extLst>
          </p:cNvPr>
          <p:cNvSpPr>
            <a:spLocks noGrp="1"/>
          </p:cNvSpPr>
          <p:nvPr>
            <p:ph idx="1"/>
          </p:nvPr>
        </p:nvSpPr>
        <p:spPr/>
        <p:txBody>
          <a:bodyPr>
            <a:normAutofit/>
          </a:bodyPr>
          <a:lstStyle/>
          <a:p>
            <a:pPr marL="0" indent="0">
              <a:buNone/>
            </a:pPr>
            <a:r>
              <a:rPr lang="en-US" dirty="0"/>
              <a:t>Mike </a:t>
            </a:r>
            <a:r>
              <a:rPr lang="en-US" dirty="0" err="1"/>
              <a:t>Ribble</a:t>
            </a:r>
            <a:r>
              <a:rPr lang="en-US" dirty="0"/>
              <a:t>: nine themes of digital citizenship</a:t>
            </a:r>
          </a:p>
          <a:p>
            <a:endParaRPr lang="en-US" dirty="0"/>
          </a:p>
        </p:txBody>
      </p:sp>
      <p:sp>
        <p:nvSpPr>
          <p:cNvPr id="4" name="Speech Bubble: Rectangle 3">
            <a:extLst>
              <a:ext uri="{FF2B5EF4-FFF2-40B4-BE49-F238E27FC236}">
                <a16:creationId xmlns:a16="http://schemas.microsoft.com/office/drawing/2014/main" id="{276728DC-3FD7-4305-8EBB-6E2C3F28DF30}"/>
              </a:ext>
            </a:extLst>
          </p:cNvPr>
          <p:cNvSpPr/>
          <p:nvPr/>
        </p:nvSpPr>
        <p:spPr>
          <a:xfrm>
            <a:off x="2402958" y="2615609"/>
            <a:ext cx="3583172" cy="3051544"/>
          </a:xfrm>
          <a:prstGeom prst="wedgeRectCallout">
            <a:avLst>
              <a:gd name="adj1" fmla="val -87302"/>
              <a:gd name="adj2" fmla="val -4237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rgbClr val="FF0000"/>
                </a:solidFill>
              </a:rPr>
              <a:t>Commerce</a:t>
            </a:r>
          </a:p>
          <a:p>
            <a:pPr algn="ctr"/>
            <a:r>
              <a:rPr lang="en-CA" sz="2400" dirty="0">
                <a:solidFill>
                  <a:srgbClr val="FF0000"/>
                </a:solidFill>
              </a:rPr>
              <a:t>Collaboration</a:t>
            </a:r>
          </a:p>
          <a:p>
            <a:pPr algn="ctr"/>
            <a:r>
              <a:rPr lang="en-CA" sz="2400" dirty="0">
                <a:solidFill>
                  <a:srgbClr val="FF0000"/>
                </a:solidFill>
              </a:rPr>
              <a:t>Law</a:t>
            </a:r>
          </a:p>
          <a:p>
            <a:pPr algn="ctr"/>
            <a:r>
              <a:rPr lang="en-CA" sz="2400" dirty="0">
                <a:solidFill>
                  <a:srgbClr val="FF0000"/>
                </a:solidFill>
              </a:rPr>
              <a:t>Rights &amp; Responsibility</a:t>
            </a:r>
          </a:p>
          <a:p>
            <a:pPr algn="ctr"/>
            <a:r>
              <a:rPr lang="en-CA" sz="2400" dirty="0">
                <a:solidFill>
                  <a:srgbClr val="FF0000"/>
                </a:solidFill>
              </a:rPr>
              <a:t>Security &amp; privacy</a:t>
            </a:r>
            <a:endParaRPr lang="en-US" sz="2400" dirty="0">
              <a:solidFill>
                <a:srgbClr val="FF0000"/>
              </a:solidFill>
            </a:endParaRPr>
          </a:p>
        </p:txBody>
      </p:sp>
      <p:sp>
        <p:nvSpPr>
          <p:cNvPr id="5" name="Speech Bubble: Rectangle 4">
            <a:extLst>
              <a:ext uri="{FF2B5EF4-FFF2-40B4-BE49-F238E27FC236}">
                <a16:creationId xmlns:a16="http://schemas.microsoft.com/office/drawing/2014/main" id="{4BD3FFFE-6CA8-4C0F-A94D-FF79DAF3AE47}"/>
              </a:ext>
            </a:extLst>
          </p:cNvPr>
          <p:cNvSpPr/>
          <p:nvPr/>
        </p:nvSpPr>
        <p:spPr>
          <a:xfrm>
            <a:off x="6171314" y="2615609"/>
            <a:ext cx="3583172" cy="3051544"/>
          </a:xfrm>
          <a:prstGeom prst="wedgeRectCallout">
            <a:avLst>
              <a:gd name="adj1" fmla="val 92223"/>
              <a:gd name="adj2" fmla="val 429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rgbClr val="FF0000"/>
                </a:solidFill>
              </a:rPr>
              <a:t>Access</a:t>
            </a:r>
          </a:p>
          <a:p>
            <a:pPr algn="ctr"/>
            <a:r>
              <a:rPr lang="en-CA" sz="2400" dirty="0">
                <a:solidFill>
                  <a:srgbClr val="FF0000"/>
                </a:solidFill>
              </a:rPr>
              <a:t>Communication</a:t>
            </a:r>
          </a:p>
          <a:p>
            <a:pPr algn="ctr"/>
            <a:r>
              <a:rPr lang="en-CA" sz="2400" dirty="0">
                <a:solidFill>
                  <a:srgbClr val="FF0000"/>
                </a:solidFill>
              </a:rPr>
              <a:t>Etiquette</a:t>
            </a:r>
          </a:p>
          <a:p>
            <a:pPr algn="ctr"/>
            <a:r>
              <a:rPr lang="en-CA" sz="2400" dirty="0">
                <a:solidFill>
                  <a:srgbClr val="FF0000"/>
                </a:solidFill>
              </a:rPr>
              <a:t>Fluency</a:t>
            </a:r>
          </a:p>
          <a:p>
            <a:pPr algn="ctr"/>
            <a:r>
              <a:rPr lang="en-CA" sz="2400" dirty="0">
                <a:solidFill>
                  <a:srgbClr val="FF0000"/>
                </a:solidFill>
              </a:rPr>
              <a:t>Health &amp; Welfare</a:t>
            </a:r>
            <a:endParaRPr lang="en-US" sz="2400" dirty="0">
              <a:solidFill>
                <a:srgbClr val="FF0000"/>
              </a:solidFill>
            </a:endParaRPr>
          </a:p>
        </p:txBody>
      </p:sp>
      <p:sp>
        <p:nvSpPr>
          <p:cNvPr id="6" name="TextBox 5">
            <a:extLst>
              <a:ext uri="{FF2B5EF4-FFF2-40B4-BE49-F238E27FC236}">
                <a16:creationId xmlns:a16="http://schemas.microsoft.com/office/drawing/2014/main" id="{340B76B6-3D05-4AD1-A082-97269BBC07A5}"/>
              </a:ext>
            </a:extLst>
          </p:cNvPr>
          <p:cNvSpPr txBox="1"/>
          <p:nvPr/>
        </p:nvSpPr>
        <p:spPr>
          <a:xfrm>
            <a:off x="276447" y="2434856"/>
            <a:ext cx="1637413" cy="1477328"/>
          </a:xfrm>
          <a:prstGeom prst="rect">
            <a:avLst/>
          </a:prstGeom>
          <a:noFill/>
        </p:spPr>
        <p:txBody>
          <a:bodyPr wrap="square" rtlCol="0">
            <a:spAutoFit/>
          </a:bodyPr>
          <a:lstStyle/>
          <a:p>
            <a:r>
              <a:rPr lang="en-CA" dirty="0"/>
              <a:t>Back Upstairs</a:t>
            </a:r>
          </a:p>
          <a:p>
            <a:endParaRPr lang="en-CA" dirty="0"/>
          </a:p>
          <a:p>
            <a:endParaRPr lang="en-CA" dirty="0"/>
          </a:p>
          <a:p>
            <a:endParaRPr lang="en-CA" dirty="0"/>
          </a:p>
          <a:p>
            <a:r>
              <a:rPr lang="en-CA" dirty="0">
                <a:solidFill>
                  <a:schemeClr val="accent5">
                    <a:lumMod val="75000"/>
                  </a:schemeClr>
                </a:solidFill>
              </a:rPr>
              <a:t>Duties</a:t>
            </a:r>
            <a:endParaRPr lang="en-US" dirty="0">
              <a:solidFill>
                <a:schemeClr val="accent5">
                  <a:lumMod val="75000"/>
                </a:schemeClr>
              </a:solidFill>
            </a:endParaRPr>
          </a:p>
        </p:txBody>
      </p:sp>
      <p:sp>
        <p:nvSpPr>
          <p:cNvPr id="7" name="TextBox 6">
            <a:extLst>
              <a:ext uri="{FF2B5EF4-FFF2-40B4-BE49-F238E27FC236}">
                <a16:creationId xmlns:a16="http://schemas.microsoft.com/office/drawing/2014/main" id="{208A145A-6F8B-430F-A965-29D91F2809AF}"/>
              </a:ext>
            </a:extLst>
          </p:cNvPr>
          <p:cNvSpPr txBox="1"/>
          <p:nvPr/>
        </p:nvSpPr>
        <p:spPr>
          <a:xfrm>
            <a:off x="10205485" y="4371065"/>
            <a:ext cx="1637413" cy="1477328"/>
          </a:xfrm>
          <a:prstGeom prst="rect">
            <a:avLst/>
          </a:prstGeom>
          <a:noFill/>
        </p:spPr>
        <p:txBody>
          <a:bodyPr wrap="square" rtlCol="0">
            <a:spAutoFit/>
          </a:bodyPr>
          <a:lstStyle/>
          <a:p>
            <a:r>
              <a:rPr lang="en-CA" dirty="0">
                <a:solidFill>
                  <a:schemeClr val="accent6">
                    <a:lumMod val="75000"/>
                  </a:schemeClr>
                </a:solidFill>
              </a:rPr>
              <a:t>Virtues</a:t>
            </a:r>
          </a:p>
          <a:p>
            <a:endParaRPr lang="en-CA" dirty="0"/>
          </a:p>
          <a:p>
            <a:endParaRPr lang="en-CA" dirty="0"/>
          </a:p>
          <a:p>
            <a:endParaRPr lang="en-CA" dirty="0"/>
          </a:p>
          <a:p>
            <a:r>
              <a:rPr lang="en-CA" dirty="0"/>
              <a:t>On Downstairs</a:t>
            </a:r>
            <a:endParaRPr lang="en-US" dirty="0"/>
          </a:p>
        </p:txBody>
      </p:sp>
      <p:sp>
        <p:nvSpPr>
          <p:cNvPr id="9" name="TextBox 8">
            <a:extLst>
              <a:ext uri="{FF2B5EF4-FFF2-40B4-BE49-F238E27FC236}">
                <a16:creationId xmlns:a16="http://schemas.microsoft.com/office/drawing/2014/main" id="{61BDBD9E-75B4-4C43-A829-891E72057B6F}"/>
              </a:ext>
            </a:extLst>
          </p:cNvPr>
          <p:cNvSpPr txBox="1"/>
          <p:nvPr/>
        </p:nvSpPr>
        <p:spPr>
          <a:xfrm>
            <a:off x="838200" y="6416862"/>
            <a:ext cx="6097656" cy="369332"/>
          </a:xfrm>
          <a:prstGeom prst="rect">
            <a:avLst/>
          </a:prstGeom>
          <a:noFill/>
        </p:spPr>
        <p:txBody>
          <a:bodyPr wrap="square">
            <a:spAutoFit/>
          </a:bodyPr>
          <a:lstStyle/>
          <a:p>
            <a:r>
              <a:rPr lang="en-US" dirty="0">
                <a:hlinkClick r:id="rId2"/>
              </a:rPr>
              <a:t>https://files.eric.ed.gov/fulltext/EJ1018088.pdf</a:t>
            </a:r>
            <a:r>
              <a:rPr lang="en-US" dirty="0"/>
              <a:t> </a:t>
            </a:r>
          </a:p>
        </p:txBody>
      </p:sp>
      <p:sp>
        <p:nvSpPr>
          <p:cNvPr id="11" name="TextBox 10">
            <a:extLst>
              <a:ext uri="{FF2B5EF4-FFF2-40B4-BE49-F238E27FC236}">
                <a16:creationId xmlns:a16="http://schemas.microsoft.com/office/drawing/2014/main" id="{D2ED2437-E50C-4168-865B-7F809A3079F9}"/>
              </a:ext>
            </a:extLst>
          </p:cNvPr>
          <p:cNvSpPr txBox="1"/>
          <p:nvPr/>
        </p:nvSpPr>
        <p:spPr>
          <a:xfrm>
            <a:off x="838200" y="5846544"/>
            <a:ext cx="8420929" cy="646331"/>
          </a:xfrm>
          <a:prstGeom prst="rect">
            <a:avLst/>
          </a:prstGeom>
          <a:noFill/>
        </p:spPr>
        <p:txBody>
          <a:bodyPr wrap="square">
            <a:spAutoFit/>
          </a:bodyPr>
          <a:lstStyle/>
          <a:p>
            <a:r>
              <a:rPr lang="en-US" dirty="0" err="1"/>
              <a:t>Ribble</a:t>
            </a:r>
            <a:r>
              <a:rPr lang="en-US" dirty="0"/>
              <a:t>, Mike. </a:t>
            </a:r>
            <a:r>
              <a:rPr lang="en-US" i="1" dirty="0"/>
              <a:t>Digital citizenship in schools: Nine elements all students should know</a:t>
            </a:r>
            <a:r>
              <a:rPr lang="en-US" dirty="0"/>
              <a:t>. International Society for Technology in Education, 2015.</a:t>
            </a:r>
          </a:p>
        </p:txBody>
      </p:sp>
    </p:spTree>
    <p:extLst>
      <p:ext uri="{BB962C8B-B14F-4D97-AF65-F5344CB8AC3E}">
        <p14:creationId xmlns:p14="http://schemas.microsoft.com/office/powerpoint/2010/main" val="391264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5132-FE31-4750-B3AE-9C9D698D0BC7}"/>
              </a:ext>
            </a:extLst>
          </p:cNvPr>
          <p:cNvSpPr>
            <a:spLocks noGrp="1"/>
          </p:cNvSpPr>
          <p:nvPr>
            <p:ph type="title"/>
          </p:nvPr>
        </p:nvSpPr>
        <p:spPr/>
        <p:txBody>
          <a:bodyPr/>
          <a:lstStyle/>
          <a:p>
            <a:r>
              <a:rPr lang="en-CA" dirty="0"/>
              <a:t>Design</a:t>
            </a:r>
            <a:endParaRPr lang="en-US" dirty="0"/>
          </a:p>
        </p:txBody>
      </p:sp>
      <p:sp>
        <p:nvSpPr>
          <p:cNvPr id="3" name="Content Placeholder 2">
            <a:extLst>
              <a:ext uri="{FF2B5EF4-FFF2-40B4-BE49-F238E27FC236}">
                <a16:creationId xmlns:a16="http://schemas.microsoft.com/office/drawing/2014/main" id="{1416EFF8-6B02-4ACA-9A47-9CF45DD4D9B8}"/>
              </a:ext>
            </a:extLst>
          </p:cNvPr>
          <p:cNvSpPr>
            <a:spLocks noGrp="1"/>
          </p:cNvSpPr>
          <p:nvPr>
            <p:ph idx="1"/>
          </p:nvPr>
        </p:nvSpPr>
        <p:spPr/>
        <p:txBody>
          <a:bodyPr/>
          <a:lstStyle/>
          <a:p>
            <a:pPr>
              <a:spcBef>
                <a:spcPts val="0"/>
              </a:spcBef>
              <a:spcAft>
                <a:spcPts val="1000"/>
              </a:spcAft>
            </a:pPr>
            <a:r>
              <a:rPr lang="en-US" dirty="0"/>
              <a:t>Architectures of Control</a:t>
            </a:r>
          </a:p>
          <a:p>
            <a:pPr rtl="0">
              <a:spcBef>
                <a:spcPts val="0"/>
              </a:spcBef>
              <a:spcAft>
                <a:spcPts val="1000"/>
              </a:spcAft>
            </a:pPr>
            <a:r>
              <a:rPr lang="en-US" b="0" i="0" u="none" strike="noStrike" dirty="0">
                <a:solidFill>
                  <a:srgbClr val="000000"/>
                </a:solidFill>
                <a:effectLst/>
              </a:rPr>
              <a:t>Dark Patterns</a:t>
            </a:r>
          </a:p>
          <a:p>
            <a:pPr lvl="1">
              <a:spcBef>
                <a:spcPts val="0"/>
              </a:spcBef>
              <a:spcAft>
                <a:spcPts val="1000"/>
              </a:spcAft>
            </a:pPr>
            <a:r>
              <a:rPr lang="en-US" dirty="0">
                <a:solidFill>
                  <a:srgbClr val="000000"/>
                </a:solidFill>
              </a:rPr>
              <a:t>“a user interface that has been carefully crafted to trick users into doing things, such as buying overpriced insurance with their purchase or signing up for recurring bills.”</a:t>
            </a:r>
            <a:endParaRPr lang="en-US" b="0" i="0" u="none" strike="noStrike" dirty="0">
              <a:solidFill>
                <a:srgbClr val="000000"/>
              </a:solidFill>
              <a:effectLst/>
            </a:endParaRPr>
          </a:p>
          <a:p>
            <a:pPr rtl="0">
              <a:spcBef>
                <a:spcPts val="0"/>
              </a:spcBef>
              <a:spcAft>
                <a:spcPts val="1000"/>
              </a:spcAft>
            </a:pPr>
            <a:r>
              <a:rPr lang="en-US" b="0" i="0" u="none" strike="noStrike" dirty="0">
                <a:solidFill>
                  <a:srgbClr val="000000"/>
                </a:solidFill>
                <a:effectLst/>
              </a:rPr>
              <a:t>Design Justice</a:t>
            </a:r>
          </a:p>
          <a:p>
            <a:pPr lvl="1">
              <a:spcBef>
                <a:spcPts val="0"/>
              </a:spcBef>
              <a:spcAft>
                <a:spcPts val="1000"/>
              </a:spcAft>
            </a:pPr>
            <a:r>
              <a:rPr lang="en-US" dirty="0">
                <a:solidFill>
                  <a:srgbClr val="000000"/>
                </a:solidFill>
              </a:rPr>
              <a:t>“</a:t>
            </a:r>
            <a:r>
              <a:rPr lang="en-US" dirty="0"/>
              <a:t>an approach to design that is led by marginalized communities and that aims explicitly to challenge, rather than reproduce, structural inequalities.</a:t>
            </a:r>
            <a:r>
              <a:rPr lang="en-US" dirty="0">
                <a:solidFill>
                  <a:srgbClr val="000000"/>
                </a:solidFill>
              </a:rPr>
              <a:t>”</a:t>
            </a:r>
            <a:r>
              <a:rPr lang="en-US" b="0" i="0" u="none" strike="noStrike" dirty="0">
                <a:solidFill>
                  <a:srgbClr val="000000"/>
                </a:solidFill>
                <a:effectLst/>
              </a:rPr>
              <a:t>   </a:t>
            </a:r>
            <a:r>
              <a:rPr lang="en-US" sz="1400" b="0" i="0" u="none" strike="noStrike" dirty="0">
                <a:solidFill>
                  <a:srgbClr val="000000"/>
                </a:solidFill>
                <a:effectLst/>
              </a:rPr>
              <a:t>  </a:t>
            </a:r>
            <a:endParaRPr lang="en-US" dirty="0">
              <a:effectLst/>
            </a:endParaRPr>
          </a:p>
        </p:txBody>
      </p:sp>
      <p:sp>
        <p:nvSpPr>
          <p:cNvPr id="9" name="TextBox 8">
            <a:extLst>
              <a:ext uri="{FF2B5EF4-FFF2-40B4-BE49-F238E27FC236}">
                <a16:creationId xmlns:a16="http://schemas.microsoft.com/office/drawing/2014/main" id="{0860297D-27B2-42FC-85B0-CA3EFE174A9B}"/>
              </a:ext>
            </a:extLst>
          </p:cNvPr>
          <p:cNvSpPr txBox="1"/>
          <p:nvPr/>
        </p:nvSpPr>
        <p:spPr>
          <a:xfrm>
            <a:off x="923003" y="5292546"/>
            <a:ext cx="8971722" cy="1200329"/>
          </a:xfrm>
          <a:prstGeom prst="rect">
            <a:avLst/>
          </a:prstGeom>
          <a:noFill/>
        </p:spPr>
        <p:txBody>
          <a:bodyPr wrap="square">
            <a:spAutoFit/>
          </a:bodyPr>
          <a:lstStyle/>
          <a:p>
            <a:r>
              <a:rPr lang="en-US" dirty="0"/>
              <a:t>Dan Lockton - </a:t>
            </a:r>
            <a:r>
              <a:rPr lang="en-US" dirty="0">
                <a:hlinkClick r:id="rId2"/>
              </a:rPr>
              <a:t>http://www.danlockton.co.uk/research/Architectures_of_Control_v1_01.pdf</a:t>
            </a:r>
            <a:r>
              <a:rPr lang="en-US" dirty="0"/>
              <a:t>    </a:t>
            </a:r>
            <a:r>
              <a:rPr lang="en-US" dirty="0">
                <a:hlinkClick r:id="rId3"/>
              </a:rPr>
              <a:t>https://architectures.danlockton.co.uk/2005/11/16/welcome/</a:t>
            </a:r>
            <a:r>
              <a:rPr lang="en-US" dirty="0"/>
              <a:t> </a:t>
            </a:r>
          </a:p>
          <a:p>
            <a:r>
              <a:rPr lang="en-US" dirty="0"/>
              <a:t>Harry </a:t>
            </a:r>
            <a:r>
              <a:rPr lang="en-US" dirty="0" err="1"/>
              <a:t>Brignull</a:t>
            </a:r>
            <a:r>
              <a:rPr lang="en-US" dirty="0"/>
              <a:t> - </a:t>
            </a:r>
            <a:r>
              <a:rPr lang="en-US" dirty="0">
                <a:hlinkClick r:id="rId4"/>
              </a:rPr>
              <a:t>https://www.darkpatterns.org/</a:t>
            </a:r>
            <a:r>
              <a:rPr lang="en-US" dirty="0"/>
              <a:t> </a:t>
            </a:r>
          </a:p>
          <a:p>
            <a:r>
              <a:rPr lang="en-US" dirty="0"/>
              <a:t>Sasha Costanza-Chock </a:t>
            </a:r>
            <a:r>
              <a:rPr lang="en-US" dirty="0">
                <a:hlinkClick r:id="rId5"/>
              </a:rPr>
              <a:t>https://mitpress.mit.edu/books/design-justice</a:t>
            </a:r>
            <a:r>
              <a:rPr lang="en-US" dirty="0"/>
              <a:t> </a:t>
            </a:r>
          </a:p>
        </p:txBody>
      </p:sp>
      <p:pic>
        <p:nvPicPr>
          <p:cNvPr id="11" name="Picture 10">
            <a:extLst>
              <a:ext uri="{FF2B5EF4-FFF2-40B4-BE49-F238E27FC236}">
                <a16:creationId xmlns:a16="http://schemas.microsoft.com/office/drawing/2014/main" id="{0B467FA2-0B13-459B-B883-EA98593D5755}"/>
              </a:ext>
            </a:extLst>
          </p:cNvPr>
          <p:cNvPicPr>
            <a:picLocks noChangeAspect="1"/>
          </p:cNvPicPr>
          <p:nvPr/>
        </p:nvPicPr>
        <p:blipFill>
          <a:blip r:embed="rId6"/>
          <a:stretch>
            <a:fillRect/>
          </a:stretch>
        </p:blipFill>
        <p:spPr>
          <a:xfrm>
            <a:off x="4682294" y="860225"/>
            <a:ext cx="6822745" cy="2042284"/>
          </a:xfrm>
          <a:prstGeom prst="rect">
            <a:avLst/>
          </a:prstGeom>
        </p:spPr>
      </p:pic>
    </p:spTree>
    <p:extLst>
      <p:ext uri="{BB962C8B-B14F-4D97-AF65-F5344CB8AC3E}">
        <p14:creationId xmlns:p14="http://schemas.microsoft.com/office/powerpoint/2010/main" val="5002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119DDC-6B3A-4B7D-B131-29CAD1F5B1FE}"/>
              </a:ext>
            </a:extLst>
          </p:cNvPr>
          <p:cNvPicPr>
            <a:picLocks noChangeAspect="1"/>
          </p:cNvPicPr>
          <p:nvPr/>
        </p:nvPicPr>
        <p:blipFill>
          <a:blip r:embed="rId2"/>
          <a:stretch>
            <a:fillRect/>
          </a:stretch>
        </p:blipFill>
        <p:spPr>
          <a:xfrm>
            <a:off x="7576565" y="1690688"/>
            <a:ext cx="4354070" cy="4934614"/>
          </a:xfrm>
          <a:prstGeom prst="rect">
            <a:avLst/>
          </a:prstGeom>
        </p:spPr>
      </p:pic>
      <p:sp>
        <p:nvSpPr>
          <p:cNvPr id="2" name="Title 1">
            <a:extLst>
              <a:ext uri="{FF2B5EF4-FFF2-40B4-BE49-F238E27FC236}">
                <a16:creationId xmlns:a16="http://schemas.microsoft.com/office/drawing/2014/main" id="{43E3CE93-43FB-44CE-B689-CBB519CC1F4D}"/>
              </a:ext>
            </a:extLst>
          </p:cNvPr>
          <p:cNvSpPr>
            <a:spLocks noGrp="1"/>
          </p:cNvSpPr>
          <p:nvPr>
            <p:ph type="title"/>
          </p:nvPr>
        </p:nvSpPr>
        <p:spPr/>
        <p:txBody>
          <a:bodyPr/>
          <a:lstStyle/>
          <a:p>
            <a:r>
              <a:rPr lang="en-CA" dirty="0"/>
              <a:t>Teaching Digital Citizenship</a:t>
            </a:r>
            <a:endParaRPr lang="en-US" dirty="0"/>
          </a:p>
        </p:txBody>
      </p:sp>
      <p:sp>
        <p:nvSpPr>
          <p:cNvPr id="3" name="Content Placeholder 2">
            <a:extLst>
              <a:ext uri="{FF2B5EF4-FFF2-40B4-BE49-F238E27FC236}">
                <a16:creationId xmlns:a16="http://schemas.microsoft.com/office/drawing/2014/main" id="{AA681012-75E0-4639-B510-B19965959875}"/>
              </a:ext>
            </a:extLst>
          </p:cNvPr>
          <p:cNvSpPr>
            <a:spLocks noGrp="1"/>
          </p:cNvSpPr>
          <p:nvPr>
            <p:ph idx="1"/>
          </p:nvPr>
        </p:nvSpPr>
        <p:spPr>
          <a:xfrm>
            <a:off x="838200" y="1825625"/>
            <a:ext cx="7252252" cy="4351338"/>
          </a:xfrm>
        </p:spPr>
        <p:txBody>
          <a:bodyPr>
            <a:normAutofit/>
          </a:bodyPr>
          <a:lstStyle/>
          <a:p>
            <a:pPr marL="0" indent="0">
              <a:buNone/>
            </a:pPr>
            <a:r>
              <a:rPr lang="en-CA" dirty="0"/>
              <a:t>Pulling in the direction of </a:t>
            </a:r>
            <a:r>
              <a:rPr lang="en-CA" dirty="0">
                <a:solidFill>
                  <a:srgbClr val="0070C0"/>
                </a:solidFill>
              </a:rPr>
              <a:t>duties</a:t>
            </a:r>
            <a:r>
              <a:rPr lang="en-CA" dirty="0"/>
              <a:t> and </a:t>
            </a:r>
            <a:r>
              <a:rPr lang="en-CA" dirty="0">
                <a:solidFill>
                  <a:schemeClr val="accent6">
                    <a:lumMod val="75000"/>
                  </a:schemeClr>
                </a:solidFill>
              </a:rPr>
              <a:t>virtues</a:t>
            </a:r>
            <a:r>
              <a:rPr lang="en-CA" dirty="0"/>
              <a:t>…</a:t>
            </a:r>
          </a:p>
          <a:p>
            <a:r>
              <a:rPr lang="en-CA" dirty="0"/>
              <a:t>For example, seven key concepts from Chris Zook:</a:t>
            </a:r>
          </a:p>
          <a:p>
            <a:pPr lvl="1"/>
            <a:r>
              <a:rPr lang="en-US" dirty="0">
                <a:solidFill>
                  <a:schemeClr val="accent6">
                    <a:lumMod val="75000"/>
                  </a:schemeClr>
                </a:solidFill>
              </a:rPr>
              <a:t>Empathy</a:t>
            </a:r>
          </a:p>
          <a:p>
            <a:pPr lvl="1"/>
            <a:r>
              <a:rPr lang="en-US" dirty="0"/>
              <a:t>How the Internet works</a:t>
            </a:r>
          </a:p>
          <a:p>
            <a:pPr lvl="1"/>
            <a:r>
              <a:rPr lang="en-US" dirty="0"/>
              <a:t>Understanding user data</a:t>
            </a:r>
          </a:p>
          <a:p>
            <a:pPr lvl="1"/>
            <a:r>
              <a:rPr lang="en-US" dirty="0">
                <a:solidFill>
                  <a:schemeClr val="accent6">
                    <a:lumMod val="75000"/>
                  </a:schemeClr>
                </a:solidFill>
              </a:rPr>
              <a:t>Practicing digital literacy</a:t>
            </a:r>
          </a:p>
          <a:p>
            <a:pPr lvl="1"/>
            <a:r>
              <a:rPr lang="en-US" dirty="0">
                <a:solidFill>
                  <a:srgbClr val="0070C0"/>
                </a:solidFill>
              </a:rPr>
              <a:t>Acknowledging the digital divide</a:t>
            </a:r>
          </a:p>
          <a:p>
            <a:pPr lvl="1"/>
            <a:r>
              <a:rPr lang="en-US" dirty="0">
                <a:solidFill>
                  <a:schemeClr val="accent6">
                    <a:lumMod val="75000"/>
                  </a:schemeClr>
                </a:solidFill>
              </a:rPr>
              <a:t>Practicing digital wellness</a:t>
            </a:r>
          </a:p>
          <a:p>
            <a:pPr lvl="1"/>
            <a:r>
              <a:rPr lang="en-US" dirty="0">
                <a:solidFill>
                  <a:srgbClr val="0070C0"/>
                </a:solidFill>
              </a:rPr>
              <a:t>Securing digital devices</a:t>
            </a:r>
          </a:p>
          <a:p>
            <a:endParaRPr lang="en-US" dirty="0"/>
          </a:p>
        </p:txBody>
      </p:sp>
      <p:sp>
        <p:nvSpPr>
          <p:cNvPr id="7" name="TextBox 6">
            <a:extLst>
              <a:ext uri="{FF2B5EF4-FFF2-40B4-BE49-F238E27FC236}">
                <a16:creationId xmlns:a16="http://schemas.microsoft.com/office/drawing/2014/main" id="{442AEE92-4697-409B-A9AD-197230AD84D4}"/>
              </a:ext>
            </a:extLst>
          </p:cNvPr>
          <p:cNvSpPr txBox="1"/>
          <p:nvPr/>
        </p:nvSpPr>
        <p:spPr>
          <a:xfrm>
            <a:off x="838200" y="6176963"/>
            <a:ext cx="6098582" cy="369332"/>
          </a:xfrm>
          <a:prstGeom prst="rect">
            <a:avLst/>
          </a:prstGeom>
          <a:noFill/>
        </p:spPr>
        <p:txBody>
          <a:bodyPr wrap="square">
            <a:spAutoFit/>
          </a:bodyPr>
          <a:lstStyle/>
          <a:p>
            <a:r>
              <a:rPr lang="en-US" dirty="0">
                <a:hlinkClick r:id="rId3"/>
              </a:rPr>
              <a:t>https://www.aeseducation.com/blog/what-is-digital-citizenship</a:t>
            </a:r>
            <a:r>
              <a:rPr lang="en-US" dirty="0"/>
              <a:t> </a:t>
            </a:r>
          </a:p>
        </p:txBody>
      </p:sp>
    </p:spTree>
    <p:extLst>
      <p:ext uri="{BB962C8B-B14F-4D97-AF65-F5344CB8AC3E}">
        <p14:creationId xmlns:p14="http://schemas.microsoft.com/office/powerpoint/2010/main" val="1788000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CE93-43FB-44CE-B689-CBB519CC1F4D}"/>
              </a:ext>
            </a:extLst>
          </p:cNvPr>
          <p:cNvSpPr>
            <a:spLocks noGrp="1"/>
          </p:cNvSpPr>
          <p:nvPr>
            <p:ph type="title"/>
          </p:nvPr>
        </p:nvSpPr>
        <p:spPr/>
        <p:txBody>
          <a:bodyPr/>
          <a:lstStyle/>
          <a:p>
            <a:r>
              <a:rPr lang="en-CA" dirty="0"/>
              <a:t>Teaching Digital Citizenship</a:t>
            </a:r>
            <a:endParaRPr lang="en-US" dirty="0"/>
          </a:p>
        </p:txBody>
      </p:sp>
      <p:sp>
        <p:nvSpPr>
          <p:cNvPr id="3" name="Content Placeholder 2">
            <a:extLst>
              <a:ext uri="{FF2B5EF4-FFF2-40B4-BE49-F238E27FC236}">
                <a16:creationId xmlns:a16="http://schemas.microsoft.com/office/drawing/2014/main" id="{AA681012-75E0-4639-B510-B19965959875}"/>
              </a:ext>
            </a:extLst>
          </p:cNvPr>
          <p:cNvSpPr>
            <a:spLocks noGrp="1"/>
          </p:cNvSpPr>
          <p:nvPr>
            <p:ph idx="1"/>
          </p:nvPr>
        </p:nvSpPr>
        <p:spPr>
          <a:xfrm>
            <a:off x="838200" y="1825625"/>
            <a:ext cx="6914322" cy="4351338"/>
          </a:xfrm>
        </p:spPr>
        <p:txBody>
          <a:bodyPr>
            <a:normAutofit/>
          </a:bodyPr>
          <a:lstStyle/>
          <a:p>
            <a:pPr marL="0" indent="0">
              <a:buNone/>
            </a:pPr>
            <a:r>
              <a:rPr lang="en-CA" dirty="0"/>
              <a:t>Pulling in the direction of </a:t>
            </a:r>
            <a:r>
              <a:rPr lang="en-CA" dirty="0">
                <a:solidFill>
                  <a:srgbClr val="0070C0"/>
                </a:solidFill>
              </a:rPr>
              <a:t>duties</a:t>
            </a:r>
            <a:r>
              <a:rPr lang="en-CA" dirty="0"/>
              <a:t> and </a:t>
            </a:r>
            <a:r>
              <a:rPr lang="en-CA" dirty="0">
                <a:solidFill>
                  <a:schemeClr val="accent6">
                    <a:lumMod val="75000"/>
                  </a:schemeClr>
                </a:solidFill>
              </a:rPr>
              <a:t>virtues</a:t>
            </a:r>
            <a:r>
              <a:rPr lang="en-CA" dirty="0"/>
              <a:t>…</a:t>
            </a:r>
          </a:p>
          <a:p>
            <a:r>
              <a:rPr lang="en-CA" dirty="0"/>
              <a:t>For example, areas of focus from Common Sense Education</a:t>
            </a:r>
          </a:p>
          <a:p>
            <a:pPr lvl="1"/>
            <a:r>
              <a:rPr lang="en-CA" dirty="0">
                <a:solidFill>
                  <a:schemeClr val="accent6">
                    <a:lumMod val="75000"/>
                  </a:schemeClr>
                </a:solidFill>
              </a:rPr>
              <a:t>Media balance and well-being</a:t>
            </a:r>
          </a:p>
          <a:p>
            <a:pPr lvl="1"/>
            <a:r>
              <a:rPr lang="en-CA" dirty="0">
                <a:solidFill>
                  <a:srgbClr val="0070C0"/>
                </a:solidFill>
              </a:rPr>
              <a:t>Privacy and security</a:t>
            </a:r>
          </a:p>
          <a:p>
            <a:pPr lvl="1"/>
            <a:r>
              <a:rPr lang="en-CA" dirty="0">
                <a:solidFill>
                  <a:srgbClr val="0070C0"/>
                </a:solidFill>
              </a:rPr>
              <a:t>Digital footprint and identity</a:t>
            </a:r>
          </a:p>
          <a:p>
            <a:pPr lvl="1"/>
            <a:r>
              <a:rPr lang="en-CA" dirty="0">
                <a:solidFill>
                  <a:schemeClr val="accent6">
                    <a:lumMod val="75000"/>
                  </a:schemeClr>
                </a:solidFill>
              </a:rPr>
              <a:t>Relationship and communication</a:t>
            </a:r>
          </a:p>
          <a:p>
            <a:pPr lvl="1"/>
            <a:r>
              <a:rPr lang="en-CA" dirty="0">
                <a:solidFill>
                  <a:srgbClr val="0070C0"/>
                </a:solidFill>
              </a:rPr>
              <a:t>Cyberbullying, drama, hate speech</a:t>
            </a:r>
          </a:p>
          <a:p>
            <a:pPr lvl="1"/>
            <a:r>
              <a:rPr lang="en-CA" dirty="0">
                <a:solidFill>
                  <a:schemeClr val="accent6">
                    <a:lumMod val="75000"/>
                  </a:schemeClr>
                </a:solidFill>
              </a:rPr>
              <a:t>News and media literacy</a:t>
            </a:r>
          </a:p>
          <a:p>
            <a:endParaRPr lang="en-US" dirty="0"/>
          </a:p>
        </p:txBody>
      </p:sp>
      <p:sp>
        <p:nvSpPr>
          <p:cNvPr id="5" name="TextBox 4">
            <a:extLst>
              <a:ext uri="{FF2B5EF4-FFF2-40B4-BE49-F238E27FC236}">
                <a16:creationId xmlns:a16="http://schemas.microsoft.com/office/drawing/2014/main" id="{D16763FD-40DE-4314-888E-66C1D556AFE4}"/>
              </a:ext>
            </a:extLst>
          </p:cNvPr>
          <p:cNvSpPr txBox="1"/>
          <p:nvPr/>
        </p:nvSpPr>
        <p:spPr>
          <a:xfrm>
            <a:off x="838200" y="6086873"/>
            <a:ext cx="9856304" cy="369332"/>
          </a:xfrm>
          <a:prstGeom prst="rect">
            <a:avLst/>
          </a:prstGeom>
          <a:noFill/>
        </p:spPr>
        <p:txBody>
          <a:bodyPr wrap="square">
            <a:spAutoFit/>
          </a:bodyPr>
          <a:lstStyle/>
          <a:p>
            <a:r>
              <a:rPr lang="en-US" dirty="0">
                <a:hlinkClick r:id="rId2"/>
              </a:rPr>
              <a:t>https://www.commonsense.org/education/digital-citizenship/curriculum?grades=3%2C4%2C5</a:t>
            </a:r>
            <a:r>
              <a:rPr lang="en-US" dirty="0"/>
              <a:t> </a:t>
            </a:r>
          </a:p>
        </p:txBody>
      </p:sp>
      <p:pic>
        <p:nvPicPr>
          <p:cNvPr id="6" name="Picture 5">
            <a:extLst>
              <a:ext uri="{FF2B5EF4-FFF2-40B4-BE49-F238E27FC236}">
                <a16:creationId xmlns:a16="http://schemas.microsoft.com/office/drawing/2014/main" id="{B001D8BD-3173-4ABD-BB08-A430D18F5FDD}"/>
              </a:ext>
            </a:extLst>
          </p:cNvPr>
          <p:cNvPicPr>
            <a:picLocks noChangeAspect="1"/>
          </p:cNvPicPr>
          <p:nvPr/>
        </p:nvPicPr>
        <p:blipFill>
          <a:blip r:embed="rId3"/>
          <a:stretch>
            <a:fillRect/>
          </a:stretch>
        </p:blipFill>
        <p:spPr>
          <a:xfrm>
            <a:off x="6629400" y="3141502"/>
            <a:ext cx="3607123" cy="2588396"/>
          </a:xfrm>
          <a:prstGeom prst="rect">
            <a:avLst/>
          </a:prstGeom>
        </p:spPr>
      </p:pic>
    </p:spTree>
    <p:extLst>
      <p:ext uri="{BB962C8B-B14F-4D97-AF65-F5344CB8AC3E}">
        <p14:creationId xmlns:p14="http://schemas.microsoft.com/office/powerpoint/2010/main" val="1213524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932D-173C-4D09-99F3-BA20E4EC1AF8}"/>
              </a:ext>
            </a:extLst>
          </p:cNvPr>
          <p:cNvSpPr>
            <a:spLocks noGrp="1"/>
          </p:cNvSpPr>
          <p:nvPr>
            <p:ph type="title"/>
          </p:nvPr>
        </p:nvSpPr>
        <p:spPr/>
        <p:txBody>
          <a:bodyPr/>
          <a:lstStyle/>
          <a:p>
            <a:r>
              <a:rPr lang="en-CA" dirty="0"/>
              <a:t>Ethical Digital Citizens (as Duties)</a:t>
            </a:r>
            <a:endParaRPr lang="en-US" dirty="0"/>
          </a:p>
        </p:txBody>
      </p:sp>
      <p:sp>
        <p:nvSpPr>
          <p:cNvPr id="3" name="Content Placeholder 2">
            <a:extLst>
              <a:ext uri="{FF2B5EF4-FFF2-40B4-BE49-F238E27FC236}">
                <a16:creationId xmlns:a16="http://schemas.microsoft.com/office/drawing/2014/main" id="{9084CB3C-696F-44C0-AE20-A960FB81A68A}"/>
              </a:ext>
            </a:extLst>
          </p:cNvPr>
          <p:cNvSpPr>
            <a:spLocks noGrp="1"/>
          </p:cNvSpPr>
          <p:nvPr>
            <p:ph idx="1"/>
          </p:nvPr>
        </p:nvSpPr>
        <p:spPr/>
        <p:txBody>
          <a:bodyPr>
            <a:normAutofit/>
          </a:bodyPr>
          <a:lstStyle/>
          <a:p>
            <a:r>
              <a:rPr lang="en-CA" dirty="0"/>
              <a:t>What is an ethical digital citizen…?</a:t>
            </a:r>
          </a:p>
          <a:p>
            <a:pPr lvl="1"/>
            <a:r>
              <a:rPr lang="en-US" dirty="0"/>
              <a:t>Take Care of Technology Equipment</a:t>
            </a:r>
          </a:p>
          <a:p>
            <a:pPr lvl="1"/>
            <a:r>
              <a:rPr lang="en-US" dirty="0"/>
              <a:t>Explore Appropriate and Safe Sites</a:t>
            </a:r>
          </a:p>
          <a:p>
            <a:pPr lvl="1"/>
            <a:r>
              <a:rPr lang="en-US" dirty="0"/>
              <a:t>Copyright Law, Fair Use…</a:t>
            </a:r>
          </a:p>
          <a:p>
            <a:pPr lvl="1"/>
            <a:r>
              <a:rPr lang="en-US" dirty="0"/>
              <a:t>Help Prevent Cyberbullying</a:t>
            </a:r>
          </a:p>
          <a:p>
            <a:pPr lvl="1"/>
            <a:r>
              <a:rPr lang="en-US" dirty="0"/>
              <a:t>Self-image Is Important</a:t>
            </a:r>
          </a:p>
          <a:p>
            <a:pPr lvl="1"/>
            <a:r>
              <a:rPr lang="en-US" dirty="0"/>
              <a:t>Make Use of Netiquette</a:t>
            </a:r>
          </a:p>
          <a:p>
            <a:pPr lvl="1"/>
            <a:r>
              <a:rPr lang="en-US" dirty="0"/>
              <a:t>Always Give Credit to Original Source</a:t>
            </a:r>
          </a:p>
          <a:p>
            <a:pPr lvl="1"/>
            <a:r>
              <a:rPr lang="en-US" dirty="0"/>
              <a:t>Remember to Be Effective, Thoughtful, and Ethical Digital Creators</a:t>
            </a:r>
          </a:p>
          <a:p>
            <a:pPr lvl="1"/>
            <a:r>
              <a:rPr lang="en-US" dirty="0"/>
              <a:t>Think</a:t>
            </a:r>
          </a:p>
        </p:txBody>
      </p:sp>
      <p:sp>
        <p:nvSpPr>
          <p:cNvPr id="5" name="TextBox 4">
            <a:extLst>
              <a:ext uri="{FF2B5EF4-FFF2-40B4-BE49-F238E27FC236}">
                <a16:creationId xmlns:a16="http://schemas.microsoft.com/office/drawing/2014/main" id="{36BB2262-DBA7-40AB-A42D-6B6507699434}"/>
              </a:ext>
            </a:extLst>
          </p:cNvPr>
          <p:cNvSpPr txBox="1"/>
          <p:nvPr/>
        </p:nvSpPr>
        <p:spPr>
          <a:xfrm>
            <a:off x="838199" y="6211669"/>
            <a:ext cx="9707217" cy="369332"/>
          </a:xfrm>
          <a:prstGeom prst="rect">
            <a:avLst/>
          </a:prstGeom>
          <a:noFill/>
        </p:spPr>
        <p:txBody>
          <a:bodyPr wrap="square">
            <a:spAutoFit/>
          </a:bodyPr>
          <a:lstStyle/>
          <a:p>
            <a:r>
              <a:rPr lang="en-US" dirty="0">
                <a:hlinkClick r:id="rId2"/>
              </a:rPr>
              <a:t>https://www.educationworld.com/a_tech/responsible-student-technology-use.shtml</a:t>
            </a:r>
            <a:r>
              <a:rPr lang="en-US" dirty="0"/>
              <a:t> </a:t>
            </a:r>
          </a:p>
        </p:txBody>
      </p:sp>
      <p:pic>
        <p:nvPicPr>
          <p:cNvPr id="7" name="Picture 6" descr="A picture containing text, person&#10;&#10;Description automatically generated">
            <a:extLst>
              <a:ext uri="{FF2B5EF4-FFF2-40B4-BE49-F238E27FC236}">
                <a16:creationId xmlns:a16="http://schemas.microsoft.com/office/drawing/2014/main" id="{52526140-9886-4387-9BD9-53DFA942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784" y="1827474"/>
            <a:ext cx="3701912" cy="2961530"/>
          </a:xfrm>
          <a:prstGeom prst="rect">
            <a:avLst/>
          </a:prstGeom>
        </p:spPr>
      </p:pic>
    </p:spTree>
    <p:extLst>
      <p:ext uri="{BB962C8B-B14F-4D97-AF65-F5344CB8AC3E}">
        <p14:creationId xmlns:p14="http://schemas.microsoft.com/office/powerpoint/2010/main" val="3310799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85DE-9C9F-472D-AC3E-B32876185906}"/>
              </a:ext>
            </a:extLst>
          </p:cNvPr>
          <p:cNvSpPr>
            <a:spLocks noGrp="1"/>
          </p:cNvSpPr>
          <p:nvPr>
            <p:ph type="title"/>
          </p:nvPr>
        </p:nvSpPr>
        <p:spPr/>
        <p:txBody>
          <a:bodyPr/>
          <a:lstStyle/>
          <a:p>
            <a:r>
              <a:rPr lang="en-CA" dirty="0"/>
              <a:t>Ethical Digital Citizens (as Virtues)</a:t>
            </a:r>
            <a:endParaRPr lang="en-US" dirty="0"/>
          </a:p>
        </p:txBody>
      </p:sp>
      <p:sp>
        <p:nvSpPr>
          <p:cNvPr id="3" name="Content Placeholder 2">
            <a:extLst>
              <a:ext uri="{FF2B5EF4-FFF2-40B4-BE49-F238E27FC236}">
                <a16:creationId xmlns:a16="http://schemas.microsoft.com/office/drawing/2014/main" id="{6F8CFCA5-375E-4120-B4BE-09F09EF1B2A0}"/>
              </a:ext>
            </a:extLst>
          </p:cNvPr>
          <p:cNvSpPr>
            <a:spLocks noGrp="1"/>
          </p:cNvSpPr>
          <p:nvPr>
            <p:ph idx="1"/>
          </p:nvPr>
        </p:nvSpPr>
        <p:spPr>
          <a:xfrm>
            <a:off x="3945834" y="1825625"/>
            <a:ext cx="7407965" cy="4351338"/>
          </a:xfrm>
        </p:spPr>
        <p:txBody>
          <a:bodyPr/>
          <a:lstStyle/>
          <a:p>
            <a:pPr marL="0" indent="0">
              <a:buNone/>
            </a:pPr>
            <a:r>
              <a:rPr lang="en-US" dirty="0"/>
              <a:t>Jason </a:t>
            </a:r>
            <a:r>
              <a:rPr lang="en-US" dirty="0" err="1"/>
              <a:t>Ohler</a:t>
            </a:r>
            <a:r>
              <a:rPr lang="en-US" dirty="0"/>
              <a:t>:</a:t>
            </a:r>
          </a:p>
          <a:p>
            <a:r>
              <a:rPr lang="en-US" dirty="0"/>
              <a:t>“Schools have already started unofficially addressing digital character education in the form of acceptable Internet use agreements that specify virtual behavior standards for students.”</a:t>
            </a:r>
          </a:p>
          <a:p>
            <a:r>
              <a:rPr lang="en-US" dirty="0"/>
              <a:t>“We need to create formal digital citizenship programs that deal with character education in the digital age deeply, directly, and comprehensively.”</a:t>
            </a:r>
          </a:p>
        </p:txBody>
      </p:sp>
      <p:sp>
        <p:nvSpPr>
          <p:cNvPr id="5" name="TextBox 4">
            <a:extLst>
              <a:ext uri="{FF2B5EF4-FFF2-40B4-BE49-F238E27FC236}">
                <a16:creationId xmlns:a16="http://schemas.microsoft.com/office/drawing/2014/main" id="{4D9C97DE-D672-4697-97EF-FFD7402412CA}"/>
              </a:ext>
            </a:extLst>
          </p:cNvPr>
          <p:cNvSpPr txBox="1"/>
          <p:nvPr/>
        </p:nvSpPr>
        <p:spPr>
          <a:xfrm>
            <a:off x="838200" y="5988734"/>
            <a:ext cx="10730948" cy="646331"/>
          </a:xfrm>
          <a:prstGeom prst="rect">
            <a:avLst/>
          </a:prstGeom>
          <a:noFill/>
        </p:spPr>
        <p:txBody>
          <a:bodyPr wrap="square">
            <a:spAutoFit/>
          </a:bodyPr>
          <a:lstStyle/>
          <a:p>
            <a:r>
              <a:rPr lang="en-US" dirty="0">
                <a:hlinkClick r:id="rId2"/>
              </a:rPr>
              <a:t>https://www.tandfonline.com/doi/abs/10.1080/00228958.2011.10516720?journalCode=ukdr20</a:t>
            </a:r>
          </a:p>
          <a:p>
            <a:r>
              <a:rPr lang="en-US" dirty="0">
                <a:hlinkClick r:id="rId2"/>
              </a:rPr>
              <a:t>http://sshspd.pbworks.com/w/file/fetch/59899315/Character%20Education%20in%20the%20Digital%20Age.pdf</a:t>
            </a:r>
            <a:r>
              <a:rPr lang="en-US" dirty="0"/>
              <a:t> </a:t>
            </a:r>
          </a:p>
        </p:txBody>
      </p:sp>
      <p:pic>
        <p:nvPicPr>
          <p:cNvPr id="6" name="Picture 5">
            <a:extLst>
              <a:ext uri="{FF2B5EF4-FFF2-40B4-BE49-F238E27FC236}">
                <a16:creationId xmlns:a16="http://schemas.microsoft.com/office/drawing/2014/main" id="{55826FD3-077D-488F-9FA8-C7643EF4EE4D}"/>
              </a:ext>
            </a:extLst>
          </p:cNvPr>
          <p:cNvPicPr>
            <a:picLocks noChangeAspect="1"/>
          </p:cNvPicPr>
          <p:nvPr/>
        </p:nvPicPr>
        <p:blipFill>
          <a:blip r:embed="rId3"/>
          <a:stretch>
            <a:fillRect/>
          </a:stretch>
        </p:blipFill>
        <p:spPr>
          <a:xfrm>
            <a:off x="964587" y="1936085"/>
            <a:ext cx="2666998" cy="4000497"/>
          </a:xfrm>
          <a:prstGeom prst="rect">
            <a:avLst/>
          </a:prstGeom>
        </p:spPr>
      </p:pic>
    </p:spTree>
    <p:extLst>
      <p:ext uri="{BB962C8B-B14F-4D97-AF65-F5344CB8AC3E}">
        <p14:creationId xmlns:p14="http://schemas.microsoft.com/office/powerpoint/2010/main" val="205079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D71A2-BD4A-44A7-B3A4-35AD2620ED5F}"/>
              </a:ext>
            </a:extLst>
          </p:cNvPr>
          <p:cNvSpPr>
            <a:spLocks noGrp="1"/>
          </p:cNvSpPr>
          <p:nvPr>
            <p:ph type="title"/>
          </p:nvPr>
        </p:nvSpPr>
        <p:spPr/>
        <p:txBody>
          <a:bodyPr/>
          <a:lstStyle/>
          <a:p>
            <a:r>
              <a:rPr lang="en-CA" dirty="0"/>
              <a:t>What Constitutes the Digital Citizen?</a:t>
            </a:r>
            <a:endParaRPr lang="en-US" dirty="0"/>
          </a:p>
        </p:txBody>
      </p:sp>
      <p:sp>
        <p:nvSpPr>
          <p:cNvPr id="3" name="Content Placeholder 2">
            <a:extLst>
              <a:ext uri="{FF2B5EF4-FFF2-40B4-BE49-F238E27FC236}">
                <a16:creationId xmlns:a16="http://schemas.microsoft.com/office/drawing/2014/main" id="{B5B30B18-D417-449C-9F5E-CD6552E4265F}"/>
              </a:ext>
            </a:extLst>
          </p:cNvPr>
          <p:cNvSpPr>
            <a:spLocks noGrp="1"/>
          </p:cNvSpPr>
          <p:nvPr>
            <p:ph idx="1"/>
          </p:nvPr>
        </p:nvSpPr>
        <p:spPr>
          <a:xfrm>
            <a:off x="3508744" y="1825625"/>
            <a:ext cx="7845056" cy="4351338"/>
          </a:xfrm>
        </p:spPr>
        <p:txBody>
          <a:bodyPr>
            <a:normAutofit lnSpcReduction="10000"/>
          </a:bodyPr>
          <a:lstStyle/>
          <a:p>
            <a:r>
              <a:rPr lang="en-US" dirty="0"/>
              <a:t> If a defining characteristic of a nation is that it embraces diversity of opinion, then you cannot define membership in that nation according to the opinions held by its citizens.</a:t>
            </a:r>
          </a:p>
          <a:p>
            <a:r>
              <a:rPr lang="en-US" dirty="0"/>
              <a:t>By analogy: Americans identify with "life, liberty and the pursuit of happiness". That is, most Americans, if asked, would embrace these values. However, embracing these values is not what defines an American. Rather, what defines an American is being born in the United States (or having legally immigrated).</a:t>
            </a:r>
          </a:p>
        </p:txBody>
      </p:sp>
      <p:sp>
        <p:nvSpPr>
          <p:cNvPr id="5" name="TextBox 4">
            <a:extLst>
              <a:ext uri="{FF2B5EF4-FFF2-40B4-BE49-F238E27FC236}">
                <a16:creationId xmlns:a16="http://schemas.microsoft.com/office/drawing/2014/main" id="{A6622E2D-DD25-4BE6-97A2-38AD339762A0}"/>
              </a:ext>
            </a:extLst>
          </p:cNvPr>
          <p:cNvSpPr txBox="1"/>
          <p:nvPr/>
        </p:nvSpPr>
        <p:spPr>
          <a:xfrm>
            <a:off x="838200" y="6308209"/>
            <a:ext cx="6097772" cy="369332"/>
          </a:xfrm>
          <a:prstGeom prst="rect">
            <a:avLst/>
          </a:prstGeom>
          <a:noFill/>
        </p:spPr>
        <p:txBody>
          <a:bodyPr wrap="square">
            <a:spAutoFit/>
          </a:bodyPr>
          <a:lstStyle/>
          <a:p>
            <a:r>
              <a:rPr lang="en-US" dirty="0"/>
              <a:t>https://www.downes.ca/post/117</a:t>
            </a:r>
          </a:p>
        </p:txBody>
      </p:sp>
      <p:pic>
        <p:nvPicPr>
          <p:cNvPr id="7" name="Picture 6">
            <a:extLst>
              <a:ext uri="{FF2B5EF4-FFF2-40B4-BE49-F238E27FC236}">
                <a16:creationId xmlns:a16="http://schemas.microsoft.com/office/drawing/2014/main" id="{E33AFFEC-9C3C-4390-B74C-C85ECD29475D}"/>
              </a:ext>
            </a:extLst>
          </p:cNvPr>
          <p:cNvPicPr>
            <a:picLocks noChangeAspect="1"/>
          </p:cNvPicPr>
          <p:nvPr/>
        </p:nvPicPr>
        <p:blipFill>
          <a:blip r:embed="rId2"/>
          <a:stretch>
            <a:fillRect/>
          </a:stretch>
        </p:blipFill>
        <p:spPr>
          <a:xfrm>
            <a:off x="330622" y="1821934"/>
            <a:ext cx="3066620" cy="3691540"/>
          </a:xfrm>
          <a:prstGeom prst="rect">
            <a:avLst/>
          </a:prstGeom>
        </p:spPr>
      </p:pic>
    </p:spTree>
    <p:extLst>
      <p:ext uri="{BB962C8B-B14F-4D97-AF65-F5344CB8AC3E}">
        <p14:creationId xmlns:p14="http://schemas.microsoft.com/office/powerpoint/2010/main" val="2898578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C840-AEDF-4DB0-87D6-D96DB19D1015}"/>
              </a:ext>
            </a:extLst>
          </p:cNvPr>
          <p:cNvSpPr>
            <a:spLocks noGrp="1"/>
          </p:cNvSpPr>
          <p:nvPr>
            <p:ph type="title"/>
          </p:nvPr>
        </p:nvSpPr>
        <p:spPr>
          <a:xfrm>
            <a:off x="838200" y="365125"/>
            <a:ext cx="2856978" cy="2465757"/>
          </a:xfrm>
        </p:spPr>
        <p:txBody>
          <a:bodyPr>
            <a:normAutofit fontScale="90000"/>
          </a:bodyPr>
          <a:lstStyle/>
          <a:p>
            <a:r>
              <a:rPr lang="en-CA" dirty="0"/>
              <a:t>From Digital Citizenship to Digital Leadership</a:t>
            </a:r>
            <a:endParaRPr lang="en-US" dirty="0"/>
          </a:p>
        </p:txBody>
      </p:sp>
      <p:pic>
        <p:nvPicPr>
          <p:cNvPr id="6" name="Content Placeholder 5" descr="Diagram&#10;&#10;Description automatically generated">
            <a:extLst>
              <a:ext uri="{FF2B5EF4-FFF2-40B4-BE49-F238E27FC236}">
                <a16:creationId xmlns:a16="http://schemas.microsoft.com/office/drawing/2014/main" id="{0FF4B87F-2B14-480C-8D36-57997D6398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5385" y="408275"/>
            <a:ext cx="8289735" cy="6217302"/>
          </a:xfrm>
        </p:spPr>
      </p:pic>
      <p:sp>
        <p:nvSpPr>
          <p:cNvPr id="5" name="TextBox 4">
            <a:extLst>
              <a:ext uri="{FF2B5EF4-FFF2-40B4-BE49-F238E27FC236}">
                <a16:creationId xmlns:a16="http://schemas.microsoft.com/office/drawing/2014/main" id="{56210F15-04AC-4840-B8B9-858B92B2E908}"/>
              </a:ext>
            </a:extLst>
          </p:cNvPr>
          <p:cNvSpPr txBox="1"/>
          <p:nvPr/>
        </p:nvSpPr>
        <p:spPr>
          <a:xfrm>
            <a:off x="674399" y="5501343"/>
            <a:ext cx="3334894" cy="923330"/>
          </a:xfrm>
          <a:prstGeom prst="rect">
            <a:avLst/>
          </a:prstGeom>
          <a:noFill/>
        </p:spPr>
        <p:txBody>
          <a:bodyPr wrap="square">
            <a:spAutoFit/>
          </a:bodyPr>
          <a:lstStyle/>
          <a:p>
            <a:r>
              <a:rPr lang="en-US" dirty="0">
                <a:hlinkClick r:id="rId3"/>
              </a:rPr>
              <a:t>https://www.teachthought.com/the-future-of-learning/digital-leadership-2/</a:t>
            </a:r>
            <a:r>
              <a:rPr lang="en-US" dirty="0"/>
              <a:t> </a:t>
            </a:r>
          </a:p>
        </p:txBody>
      </p:sp>
    </p:spTree>
    <p:extLst>
      <p:ext uri="{BB962C8B-B14F-4D97-AF65-F5344CB8AC3E}">
        <p14:creationId xmlns:p14="http://schemas.microsoft.com/office/powerpoint/2010/main" val="2479794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7B11-EEB7-4357-9ADA-F17673803DB5}"/>
              </a:ext>
            </a:extLst>
          </p:cNvPr>
          <p:cNvSpPr>
            <a:spLocks noGrp="1"/>
          </p:cNvSpPr>
          <p:nvPr>
            <p:ph type="title"/>
          </p:nvPr>
        </p:nvSpPr>
        <p:spPr/>
        <p:txBody>
          <a:bodyPr/>
          <a:lstStyle/>
          <a:p>
            <a:r>
              <a:rPr lang="en-CA" dirty="0"/>
              <a:t>Participatory Culture</a:t>
            </a:r>
            <a:endParaRPr lang="en-US" dirty="0"/>
          </a:p>
        </p:txBody>
      </p:sp>
      <p:sp>
        <p:nvSpPr>
          <p:cNvPr id="3" name="Content Placeholder 2">
            <a:extLst>
              <a:ext uri="{FF2B5EF4-FFF2-40B4-BE49-F238E27FC236}">
                <a16:creationId xmlns:a16="http://schemas.microsoft.com/office/drawing/2014/main" id="{BFD90CAB-A7F2-476B-A710-A096AD34E61A}"/>
              </a:ext>
            </a:extLst>
          </p:cNvPr>
          <p:cNvSpPr>
            <a:spLocks noGrp="1"/>
          </p:cNvSpPr>
          <p:nvPr>
            <p:ph idx="1"/>
          </p:nvPr>
        </p:nvSpPr>
        <p:spPr>
          <a:xfrm>
            <a:off x="2574234" y="1825625"/>
            <a:ext cx="8779565" cy="4351338"/>
          </a:xfrm>
        </p:spPr>
        <p:txBody>
          <a:bodyPr>
            <a:normAutofit/>
          </a:bodyPr>
          <a:lstStyle/>
          <a:p>
            <a:r>
              <a:rPr lang="en-CA" dirty="0"/>
              <a:t>Henry Jenkins</a:t>
            </a:r>
          </a:p>
          <a:p>
            <a:pPr lvl="1"/>
            <a:r>
              <a:rPr lang="en-US" dirty="0"/>
              <a:t>relatively low barriers to artistic expression and civic engagement,</a:t>
            </a:r>
          </a:p>
          <a:p>
            <a:pPr lvl="1"/>
            <a:r>
              <a:rPr lang="en-US" dirty="0"/>
              <a:t>strong support for creating and sharing creations with others,</a:t>
            </a:r>
          </a:p>
          <a:p>
            <a:pPr lvl="1"/>
            <a:r>
              <a:rPr lang="en-US" dirty="0"/>
              <a:t>some type of informal mentorship whereby what is known by the most experienced is passed along to novices,</a:t>
            </a:r>
          </a:p>
          <a:p>
            <a:pPr lvl="1"/>
            <a:r>
              <a:rPr lang="en-US" dirty="0"/>
              <a:t>members who believe that their contributions matter, and</a:t>
            </a:r>
          </a:p>
          <a:p>
            <a:pPr lvl="1"/>
            <a:r>
              <a:rPr lang="en-US" dirty="0"/>
              <a:t>members who feel some degree of social connection with one another (at the least, they care what other people think about what they have created).</a:t>
            </a:r>
          </a:p>
        </p:txBody>
      </p:sp>
      <p:pic>
        <p:nvPicPr>
          <p:cNvPr id="5" name="Picture 4">
            <a:extLst>
              <a:ext uri="{FF2B5EF4-FFF2-40B4-BE49-F238E27FC236}">
                <a16:creationId xmlns:a16="http://schemas.microsoft.com/office/drawing/2014/main" id="{3016BF29-1F8E-458F-B9B3-F936756147FD}"/>
              </a:ext>
            </a:extLst>
          </p:cNvPr>
          <p:cNvPicPr>
            <a:picLocks noChangeAspect="1"/>
          </p:cNvPicPr>
          <p:nvPr/>
        </p:nvPicPr>
        <p:blipFill>
          <a:blip r:embed="rId2"/>
          <a:stretch>
            <a:fillRect/>
          </a:stretch>
        </p:blipFill>
        <p:spPr>
          <a:xfrm>
            <a:off x="2833232" y="5576804"/>
            <a:ext cx="6525536" cy="1200318"/>
          </a:xfrm>
          <a:prstGeom prst="rect">
            <a:avLst/>
          </a:prstGeom>
        </p:spPr>
      </p:pic>
      <p:sp>
        <p:nvSpPr>
          <p:cNvPr id="7" name="TextBox 6">
            <a:extLst>
              <a:ext uri="{FF2B5EF4-FFF2-40B4-BE49-F238E27FC236}">
                <a16:creationId xmlns:a16="http://schemas.microsoft.com/office/drawing/2014/main" id="{9E70DCFF-7155-4899-B5C0-DAF29DAF54D8}"/>
              </a:ext>
            </a:extLst>
          </p:cNvPr>
          <p:cNvSpPr txBox="1"/>
          <p:nvPr/>
        </p:nvSpPr>
        <p:spPr>
          <a:xfrm>
            <a:off x="778964" y="5715298"/>
            <a:ext cx="2054268" cy="923330"/>
          </a:xfrm>
          <a:prstGeom prst="rect">
            <a:avLst/>
          </a:prstGeom>
          <a:noFill/>
        </p:spPr>
        <p:txBody>
          <a:bodyPr wrap="square">
            <a:spAutoFit/>
          </a:bodyPr>
          <a:lstStyle/>
          <a:p>
            <a:r>
              <a:rPr lang="en-US" dirty="0">
                <a:hlinkClick r:id="rId3"/>
              </a:rPr>
              <a:t>https://library.oapen.org/handle/20.500.12657/26083</a:t>
            </a:r>
            <a:r>
              <a:rPr lang="en-US" dirty="0"/>
              <a:t> </a:t>
            </a:r>
          </a:p>
        </p:txBody>
      </p:sp>
      <p:pic>
        <p:nvPicPr>
          <p:cNvPr id="9" name="Picture 8" descr="Graphical user interface&#10;&#10;Description automatically generated">
            <a:extLst>
              <a:ext uri="{FF2B5EF4-FFF2-40B4-BE49-F238E27FC236}">
                <a16:creationId xmlns:a16="http://schemas.microsoft.com/office/drawing/2014/main" id="{EBDD1093-8CA9-40FC-B150-7516C017D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497144"/>
            <a:ext cx="1995032" cy="2977660"/>
          </a:xfrm>
          <a:prstGeom prst="rect">
            <a:avLst/>
          </a:prstGeom>
        </p:spPr>
      </p:pic>
    </p:spTree>
    <p:extLst>
      <p:ext uri="{BB962C8B-B14F-4D97-AF65-F5344CB8AC3E}">
        <p14:creationId xmlns:p14="http://schemas.microsoft.com/office/powerpoint/2010/main" val="1369794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4C63-028F-41ED-83D7-2D08AA3A0CC0}"/>
              </a:ext>
            </a:extLst>
          </p:cNvPr>
          <p:cNvSpPr>
            <a:spLocks noGrp="1"/>
          </p:cNvSpPr>
          <p:nvPr>
            <p:ph type="title"/>
          </p:nvPr>
        </p:nvSpPr>
        <p:spPr/>
        <p:txBody>
          <a:bodyPr/>
          <a:lstStyle/>
          <a:p>
            <a:r>
              <a:rPr lang="en-CA" dirty="0"/>
              <a:t>Refining Objectives…</a:t>
            </a:r>
            <a:endParaRPr lang="en-US" dirty="0"/>
          </a:p>
        </p:txBody>
      </p:sp>
      <p:sp>
        <p:nvSpPr>
          <p:cNvPr id="3" name="Content Placeholder 2">
            <a:extLst>
              <a:ext uri="{FF2B5EF4-FFF2-40B4-BE49-F238E27FC236}">
                <a16:creationId xmlns:a16="http://schemas.microsoft.com/office/drawing/2014/main" id="{D29C2869-6021-46FB-9676-6F803A1D6D81}"/>
              </a:ext>
            </a:extLst>
          </p:cNvPr>
          <p:cNvSpPr>
            <a:spLocks noGrp="1"/>
          </p:cNvSpPr>
          <p:nvPr>
            <p:ph idx="1"/>
          </p:nvPr>
        </p:nvSpPr>
        <p:spPr>
          <a:xfrm>
            <a:off x="4843669" y="1690688"/>
            <a:ext cx="6685722" cy="4351338"/>
          </a:xfrm>
        </p:spPr>
        <p:txBody>
          <a:bodyPr/>
          <a:lstStyle/>
          <a:p>
            <a:r>
              <a:rPr lang="en-CA" dirty="0"/>
              <a:t>“</a:t>
            </a:r>
            <a:r>
              <a:rPr lang="en-US" dirty="0"/>
              <a:t>argues for a narrower focus on (1) respectful behavior online and (2) online civic engagement.”</a:t>
            </a:r>
          </a:p>
          <a:p>
            <a:r>
              <a:rPr lang="en-US" dirty="0"/>
              <a:t>“Both online respect and civic engagement were negatively related to online harassment perpetration and positively related to helpful bystander behaviors, after controlling for other variables.”</a:t>
            </a:r>
          </a:p>
        </p:txBody>
      </p:sp>
      <p:sp>
        <p:nvSpPr>
          <p:cNvPr id="5" name="TextBox 4">
            <a:extLst>
              <a:ext uri="{FF2B5EF4-FFF2-40B4-BE49-F238E27FC236}">
                <a16:creationId xmlns:a16="http://schemas.microsoft.com/office/drawing/2014/main" id="{E6B133A6-C667-4800-A111-B66E0A4B3426}"/>
              </a:ext>
            </a:extLst>
          </p:cNvPr>
          <p:cNvSpPr txBox="1"/>
          <p:nvPr/>
        </p:nvSpPr>
        <p:spPr>
          <a:xfrm>
            <a:off x="838199" y="5715298"/>
            <a:ext cx="10029093" cy="923330"/>
          </a:xfrm>
          <a:prstGeom prst="rect">
            <a:avLst/>
          </a:prstGeom>
          <a:noFill/>
        </p:spPr>
        <p:txBody>
          <a:bodyPr wrap="square">
            <a:spAutoFit/>
          </a:bodyPr>
          <a:lstStyle/>
          <a:p>
            <a:r>
              <a:rPr lang="en-US" dirty="0"/>
              <a:t>Jones &amp; Mitchel, 2016 </a:t>
            </a:r>
            <a:r>
              <a:rPr lang="en-US" dirty="0">
                <a:hlinkClick r:id="rId2"/>
              </a:rPr>
              <a:t>https://journals.sagepub.com/doi/abs/10.1177/1461444815577797</a:t>
            </a:r>
            <a:endParaRPr lang="en-US" dirty="0"/>
          </a:p>
          <a:p>
            <a:r>
              <a:rPr lang="en-US" dirty="0"/>
              <a:t>Image: </a:t>
            </a:r>
            <a:r>
              <a:rPr lang="en-US" dirty="0">
                <a:hlinkClick r:id="rId3"/>
              </a:rPr>
              <a:t>https://quod.lib.umich.edu/cgi/t/text/text-idx?cc=mjcsloa;c=mjcsl;c=mjcsloa;idno=3239521.0023.105;g=mjcslg;rgn=main;view=text;xc=1</a:t>
            </a:r>
            <a:r>
              <a:rPr lang="en-US" dirty="0"/>
              <a:t>  </a:t>
            </a:r>
          </a:p>
        </p:txBody>
      </p:sp>
      <p:pic>
        <p:nvPicPr>
          <p:cNvPr id="7" name="Picture 6" descr="Diagram&#10;&#10;Description automatically generated">
            <a:extLst>
              <a:ext uri="{FF2B5EF4-FFF2-40B4-BE49-F238E27FC236}">
                <a16:creationId xmlns:a16="http://schemas.microsoft.com/office/drawing/2014/main" id="{45B88432-6257-4A2E-8C23-DF811BFE1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24" y="1808441"/>
            <a:ext cx="3922145" cy="3197313"/>
          </a:xfrm>
          <a:prstGeom prst="rect">
            <a:avLst/>
          </a:prstGeom>
        </p:spPr>
      </p:pic>
    </p:spTree>
    <p:extLst>
      <p:ext uri="{BB962C8B-B14F-4D97-AF65-F5344CB8AC3E}">
        <p14:creationId xmlns:p14="http://schemas.microsoft.com/office/powerpoint/2010/main" val="3811666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28FB-6654-4695-8F53-1D6613F9140E}"/>
              </a:ext>
            </a:extLst>
          </p:cNvPr>
          <p:cNvSpPr>
            <a:spLocks noGrp="1"/>
          </p:cNvSpPr>
          <p:nvPr>
            <p:ph type="title"/>
          </p:nvPr>
        </p:nvSpPr>
        <p:spPr/>
        <p:txBody>
          <a:bodyPr/>
          <a:lstStyle/>
          <a:p>
            <a:r>
              <a:rPr lang="en-US" dirty="0"/>
              <a:t>Digital Citizenship+</a:t>
            </a:r>
          </a:p>
        </p:txBody>
      </p:sp>
      <p:sp>
        <p:nvSpPr>
          <p:cNvPr id="3" name="Content Placeholder 2">
            <a:extLst>
              <a:ext uri="{FF2B5EF4-FFF2-40B4-BE49-F238E27FC236}">
                <a16:creationId xmlns:a16="http://schemas.microsoft.com/office/drawing/2014/main" id="{F84EB780-AAC8-4368-B192-9ACB0A8B79CE}"/>
              </a:ext>
            </a:extLst>
          </p:cNvPr>
          <p:cNvSpPr>
            <a:spLocks noGrp="1"/>
          </p:cNvSpPr>
          <p:nvPr>
            <p:ph idx="1"/>
          </p:nvPr>
        </p:nvSpPr>
        <p:spPr/>
        <p:txBody>
          <a:bodyPr/>
          <a:lstStyle/>
          <a:p>
            <a:pPr marL="0" indent="0">
              <a:buNone/>
            </a:pPr>
            <a:r>
              <a:rPr lang="en-US" dirty="0"/>
              <a:t>Digital Citizenship+ is defined as “the skills needed for youth to fully participate academically, socially, ethically, politically, and economically in our rapidly evolving digital world.” </a:t>
            </a:r>
          </a:p>
        </p:txBody>
      </p:sp>
      <p:pic>
        <p:nvPicPr>
          <p:cNvPr id="5" name="Picture 4" descr="Chart, treemap chart&#10;&#10;Description automatically generated">
            <a:extLst>
              <a:ext uri="{FF2B5EF4-FFF2-40B4-BE49-F238E27FC236}">
                <a16:creationId xmlns:a16="http://schemas.microsoft.com/office/drawing/2014/main" id="{30337549-8F71-4C51-A3D9-BBA25F4CA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69" y="3099044"/>
            <a:ext cx="6787662" cy="3393831"/>
          </a:xfrm>
          <a:prstGeom prst="rect">
            <a:avLst/>
          </a:prstGeom>
        </p:spPr>
      </p:pic>
      <p:sp>
        <p:nvSpPr>
          <p:cNvPr id="7" name="TextBox 6">
            <a:extLst>
              <a:ext uri="{FF2B5EF4-FFF2-40B4-BE49-F238E27FC236}">
                <a16:creationId xmlns:a16="http://schemas.microsoft.com/office/drawing/2014/main" id="{AA5CA27F-9137-49C8-8BE7-68F555C7FA56}"/>
              </a:ext>
            </a:extLst>
          </p:cNvPr>
          <p:cNvSpPr txBox="1"/>
          <p:nvPr/>
        </p:nvSpPr>
        <p:spPr>
          <a:xfrm>
            <a:off x="8804031" y="5569545"/>
            <a:ext cx="2309446" cy="923330"/>
          </a:xfrm>
          <a:prstGeom prst="rect">
            <a:avLst/>
          </a:prstGeom>
          <a:noFill/>
        </p:spPr>
        <p:txBody>
          <a:bodyPr wrap="square">
            <a:spAutoFit/>
          </a:bodyPr>
          <a:lstStyle/>
          <a:p>
            <a:r>
              <a:rPr lang="en-US" dirty="0">
                <a:hlinkClick r:id="rId3"/>
              </a:rPr>
              <a:t>https://cyberbullying.org/digital-citizenship-research</a:t>
            </a:r>
            <a:r>
              <a:rPr lang="en-US" dirty="0"/>
              <a:t> </a:t>
            </a:r>
          </a:p>
        </p:txBody>
      </p:sp>
    </p:spTree>
    <p:extLst>
      <p:ext uri="{BB962C8B-B14F-4D97-AF65-F5344CB8AC3E}">
        <p14:creationId xmlns:p14="http://schemas.microsoft.com/office/powerpoint/2010/main" val="2233150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383D-6A33-4999-9F2F-41A3CE69EEA3}"/>
              </a:ext>
            </a:extLst>
          </p:cNvPr>
          <p:cNvSpPr>
            <a:spLocks noGrp="1"/>
          </p:cNvSpPr>
          <p:nvPr>
            <p:ph type="title"/>
          </p:nvPr>
        </p:nvSpPr>
        <p:spPr/>
        <p:txBody>
          <a:bodyPr/>
          <a:lstStyle/>
          <a:p>
            <a:r>
              <a:rPr lang="en-CA" dirty="0"/>
              <a:t>Human-AI Interaction</a:t>
            </a:r>
            <a:endParaRPr lang="en-US" dirty="0"/>
          </a:p>
        </p:txBody>
      </p:sp>
      <p:sp>
        <p:nvSpPr>
          <p:cNvPr id="3" name="Content Placeholder 2">
            <a:extLst>
              <a:ext uri="{FF2B5EF4-FFF2-40B4-BE49-F238E27FC236}">
                <a16:creationId xmlns:a16="http://schemas.microsoft.com/office/drawing/2014/main" id="{CF7BF588-FBCE-490F-95B7-C487FBFAF338}"/>
              </a:ext>
            </a:extLst>
          </p:cNvPr>
          <p:cNvSpPr>
            <a:spLocks noGrp="1"/>
          </p:cNvSpPr>
          <p:nvPr>
            <p:ph idx="1"/>
          </p:nvPr>
        </p:nvSpPr>
        <p:spPr>
          <a:xfrm>
            <a:off x="838200" y="1825625"/>
            <a:ext cx="5257800" cy="4351338"/>
          </a:xfrm>
        </p:spPr>
        <p:txBody>
          <a:bodyPr/>
          <a:lstStyle/>
          <a:p>
            <a:r>
              <a:rPr lang="en-CA" dirty="0"/>
              <a:t>The concept of ethical AI is going to come down to something like describing AI as an ethical citizen</a:t>
            </a:r>
          </a:p>
          <a:p>
            <a:r>
              <a:rPr lang="en-CA" dirty="0"/>
              <a:t>We have a </a:t>
            </a:r>
            <a:r>
              <a:rPr lang="en-CA" i="1" dirty="0"/>
              <a:t>tendency</a:t>
            </a:r>
            <a:r>
              <a:rPr lang="en-CA" dirty="0"/>
              <a:t> to describe this in terms of virtues and duties</a:t>
            </a:r>
          </a:p>
          <a:p>
            <a:r>
              <a:rPr lang="en-CA" dirty="0"/>
              <a:t>But ultimately, it comes down to how well AI and humans can </a:t>
            </a:r>
            <a:r>
              <a:rPr lang="en-CA" i="1" dirty="0"/>
              <a:t>interact</a:t>
            </a:r>
            <a:r>
              <a:rPr lang="en-CA" dirty="0"/>
              <a:t> with each other</a:t>
            </a:r>
            <a:endParaRPr lang="en-US" dirty="0"/>
          </a:p>
        </p:txBody>
      </p:sp>
      <p:sp>
        <p:nvSpPr>
          <p:cNvPr id="5" name="TextBox 4">
            <a:extLst>
              <a:ext uri="{FF2B5EF4-FFF2-40B4-BE49-F238E27FC236}">
                <a16:creationId xmlns:a16="http://schemas.microsoft.com/office/drawing/2014/main" id="{A089C611-0A2A-40E6-A68C-27B8E9C6C25F}"/>
              </a:ext>
            </a:extLst>
          </p:cNvPr>
          <p:cNvSpPr txBox="1"/>
          <p:nvPr/>
        </p:nvSpPr>
        <p:spPr>
          <a:xfrm>
            <a:off x="943707" y="5530632"/>
            <a:ext cx="9794631" cy="923330"/>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rPr>
              <a:t>Microsoft: Guidelines for Human-AI Interaction - </a:t>
            </a:r>
            <a:r>
              <a:rPr lang="en-US" sz="1800" b="0" i="0" u="sng" strike="noStrike" dirty="0">
                <a:solidFill>
                  <a:srgbClr val="1155CC"/>
                </a:solidFill>
                <a:effectLst/>
                <a:latin typeface="Arial" panose="020B0604020202020204" pitchFamily="34" charset="0"/>
                <a:hlinkClick r:id="rId2"/>
              </a:rPr>
              <a:t>https://www.microsoft.com/en-us/research/project/guidelines-for-human-ai-interaction/</a:t>
            </a:r>
            <a:r>
              <a:rPr lang="en-US" sz="1800" b="0" i="0" u="none" strike="noStrike" dirty="0">
                <a:solidFill>
                  <a:srgbClr val="000000"/>
                </a:solidFill>
                <a:effectLst/>
                <a:latin typeface="Arial" panose="020B0604020202020204" pitchFamily="34" charset="0"/>
              </a:rPr>
              <a:t>  Report: </a:t>
            </a:r>
            <a:r>
              <a:rPr lang="en-US" sz="1800" b="0" i="0" u="none" strike="noStrike" dirty="0">
                <a:solidFill>
                  <a:srgbClr val="000000"/>
                </a:solidFill>
                <a:effectLst/>
                <a:latin typeface="Arial" panose="020B0604020202020204" pitchFamily="34" charset="0"/>
                <a:hlinkClick r:id="rId3"/>
              </a:rPr>
              <a:t>https://www.microsoft.com/en-us/research/publication/guidelines-for-human-ai-interaction/</a:t>
            </a:r>
            <a:r>
              <a:rPr lang="en-US" sz="1800" b="0" i="0" u="none" strike="noStrike" dirty="0">
                <a:solidFill>
                  <a:srgbClr val="000000"/>
                </a:solidFill>
                <a:effectLst/>
                <a:latin typeface="Arial" panose="020B0604020202020204" pitchFamily="34" charset="0"/>
              </a:rPr>
              <a:t> </a:t>
            </a:r>
            <a:endParaRPr lang="en-US" dirty="0"/>
          </a:p>
        </p:txBody>
      </p:sp>
      <p:pic>
        <p:nvPicPr>
          <p:cNvPr id="9" name="Picture 8" descr="A picture containing diagram&#10;&#10;Description automatically generated">
            <a:extLst>
              <a:ext uri="{FF2B5EF4-FFF2-40B4-BE49-F238E27FC236}">
                <a16:creationId xmlns:a16="http://schemas.microsoft.com/office/drawing/2014/main" id="{2BF5CADD-1791-44E7-ACE5-64A3C4A20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43417"/>
            <a:ext cx="4796308" cy="4351338"/>
          </a:xfrm>
          <a:prstGeom prst="rect">
            <a:avLst/>
          </a:prstGeom>
        </p:spPr>
      </p:pic>
    </p:spTree>
    <p:extLst>
      <p:ext uri="{BB962C8B-B14F-4D97-AF65-F5344CB8AC3E}">
        <p14:creationId xmlns:p14="http://schemas.microsoft.com/office/powerpoint/2010/main" val="392139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075D-9DF0-4079-9007-3DAD690FCC13}"/>
              </a:ext>
            </a:extLst>
          </p:cNvPr>
          <p:cNvSpPr>
            <a:spLocks noGrp="1"/>
          </p:cNvSpPr>
          <p:nvPr>
            <p:ph type="title"/>
          </p:nvPr>
        </p:nvSpPr>
        <p:spPr/>
        <p:txBody>
          <a:bodyPr/>
          <a:lstStyle/>
          <a:p>
            <a:r>
              <a:rPr lang="en-CA" dirty="0"/>
              <a:t>Beyond Design</a:t>
            </a:r>
            <a:endParaRPr lang="en-US" dirty="0"/>
          </a:p>
        </p:txBody>
      </p:sp>
      <p:sp>
        <p:nvSpPr>
          <p:cNvPr id="3" name="Content Placeholder 2">
            <a:extLst>
              <a:ext uri="{FF2B5EF4-FFF2-40B4-BE49-F238E27FC236}">
                <a16:creationId xmlns:a16="http://schemas.microsoft.com/office/drawing/2014/main" id="{A9E0C164-AF4D-43D6-94B3-4939F5583BFC}"/>
              </a:ext>
            </a:extLst>
          </p:cNvPr>
          <p:cNvSpPr>
            <a:spLocks noGrp="1"/>
          </p:cNvSpPr>
          <p:nvPr>
            <p:ph idx="1"/>
          </p:nvPr>
        </p:nvSpPr>
        <p:spPr>
          <a:xfrm>
            <a:off x="5317434" y="1825625"/>
            <a:ext cx="6036365" cy="4351338"/>
          </a:xfrm>
        </p:spPr>
        <p:txBody>
          <a:bodyPr>
            <a:normAutofit/>
          </a:bodyPr>
          <a:lstStyle/>
          <a:p>
            <a:pPr marL="0" indent="0">
              <a:buNone/>
            </a:pPr>
            <a:r>
              <a:rPr lang="en-US" dirty="0"/>
              <a:t>Ton Zylstra: two things that I have a certain dislike for,:</a:t>
            </a:r>
          </a:p>
          <a:p>
            <a:pPr lvl="1"/>
            <a:r>
              <a:rPr lang="en-US" dirty="0"/>
              <a:t>“The first concerns treating the philosophy of technology, information and data ethics in general as a purely philosophical and scientific debate. It… then has no immediate bearing on the things </a:t>
            </a:r>
            <a:r>
              <a:rPr lang="en-US" dirty="0" err="1"/>
              <a:t>organisations</a:t>
            </a:r>
            <a:r>
              <a:rPr lang="en-US" dirty="0"/>
              <a:t>… do in practice”</a:t>
            </a:r>
          </a:p>
          <a:p>
            <a:pPr lvl="1"/>
            <a:r>
              <a:rPr lang="en-US" dirty="0"/>
              <a:t>“The second concerns seeing ‘Ethics by design’ as a sufficient fix.”</a:t>
            </a:r>
          </a:p>
        </p:txBody>
      </p:sp>
      <p:sp>
        <p:nvSpPr>
          <p:cNvPr id="5" name="TextBox 4">
            <a:extLst>
              <a:ext uri="{FF2B5EF4-FFF2-40B4-BE49-F238E27FC236}">
                <a16:creationId xmlns:a16="http://schemas.microsoft.com/office/drawing/2014/main" id="{CDB6F3D2-A691-4BFF-A844-E83F70F23EAE}"/>
              </a:ext>
            </a:extLst>
          </p:cNvPr>
          <p:cNvSpPr txBox="1"/>
          <p:nvPr/>
        </p:nvSpPr>
        <p:spPr>
          <a:xfrm>
            <a:off x="838200" y="5853797"/>
            <a:ext cx="9860796" cy="646331"/>
          </a:xfrm>
          <a:prstGeom prst="rect">
            <a:avLst/>
          </a:prstGeom>
          <a:noFill/>
        </p:spPr>
        <p:txBody>
          <a:bodyPr wrap="square">
            <a:spAutoFit/>
          </a:bodyPr>
          <a:lstStyle/>
          <a:p>
            <a:r>
              <a:rPr lang="en-US" dirty="0"/>
              <a:t>Ton Zylstra, Ethics as a practice #GlobalEthicsDay2020 : Ethics as a Practice (</a:t>
            </a:r>
            <a:r>
              <a:rPr lang="en-US" dirty="0" err="1"/>
              <a:t>EaaP</a:t>
            </a:r>
            <a:r>
              <a:rPr lang="en-US" dirty="0"/>
              <a:t>) (all quoted) </a:t>
            </a:r>
            <a:r>
              <a:rPr lang="en-US" dirty="0">
                <a:hlinkClick r:id="rId2"/>
              </a:rPr>
              <a:t>https://www.zylstra.org/blog/2020/10/globalethicsday2020-ethics-as-a-practice-eaap/</a:t>
            </a:r>
            <a:r>
              <a:rPr lang="en-US" dirty="0"/>
              <a:t>  </a:t>
            </a:r>
          </a:p>
        </p:txBody>
      </p:sp>
      <p:pic>
        <p:nvPicPr>
          <p:cNvPr id="7" name="Picture 6" descr="A picture containing grass, outdoor, green&#10;&#10;Description automatically generated">
            <a:extLst>
              <a:ext uri="{FF2B5EF4-FFF2-40B4-BE49-F238E27FC236}">
                <a16:creationId xmlns:a16="http://schemas.microsoft.com/office/drawing/2014/main" id="{F6D6298E-F86B-4D53-89BF-0AE6420C3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5" y="1913282"/>
            <a:ext cx="4227444" cy="3170583"/>
          </a:xfrm>
          <a:prstGeom prst="rect">
            <a:avLst/>
          </a:prstGeom>
        </p:spPr>
      </p:pic>
    </p:spTree>
    <p:extLst>
      <p:ext uri="{BB962C8B-B14F-4D97-AF65-F5344CB8AC3E}">
        <p14:creationId xmlns:p14="http://schemas.microsoft.com/office/powerpoint/2010/main" val="78896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9429-6DC6-4E10-BE38-EAFF5F678D9F}"/>
              </a:ext>
            </a:extLst>
          </p:cNvPr>
          <p:cNvSpPr>
            <a:spLocks noGrp="1"/>
          </p:cNvSpPr>
          <p:nvPr>
            <p:ph type="title"/>
          </p:nvPr>
        </p:nvSpPr>
        <p:spPr/>
        <p:txBody>
          <a:bodyPr/>
          <a:lstStyle/>
          <a:p>
            <a:r>
              <a:rPr lang="en-CA" dirty="0"/>
              <a:t>Democracy</a:t>
            </a:r>
            <a:endParaRPr lang="en-US" dirty="0"/>
          </a:p>
        </p:txBody>
      </p:sp>
      <p:sp>
        <p:nvSpPr>
          <p:cNvPr id="3" name="Content Placeholder 2">
            <a:extLst>
              <a:ext uri="{FF2B5EF4-FFF2-40B4-BE49-F238E27FC236}">
                <a16:creationId xmlns:a16="http://schemas.microsoft.com/office/drawing/2014/main" id="{240E3DDE-9F8C-43B5-96ED-F0C198CF8D5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6012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7CE4-0E45-407F-8589-19176550C639}"/>
              </a:ext>
            </a:extLst>
          </p:cNvPr>
          <p:cNvSpPr>
            <a:spLocks noGrp="1"/>
          </p:cNvSpPr>
          <p:nvPr>
            <p:ph type="title"/>
          </p:nvPr>
        </p:nvSpPr>
        <p:spPr/>
        <p:txBody>
          <a:bodyPr/>
          <a:lstStyle/>
          <a:p>
            <a:r>
              <a:rPr lang="en-CA" dirty="0"/>
              <a:t>Corporate Citizenship</a:t>
            </a:r>
            <a:endParaRPr lang="en-US" dirty="0"/>
          </a:p>
        </p:txBody>
      </p:sp>
      <p:sp>
        <p:nvSpPr>
          <p:cNvPr id="3" name="Content Placeholder 2">
            <a:extLst>
              <a:ext uri="{FF2B5EF4-FFF2-40B4-BE49-F238E27FC236}">
                <a16:creationId xmlns:a16="http://schemas.microsoft.com/office/drawing/2014/main" id="{8CE18699-187E-41D7-BDA0-0EB9652FEC88}"/>
              </a:ext>
            </a:extLst>
          </p:cNvPr>
          <p:cNvSpPr>
            <a:spLocks noGrp="1"/>
          </p:cNvSpPr>
          <p:nvPr>
            <p:ph idx="1"/>
          </p:nvPr>
        </p:nvSpPr>
        <p:spPr>
          <a:xfrm>
            <a:off x="838200" y="1825625"/>
            <a:ext cx="4999892" cy="4351338"/>
          </a:xfrm>
        </p:spPr>
        <p:txBody>
          <a:bodyPr/>
          <a:lstStyle/>
          <a:p>
            <a:r>
              <a:rPr lang="en-CA" dirty="0"/>
              <a:t>Right now, most AI is produced by, and represents the interests of, corporations</a:t>
            </a:r>
          </a:p>
          <a:p>
            <a:r>
              <a:rPr lang="en-CA" dirty="0"/>
              <a:t>But corporations (especially digital corporations) haven’t been very good citizens</a:t>
            </a:r>
          </a:p>
          <a:p>
            <a:r>
              <a:rPr lang="en-CA" dirty="0"/>
              <a:t>That’s why we fear their AIs won’t be either</a:t>
            </a:r>
            <a:endParaRPr lang="en-US" dirty="0"/>
          </a:p>
        </p:txBody>
      </p:sp>
      <p:pic>
        <p:nvPicPr>
          <p:cNvPr id="5" name="Picture 4" descr="Diagram, timeline&#10;&#10;Description automatically generated">
            <a:extLst>
              <a:ext uri="{FF2B5EF4-FFF2-40B4-BE49-F238E27FC236}">
                <a16:creationId xmlns:a16="http://schemas.microsoft.com/office/drawing/2014/main" id="{4B3BA903-00D7-43AF-B3AD-FAB939CC6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57753"/>
            <a:ext cx="4999627" cy="4114801"/>
          </a:xfrm>
          <a:prstGeom prst="rect">
            <a:avLst/>
          </a:prstGeom>
        </p:spPr>
      </p:pic>
      <p:sp>
        <p:nvSpPr>
          <p:cNvPr id="7" name="TextBox 6">
            <a:extLst>
              <a:ext uri="{FF2B5EF4-FFF2-40B4-BE49-F238E27FC236}">
                <a16:creationId xmlns:a16="http://schemas.microsoft.com/office/drawing/2014/main" id="{216F095B-F459-4B55-B7C2-56E55A1CC363}"/>
              </a:ext>
            </a:extLst>
          </p:cNvPr>
          <p:cNvSpPr txBox="1"/>
          <p:nvPr/>
        </p:nvSpPr>
        <p:spPr>
          <a:xfrm>
            <a:off x="838200" y="6259362"/>
            <a:ext cx="10703169" cy="369332"/>
          </a:xfrm>
          <a:prstGeom prst="rect">
            <a:avLst/>
          </a:prstGeom>
          <a:noFill/>
        </p:spPr>
        <p:txBody>
          <a:bodyPr wrap="square">
            <a:spAutoFit/>
          </a:bodyPr>
          <a:lstStyle/>
          <a:p>
            <a:r>
              <a:rPr lang="en-US" dirty="0">
                <a:hlinkClick r:id="rId3"/>
              </a:rPr>
              <a:t>https://saylordotorg.github.io/text_exploring-business-v2.0/s06-05-corporate-social-responsibilit.html</a:t>
            </a:r>
            <a:r>
              <a:rPr lang="en-US" dirty="0"/>
              <a:t> </a:t>
            </a:r>
          </a:p>
        </p:txBody>
      </p:sp>
    </p:spTree>
    <p:extLst>
      <p:ext uri="{BB962C8B-B14F-4D97-AF65-F5344CB8AC3E}">
        <p14:creationId xmlns:p14="http://schemas.microsoft.com/office/powerpoint/2010/main" val="1709092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6D4E-58FA-4DFA-AEBE-7B8C85D9C873}"/>
              </a:ext>
            </a:extLst>
          </p:cNvPr>
          <p:cNvSpPr>
            <a:spLocks noGrp="1"/>
          </p:cNvSpPr>
          <p:nvPr>
            <p:ph type="title"/>
          </p:nvPr>
        </p:nvSpPr>
        <p:spPr/>
        <p:txBody>
          <a:bodyPr/>
          <a:lstStyle/>
          <a:p>
            <a:r>
              <a:rPr lang="en-CA" dirty="0"/>
              <a:t>Corporations as Bad Citizens</a:t>
            </a:r>
            <a:endParaRPr lang="en-US" dirty="0"/>
          </a:p>
        </p:txBody>
      </p:sp>
      <p:sp>
        <p:nvSpPr>
          <p:cNvPr id="3" name="Content Placeholder 2">
            <a:extLst>
              <a:ext uri="{FF2B5EF4-FFF2-40B4-BE49-F238E27FC236}">
                <a16:creationId xmlns:a16="http://schemas.microsoft.com/office/drawing/2014/main" id="{CCBD8293-1C31-4CA2-804F-655A528D68A8}"/>
              </a:ext>
            </a:extLst>
          </p:cNvPr>
          <p:cNvSpPr>
            <a:spLocks noGrp="1"/>
          </p:cNvSpPr>
          <p:nvPr>
            <p:ph idx="1"/>
          </p:nvPr>
        </p:nvSpPr>
        <p:spPr/>
        <p:txBody>
          <a:bodyPr>
            <a:normAutofit/>
          </a:bodyPr>
          <a:lstStyle/>
          <a:p>
            <a:pPr marL="0" indent="0">
              <a:buNone/>
            </a:pPr>
            <a:r>
              <a:rPr lang="en-US" dirty="0"/>
              <a:t>“The power of corporations is frequently misused, usually to the advantage of the financial and managerial elite. Employees, communities, consumers, the environment, and the public interest in general are elbowed aside in corporate decision-making, unless the corporation can make money by taking them into account. Corporations are managed aggressively to maximize shareholder return. As a result, the risks they run—whether of oil spills in the Gulf or of financial crises erupting from Wall Street—are often unrecognized until too late. The executives who run American corporations do not generally think of themselves as having obligations to the public. The social contract of American corporations is pretty thin.”</a:t>
            </a:r>
          </a:p>
        </p:txBody>
      </p:sp>
      <p:sp>
        <p:nvSpPr>
          <p:cNvPr id="5" name="TextBox 4">
            <a:extLst>
              <a:ext uri="{FF2B5EF4-FFF2-40B4-BE49-F238E27FC236}">
                <a16:creationId xmlns:a16="http://schemas.microsoft.com/office/drawing/2014/main" id="{924759AF-CAB4-46F9-AAF8-57E7C9FB087F}"/>
              </a:ext>
            </a:extLst>
          </p:cNvPr>
          <p:cNvSpPr txBox="1"/>
          <p:nvPr/>
        </p:nvSpPr>
        <p:spPr>
          <a:xfrm>
            <a:off x="838200" y="6169709"/>
            <a:ext cx="9460523" cy="646331"/>
          </a:xfrm>
          <a:prstGeom prst="rect">
            <a:avLst/>
          </a:prstGeom>
          <a:noFill/>
        </p:spPr>
        <p:txBody>
          <a:bodyPr wrap="square">
            <a:spAutoFit/>
          </a:bodyPr>
          <a:lstStyle/>
          <a:p>
            <a:r>
              <a:rPr lang="en-US" dirty="0">
                <a:hlinkClick r:id="rId2"/>
              </a:rPr>
              <a:t>Kent Greenfield </a:t>
            </a:r>
            <a:r>
              <a:rPr lang="en-US" dirty="0"/>
              <a:t>, 2015, The Atlantic </a:t>
            </a:r>
            <a:r>
              <a:rPr lang="en-US" dirty="0">
                <a:hlinkClick r:id="rId3"/>
              </a:rPr>
              <a:t>https://www.theatlantic.com/politics/archive/2015/02/if-corporations-are-people-they-should-act-like-it/385034/</a:t>
            </a:r>
            <a:r>
              <a:rPr lang="en-US" dirty="0"/>
              <a:t>  </a:t>
            </a:r>
          </a:p>
        </p:txBody>
      </p:sp>
    </p:spTree>
    <p:extLst>
      <p:ext uri="{BB962C8B-B14F-4D97-AF65-F5344CB8AC3E}">
        <p14:creationId xmlns:p14="http://schemas.microsoft.com/office/powerpoint/2010/main" val="572079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A56D-D992-436A-ADDC-CD6BCA9CF4A0}"/>
              </a:ext>
            </a:extLst>
          </p:cNvPr>
          <p:cNvSpPr>
            <a:spLocks noGrp="1"/>
          </p:cNvSpPr>
          <p:nvPr>
            <p:ph type="title"/>
          </p:nvPr>
        </p:nvSpPr>
        <p:spPr/>
        <p:txBody>
          <a:bodyPr/>
          <a:lstStyle/>
          <a:p>
            <a:r>
              <a:rPr lang="en-US" dirty="0"/>
              <a:t>Towards Platform Democracy</a:t>
            </a:r>
          </a:p>
        </p:txBody>
      </p:sp>
      <p:sp>
        <p:nvSpPr>
          <p:cNvPr id="3" name="Content Placeholder 2">
            <a:extLst>
              <a:ext uri="{FF2B5EF4-FFF2-40B4-BE49-F238E27FC236}">
                <a16:creationId xmlns:a16="http://schemas.microsoft.com/office/drawing/2014/main" id="{1E089408-C46C-45DF-9AFC-FBDCB9C67650}"/>
              </a:ext>
            </a:extLst>
          </p:cNvPr>
          <p:cNvSpPr>
            <a:spLocks noGrp="1"/>
          </p:cNvSpPr>
          <p:nvPr>
            <p:ph idx="1"/>
          </p:nvPr>
        </p:nvSpPr>
        <p:spPr>
          <a:xfrm>
            <a:off x="838200" y="1825625"/>
            <a:ext cx="7145215" cy="4351338"/>
          </a:xfrm>
        </p:spPr>
        <p:txBody>
          <a:bodyPr/>
          <a:lstStyle/>
          <a:p>
            <a:r>
              <a:rPr lang="en-US" dirty="0"/>
              <a:t>“Platforms working with governments, civil society, can have experienced and neutral facilitators deploy these new processes for the toughest policy questions.”</a:t>
            </a:r>
          </a:p>
          <a:p>
            <a:r>
              <a:rPr lang="en-US" dirty="0"/>
              <a:t>“Policy decisions will then be made by the impacted populations and informed by key stakeholders, often leading to a strong public mandate (which may even help defend against partisan or authoritarian overreach).”</a:t>
            </a:r>
          </a:p>
        </p:txBody>
      </p:sp>
      <p:sp>
        <p:nvSpPr>
          <p:cNvPr id="5" name="TextBox 4">
            <a:extLst>
              <a:ext uri="{FF2B5EF4-FFF2-40B4-BE49-F238E27FC236}">
                <a16:creationId xmlns:a16="http://schemas.microsoft.com/office/drawing/2014/main" id="{58506D8D-5790-4651-99DA-DC72DFDB073B}"/>
              </a:ext>
            </a:extLst>
          </p:cNvPr>
          <p:cNvSpPr txBox="1"/>
          <p:nvPr/>
        </p:nvSpPr>
        <p:spPr>
          <a:xfrm>
            <a:off x="838200" y="5569545"/>
            <a:ext cx="10515600" cy="1200329"/>
          </a:xfrm>
          <a:prstGeom prst="rect">
            <a:avLst/>
          </a:prstGeom>
          <a:noFill/>
        </p:spPr>
        <p:txBody>
          <a:bodyPr wrap="square">
            <a:spAutoFit/>
          </a:bodyPr>
          <a:lstStyle/>
          <a:p>
            <a:r>
              <a:rPr lang="en-US" dirty="0"/>
              <a:t>Aviv </a:t>
            </a:r>
            <a:r>
              <a:rPr lang="en-US" dirty="0" err="1"/>
              <a:t>Ovadya</a:t>
            </a:r>
            <a:r>
              <a:rPr lang="en-US" dirty="0"/>
              <a:t>, Oct. 18, 2021, Towards Platform Democracy: Policymaking Beyond Corporate CEOs and Partisan Pressure </a:t>
            </a:r>
            <a:r>
              <a:rPr lang="en-US" dirty="0">
                <a:hlinkClick r:id="rId2"/>
              </a:rPr>
              <a:t>https://www.belfercenter.org/publication/towards-platform-democracy-policymaking-beyond-corporate-ceos-and-partisan-pressure</a:t>
            </a:r>
            <a:r>
              <a:rPr lang="en-US" dirty="0"/>
              <a:t>  Image: </a:t>
            </a:r>
            <a:r>
              <a:rPr lang="en-US" dirty="0">
                <a:hlinkClick r:id="rId3"/>
              </a:rPr>
              <a:t>https://arielsheen.com/index.php/2019/04/15/review-of-democratic-process-and-digital-platforms-an-engineering-perspective/</a:t>
            </a:r>
            <a:r>
              <a:rPr lang="en-US" dirty="0"/>
              <a:t> </a:t>
            </a:r>
          </a:p>
        </p:txBody>
      </p:sp>
      <p:pic>
        <p:nvPicPr>
          <p:cNvPr id="7" name="Picture 6" descr="Diagram, schematic&#10;&#10;Description automatically generated">
            <a:extLst>
              <a:ext uri="{FF2B5EF4-FFF2-40B4-BE49-F238E27FC236}">
                <a16:creationId xmlns:a16="http://schemas.microsoft.com/office/drawing/2014/main" id="{537FAABB-4339-46E8-A258-6B5C3254B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542" y="973776"/>
            <a:ext cx="4033058" cy="4518436"/>
          </a:xfrm>
          <a:prstGeom prst="rect">
            <a:avLst/>
          </a:prstGeom>
        </p:spPr>
      </p:pic>
    </p:spTree>
    <p:extLst>
      <p:ext uri="{BB962C8B-B14F-4D97-AF65-F5344CB8AC3E}">
        <p14:creationId xmlns:p14="http://schemas.microsoft.com/office/powerpoint/2010/main" val="2638304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F6F6-ABB1-4801-A528-C08D3D8B3006}"/>
              </a:ext>
            </a:extLst>
          </p:cNvPr>
          <p:cNvSpPr>
            <a:spLocks noGrp="1"/>
          </p:cNvSpPr>
          <p:nvPr>
            <p:ph type="title"/>
          </p:nvPr>
        </p:nvSpPr>
        <p:spPr/>
        <p:txBody>
          <a:bodyPr/>
          <a:lstStyle/>
          <a:p>
            <a:r>
              <a:rPr lang="en-CA" dirty="0"/>
              <a:t>Platform Governance</a:t>
            </a:r>
            <a:endParaRPr lang="en-US" dirty="0"/>
          </a:p>
        </p:txBody>
      </p:sp>
      <p:sp>
        <p:nvSpPr>
          <p:cNvPr id="3" name="Content Placeholder 2">
            <a:extLst>
              <a:ext uri="{FF2B5EF4-FFF2-40B4-BE49-F238E27FC236}">
                <a16:creationId xmlns:a16="http://schemas.microsoft.com/office/drawing/2014/main" id="{63B7CAE9-AF10-44AD-9872-86B57081A47D}"/>
              </a:ext>
            </a:extLst>
          </p:cNvPr>
          <p:cNvSpPr>
            <a:spLocks noGrp="1"/>
          </p:cNvSpPr>
          <p:nvPr>
            <p:ph idx="1"/>
          </p:nvPr>
        </p:nvSpPr>
        <p:spPr>
          <a:xfrm>
            <a:off x="8370277" y="1637395"/>
            <a:ext cx="2983523" cy="4351338"/>
          </a:xfrm>
        </p:spPr>
        <p:txBody>
          <a:bodyPr>
            <a:normAutofit/>
          </a:bodyPr>
          <a:lstStyle/>
          <a:p>
            <a:pPr>
              <a:buFont typeface="Arial" panose="020B0604020202020204" pitchFamily="34" charset="0"/>
              <a:buChar char="•"/>
            </a:pPr>
            <a:r>
              <a:rPr lang="en-US" dirty="0"/>
              <a:t>Bias interactions to deliver impact</a:t>
            </a:r>
          </a:p>
          <a:p>
            <a:pPr>
              <a:buFont typeface="Arial" panose="020B0604020202020204" pitchFamily="34" charset="0"/>
              <a:buChar char="•"/>
            </a:pPr>
            <a:r>
              <a:rPr lang="en-US" dirty="0"/>
              <a:t>Embed accountability</a:t>
            </a:r>
          </a:p>
          <a:p>
            <a:pPr>
              <a:buFont typeface="Arial" panose="020B0604020202020204" pitchFamily="34" charset="0"/>
              <a:buChar char="•"/>
            </a:pPr>
            <a:r>
              <a:rPr lang="en-US" dirty="0"/>
              <a:t>Design for evolvability</a:t>
            </a:r>
          </a:p>
        </p:txBody>
      </p:sp>
      <p:sp>
        <p:nvSpPr>
          <p:cNvPr id="5" name="TextBox 4">
            <a:extLst>
              <a:ext uri="{FF2B5EF4-FFF2-40B4-BE49-F238E27FC236}">
                <a16:creationId xmlns:a16="http://schemas.microsoft.com/office/drawing/2014/main" id="{E627FE5B-577E-4B4B-997B-EE2973D06202}"/>
              </a:ext>
            </a:extLst>
          </p:cNvPr>
          <p:cNvSpPr txBox="1"/>
          <p:nvPr/>
        </p:nvSpPr>
        <p:spPr>
          <a:xfrm>
            <a:off x="492072" y="5988734"/>
            <a:ext cx="9054884" cy="369332"/>
          </a:xfrm>
          <a:prstGeom prst="rect">
            <a:avLst/>
          </a:prstGeom>
          <a:noFill/>
        </p:spPr>
        <p:txBody>
          <a:bodyPr wrap="square">
            <a:spAutoFit/>
          </a:bodyPr>
          <a:lstStyle/>
          <a:p>
            <a:r>
              <a:rPr lang="en-US" dirty="0">
                <a:hlinkClick r:id="rId2"/>
              </a:rPr>
              <a:t>https://networkweaver.com/principles-for-ecosystem-governance/</a:t>
            </a:r>
            <a:r>
              <a:rPr lang="en-US" dirty="0"/>
              <a:t> </a:t>
            </a:r>
          </a:p>
        </p:txBody>
      </p:sp>
      <p:pic>
        <p:nvPicPr>
          <p:cNvPr id="6" name="Picture 5">
            <a:extLst>
              <a:ext uri="{FF2B5EF4-FFF2-40B4-BE49-F238E27FC236}">
                <a16:creationId xmlns:a16="http://schemas.microsoft.com/office/drawing/2014/main" id="{C27C7F52-5384-429B-81F3-F0EBD2BC080A}"/>
              </a:ext>
            </a:extLst>
          </p:cNvPr>
          <p:cNvPicPr>
            <a:picLocks noChangeAspect="1"/>
          </p:cNvPicPr>
          <p:nvPr/>
        </p:nvPicPr>
        <p:blipFill>
          <a:blip r:embed="rId3"/>
          <a:stretch>
            <a:fillRect/>
          </a:stretch>
        </p:blipFill>
        <p:spPr>
          <a:xfrm>
            <a:off x="610768" y="1524001"/>
            <a:ext cx="7624391" cy="4464734"/>
          </a:xfrm>
          <a:prstGeom prst="rect">
            <a:avLst/>
          </a:prstGeom>
        </p:spPr>
      </p:pic>
    </p:spTree>
    <p:extLst>
      <p:ext uri="{BB962C8B-B14F-4D97-AF65-F5344CB8AC3E}">
        <p14:creationId xmlns:p14="http://schemas.microsoft.com/office/powerpoint/2010/main" val="3847458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CA11-C26E-4653-97E8-E071D341CD44}"/>
              </a:ext>
            </a:extLst>
          </p:cNvPr>
          <p:cNvSpPr>
            <a:spLocks noGrp="1"/>
          </p:cNvSpPr>
          <p:nvPr>
            <p:ph type="title"/>
          </p:nvPr>
        </p:nvSpPr>
        <p:spPr/>
        <p:txBody>
          <a:bodyPr/>
          <a:lstStyle/>
          <a:p>
            <a:r>
              <a:rPr lang="en-CA" dirty="0"/>
              <a:t>Design as Participation</a:t>
            </a:r>
            <a:endParaRPr lang="en-US" dirty="0"/>
          </a:p>
        </p:txBody>
      </p:sp>
      <p:sp>
        <p:nvSpPr>
          <p:cNvPr id="3" name="Content Placeholder 2">
            <a:extLst>
              <a:ext uri="{FF2B5EF4-FFF2-40B4-BE49-F238E27FC236}">
                <a16:creationId xmlns:a16="http://schemas.microsoft.com/office/drawing/2014/main" id="{40FB292B-A7B5-4A79-B1BC-3CA011AEA06A}"/>
              </a:ext>
            </a:extLst>
          </p:cNvPr>
          <p:cNvSpPr>
            <a:spLocks noGrp="1"/>
          </p:cNvSpPr>
          <p:nvPr>
            <p:ph idx="1"/>
          </p:nvPr>
        </p:nvSpPr>
        <p:spPr>
          <a:xfrm>
            <a:off x="4593980" y="1477108"/>
            <a:ext cx="6904893" cy="4699855"/>
          </a:xfrm>
        </p:spPr>
        <p:txBody>
          <a:bodyPr/>
          <a:lstStyle/>
          <a:p>
            <a:r>
              <a:rPr lang="en-US" dirty="0"/>
              <a:t> Kevin </a:t>
            </a:r>
            <a:r>
              <a:rPr lang="en-US" dirty="0" err="1"/>
              <a:t>Slavin</a:t>
            </a:r>
            <a:r>
              <a:rPr lang="en-US" dirty="0"/>
              <a:t> says in Design as Participation, "You're Not Stuck In Traffic--You Are Traffic.“</a:t>
            </a:r>
          </a:p>
          <a:p>
            <a:r>
              <a:rPr lang="en-US" dirty="0"/>
              <a:t>Joi Ito: “Instead of trying to control or design or even understand systems, it is more important to design systems that participate as responsible, aware and robust elements of even more complex systems.”</a:t>
            </a:r>
          </a:p>
        </p:txBody>
      </p:sp>
      <p:pic>
        <p:nvPicPr>
          <p:cNvPr id="7" name="Picture 6">
            <a:extLst>
              <a:ext uri="{FF2B5EF4-FFF2-40B4-BE49-F238E27FC236}">
                <a16:creationId xmlns:a16="http://schemas.microsoft.com/office/drawing/2014/main" id="{0C4EB299-CB50-49AF-A8D3-6CBDF73C4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273" y="1575350"/>
            <a:ext cx="3465634" cy="4851888"/>
          </a:xfrm>
          <a:prstGeom prst="rect">
            <a:avLst/>
          </a:prstGeom>
        </p:spPr>
      </p:pic>
      <p:sp>
        <p:nvSpPr>
          <p:cNvPr id="9" name="TextBox 8">
            <a:extLst>
              <a:ext uri="{FF2B5EF4-FFF2-40B4-BE49-F238E27FC236}">
                <a16:creationId xmlns:a16="http://schemas.microsoft.com/office/drawing/2014/main" id="{059F7CD3-0164-4DEA-8064-16CE58B205F1}"/>
              </a:ext>
            </a:extLst>
          </p:cNvPr>
          <p:cNvSpPr txBox="1"/>
          <p:nvPr/>
        </p:nvSpPr>
        <p:spPr>
          <a:xfrm>
            <a:off x="4677508" y="5684912"/>
            <a:ext cx="7819292" cy="646331"/>
          </a:xfrm>
          <a:prstGeom prst="rect">
            <a:avLst/>
          </a:prstGeom>
          <a:noFill/>
        </p:spPr>
        <p:txBody>
          <a:bodyPr wrap="square">
            <a:spAutoFit/>
          </a:bodyPr>
          <a:lstStyle/>
          <a:p>
            <a:r>
              <a:rPr lang="en-US" dirty="0">
                <a:hlinkClick r:id="rId3"/>
              </a:rPr>
              <a:t>https://jods.mitpress.mit.edu/pub/design-as-participation/release/1</a:t>
            </a:r>
            <a:endParaRPr lang="en-US" dirty="0"/>
          </a:p>
          <a:p>
            <a:r>
              <a:rPr lang="en-US" dirty="0">
                <a:hlinkClick r:id="rId4"/>
              </a:rPr>
              <a:t>https://joi.ito.com/weblog/2017/12/20/resisting-reduction.html</a:t>
            </a:r>
            <a:r>
              <a:rPr lang="en-US" dirty="0"/>
              <a:t>  </a:t>
            </a:r>
          </a:p>
        </p:txBody>
      </p:sp>
    </p:spTree>
    <p:extLst>
      <p:ext uri="{BB962C8B-B14F-4D97-AF65-F5344CB8AC3E}">
        <p14:creationId xmlns:p14="http://schemas.microsoft.com/office/powerpoint/2010/main" val="18497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7CFF-C307-414E-B27C-5AA8F56AB47E}"/>
              </a:ext>
            </a:extLst>
          </p:cNvPr>
          <p:cNvSpPr>
            <a:spLocks noGrp="1"/>
          </p:cNvSpPr>
          <p:nvPr>
            <p:ph type="title"/>
          </p:nvPr>
        </p:nvSpPr>
        <p:spPr/>
        <p:txBody>
          <a:bodyPr/>
          <a:lstStyle/>
          <a:p>
            <a:r>
              <a:rPr lang="en-CA" dirty="0"/>
              <a:t>Access and Inequality</a:t>
            </a:r>
            <a:endParaRPr lang="en-US" dirty="0"/>
          </a:p>
        </p:txBody>
      </p:sp>
      <p:sp>
        <p:nvSpPr>
          <p:cNvPr id="3" name="Content Placeholder 2">
            <a:extLst>
              <a:ext uri="{FF2B5EF4-FFF2-40B4-BE49-F238E27FC236}">
                <a16:creationId xmlns:a16="http://schemas.microsoft.com/office/drawing/2014/main" id="{DC6B465E-82D3-4E46-9B20-A9BECAFAF0FD}"/>
              </a:ext>
            </a:extLst>
          </p:cNvPr>
          <p:cNvSpPr>
            <a:spLocks noGrp="1"/>
          </p:cNvSpPr>
          <p:nvPr>
            <p:ph idx="1"/>
          </p:nvPr>
        </p:nvSpPr>
        <p:spPr>
          <a:xfrm>
            <a:off x="5568462" y="1825625"/>
            <a:ext cx="5785338" cy="3385057"/>
          </a:xfrm>
        </p:spPr>
        <p:txBody>
          <a:bodyPr>
            <a:normAutofit fontScale="77500" lnSpcReduction="20000"/>
          </a:bodyPr>
          <a:lstStyle/>
          <a:p>
            <a:pPr marL="0" indent="0">
              <a:buNone/>
            </a:pPr>
            <a:r>
              <a:rPr lang="en-US" sz="2800" b="0" i="0" u="none" strike="noStrike" dirty="0">
                <a:solidFill>
                  <a:srgbClr val="000000"/>
                </a:solidFill>
                <a:effectLst/>
              </a:rPr>
              <a:t>From OLDaily: “We've been engaged recently in a project to define and assess data literacy, and topics related to this were in my mind as I attended the AI Policy Community of Practice (</a:t>
            </a:r>
            <a:r>
              <a:rPr lang="en-US" sz="2800" b="0" i="0" u="none" strike="noStrike" dirty="0" err="1">
                <a:solidFill>
                  <a:srgbClr val="000000"/>
                </a:solidFill>
                <a:effectLst/>
              </a:rPr>
              <a:t>AIPCoP</a:t>
            </a:r>
            <a:r>
              <a:rPr lang="en-US" sz="2800" b="0" i="0" u="none" strike="noStrike" dirty="0">
                <a:solidFill>
                  <a:srgbClr val="000000"/>
                </a:solidFill>
                <a:effectLst/>
              </a:rPr>
              <a:t>) discussion this afternoon. These topics overlap in the concept of data feminism, a "way of thinking about data science and data ethics that is informed by the ideas of intersectional feminism." This open access book provides one way of approaching the topic; it's a collection of 26 papers discussing data literacy, the role of data visualization in media, and its relation to inequality in society.”</a:t>
            </a:r>
            <a:endParaRPr lang="en-US" dirty="0">
              <a:effectLst/>
            </a:endParaRPr>
          </a:p>
          <a:p>
            <a:endParaRPr lang="en-US" dirty="0"/>
          </a:p>
        </p:txBody>
      </p:sp>
      <p:sp>
        <p:nvSpPr>
          <p:cNvPr id="6" name="TextBox 5">
            <a:extLst>
              <a:ext uri="{FF2B5EF4-FFF2-40B4-BE49-F238E27FC236}">
                <a16:creationId xmlns:a16="http://schemas.microsoft.com/office/drawing/2014/main" id="{C68365E0-E289-4353-9475-92761A12992A}"/>
              </a:ext>
            </a:extLst>
          </p:cNvPr>
          <p:cNvSpPr txBox="1"/>
          <p:nvPr/>
        </p:nvSpPr>
        <p:spPr>
          <a:xfrm>
            <a:off x="838200" y="5924614"/>
            <a:ext cx="8464062" cy="774571"/>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Data Visualization in Society - </a:t>
            </a:r>
            <a:r>
              <a:rPr lang="en-US" sz="1800" b="0" i="0" u="sng" strike="noStrike" dirty="0">
                <a:solidFill>
                  <a:srgbClr val="1155CC"/>
                </a:solidFill>
                <a:effectLst/>
                <a:latin typeface="Arial" panose="020B0604020202020204" pitchFamily="34" charset="0"/>
                <a:hlinkClick r:id="rId2"/>
              </a:rPr>
              <a:t>https://www.downes.ca/post/71408</a:t>
            </a:r>
            <a:r>
              <a:rPr lang="en-US" sz="1800" b="0" i="0" u="none" strike="noStrike" dirty="0">
                <a:solidFill>
                  <a:srgbClr val="000000"/>
                </a:solidFill>
                <a:effectLst/>
                <a:latin typeface="Arial" panose="020B0604020202020204" pitchFamily="34" charset="0"/>
              </a:rPr>
              <a:t> </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Martin </a:t>
            </a:r>
            <a:r>
              <a:rPr lang="en-US" sz="1800" b="0" i="0" u="none" strike="noStrike" dirty="0" err="1">
                <a:solidFill>
                  <a:srgbClr val="000000"/>
                </a:solidFill>
                <a:effectLst/>
                <a:latin typeface="Arial" panose="020B0604020202020204" pitchFamily="34" charset="0"/>
              </a:rPr>
              <a:t>Engebretsen</a:t>
            </a:r>
            <a:r>
              <a:rPr lang="en-US" sz="1800" b="0" i="0" u="none" strike="noStrike" dirty="0">
                <a:solidFill>
                  <a:srgbClr val="000000"/>
                </a:solidFill>
                <a:effectLst/>
                <a:latin typeface="Arial" panose="020B0604020202020204" pitchFamily="34" charset="0"/>
              </a:rPr>
              <a:t>, Helen Kennedy, Amsterdam University Press, 2020/09/25</a:t>
            </a:r>
            <a:endParaRPr lang="en-US" dirty="0">
              <a:effectLst/>
            </a:endParaRPr>
          </a:p>
        </p:txBody>
      </p:sp>
      <p:pic>
        <p:nvPicPr>
          <p:cNvPr id="8" name="Picture 7">
            <a:extLst>
              <a:ext uri="{FF2B5EF4-FFF2-40B4-BE49-F238E27FC236}">
                <a16:creationId xmlns:a16="http://schemas.microsoft.com/office/drawing/2014/main" id="{5F737BA0-64DF-407E-B1FA-BAA92C033407}"/>
              </a:ext>
            </a:extLst>
          </p:cNvPr>
          <p:cNvPicPr>
            <a:picLocks noChangeAspect="1"/>
          </p:cNvPicPr>
          <p:nvPr/>
        </p:nvPicPr>
        <p:blipFill>
          <a:blip r:embed="rId3"/>
          <a:stretch>
            <a:fillRect/>
          </a:stretch>
        </p:blipFill>
        <p:spPr>
          <a:xfrm>
            <a:off x="931416" y="1907687"/>
            <a:ext cx="4302939" cy="3385057"/>
          </a:xfrm>
          <a:prstGeom prst="rect">
            <a:avLst/>
          </a:prstGeom>
        </p:spPr>
      </p:pic>
    </p:spTree>
    <p:extLst>
      <p:ext uri="{BB962C8B-B14F-4D97-AF65-F5344CB8AC3E}">
        <p14:creationId xmlns:p14="http://schemas.microsoft.com/office/powerpoint/2010/main" val="1391654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EC06-56C3-4AAA-A660-1ED0CC8B55B8}"/>
              </a:ext>
            </a:extLst>
          </p:cNvPr>
          <p:cNvSpPr>
            <a:spLocks noGrp="1"/>
          </p:cNvSpPr>
          <p:nvPr>
            <p:ph type="title"/>
          </p:nvPr>
        </p:nvSpPr>
        <p:spPr/>
        <p:txBody>
          <a:bodyPr/>
          <a:lstStyle/>
          <a:p>
            <a:r>
              <a:rPr lang="en-CA" dirty="0"/>
              <a:t>Community Leadership &amp; Design Justice</a:t>
            </a:r>
            <a:endParaRPr lang="en-US" dirty="0"/>
          </a:p>
        </p:txBody>
      </p:sp>
      <p:sp>
        <p:nvSpPr>
          <p:cNvPr id="3" name="Content Placeholder 2">
            <a:extLst>
              <a:ext uri="{FF2B5EF4-FFF2-40B4-BE49-F238E27FC236}">
                <a16:creationId xmlns:a16="http://schemas.microsoft.com/office/drawing/2014/main" id="{39F61573-47E4-45F7-9C5B-EA29C44F6A05}"/>
              </a:ext>
            </a:extLst>
          </p:cNvPr>
          <p:cNvSpPr>
            <a:spLocks noGrp="1"/>
          </p:cNvSpPr>
          <p:nvPr>
            <p:ph idx="1"/>
          </p:nvPr>
        </p:nvSpPr>
        <p:spPr>
          <a:xfrm>
            <a:off x="838200" y="1825625"/>
            <a:ext cx="6840415" cy="4351338"/>
          </a:xfrm>
        </p:spPr>
        <p:txBody>
          <a:bodyPr/>
          <a:lstStyle/>
          <a:p>
            <a:r>
              <a:rPr lang="en-CA" dirty="0"/>
              <a:t>“</a:t>
            </a:r>
            <a:r>
              <a:rPr lang="en-US" dirty="0"/>
              <a:t>Universalist design principles and practices erase certain groups of people—specifically, those who are </a:t>
            </a:r>
            <a:r>
              <a:rPr lang="en-US" dirty="0" err="1"/>
              <a:t>intersectionally</a:t>
            </a:r>
            <a:r>
              <a:rPr lang="en-US" dirty="0"/>
              <a:t> disadvantaged or multiply burdened”</a:t>
            </a:r>
          </a:p>
          <a:p>
            <a:r>
              <a:rPr lang="en-US" dirty="0"/>
              <a:t>Proposes platform design led by marginalized communities to “dismantle structural inequality, and advance collective liberation and ecological survival.”</a:t>
            </a:r>
          </a:p>
          <a:p>
            <a:endParaRPr lang="en-US" dirty="0"/>
          </a:p>
        </p:txBody>
      </p:sp>
      <p:pic>
        <p:nvPicPr>
          <p:cNvPr id="6" name="Picture 5" descr="Text&#10;&#10;Description automatically generated">
            <a:extLst>
              <a:ext uri="{FF2B5EF4-FFF2-40B4-BE49-F238E27FC236}">
                <a16:creationId xmlns:a16="http://schemas.microsoft.com/office/drawing/2014/main" id="{1B3FE676-7A91-4EED-857E-E031FB6D1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422" y="1934308"/>
            <a:ext cx="2405999" cy="3608998"/>
          </a:xfrm>
          <a:prstGeom prst="rect">
            <a:avLst/>
          </a:prstGeom>
        </p:spPr>
      </p:pic>
      <p:sp>
        <p:nvSpPr>
          <p:cNvPr id="8" name="TextBox 7">
            <a:extLst>
              <a:ext uri="{FF2B5EF4-FFF2-40B4-BE49-F238E27FC236}">
                <a16:creationId xmlns:a16="http://schemas.microsoft.com/office/drawing/2014/main" id="{D66DFAFC-2ADA-4556-98A2-1C5966065F93}"/>
              </a:ext>
            </a:extLst>
          </p:cNvPr>
          <p:cNvSpPr txBox="1"/>
          <p:nvPr/>
        </p:nvSpPr>
        <p:spPr>
          <a:xfrm>
            <a:off x="838199" y="5988734"/>
            <a:ext cx="9727221" cy="646331"/>
          </a:xfrm>
          <a:prstGeom prst="rect">
            <a:avLst/>
          </a:prstGeom>
          <a:noFill/>
        </p:spPr>
        <p:txBody>
          <a:bodyPr wrap="square">
            <a:spAutoFit/>
          </a:bodyPr>
          <a:lstStyle/>
          <a:p>
            <a:r>
              <a:rPr lang="en-US" dirty="0">
                <a:hlinkClick r:id="rId3"/>
              </a:rPr>
              <a:t>https://library.oapen.org/bitstream/handle/20.500.12657/43542/external_content.pdf?sequence=1</a:t>
            </a:r>
            <a:r>
              <a:rPr lang="en-US" dirty="0"/>
              <a:t>  </a:t>
            </a:r>
          </a:p>
          <a:p>
            <a:r>
              <a:rPr lang="en-US" dirty="0">
                <a:hlinkClick r:id="rId4"/>
              </a:rPr>
              <a:t>https://designjustice.org/</a:t>
            </a:r>
            <a:r>
              <a:rPr lang="en-US" dirty="0"/>
              <a:t> </a:t>
            </a:r>
          </a:p>
        </p:txBody>
      </p:sp>
    </p:spTree>
    <p:extLst>
      <p:ext uri="{BB962C8B-B14F-4D97-AF65-F5344CB8AC3E}">
        <p14:creationId xmlns:p14="http://schemas.microsoft.com/office/powerpoint/2010/main" val="2044747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7505-FF43-41AB-AF45-098F5F8C597B}"/>
              </a:ext>
            </a:extLst>
          </p:cNvPr>
          <p:cNvSpPr>
            <a:spLocks noGrp="1"/>
          </p:cNvSpPr>
          <p:nvPr>
            <p:ph type="title"/>
          </p:nvPr>
        </p:nvSpPr>
        <p:spPr/>
        <p:txBody>
          <a:bodyPr/>
          <a:lstStyle/>
          <a:p>
            <a:r>
              <a:rPr lang="en-CA" dirty="0"/>
              <a:t>Data Feminism</a:t>
            </a:r>
            <a:endParaRPr lang="en-US" dirty="0"/>
          </a:p>
        </p:txBody>
      </p:sp>
      <p:sp>
        <p:nvSpPr>
          <p:cNvPr id="3" name="Content Placeholder 2">
            <a:extLst>
              <a:ext uri="{FF2B5EF4-FFF2-40B4-BE49-F238E27FC236}">
                <a16:creationId xmlns:a16="http://schemas.microsoft.com/office/drawing/2014/main" id="{A334F0B7-1F3E-45EE-BE17-0BF757C7F8EC}"/>
              </a:ext>
            </a:extLst>
          </p:cNvPr>
          <p:cNvSpPr>
            <a:spLocks noGrp="1"/>
          </p:cNvSpPr>
          <p:nvPr>
            <p:ph idx="1"/>
          </p:nvPr>
        </p:nvSpPr>
        <p:spPr>
          <a:xfrm>
            <a:off x="6699738" y="1690688"/>
            <a:ext cx="4765431" cy="4351338"/>
          </a:xfrm>
        </p:spPr>
        <p:txBody>
          <a:bodyPr/>
          <a:lstStyle/>
          <a:p>
            <a:pPr marL="0" indent="0">
              <a:buNone/>
            </a:pPr>
            <a:r>
              <a:rPr lang="en-US" dirty="0">
                <a:solidFill>
                  <a:srgbClr val="000000"/>
                </a:solidFill>
              </a:rPr>
              <a:t>“T</a:t>
            </a:r>
            <a:r>
              <a:rPr lang="en-US" dirty="0"/>
              <a:t>he most complete knowledge comes from synthesizing multiple perspectives, with priority given to local, Indigenous, and experiential ways of knowing.</a:t>
            </a:r>
            <a:r>
              <a:rPr lang="en-US" sz="2800" b="0" i="0" u="none" strike="noStrike" dirty="0">
                <a:solidFill>
                  <a:srgbClr val="000000"/>
                </a:solidFill>
                <a:effectLst/>
              </a:rPr>
              <a:t>”</a:t>
            </a:r>
            <a:endParaRPr lang="en-US" dirty="0">
              <a:effectLst/>
            </a:endParaRPr>
          </a:p>
        </p:txBody>
      </p:sp>
      <p:sp>
        <p:nvSpPr>
          <p:cNvPr id="5" name="TextBox 4">
            <a:extLst>
              <a:ext uri="{FF2B5EF4-FFF2-40B4-BE49-F238E27FC236}">
                <a16:creationId xmlns:a16="http://schemas.microsoft.com/office/drawing/2014/main" id="{6394ABFA-2084-4DB6-85C7-F379FB0C377C}"/>
              </a:ext>
            </a:extLst>
          </p:cNvPr>
          <p:cNvSpPr txBox="1"/>
          <p:nvPr/>
        </p:nvSpPr>
        <p:spPr>
          <a:xfrm>
            <a:off x="726831" y="4947138"/>
            <a:ext cx="11324492" cy="1733808"/>
          </a:xfrm>
          <a:prstGeom prst="rect">
            <a:avLst/>
          </a:prstGeom>
          <a:noFill/>
        </p:spPr>
        <p:txBody>
          <a:bodyPr wrap="square">
            <a:spAutoFit/>
          </a:bodyPr>
          <a:lstStyle/>
          <a:p>
            <a:pPr rtl="0">
              <a:spcBef>
                <a:spcPts val="2400"/>
              </a:spcBef>
              <a:spcAft>
                <a:spcPts val="1000"/>
              </a:spcAft>
            </a:pPr>
            <a:r>
              <a:rPr lang="en-US" sz="1800" b="0" i="0" u="sng" strike="noStrike" dirty="0">
                <a:solidFill>
                  <a:srgbClr val="1155CC"/>
                </a:solidFill>
                <a:effectLst/>
                <a:latin typeface="Arial" panose="020B0604020202020204" pitchFamily="34" charset="0"/>
              </a:rPr>
              <a:t>https://data-feminism.mitpress.mit.edu/</a:t>
            </a:r>
            <a:r>
              <a:rPr lang="en-US" sz="1800" b="0" i="0" u="none" strike="noStrike" dirty="0">
                <a:solidFill>
                  <a:srgbClr val="000000"/>
                </a:solidFill>
                <a:effectLst/>
                <a:latin typeface="Arial" panose="020B0604020202020204" pitchFamily="34" charset="0"/>
              </a:rPr>
              <a:t> By Catherine </a:t>
            </a:r>
            <a:r>
              <a:rPr lang="en-US" sz="1800" b="0" i="0" u="none" strike="noStrike" dirty="0" err="1">
                <a:solidFill>
                  <a:srgbClr val="000000"/>
                </a:solidFill>
                <a:effectLst/>
                <a:latin typeface="Arial" panose="020B0604020202020204" pitchFamily="34" charset="0"/>
              </a:rPr>
              <a:t>D'Ignazio</a:t>
            </a:r>
            <a:r>
              <a:rPr lang="en-US" sz="1800" b="0" i="0" u="none" strike="noStrike" dirty="0">
                <a:solidFill>
                  <a:srgbClr val="000000"/>
                </a:solidFill>
                <a:effectLst/>
                <a:latin typeface="Arial" panose="020B0604020202020204" pitchFamily="34" charset="0"/>
              </a:rPr>
              <a:t> and Lauren F. Klein</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Amy Collier, EDUCAUSE Review - Inclusive design </a:t>
            </a:r>
            <a:r>
              <a:rPr lang="en-US" sz="1800" b="0" i="0" u="sng" strike="noStrike" dirty="0">
                <a:solidFill>
                  <a:srgbClr val="1155CC"/>
                </a:solidFill>
                <a:effectLst/>
                <a:latin typeface="Arial" panose="020B0604020202020204" pitchFamily="34" charset="0"/>
                <a:hlinkClick r:id="rId2"/>
              </a:rPr>
              <a:t>https://er.educause.edu/articles/2020/10/inclusive-design-and-design-justice-strategies-to-shape-our-classes-and-communities</a:t>
            </a:r>
            <a:r>
              <a:rPr lang="en-US" sz="1800" b="0" i="0" u="none" strike="noStrike" dirty="0">
                <a:solidFill>
                  <a:srgbClr val="000000"/>
                </a:solidFill>
                <a:effectLst/>
                <a:latin typeface="Arial" panose="020B0604020202020204" pitchFamily="34" charset="0"/>
              </a:rPr>
              <a:t> </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Care being taken not to create experiences that harm people </a:t>
            </a:r>
            <a:r>
              <a:rPr lang="en-US" sz="1800" b="0" i="0" u="sng" strike="noStrike" dirty="0">
                <a:solidFill>
                  <a:srgbClr val="1155CC"/>
                </a:solidFill>
                <a:effectLst/>
                <a:latin typeface="Arial" panose="020B0604020202020204" pitchFamily="34" charset="0"/>
                <a:hlinkClick r:id="rId3"/>
              </a:rPr>
              <a:t>https://www.kqed.org/mindshift/58698/how-to-fend-off-educational-numbness-with-experiential-learning</a:t>
            </a:r>
            <a:r>
              <a:rPr lang="en-US" sz="1800" b="0" i="0" u="none" strike="noStrike" dirty="0">
                <a:solidFill>
                  <a:srgbClr val="000000"/>
                </a:solidFill>
                <a:effectLst/>
                <a:latin typeface="Arial" panose="020B0604020202020204" pitchFamily="34" charset="0"/>
              </a:rPr>
              <a:t> </a:t>
            </a:r>
            <a:endParaRPr lang="en-US" dirty="0">
              <a:effectLst/>
            </a:endParaRPr>
          </a:p>
        </p:txBody>
      </p:sp>
      <p:pic>
        <p:nvPicPr>
          <p:cNvPr id="6" name="Picture 5" descr="Diagram&#10;&#10;Description automatically generated">
            <a:extLst>
              <a:ext uri="{FF2B5EF4-FFF2-40B4-BE49-F238E27FC236}">
                <a16:creationId xmlns:a16="http://schemas.microsoft.com/office/drawing/2014/main" id="{15F3D4ED-9BAC-4040-A95B-B9AEBF7CF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31" y="1690688"/>
            <a:ext cx="4572000" cy="3241221"/>
          </a:xfrm>
          <a:prstGeom prst="rect">
            <a:avLst/>
          </a:prstGeom>
        </p:spPr>
      </p:pic>
    </p:spTree>
    <p:extLst>
      <p:ext uri="{BB962C8B-B14F-4D97-AF65-F5344CB8AC3E}">
        <p14:creationId xmlns:p14="http://schemas.microsoft.com/office/powerpoint/2010/main" val="1136911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4E16-C748-47F3-95F1-250E26AEC7E2}"/>
              </a:ext>
            </a:extLst>
          </p:cNvPr>
          <p:cNvSpPr>
            <a:spLocks noGrp="1"/>
          </p:cNvSpPr>
          <p:nvPr>
            <p:ph type="title"/>
          </p:nvPr>
        </p:nvSpPr>
        <p:spPr/>
        <p:txBody>
          <a:bodyPr/>
          <a:lstStyle/>
          <a:p>
            <a:r>
              <a:rPr lang="en-CA" dirty="0"/>
              <a:t>Algorithmic Justice</a:t>
            </a:r>
            <a:endParaRPr lang="en-US" dirty="0"/>
          </a:p>
        </p:txBody>
      </p:sp>
      <p:sp>
        <p:nvSpPr>
          <p:cNvPr id="3" name="Content Placeholder 2">
            <a:extLst>
              <a:ext uri="{FF2B5EF4-FFF2-40B4-BE49-F238E27FC236}">
                <a16:creationId xmlns:a16="http://schemas.microsoft.com/office/drawing/2014/main" id="{95782C74-1E66-44B5-82E2-72926FA76C06}"/>
              </a:ext>
            </a:extLst>
          </p:cNvPr>
          <p:cNvSpPr>
            <a:spLocks noGrp="1"/>
          </p:cNvSpPr>
          <p:nvPr>
            <p:ph idx="1"/>
          </p:nvPr>
        </p:nvSpPr>
        <p:spPr>
          <a:xfrm>
            <a:off x="6588370" y="2649414"/>
            <a:ext cx="4765430" cy="3662486"/>
          </a:xfrm>
        </p:spPr>
        <p:txBody>
          <a:bodyPr/>
          <a:lstStyle/>
          <a:p>
            <a:pPr lvl="1"/>
            <a:r>
              <a:rPr lang="en-US" b="0" i="0" u="none" strike="noStrike" dirty="0">
                <a:solidFill>
                  <a:srgbClr val="000000"/>
                </a:solidFill>
                <a:effectLst/>
                <a:latin typeface="Arial" panose="020B0604020202020204" pitchFamily="34" charset="0"/>
              </a:rPr>
              <a:t>not merely after its deployment, but also at the design stage.</a:t>
            </a:r>
          </a:p>
          <a:p>
            <a:pPr lvl="1"/>
            <a:r>
              <a:rPr lang="en-US" b="0" i="0" u="none" strike="noStrike" dirty="0">
                <a:solidFill>
                  <a:srgbClr val="000000"/>
                </a:solidFill>
                <a:effectLst/>
                <a:latin typeface="Arial" panose="020B0604020202020204" pitchFamily="34" charset="0"/>
              </a:rPr>
              <a:t>meaningful opportunities for bottom-up democratic deliberation about, and democratic contestation of, algorithmic tools ideally before they are deployed.”</a:t>
            </a:r>
            <a:endParaRPr lang="en-US" dirty="0"/>
          </a:p>
        </p:txBody>
      </p:sp>
      <p:sp>
        <p:nvSpPr>
          <p:cNvPr id="6" name="TextBox 5">
            <a:extLst>
              <a:ext uri="{FF2B5EF4-FFF2-40B4-BE49-F238E27FC236}">
                <a16:creationId xmlns:a16="http://schemas.microsoft.com/office/drawing/2014/main" id="{841F2D9C-F0BC-4596-B3AF-FA21022CF8DA}"/>
              </a:ext>
            </a:extLst>
          </p:cNvPr>
          <p:cNvSpPr txBox="1"/>
          <p:nvPr/>
        </p:nvSpPr>
        <p:spPr>
          <a:xfrm>
            <a:off x="732692" y="6311900"/>
            <a:ext cx="6096000" cy="369332"/>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(Zimmerman, et.al., 2020)</a:t>
            </a:r>
            <a:endParaRPr lang="en-US" dirty="0">
              <a:effectLst/>
            </a:endParaRPr>
          </a:p>
        </p:txBody>
      </p:sp>
      <p:pic>
        <p:nvPicPr>
          <p:cNvPr id="8" name="Picture 7">
            <a:extLst>
              <a:ext uri="{FF2B5EF4-FFF2-40B4-BE49-F238E27FC236}">
                <a16:creationId xmlns:a16="http://schemas.microsoft.com/office/drawing/2014/main" id="{52930D44-DAC3-4BF2-8CA1-EA5EFB9C4271}"/>
              </a:ext>
            </a:extLst>
          </p:cNvPr>
          <p:cNvPicPr>
            <a:picLocks noChangeAspect="1"/>
          </p:cNvPicPr>
          <p:nvPr/>
        </p:nvPicPr>
        <p:blipFill>
          <a:blip r:embed="rId2"/>
          <a:stretch>
            <a:fillRect/>
          </a:stretch>
        </p:blipFill>
        <p:spPr>
          <a:xfrm>
            <a:off x="943708" y="2675971"/>
            <a:ext cx="5644662" cy="3288482"/>
          </a:xfrm>
          <a:prstGeom prst="rect">
            <a:avLst/>
          </a:prstGeom>
        </p:spPr>
      </p:pic>
      <p:sp>
        <p:nvSpPr>
          <p:cNvPr id="12" name="TextBox 11">
            <a:extLst>
              <a:ext uri="{FF2B5EF4-FFF2-40B4-BE49-F238E27FC236}">
                <a16:creationId xmlns:a16="http://schemas.microsoft.com/office/drawing/2014/main" id="{B2C79E79-8BF6-451F-9BBE-9792567D31C7}"/>
              </a:ext>
            </a:extLst>
          </p:cNvPr>
          <p:cNvSpPr txBox="1"/>
          <p:nvPr/>
        </p:nvSpPr>
        <p:spPr>
          <a:xfrm>
            <a:off x="838199" y="1690688"/>
            <a:ext cx="10650415" cy="8679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“Give members of communities most impacted by algorithmic bias more direct democratic power over crucial decisions”</a:t>
            </a:r>
          </a:p>
        </p:txBody>
      </p:sp>
      <p:sp>
        <p:nvSpPr>
          <p:cNvPr id="14" name="TextBox 13">
            <a:extLst>
              <a:ext uri="{FF2B5EF4-FFF2-40B4-BE49-F238E27FC236}">
                <a16:creationId xmlns:a16="http://schemas.microsoft.com/office/drawing/2014/main" id="{BC5FB4C0-B37C-4895-82C4-5A3A7009569F}"/>
              </a:ext>
            </a:extLst>
          </p:cNvPr>
          <p:cNvSpPr txBox="1"/>
          <p:nvPr/>
        </p:nvSpPr>
        <p:spPr>
          <a:xfrm>
            <a:off x="7268308" y="5757902"/>
            <a:ext cx="3048000" cy="923330"/>
          </a:xfrm>
          <a:prstGeom prst="rect">
            <a:avLst/>
          </a:prstGeom>
          <a:noFill/>
        </p:spPr>
        <p:txBody>
          <a:bodyPr wrap="square">
            <a:spAutoFit/>
          </a:bodyPr>
          <a:lstStyle/>
          <a:p>
            <a:r>
              <a:rPr lang="en-US" dirty="0">
                <a:hlinkClick r:id="rId3"/>
              </a:rPr>
              <a:t>https://www.irvingwoodlands.com/jdi-woodlands-map-of-operations.aspx</a:t>
            </a:r>
            <a:r>
              <a:rPr lang="en-US" dirty="0"/>
              <a:t> </a:t>
            </a:r>
          </a:p>
        </p:txBody>
      </p:sp>
    </p:spTree>
    <p:extLst>
      <p:ext uri="{BB962C8B-B14F-4D97-AF65-F5344CB8AC3E}">
        <p14:creationId xmlns:p14="http://schemas.microsoft.com/office/powerpoint/2010/main" val="178248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A101-0797-4BFA-BCAE-F6B6C204C2B7}"/>
              </a:ext>
            </a:extLst>
          </p:cNvPr>
          <p:cNvSpPr>
            <a:spLocks noGrp="1"/>
          </p:cNvSpPr>
          <p:nvPr>
            <p:ph type="title"/>
          </p:nvPr>
        </p:nvSpPr>
        <p:spPr/>
        <p:txBody>
          <a:bodyPr/>
          <a:lstStyle/>
          <a:p>
            <a:r>
              <a:rPr lang="en-CA" dirty="0"/>
              <a:t>Social Practice Theory</a:t>
            </a:r>
            <a:endParaRPr lang="en-US" dirty="0"/>
          </a:p>
        </p:txBody>
      </p:sp>
      <p:sp>
        <p:nvSpPr>
          <p:cNvPr id="3" name="Content Placeholder 2">
            <a:extLst>
              <a:ext uri="{FF2B5EF4-FFF2-40B4-BE49-F238E27FC236}">
                <a16:creationId xmlns:a16="http://schemas.microsoft.com/office/drawing/2014/main" id="{11557E93-B19A-4631-B956-31AB1AD5D966}"/>
              </a:ext>
            </a:extLst>
          </p:cNvPr>
          <p:cNvSpPr>
            <a:spLocks noGrp="1"/>
          </p:cNvSpPr>
          <p:nvPr>
            <p:ph idx="1"/>
          </p:nvPr>
        </p:nvSpPr>
        <p:spPr>
          <a:xfrm>
            <a:off x="834721" y="2188907"/>
            <a:ext cx="7689574" cy="3516451"/>
          </a:xfrm>
        </p:spPr>
        <p:txBody>
          <a:bodyPr>
            <a:normAutofit/>
          </a:bodyPr>
          <a:lstStyle/>
          <a:p>
            <a:pPr lvl="1"/>
            <a:r>
              <a:rPr lang="en-US" dirty="0"/>
              <a:t>E.g. environmentalists, wine merchants in Porto</a:t>
            </a:r>
            <a:endParaRPr lang="en-US" b="0" dirty="0">
              <a:effectLst/>
            </a:endParaRPr>
          </a:p>
          <a:p>
            <a:pPr lvl="1"/>
            <a:r>
              <a:rPr lang="en-US" dirty="0"/>
              <a:t>attends to the integration of emotion, motivation and agency into cultural-historical activity theory</a:t>
            </a:r>
          </a:p>
          <a:p>
            <a:pPr lvl="1"/>
            <a:r>
              <a:rPr lang="en-US" dirty="0"/>
              <a:t>incorporates careful attention to tension, conflict and difference in participation in cultural activities</a:t>
            </a:r>
          </a:p>
          <a:p>
            <a:pPr lvl="1"/>
            <a:r>
              <a:rPr lang="en-US" dirty="0"/>
              <a:t>calls for the close study of the relations of cultural activities to both local and trans-local institutional arrangements and practice</a:t>
            </a:r>
          </a:p>
          <a:p>
            <a:pPr marL="0" indent="0">
              <a:buNone/>
            </a:pPr>
            <a:endParaRPr lang="en-US" dirty="0"/>
          </a:p>
        </p:txBody>
      </p:sp>
      <p:sp>
        <p:nvSpPr>
          <p:cNvPr id="5" name="TextBox 4">
            <a:extLst>
              <a:ext uri="{FF2B5EF4-FFF2-40B4-BE49-F238E27FC236}">
                <a16:creationId xmlns:a16="http://schemas.microsoft.com/office/drawing/2014/main" id="{96E95C09-6008-4CEC-938A-46C3CC50F990}"/>
              </a:ext>
            </a:extLst>
          </p:cNvPr>
          <p:cNvSpPr txBox="1"/>
          <p:nvPr/>
        </p:nvSpPr>
        <p:spPr>
          <a:xfrm>
            <a:off x="838200" y="5705358"/>
            <a:ext cx="8762775" cy="923330"/>
          </a:xfrm>
          <a:prstGeom prst="rect">
            <a:avLst/>
          </a:prstGeom>
          <a:noFill/>
        </p:spPr>
        <p:txBody>
          <a:bodyPr wrap="square">
            <a:spAutoFit/>
          </a:bodyPr>
          <a:lstStyle/>
          <a:p>
            <a:r>
              <a:rPr lang="en-US" dirty="0"/>
              <a:t>Holland and Lave: </a:t>
            </a:r>
            <a:r>
              <a:rPr lang="en-US" dirty="0">
                <a:hlinkClick r:id="rId2"/>
              </a:rPr>
              <a:t>https://kansai-u.repo.nii.ac.jp/?action=repository_action_common_download&amp;item_id=783&amp;item_no=1&amp;attribute_id=19&amp;file_no=1 </a:t>
            </a:r>
            <a:r>
              <a:rPr lang="en-US" dirty="0"/>
              <a:t> Via </a:t>
            </a:r>
            <a:r>
              <a:rPr lang="en-US" dirty="0">
                <a:hlinkClick r:id="rId3"/>
              </a:rPr>
              <a:t>https://wiobyrne.com/building-ethical-communities/</a:t>
            </a:r>
            <a:r>
              <a:rPr lang="en-US" dirty="0"/>
              <a:t> </a:t>
            </a:r>
          </a:p>
        </p:txBody>
      </p:sp>
      <p:pic>
        <p:nvPicPr>
          <p:cNvPr id="6" name="Picture 5">
            <a:extLst>
              <a:ext uri="{FF2B5EF4-FFF2-40B4-BE49-F238E27FC236}">
                <a16:creationId xmlns:a16="http://schemas.microsoft.com/office/drawing/2014/main" id="{C589A10F-D8D9-4ACA-B816-9F5F00AF32E0}"/>
              </a:ext>
            </a:extLst>
          </p:cNvPr>
          <p:cNvPicPr>
            <a:picLocks noChangeAspect="1"/>
          </p:cNvPicPr>
          <p:nvPr/>
        </p:nvPicPr>
        <p:blipFill>
          <a:blip r:embed="rId4"/>
          <a:stretch>
            <a:fillRect/>
          </a:stretch>
        </p:blipFill>
        <p:spPr>
          <a:xfrm>
            <a:off x="8318390" y="2170819"/>
            <a:ext cx="3562847" cy="3315163"/>
          </a:xfrm>
          <a:prstGeom prst="rect">
            <a:avLst/>
          </a:prstGeom>
        </p:spPr>
      </p:pic>
      <p:sp>
        <p:nvSpPr>
          <p:cNvPr id="10" name="TextBox 9">
            <a:extLst>
              <a:ext uri="{FF2B5EF4-FFF2-40B4-BE49-F238E27FC236}">
                <a16:creationId xmlns:a16="http://schemas.microsoft.com/office/drawing/2014/main" id="{4D061CFC-D12F-4CED-B34E-EB0EC9DF1BC8}"/>
              </a:ext>
            </a:extLst>
          </p:cNvPr>
          <p:cNvSpPr txBox="1"/>
          <p:nvPr/>
        </p:nvSpPr>
        <p:spPr>
          <a:xfrm>
            <a:off x="834721" y="1690688"/>
            <a:ext cx="8140313"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Social practice theory (quoted Holland &amp; Lave, 2009) </a:t>
            </a:r>
          </a:p>
        </p:txBody>
      </p:sp>
    </p:spTree>
    <p:extLst>
      <p:ext uri="{BB962C8B-B14F-4D97-AF65-F5344CB8AC3E}">
        <p14:creationId xmlns:p14="http://schemas.microsoft.com/office/powerpoint/2010/main" val="481980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A6A2-4882-43CD-A9A9-8235946E4E59}"/>
              </a:ext>
            </a:extLst>
          </p:cNvPr>
          <p:cNvSpPr>
            <a:spLocks noGrp="1"/>
          </p:cNvSpPr>
          <p:nvPr>
            <p:ph type="title"/>
          </p:nvPr>
        </p:nvSpPr>
        <p:spPr/>
        <p:txBody>
          <a:bodyPr/>
          <a:lstStyle/>
          <a:p>
            <a:r>
              <a:rPr lang="en-CA" dirty="0"/>
              <a:t>Algorithmic Injustice</a:t>
            </a:r>
            <a:endParaRPr lang="en-US" dirty="0"/>
          </a:p>
        </p:txBody>
      </p:sp>
      <p:sp>
        <p:nvSpPr>
          <p:cNvPr id="3" name="Content Placeholder 2">
            <a:extLst>
              <a:ext uri="{FF2B5EF4-FFF2-40B4-BE49-F238E27FC236}">
                <a16:creationId xmlns:a16="http://schemas.microsoft.com/office/drawing/2014/main" id="{29A3BE5B-3854-4406-873F-6D4D2B560586}"/>
              </a:ext>
            </a:extLst>
          </p:cNvPr>
          <p:cNvSpPr>
            <a:spLocks noGrp="1"/>
          </p:cNvSpPr>
          <p:nvPr>
            <p:ph idx="1"/>
          </p:nvPr>
        </p:nvSpPr>
        <p:spPr>
          <a:xfrm>
            <a:off x="838200" y="1825625"/>
            <a:ext cx="5257800" cy="4351338"/>
          </a:xfrm>
        </p:spPr>
        <p:txBody>
          <a:bodyPr/>
          <a:lstStyle/>
          <a:p>
            <a:r>
              <a:rPr lang="en-US" dirty="0">
                <a:solidFill>
                  <a:srgbClr val="000000"/>
                </a:solidFill>
                <a:latin typeface="Arial" panose="020B0604020202020204" pitchFamily="34" charset="0"/>
              </a:rPr>
              <a:t>“</a:t>
            </a:r>
            <a:r>
              <a:rPr lang="en-US" sz="2800" b="0" i="0" u="none" strike="noStrike" dirty="0">
                <a:solidFill>
                  <a:srgbClr val="000000"/>
                </a:solidFill>
                <a:effectLst/>
                <a:latin typeface="Arial" panose="020B0604020202020204" pitchFamily="34" charset="0"/>
              </a:rPr>
              <a:t>We need to first make it possible for society as a whole, not just tech industry employees, to ask the deeper ex ante questions</a:t>
            </a:r>
          </a:p>
          <a:p>
            <a:r>
              <a:rPr lang="en-US" dirty="0">
                <a:solidFill>
                  <a:srgbClr val="000000"/>
                </a:solidFill>
                <a:latin typeface="Arial" panose="020B0604020202020204" pitchFamily="34" charset="0"/>
              </a:rPr>
              <a:t>“</a:t>
            </a:r>
            <a:r>
              <a:rPr lang="en-US" sz="2800" b="0" i="0" u="none" strike="noStrike" dirty="0">
                <a:solidFill>
                  <a:srgbClr val="000000"/>
                </a:solidFill>
                <a:effectLst/>
                <a:latin typeface="Arial" panose="020B0604020202020204" pitchFamily="34" charset="0"/>
              </a:rPr>
              <a:t>Changing the democratic agenda is a prerequisite to tackling algorithmic injustice, not just one policy goal among many.”</a:t>
            </a:r>
            <a:endParaRPr lang="en-US" dirty="0">
              <a:effectLst/>
            </a:endParaRPr>
          </a:p>
          <a:p>
            <a:endParaRPr lang="en-US" dirty="0"/>
          </a:p>
        </p:txBody>
      </p:sp>
      <p:sp>
        <p:nvSpPr>
          <p:cNvPr id="4" name="TextBox 3">
            <a:extLst>
              <a:ext uri="{FF2B5EF4-FFF2-40B4-BE49-F238E27FC236}">
                <a16:creationId xmlns:a16="http://schemas.microsoft.com/office/drawing/2014/main" id="{DC9224D0-F83B-45BA-AE1A-AFBB770A675A}"/>
              </a:ext>
            </a:extLst>
          </p:cNvPr>
          <p:cNvSpPr txBox="1"/>
          <p:nvPr/>
        </p:nvSpPr>
        <p:spPr>
          <a:xfrm>
            <a:off x="732692" y="6311900"/>
            <a:ext cx="6096000" cy="369332"/>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(Zimmerman, et.al., 2020)</a:t>
            </a:r>
            <a:endParaRPr lang="en-US" dirty="0">
              <a:effectLst/>
            </a:endParaRPr>
          </a:p>
        </p:txBody>
      </p:sp>
      <p:pic>
        <p:nvPicPr>
          <p:cNvPr id="6" name="Picture 5" descr="Diagram&#10;&#10;Description automatically generated">
            <a:extLst>
              <a:ext uri="{FF2B5EF4-FFF2-40B4-BE49-F238E27FC236}">
                <a16:creationId xmlns:a16="http://schemas.microsoft.com/office/drawing/2014/main" id="{2B6A889C-E4B9-4250-9215-1AF31FE8D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075" y="1825625"/>
            <a:ext cx="4052393" cy="4133118"/>
          </a:xfrm>
          <a:prstGeom prst="rect">
            <a:avLst/>
          </a:prstGeom>
        </p:spPr>
      </p:pic>
      <p:sp>
        <p:nvSpPr>
          <p:cNvPr id="8" name="TextBox 7">
            <a:extLst>
              <a:ext uri="{FF2B5EF4-FFF2-40B4-BE49-F238E27FC236}">
                <a16:creationId xmlns:a16="http://schemas.microsoft.com/office/drawing/2014/main" id="{74103F37-DE71-4CDE-8ED7-39BD22B8A6ED}"/>
              </a:ext>
            </a:extLst>
          </p:cNvPr>
          <p:cNvSpPr txBox="1"/>
          <p:nvPr/>
        </p:nvSpPr>
        <p:spPr>
          <a:xfrm>
            <a:off x="6616075" y="5875100"/>
            <a:ext cx="3212123" cy="369332"/>
          </a:xfrm>
          <a:prstGeom prst="rect">
            <a:avLst/>
          </a:prstGeom>
          <a:noFill/>
        </p:spPr>
        <p:txBody>
          <a:bodyPr wrap="square">
            <a:spAutoFit/>
          </a:bodyPr>
          <a:lstStyle/>
          <a:p>
            <a:r>
              <a:rPr lang="en-US" dirty="0">
                <a:hlinkClick r:id="rId3"/>
              </a:rPr>
              <a:t>https://www.highway413.ca/</a:t>
            </a:r>
            <a:r>
              <a:rPr lang="en-US" dirty="0"/>
              <a:t> </a:t>
            </a:r>
          </a:p>
        </p:txBody>
      </p:sp>
      <p:sp>
        <p:nvSpPr>
          <p:cNvPr id="10" name="TextBox 9">
            <a:extLst>
              <a:ext uri="{FF2B5EF4-FFF2-40B4-BE49-F238E27FC236}">
                <a16:creationId xmlns:a16="http://schemas.microsoft.com/office/drawing/2014/main" id="{61D39721-80AE-49BC-9CA8-C207B03A2604}"/>
              </a:ext>
            </a:extLst>
          </p:cNvPr>
          <p:cNvSpPr txBox="1"/>
          <p:nvPr/>
        </p:nvSpPr>
        <p:spPr>
          <a:xfrm>
            <a:off x="6616075" y="1388825"/>
            <a:ext cx="6096000" cy="369332"/>
          </a:xfrm>
          <a:prstGeom prst="rect">
            <a:avLst/>
          </a:prstGeom>
          <a:noFill/>
        </p:spPr>
        <p:txBody>
          <a:bodyPr wrap="square">
            <a:spAutoFit/>
          </a:bodyPr>
          <a:lstStyle/>
          <a:p>
            <a:r>
              <a:rPr lang="en-US" i="1" dirty="0">
                <a:effectLst/>
                <a:latin typeface="Agency FB" panose="020B0503020202020204" pitchFamily="34" charset="0"/>
              </a:rPr>
              <a:t>“Highway 413 could save you up to 30 minutes.”</a:t>
            </a:r>
            <a:endParaRPr lang="en-US" i="1" dirty="0">
              <a:latin typeface="Agency FB" panose="020B0503020202020204" pitchFamily="34" charset="0"/>
            </a:endParaRPr>
          </a:p>
        </p:txBody>
      </p:sp>
    </p:spTree>
    <p:extLst>
      <p:ext uri="{BB962C8B-B14F-4D97-AF65-F5344CB8AC3E}">
        <p14:creationId xmlns:p14="http://schemas.microsoft.com/office/powerpoint/2010/main" val="3100141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F705-6927-4666-ACB6-606DD1C29D5E}"/>
              </a:ext>
            </a:extLst>
          </p:cNvPr>
          <p:cNvSpPr>
            <a:spLocks noGrp="1"/>
          </p:cNvSpPr>
          <p:nvPr>
            <p:ph type="title"/>
          </p:nvPr>
        </p:nvSpPr>
        <p:spPr/>
        <p:txBody>
          <a:bodyPr/>
          <a:lstStyle/>
          <a:p>
            <a:r>
              <a:rPr lang="en-US" dirty="0"/>
              <a:t>Digital Citizenship Frameworks</a:t>
            </a:r>
          </a:p>
        </p:txBody>
      </p:sp>
      <p:sp>
        <p:nvSpPr>
          <p:cNvPr id="5" name="TextBox 4">
            <a:extLst>
              <a:ext uri="{FF2B5EF4-FFF2-40B4-BE49-F238E27FC236}">
                <a16:creationId xmlns:a16="http://schemas.microsoft.com/office/drawing/2014/main" id="{ABE610C5-3686-498C-BE28-E7C957760A35}"/>
              </a:ext>
            </a:extLst>
          </p:cNvPr>
          <p:cNvSpPr txBox="1"/>
          <p:nvPr/>
        </p:nvSpPr>
        <p:spPr>
          <a:xfrm>
            <a:off x="838200" y="1690688"/>
            <a:ext cx="9354187" cy="4078039"/>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The Algorithmic Fairness and Opacity Group (AFOG) at Berkeley has written an open letter to Google executives supporting fired ethics researcher </a:t>
            </a:r>
            <a:r>
              <a:rPr lang="en-US" sz="1800" b="0" i="0" u="none" strike="noStrike" dirty="0" err="1">
                <a:solidFill>
                  <a:srgbClr val="000000"/>
                </a:solidFill>
                <a:effectLst/>
                <a:latin typeface="Arial" panose="020B0604020202020204" pitchFamily="34" charset="0"/>
              </a:rPr>
              <a:t>Timnit</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Gebru</a:t>
            </a:r>
            <a:r>
              <a:rPr lang="en-US" sz="1800" b="0" i="0" u="none" strike="noStrike" dirty="0">
                <a:solidFill>
                  <a:srgbClr val="000000"/>
                </a:solidFill>
                <a:effectLst/>
                <a:latin typeface="Arial" panose="020B0604020202020204" pitchFamily="34" charset="0"/>
              </a:rPr>
              <a:t> and the </a:t>
            </a:r>
            <a:r>
              <a:rPr lang="en-US" sz="1800" b="0" i="0" strike="noStrike" dirty="0">
                <a:effectLst/>
                <a:latin typeface="Arial" panose="020B0604020202020204" pitchFamily="34" charset="0"/>
              </a:rPr>
              <a:t>response </a:t>
            </a:r>
            <a:r>
              <a:rPr lang="en-US" sz="1800" b="0" i="0" u="none" strike="noStrike" dirty="0">
                <a:solidFill>
                  <a:srgbClr val="000000"/>
                </a:solidFill>
                <a:effectLst/>
                <a:latin typeface="Arial" panose="020B0604020202020204" pitchFamily="34" charset="0"/>
              </a:rPr>
              <a:t>of AI researchers inside Google.</a:t>
            </a:r>
          </a:p>
          <a:p>
            <a:pPr rtl="0">
              <a:spcBef>
                <a:spcPts val="0"/>
              </a:spcBef>
              <a:spcAft>
                <a:spcPts val="1000"/>
              </a:spcAft>
            </a:pPr>
            <a:r>
              <a:rPr lang="en-US" sz="1800" b="0" i="0" u="none" strike="noStrike" dirty="0">
                <a:solidFill>
                  <a:srgbClr val="000000"/>
                </a:solidFill>
                <a:effectLst/>
                <a:latin typeface="Arial" panose="020B0604020202020204" pitchFamily="34" charset="0"/>
              </a:rPr>
              <a:t>The telling point is this: "Ultimately change requires that dominant groups cede power. Institutional commitment must be embodied in practices and processes to enact meaningful change." </a:t>
            </a:r>
          </a:p>
          <a:p>
            <a:pPr rtl="0">
              <a:spcBef>
                <a:spcPts val="0"/>
              </a:spcBef>
              <a:spcAft>
                <a:spcPts val="1000"/>
              </a:spcAft>
            </a:pPr>
            <a:r>
              <a:rPr lang="en-US" dirty="0">
                <a:solidFill>
                  <a:srgbClr val="000000"/>
                </a:solidFill>
                <a:latin typeface="Arial" panose="020B0604020202020204" pitchFamily="34" charset="0"/>
              </a:rPr>
              <a:t>I</a:t>
            </a:r>
            <a:r>
              <a:rPr lang="en-US" sz="1800" b="0" i="0" u="none" strike="noStrike" dirty="0">
                <a:solidFill>
                  <a:srgbClr val="000000"/>
                </a:solidFill>
                <a:effectLst/>
                <a:latin typeface="Arial" panose="020B0604020202020204" pitchFamily="34" charset="0"/>
              </a:rPr>
              <a:t>n this letter dominant groups are defined in terms of position and race, but the same basic equation applies no matter how power is defined, whether it be by income, ethnicity, religion, language, or whatever. Change requires that dominant groups cede power.</a:t>
            </a:r>
          </a:p>
          <a:p>
            <a:pPr rtl="0">
              <a:spcBef>
                <a:spcPts val="0"/>
              </a:spcBef>
              <a:spcAft>
                <a:spcPts val="1000"/>
              </a:spcAft>
            </a:pPr>
            <a:r>
              <a:rPr lang="en-US" sz="1800" b="0" i="0" u="none" strike="noStrike" dirty="0">
                <a:solidFill>
                  <a:srgbClr val="000000"/>
                </a:solidFill>
                <a:effectLst/>
                <a:latin typeface="Arial" panose="020B0604020202020204" pitchFamily="34" charset="0"/>
              </a:rPr>
              <a:t> And what </a:t>
            </a:r>
            <a:r>
              <a:rPr lang="en-US" sz="1800" b="0" i="1" u="none" strike="noStrike" dirty="0">
                <a:solidFill>
                  <a:srgbClr val="000000"/>
                </a:solidFill>
                <a:effectLst/>
                <a:latin typeface="Arial" panose="020B0604020202020204" pitchFamily="34" charset="0"/>
              </a:rPr>
              <a:t>this</a:t>
            </a:r>
            <a:r>
              <a:rPr lang="en-US" sz="1800" b="0" i="0" u="none" strike="noStrike" dirty="0">
                <a:solidFill>
                  <a:srgbClr val="000000"/>
                </a:solidFill>
                <a:effectLst/>
                <a:latin typeface="Arial" panose="020B0604020202020204" pitchFamily="34" charset="0"/>
              </a:rPr>
              <a:t> means is that no single group or individual has ultimate power - it means moving from a hierarchy to something different. I'm not sure Google has the skills, capacities, or even the legal right to do this. But it's the only way to replace rapaciousness with ethical behaviour. </a:t>
            </a:r>
            <a:r>
              <a:rPr lang="en-US" sz="1800" b="0" i="0" u="sng" strike="noStrike" dirty="0">
                <a:solidFill>
                  <a:srgbClr val="1155CC"/>
                </a:solidFill>
                <a:effectLst/>
                <a:latin typeface="Arial" panose="020B0604020202020204" pitchFamily="34" charset="0"/>
                <a:hlinkClick r:id="rId2"/>
              </a:rPr>
              <a:t>https://www.downes.ca/post/71772</a:t>
            </a:r>
            <a:r>
              <a:rPr lang="en-US" sz="1800" b="0" i="0" u="none" strike="noStrike" dirty="0">
                <a:solidFill>
                  <a:srgbClr val="000000"/>
                </a:solidFill>
                <a:effectLst/>
                <a:latin typeface="Arial" panose="020B0604020202020204" pitchFamily="34" charset="0"/>
              </a:rPr>
              <a:t> </a:t>
            </a:r>
            <a:endParaRPr lang="en-US" dirty="0">
              <a:effectLst/>
            </a:endParaRPr>
          </a:p>
        </p:txBody>
      </p:sp>
      <p:sp>
        <p:nvSpPr>
          <p:cNvPr id="6" name="TextBox 5">
            <a:extLst>
              <a:ext uri="{FF2B5EF4-FFF2-40B4-BE49-F238E27FC236}">
                <a16:creationId xmlns:a16="http://schemas.microsoft.com/office/drawing/2014/main" id="{089C0EB3-D1DE-448D-BB90-396CD68A904B}"/>
              </a:ext>
            </a:extLst>
          </p:cNvPr>
          <p:cNvSpPr txBox="1"/>
          <p:nvPr/>
        </p:nvSpPr>
        <p:spPr>
          <a:xfrm>
            <a:off x="838199" y="5934670"/>
            <a:ext cx="10515599" cy="646331"/>
          </a:xfrm>
          <a:prstGeom prst="rect">
            <a:avLst/>
          </a:prstGeom>
          <a:noFill/>
        </p:spPr>
        <p:txBody>
          <a:bodyPr wrap="square">
            <a:spAutoFit/>
          </a:bodyPr>
          <a:lstStyle/>
          <a:p>
            <a:r>
              <a:rPr lang="en-US" dirty="0">
                <a:hlinkClick r:id="rId3"/>
              </a:rPr>
              <a:t>https://uploads-ssl.webflow.com/5f2876f679889c3267ee6dee/5fdd9622618da2c43dd7fffb_support_gebru_ethical_ai.pdf</a:t>
            </a:r>
            <a:r>
              <a:rPr lang="en-US" dirty="0"/>
              <a:t> </a:t>
            </a:r>
          </a:p>
        </p:txBody>
      </p:sp>
    </p:spTree>
    <p:extLst>
      <p:ext uri="{BB962C8B-B14F-4D97-AF65-F5344CB8AC3E}">
        <p14:creationId xmlns:p14="http://schemas.microsoft.com/office/powerpoint/2010/main" val="6367836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C75D2-DBC6-473B-871A-76A3CECE7545}"/>
              </a:ext>
            </a:extLst>
          </p:cNvPr>
          <p:cNvSpPr>
            <a:spLocks noGrp="1"/>
          </p:cNvSpPr>
          <p:nvPr>
            <p:ph type="title"/>
          </p:nvPr>
        </p:nvSpPr>
        <p:spPr/>
        <p:txBody>
          <a:bodyPr/>
          <a:lstStyle/>
          <a:p>
            <a:r>
              <a:rPr lang="en-CA" dirty="0"/>
              <a:t>Agency</a:t>
            </a:r>
            <a:endParaRPr lang="en-US" dirty="0"/>
          </a:p>
        </p:txBody>
      </p:sp>
      <p:sp>
        <p:nvSpPr>
          <p:cNvPr id="3" name="Content Placeholder 2">
            <a:extLst>
              <a:ext uri="{FF2B5EF4-FFF2-40B4-BE49-F238E27FC236}">
                <a16:creationId xmlns:a16="http://schemas.microsoft.com/office/drawing/2014/main" id="{5A548769-E8CC-4749-906C-13B27D7BBA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5036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5EF3-C4B0-47EC-ABDB-3CCBA4AE79D7}"/>
              </a:ext>
            </a:extLst>
          </p:cNvPr>
          <p:cNvSpPr>
            <a:spLocks noGrp="1"/>
          </p:cNvSpPr>
          <p:nvPr>
            <p:ph type="title"/>
          </p:nvPr>
        </p:nvSpPr>
        <p:spPr/>
        <p:txBody>
          <a:bodyPr/>
          <a:lstStyle/>
          <a:p>
            <a:r>
              <a:rPr lang="en-CA" dirty="0"/>
              <a:t>Resilience</a:t>
            </a:r>
            <a:endParaRPr lang="en-US" dirty="0"/>
          </a:p>
        </p:txBody>
      </p:sp>
      <p:sp>
        <p:nvSpPr>
          <p:cNvPr id="3" name="Content Placeholder 2">
            <a:extLst>
              <a:ext uri="{FF2B5EF4-FFF2-40B4-BE49-F238E27FC236}">
                <a16:creationId xmlns:a16="http://schemas.microsoft.com/office/drawing/2014/main" id="{18C990DD-2E88-4D48-88EA-E9CDEA841260}"/>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BA2C719-1E1E-4868-8301-B14B82A61BAD}"/>
              </a:ext>
            </a:extLst>
          </p:cNvPr>
          <p:cNvSpPr txBox="1"/>
          <p:nvPr/>
        </p:nvSpPr>
        <p:spPr>
          <a:xfrm>
            <a:off x="3049292" y="-1706994"/>
            <a:ext cx="6098582" cy="10279737"/>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UNICEF suggests:</a:t>
            </a:r>
            <a:endParaRPr lang="en-US" dirty="0">
              <a:effectLst/>
            </a:endParaRPr>
          </a:p>
          <a:p>
            <a:pPr rtl="0">
              <a:spcBef>
                <a:spcPts val="0"/>
              </a:spcBef>
              <a:spcAft>
                <a:spcPts val="1000"/>
              </a:spcAft>
            </a:pPr>
            <a:r>
              <a:rPr lang="en-US" sz="1800" b="0" i="0" u="sng" strike="noStrike" dirty="0">
                <a:solidFill>
                  <a:srgbClr val="1155CC"/>
                </a:solidFill>
                <a:effectLst/>
                <a:latin typeface="Arial" panose="020B0604020202020204" pitchFamily="34" charset="0"/>
                <a:hlinkClick r:id="rId2"/>
              </a:rPr>
              <a:t>https://www.unicef.org/eap/press-releases/build-resilience-children-help-them-stay-safe-social-media</a:t>
            </a:r>
            <a:r>
              <a:rPr lang="en-US" sz="1800" b="0" i="0" u="none" strike="noStrike" dirty="0">
                <a:solidFill>
                  <a:srgbClr val="000000"/>
                </a:solidFill>
                <a:effectLst/>
                <a:latin typeface="Arial" panose="020B0604020202020204" pitchFamily="34" charset="0"/>
              </a:rPr>
              <a:t> </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The report makes several recommendations for the family, school, community and service providers, including:  </a:t>
            </a:r>
            <a:endParaRPr lang="en-US" dirty="0">
              <a:effectLst/>
            </a:endParaRPr>
          </a:p>
          <a:p>
            <a:pPr rtl="0">
              <a:spcBef>
                <a:spcPts val="0"/>
              </a:spcBef>
              <a:spcAft>
                <a:spcPts val="1000"/>
              </a:spcAft>
            </a:pPr>
            <a:br>
              <a:rPr lang="en-US" dirty="0"/>
            </a:br>
            <a:r>
              <a:rPr lang="en-US" sz="1800" b="0" i="0" u="none" strike="noStrike" dirty="0">
                <a:solidFill>
                  <a:srgbClr val="000000"/>
                </a:solidFill>
                <a:effectLst/>
                <a:latin typeface="Arial" panose="020B0604020202020204" pitchFamily="34" charset="0"/>
              </a:rPr>
              <a:t>    Improve support for digital parenting, and parenting in a digital age: digital parenting should be integrated into evidence-based parenting </a:t>
            </a:r>
            <a:r>
              <a:rPr lang="en-US" sz="1800" b="0" i="0" u="none" strike="noStrike" dirty="0" err="1">
                <a:solidFill>
                  <a:srgbClr val="000000"/>
                </a:solidFill>
                <a:effectLst/>
                <a:latin typeface="Arial" panose="020B0604020202020204" pitchFamily="34" charset="0"/>
              </a:rPr>
              <a:t>programmes</a:t>
            </a:r>
            <a:r>
              <a:rPr lang="en-US" sz="1800" b="0" i="0" u="none" strike="noStrike" dirty="0">
                <a:solidFill>
                  <a:srgbClr val="000000"/>
                </a:solidFill>
                <a:effectLst/>
                <a:latin typeface="Arial" panose="020B0604020202020204" pitchFamily="34" charset="0"/>
              </a:rPr>
              <a:t> and should consider differing levels of digital literacy amongst female and male caregivers, as well as differing levels of access to technology.</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    Foster online and offline resilience in children: Resilient children—those equipped with skills in areas such as communication, conflict resolution and self-efficacy—are more likely to make appropriate choices when using social media, be better equipped to manage conflict that they may encounter through the platforms that they use and take better measures to keep themselves safe online.</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    Ensure that messaging and responses by teachers and adults are based on evidence of patterns of use, and what works: Greater emphasis must be placed on evidence-based approaches within schools, and in homes, that equip children with the skills required to keep themselves safe online, to promote appropriate and positive decision-making skills, and that also support the opportunities that present through an increase in digital skills.</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    Three steps for technology companies: Technology companies should make profiles private by default; the default options for new contacts is most commonly ‘everyone’; this could be changed to ‘friends of friends.’; and finally, social media apps can relatively easily be designed to block photos being sent by people outside contact lists.</a:t>
            </a:r>
            <a:endParaRPr lang="en-US" dirty="0">
              <a:effectLst/>
            </a:endParaRPr>
          </a:p>
        </p:txBody>
      </p:sp>
    </p:spTree>
    <p:extLst>
      <p:ext uri="{BB962C8B-B14F-4D97-AF65-F5344CB8AC3E}">
        <p14:creationId xmlns:p14="http://schemas.microsoft.com/office/powerpoint/2010/main" val="469182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E0B6-D434-4F6B-9D50-5EC350D2E80F}"/>
              </a:ext>
            </a:extLst>
          </p:cNvPr>
          <p:cNvSpPr>
            <a:spLocks noGrp="1"/>
          </p:cNvSpPr>
          <p:nvPr>
            <p:ph type="title"/>
          </p:nvPr>
        </p:nvSpPr>
        <p:spPr/>
        <p:txBody>
          <a:bodyPr/>
          <a:lstStyle/>
          <a:p>
            <a:r>
              <a:rPr lang="en-CA" dirty="0"/>
              <a:t>Power</a:t>
            </a:r>
            <a:endParaRPr lang="en-US" dirty="0"/>
          </a:p>
        </p:txBody>
      </p:sp>
      <p:sp>
        <p:nvSpPr>
          <p:cNvPr id="3" name="Content Placeholder 2">
            <a:extLst>
              <a:ext uri="{FF2B5EF4-FFF2-40B4-BE49-F238E27FC236}">
                <a16:creationId xmlns:a16="http://schemas.microsoft.com/office/drawing/2014/main" id="{F290630A-04EC-40FC-830E-1EDA8B29AA62}"/>
              </a:ext>
            </a:extLst>
          </p:cNvPr>
          <p:cNvSpPr>
            <a:spLocks noGrp="1"/>
          </p:cNvSpPr>
          <p:nvPr>
            <p:ph idx="1"/>
          </p:nvPr>
        </p:nvSpPr>
        <p:spPr/>
        <p:txBody>
          <a:bodyPr/>
          <a:lstStyle/>
          <a:p>
            <a:r>
              <a:rPr lang="en-US" dirty="0"/>
              <a:t>There is a need to revise and redefine existing power structures while advocating for ethics and empathy in digital and hybrid spaces. Members of the community need to problematize the complexities of these interactions, and prepare all children to participate in complex democratic discourses using diverse digital tools.</a:t>
            </a:r>
          </a:p>
        </p:txBody>
      </p:sp>
      <p:sp>
        <p:nvSpPr>
          <p:cNvPr id="5" name="TextBox 4">
            <a:extLst>
              <a:ext uri="{FF2B5EF4-FFF2-40B4-BE49-F238E27FC236}">
                <a16:creationId xmlns:a16="http://schemas.microsoft.com/office/drawing/2014/main" id="{88EB8597-DCDC-4AC3-9ECB-B08554BAEBBB}"/>
              </a:ext>
            </a:extLst>
          </p:cNvPr>
          <p:cNvSpPr txBox="1"/>
          <p:nvPr/>
        </p:nvSpPr>
        <p:spPr>
          <a:xfrm>
            <a:off x="838200" y="5807631"/>
            <a:ext cx="6098582" cy="369332"/>
          </a:xfrm>
          <a:prstGeom prst="rect">
            <a:avLst/>
          </a:prstGeom>
          <a:noFill/>
        </p:spPr>
        <p:txBody>
          <a:bodyPr wrap="square">
            <a:spAutoFit/>
          </a:bodyPr>
          <a:lstStyle/>
          <a:p>
            <a:r>
              <a:rPr lang="en-US" dirty="0"/>
              <a:t>https://wiobyrne.com/building-ethical-communities/</a:t>
            </a:r>
          </a:p>
        </p:txBody>
      </p:sp>
    </p:spTree>
    <p:extLst>
      <p:ext uri="{BB962C8B-B14F-4D97-AF65-F5344CB8AC3E}">
        <p14:creationId xmlns:p14="http://schemas.microsoft.com/office/powerpoint/2010/main" val="2539860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A4F8-55FE-4BA8-9961-E4D6546F64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11BD64-5DD8-4A87-9DB1-C91B304C302E}"/>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47673418-3E30-458A-BAD3-87A515F6C0E3}"/>
              </a:ext>
            </a:extLst>
          </p:cNvPr>
          <p:cNvSpPr txBox="1"/>
          <p:nvPr/>
        </p:nvSpPr>
        <p:spPr>
          <a:xfrm>
            <a:off x="3048828" y="343540"/>
            <a:ext cx="6097656" cy="6170920"/>
          </a:xfrm>
          <a:prstGeom prst="rect">
            <a:avLst/>
          </a:prstGeom>
          <a:noFill/>
        </p:spPr>
        <p:txBody>
          <a:bodyPr wrap="square">
            <a:spAutoFit/>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This is a theme that will sound familiar to educators. "Data ethics is not only about power—it also </a:t>
            </a:r>
            <a:r>
              <a:rPr lang="en-US" sz="1800" b="0" i="1" u="none" strike="noStrike" dirty="0">
                <a:solidFill>
                  <a:srgbClr val="000000"/>
                </a:solidFill>
                <a:effectLst/>
                <a:latin typeface="Arial" panose="020B0604020202020204" pitchFamily="34" charset="0"/>
              </a:rPr>
              <a:t>is</a:t>
            </a:r>
            <a:r>
              <a:rPr lang="en-US" sz="1800" b="0" i="0" u="none" strike="noStrike" dirty="0">
                <a:solidFill>
                  <a:srgbClr val="000000"/>
                </a:solidFill>
                <a:effectLst/>
                <a:latin typeface="Arial" panose="020B0604020202020204" pitchFamily="34" charset="0"/>
              </a:rPr>
              <a:t> power: 'Power for governments, companies, self-proclaimed experts and advisors and even academic disciplines to point out the problems and their solutions, to set the priorities for what role data technologies should play in our human lives and in society.'" It means that what we mean by data ethics has to be more than sets of rules and principles - it needs to be something that, as the article says, puts a human face on the subject. But what does that mean? </a:t>
            </a:r>
            <a:r>
              <a:rPr lang="en-US" sz="1800" b="0" i="0" u="sng" strike="noStrike" dirty="0">
                <a:solidFill>
                  <a:srgbClr val="1155CC"/>
                </a:solidFill>
                <a:effectLst/>
                <a:latin typeface="Arial" panose="020B0604020202020204" pitchFamily="34" charset="0"/>
                <a:hlinkClick r:id="rId2"/>
              </a:rPr>
              <a:t>https://dataethics.eu/data-ethics-of-power-a-human-approach-to-big-data-and-ai/</a:t>
            </a:r>
            <a:r>
              <a:rPr lang="en-US" sz="1800" b="0" i="0" u="none" strike="noStrike" dirty="0">
                <a:solidFill>
                  <a:srgbClr val="000000"/>
                </a:solidFill>
                <a:effectLst/>
                <a:latin typeface="Arial" panose="020B0604020202020204" pitchFamily="34" charset="0"/>
              </a:rPr>
              <a:t>   </a:t>
            </a:r>
            <a:r>
              <a:rPr lang="en-US" sz="1800" b="0" i="0" u="sng" strike="noStrike" dirty="0">
                <a:solidFill>
                  <a:srgbClr val="1155CC"/>
                </a:solidFill>
                <a:effectLst/>
                <a:latin typeface="Arial" panose="020B0604020202020204" pitchFamily="34" charset="0"/>
                <a:hlinkClick r:id="rId3"/>
              </a:rPr>
              <a:t>https://www.downes.ca/post/72249</a:t>
            </a:r>
            <a:r>
              <a:rPr lang="en-US" sz="1800" b="0" i="0" u="none" strike="noStrike" dirty="0">
                <a:solidFill>
                  <a:srgbClr val="000000"/>
                </a:solidFill>
                <a:effectLst/>
                <a:latin typeface="Arial" panose="020B0604020202020204" pitchFamily="34" charset="0"/>
              </a:rPr>
              <a:t> </a:t>
            </a:r>
            <a:endParaRPr lang="en-US" dirty="0">
              <a:effectLst/>
            </a:endParaRPr>
          </a:p>
          <a:p>
            <a:pPr rtl="0">
              <a:spcBef>
                <a:spcPts val="0"/>
              </a:spcBef>
              <a:spcAft>
                <a:spcPts val="1000"/>
              </a:spcAft>
            </a:pPr>
            <a:r>
              <a:rPr lang="en-US" sz="1800" b="0" i="0" u="sng" strike="noStrike" dirty="0">
                <a:solidFill>
                  <a:srgbClr val="1155CC"/>
                </a:solidFill>
                <a:effectLst/>
                <a:latin typeface="Arial" panose="020B0604020202020204" pitchFamily="34" charset="0"/>
                <a:hlinkClick r:id="rId4"/>
              </a:rPr>
              <a:t>https://www.nature.com/articles/d41586-020-02003-2</a:t>
            </a:r>
            <a:r>
              <a:rPr lang="en-US" sz="1800" b="0" i="0" u="none" strike="noStrike" dirty="0">
                <a:solidFill>
                  <a:srgbClr val="000000"/>
                </a:solidFill>
                <a:effectLst/>
                <a:latin typeface="Arial" panose="020B0604020202020204" pitchFamily="34" charset="0"/>
              </a:rPr>
              <a:t> </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Don’t ask if artificial intelligence is good or fair, ask how it shifts power</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Those who could be exploited by AI should be shaping its projects.</a:t>
            </a:r>
            <a:endParaRPr lang="en-US" dirty="0">
              <a:effectLst/>
            </a:endParaRPr>
          </a:p>
          <a:p>
            <a:br>
              <a:rPr lang="en-US" dirty="0"/>
            </a:br>
            <a:endParaRPr lang="en-US" dirty="0"/>
          </a:p>
        </p:txBody>
      </p:sp>
    </p:spTree>
    <p:extLst>
      <p:ext uri="{BB962C8B-B14F-4D97-AF65-F5344CB8AC3E}">
        <p14:creationId xmlns:p14="http://schemas.microsoft.com/office/powerpoint/2010/main" val="576268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C278-7A2D-41DE-9C98-F4DAFF8A2783}"/>
              </a:ext>
            </a:extLst>
          </p:cNvPr>
          <p:cNvSpPr>
            <a:spLocks noGrp="1"/>
          </p:cNvSpPr>
          <p:nvPr>
            <p:ph type="title"/>
          </p:nvPr>
        </p:nvSpPr>
        <p:spPr/>
        <p:txBody>
          <a:bodyPr/>
          <a:lstStyle/>
          <a:p>
            <a:r>
              <a:rPr lang="en-CA" dirty="0"/>
              <a:t>Small Power</a:t>
            </a:r>
            <a:endParaRPr lang="en-US" dirty="0"/>
          </a:p>
        </p:txBody>
      </p:sp>
      <p:sp>
        <p:nvSpPr>
          <p:cNvPr id="3" name="Content Placeholder 2">
            <a:extLst>
              <a:ext uri="{FF2B5EF4-FFF2-40B4-BE49-F238E27FC236}">
                <a16:creationId xmlns:a16="http://schemas.microsoft.com/office/drawing/2014/main" id="{8F1B464C-E1A7-4D57-994B-0122CC72D4C0}"/>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2D13C3EC-B5CE-4C37-8569-84A70C4C0941}"/>
              </a:ext>
            </a:extLst>
          </p:cNvPr>
          <p:cNvSpPr txBox="1"/>
          <p:nvPr/>
        </p:nvSpPr>
        <p:spPr>
          <a:xfrm>
            <a:off x="3048828" y="469216"/>
            <a:ext cx="6097656" cy="5919569"/>
          </a:xfrm>
          <a:prstGeom prst="rect">
            <a:avLst/>
          </a:prstGeom>
          <a:noFill/>
        </p:spPr>
        <p:txBody>
          <a:bodyPr wrap="square">
            <a:spAutoFit/>
          </a:bodyPr>
          <a:lstStyle/>
          <a:p>
            <a:pPr rtl="0">
              <a:spcBef>
                <a:spcPts val="0"/>
              </a:spcBef>
              <a:spcAft>
                <a:spcPts val="1000"/>
              </a:spcAft>
            </a:pPr>
            <a:r>
              <a:rPr lang="en-US" sz="1800" b="0" i="0" u="sng" strike="noStrike" dirty="0">
                <a:solidFill>
                  <a:srgbClr val="1155CC"/>
                </a:solidFill>
                <a:effectLst/>
                <a:latin typeface="Arial" panose="020B0604020202020204" pitchFamily="34" charset="0"/>
                <a:hlinkClick r:id="rId2"/>
              </a:rPr>
              <a:t>Social Media: Time for a Break?</a:t>
            </a:r>
            <a:endParaRPr lang="en-US" dirty="0">
              <a:effectLst/>
            </a:endParaRPr>
          </a:p>
          <a:p>
            <a:pPr rtl="0">
              <a:spcBef>
                <a:spcPts val="0"/>
              </a:spcBef>
              <a:spcAft>
                <a:spcPts val="1000"/>
              </a:spcAft>
            </a:pPr>
            <a:r>
              <a:rPr lang="en-US" sz="1800" b="0" i="0" u="sng" strike="noStrike" dirty="0">
                <a:solidFill>
                  <a:srgbClr val="1155CC"/>
                </a:solidFill>
                <a:effectLst/>
                <a:latin typeface="Arial" panose="020B0604020202020204" pitchFamily="34" charset="0"/>
                <a:hlinkClick r:id="rId3"/>
              </a:rPr>
              <a:t>Stefanie </a:t>
            </a:r>
            <a:r>
              <a:rPr lang="en-US" sz="1800" b="0" i="0" u="sng" strike="noStrike" dirty="0" err="1">
                <a:solidFill>
                  <a:srgbClr val="1155CC"/>
                </a:solidFill>
                <a:effectLst/>
                <a:latin typeface="Arial" panose="020B0604020202020204" pitchFamily="34" charset="0"/>
                <a:hlinkClick r:id="rId3"/>
              </a:rPr>
              <a:t>Panke</a:t>
            </a:r>
            <a:r>
              <a:rPr lang="en-US" sz="1800" b="0" i="0" u="none" strike="noStrike" dirty="0">
                <a:solidFill>
                  <a:srgbClr val="000000"/>
                </a:solidFill>
                <a:effectLst/>
                <a:latin typeface="Arial" panose="020B0604020202020204" pitchFamily="34" charset="0"/>
              </a:rPr>
              <a:t>,</a:t>
            </a:r>
            <a:r>
              <a:rPr lang="en-US" sz="1800" b="0" i="0" u="sng" strike="noStrike" dirty="0">
                <a:solidFill>
                  <a:srgbClr val="1155CC"/>
                </a:solidFill>
                <a:effectLst/>
                <a:latin typeface="Arial" panose="020B0604020202020204" pitchFamily="34" charset="0"/>
                <a:hlinkClick r:id="rId4"/>
              </a:rPr>
              <a:t> AACE Review</a:t>
            </a:r>
            <a:r>
              <a:rPr lang="en-US" sz="1800" b="0" i="0" u="none" strike="noStrike" dirty="0">
                <a:solidFill>
                  <a:srgbClr val="000000"/>
                </a:solidFill>
                <a:effectLst/>
                <a:latin typeface="Arial" panose="020B0604020202020204" pitchFamily="34" charset="0"/>
              </a:rPr>
              <a:t>, 2021/12/21    </a:t>
            </a:r>
            <a:endParaRPr lang="en-US" dirty="0">
              <a:effectLst/>
            </a:endParaRPr>
          </a:p>
          <a:p>
            <a:pPr rtl="0">
              <a:spcBef>
                <a:spcPts val="1200"/>
              </a:spcBef>
              <a:spcAft>
                <a:spcPts val="1200"/>
              </a:spcAft>
            </a:pPr>
            <a:r>
              <a:rPr lang="en-US" sz="1800" b="0" i="0" u="none" strike="noStrike" dirty="0">
                <a:solidFill>
                  <a:srgbClr val="000000"/>
                </a:solidFill>
                <a:effectLst/>
                <a:latin typeface="Arial" panose="020B0604020202020204" pitchFamily="34" charset="0"/>
              </a:rPr>
              <a:t>When it first started social media was great. Blogs and the blogosphere were so much fun. Places like Mastodon today are like that. This article makes it clear what the problem is with the rest. To quote Jaron Lanier: "The problem is not the Internet or social media in a broad sense but rather specifically the use of the algorithms... anytime anybody connected with somebody else it was financed by third party whose motivation was to manipulate what happened. Then the whole business model was about how to manipulate more and more. What that results in is people being directed rather than exploring and that makes the world small." Small. That's a really good word for it. Like, when I'm looking for something to watch on YouTube, I feel the walls of the algorithm closing in on me.</a:t>
            </a:r>
            <a:endParaRPr lang="en-US" dirty="0">
              <a:effectLst/>
            </a:endParaRPr>
          </a:p>
          <a:p>
            <a:br>
              <a:rPr lang="en-US" dirty="0"/>
            </a:br>
            <a:endParaRPr lang="en-US" dirty="0"/>
          </a:p>
        </p:txBody>
      </p:sp>
    </p:spTree>
    <p:extLst>
      <p:ext uri="{BB962C8B-B14F-4D97-AF65-F5344CB8AC3E}">
        <p14:creationId xmlns:p14="http://schemas.microsoft.com/office/powerpoint/2010/main" val="2978076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72B40-535E-4E02-BD16-D3E4C05770ED}"/>
              </a:ext>
            </a:extLst>
          </p:cNvPr>
          <p:cNvSpPr>
            <a:spLocks noGrp="1"/>
          </p:cNvSpPr>
          <p:nvPr>
            <p:ph type="title"/>
          </p:nvPr>
        </p:nvSpPr>
        <p:spPr/>
        <p:txBody>
          <a:bodyPr/>
          <a:lstStyle/>
          <a:p>
            <a:r>
              <a:rPr lang="en-CA" dirty="0"/>
              <a:t>Self-Determination</a:t>
            </a:r>
            <a:endParaRPr lang="en-US" dirty="0"/>
          </a:p>
        </p:txBody>
      </p:sp>
      <p:sp>
        <p:nvSpPr>
          <p:cNvPr id="3" name="Content Placeholder 2">
            <a:extLst>
              <a:ext uri="{FF2B5EF4-FFF2-40B4-BE49-F238E27FC236}">
                <a16:creationId xmlns:a16="http://schemas.microsoft.com/office/drawing/2014/main" id="{B3A57071-A6CE-476F-83F9-2B1EAA811F2C}"/>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EA514B2D-D4CD-4C1F-A584-080C2DFE85F4}"/>
              </a:ext>
            </a:extLst>
          </p:cNvPr>
          <p:cNvSpPr txBox="1"/>
          <p:nvPr/>
        </p:nvSpPr>
        <p:spPr>
          <a:xfrm>
            <a:off x="3048828" y="2967335"/>
            <a:ext cx="6097656" cy="923330"/>
          </a:xfrm>
          <a:prstGeom prst="rect">
            <a:avLst/>
          </a:prstGeom>
          <a:noFill/>
        </p:spPr>
        <p:txBody>
          <a:bodyPr wrap="square">
            <a:spAutoFit/>
          </a:bodyPr>
          <a:lstStyle/>
          <a:p>
            <a:pPr rtl="0">
              <a:spcBef>
                <a:spcPts val="0"/>
              </a:spcBef>
              <a:spcAft>
                <a:spcPts val="1000"/>
              </a:spcAft>
            </a:pPr>
            <a:br>
              <a:rPr lang="en-US" dirty="0"/>
            </a:br>
            <a:r>
              <a:rPr lang="en-US" sz="1800" b="0" i="0" u="sng" strike="noStrike" dirty="0">
                <a:solidFill>
                  <a:srgbClr val="1155CC"/>
                </a:solidFill>
                <a:effectLst/>
                <a:latin typeface="Arial" panose="020B0604020202020204" pitchFamily="34" charset="0"/>
                <a:hlinkClick r:id="rId2"/>
              </a:rPr>
              <a:t>https://www.sciencedirect.com/topics/social-sciences/self-determination-theory</a:t>
            </a:r>
            <a:r>
              <a:rPr lang="en-US" sz="1800" b="0" i="0" u="none" strike="noStrike" dirty="0">
                <a:solidFill>
                  <a:srgbClr val="000000"/>
                </a:solidFill>
                <a:effectLst/>
                <a:latin typeface="Arial" panose="020B0604020202020204" pitchFamily="34" charset="0"/>
              </a:rPr>
              <a:t> </a:t>
            </a:r>
            <a:endParaRPr lang="en-US" dirty="0">
              <a:effectLst/>
            </a:endParaRPr>
          </a:p>
        </p:txBody>
      </p:sp>
    </p:spTree>
    <p:extLst>
      <p:ext uri="{BB962C8B-B14F-4D97-AF65-F5344CB8AC3E}">
        <p14:creationId xmlns:p14="http://schemas.microsoft.com/office/powerpoint/2010/main" val="114822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E2BB-8C03-4081-864E-2D15AEF88531}"/>
              </a:ext>
            </a:extLst>
          </p:cNvPr>
          <p:cNvSpPr>
            <a:spLocks noGrp="1"/>
          </p:cNvSpPr>
          <p:nvPr>
            <p:ph type="title"/>
          </p:nvPr>
        </p:nvSpPr>
        <p:spPr/>
        <p:txBody>
          <a:bodyPr/>
          <a:lstStyle/>
          <a:p>
            <a:r>
              <a:rPr lang="en-CA"/>
              <a:t>Identity</a:t>
            </a:r>
            <a:endParaRPr lang="en-US" dirty="0"/>
          </a:p>
        </p:txBody>
      </p:sp>
      <p:sp>
        <p:nvSpPr>
          <p:cNvPr id="3" name="Content Placeholder 2">
            <a:extLst>
              <a:ext uri="{FF2B5EF4-FFF2-40B4-BE49-F238E27FC236}">
                <a16:creationId xmlns:a16="http://schemas.microsoft.com/office/drawing/2014/main" id="{5BA6B2EA-497A-488E-8EAA-9D9A19AB12F4}"/>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34BF9FCD-EF90-4811-8688-B07846AFA521}"/>
              </a:ext>
            </a:extLst>
          </p:cNvPr>
          <p:cNvSpPr txBox="1"/>
          <p:nvPr/>
        </p:nvSpPr>
        <p:spPr>
          <a:xfrm>
            <a:off x="3048828" y="2723679"/>
            <a:ext cx="6097656" cy="1410643"/>
          </a:xfrm>
          <a:prstGeom prst="rect">
            <a:avLst/>
          </a:prstGeom>
          <a:noFill/>
        </p:spPr>
        <p:txBody>
          <a:bodyPr wrap="square">
            <a:spAutoFit/>
          </a:bodyPr>
          <a:lstStyle/>
          <a:p>
            <a:pPr rtl="0">
              <a:spcBef>
                <a:spcPts val="1400"/>
              </a:spcBef>
              <a:spcAft>
                <a:spcPts val="400"/>
              </a:spcAft>
            </a:pPr>
            <a:r>
              <a:rPr lang="en-US" sz="2000" b="0" i="0" u="none" strike="noStrike" dirty="0">
                <a:solidFill>
                  <a:srgbClr val="666666"/>
                </a:solidFill>
                <a:effectLst/>
                <a:latin typeface="Arial" panose="020B0604020202020204" pitchFamily="34" charset="0"/>
              </a:rPr>
              <a:t>Identity</a:t>
            </a:r>
            <a:endParaRPr lang="en-US" b="1"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Sally </a:t>
            </a:r>
            <a:r>
              <a:rPr lang="en-US" sz="1800" b="0" i="0" u="none" strike="noStrike" dirty="0" err="1">
                <a:solidFill>
                  <a:srgbClr val="000000"/>
                </a:solidFill>
                <a:effectLst/>
                <a:latin typeface="Arial" panose="020B0604020202020204" pitchFamily="34" charset="0"/>
              </a:rPr>
              <a:t>Haslanger</a:t>
            </a: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hlinkClick r:id="rId2"/>
              </a:rPr>
              <a:t> </a:t>
            </a:r>
            <a:r>
              <a:rPr lang="en-US" sz="1800" b="0" i="0" u="sng" strike="noStrike" dirty="0">
                <a:solidFill>
                  <a:srgbClr val="1155CC"/>
                </a:solidFill>
                <a:effectLst/>
                <a:latin typeface="Arial" panose="020B0604020202020204" pitchFamily="34" charset="0"/>
                <a:hlinkClick r:id="rId2"/>
              </a:rPr>
              <a:t>Autonomy, Identity, and Social Justice</a:t>
            </a:r>
            <a:r>
              <a:rPr lang="en-US" sz="1800" b="0" i="0" u="none" strike="noStrike" dirty="0">
                <a:solidFill>
                  <a:srgbClr val="000000"/>
                </a:solidFill>
                <a:effectLst/>
                <a:latin typeface="Arial" panose="020B0604020202020204" pitchFamily="34" charset="0"/>
              </a:rPr>
              <a:t> (pdf, 3718 words)</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The </a:t>
            </a:r>
            <a:r>
              <a:rPr lang="en-US" sz="1800" b="0" i="1" u="none" strike="noStrike" dirty="0">
                <a:solidFill>
                  <a:srgbClr val="000000"/>
                </a:solidFill>
                <a:effectLst/>
                <a:latin typeface="Arial" panose="020B0604020202020204" pitchFamily="34" charset="0"/>
              </a:rPr>
              <a:t>Lies that Bind</a:t>
            </a:r>
            <a:r>
              <a:rPr lang="en-US" sz="1800" b="0" i="0" u="none" strike="noStrike" dirty="0">
                <a:solidFill>
                  <a:srgbClr val="000000"/>
                </a:solidFill>
                <a:effectLst/>
                <a:latin typeface="Arial" panose="020B0604020202020204" pitchFamily="34" charset="0"/>
              </a:rPr>
              <a:t> is a moving and humbling book.</a:t>
            </a:r>
            <a:endParaRPr lang="en-US" dirty="0">
              <a:effectLst/>
            </a:endParaRPr>
          </a:p>
        </p:txBody>
      </p:sp>
    </p:spTree>
    <p:extLst>
      <p:ext uri="{BB962C8B-B14F-4D97-AF65-F5344CB8AC3E}">
        <p14:creationId xmlns:p14="http://schemas.microsoft.com/office/powerpoint/2010/main" val="3167205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AAB8-DEFA-4A3C-9E0C-FEA35247892A}"/>
              </a:ext>
            </a:extLst>
          </p:cNvPr>
          <p:cNvSpPr>
            <a:spLocks noGrp="1"/>
          </p:cNvSpPr>
          <p:nvPr>
            <p:ph type="title"/>
          </p:nvPr>
        </p:nvSpPr>
        <p:spPr/>
        <p:txBody>
          <a:bodyPr/>
          <a:lstStyle/>
          <a:p>
            <a:r>
              <a:rPr lang="en-CA" dirty="0"/>
              <a:t>Biology</a:t>
            </a:r>
            <a:endParaRPr lang="en-US" dirty="0"/>
          </a:p>
        </p:txBody>
      </p:sp>
      <p:sp>
        <p:nvSpPr>
          <p:cNvPr id="3" name="Content Placeholder 2">
            <a:extLst>
              <a:ext uri="{FF2B5EF4-FFF2-40B4-BE49-F238E27FC236}">
                <a16:creationId xmlns:a16="http://schemas.microsoft.com/office/drawing/2014/main" id="{AAFAFF1B-B93A-49DA-BA01-57398972083D}"/>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C889F62D-44B9-4746-95EB-B4EA75FA0B27}"/>
              </a:ext>
            </a:extLst>
          </p:cNvPr>
          <p:cNvSpPr txBox="1"/>
          <p:nvPr/>
        </p:nvSpPr>
        <p:spPr>
          <a:xfrm>
            <a:off x="3048828" y="835983"/>
            <a:ext cx="6097656" cy="5186035"/>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New biological data and knowledge in education</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Ben Williamson, Code Acts in Education, 2021/09/08</a:t>
            </a:r>
            <a:endParaRPr lang="en-US" dirty="0">
              <a:effectLst/>
            </a:endParaRPr>
          </a:p>
          <a:p>
            <a:pPr rtl="0">
              <a:spcBef>
                <a:spcPts val="0"/>
              </a:spcBef>
              <a:spcAft>
                <a:spcPts val="1000"/>
              </a:spcAft>
            </a:pPr>
            <a:r>
              <a:rPr lang="en-US" sz="1800" b="0" i="0" u="none" strike="noStrike" dirty="0">
                <a:solidFill>
                  <a:srgbClr val="000000"/>
                </a:solidFill>
                <a:effectLst/>
                <a:latin typeface="Arial" panose="020B0604020202020204" pitchFamily="34" charset="0"/>
              </a:rPr>
              <a:t>There's a lot going on in this article as Ben Williamson describes two new research projects that are fraught with risk. The first is "a data-intensive, bioinformatics-driven approach to education remains in development" - basically, using a person's genome to identify their learning needs and potential. The second is a set of "'affect-aware" technologies to gauge and respond to student emotional states" that "aims to make ‘emotional life machine-readable, and to control, engineer, reshape and modulate human behaviour’". Writes Williamson, "New biologized knowledge, produced through complex technical apparatuses by new experts of both the data and life sciences, is being treated as increasingly authoritative."</a:t>
            </a:r>
            <a:endParaRPr lang="en-US" dirty="0">
              <a:effectLst/>
            </a:endParaRPr>
          </a:p>
          <a:p>
            <a:pPr rtl="0">
              <a:spcBef>
                <a:spcPts val="0"/>
              </a:spcBef>
              <a:spcAft>
                <a:spcPts val="1000"/>
              </a:spcAft>
            </a:pPr>
            <a:r>
              <a:rPr lang="en-US" sz="1800" b="0" i="0" u="sng" strike="noStrike" dirty="0">
                <a:solidFill>
                  <a:srgbClr val="1155CC"/>
                </a:solidFill>
                <a:effectLst/>
                <a:latin typeface="Arial" panose="020B0604020202020204" pitchFamily="34" charset="0"/>
                <a:hlinkClick r:id="rId2"/>
              </a:rPr>
              <a:t>https://www.downes.ca/post/72721</a:t>
            </a:r>
            <a:r>
              <a:rPr lang="en-US" sz="1800" b="0" i="0" u="none" strike="noStrike" dirty="0">
                <a:solidFill>
                  <a:srgbClr val="000000"/>
                </a:solidFill>
                <a:effectLst/>
                <a:latin typeface="Arial" panose="020B0604020202020204" pitchFamily="34" charset="0"/>
              </a:rPr>
              <a:t> </a:t>
            </a:r>
            <a:endParaRPr lang="en-US" dirty="0">
              <a:effectLst/>
            </a:endParaRPr>
          </a:p>
        </p:txBody>
      </p:sp>
    </p:spTree>
    <p:extLst>
      <p:ext uri="{BB962C8B-B14F-4D97-AF65-F5344CB8AC3E}">
        <p14:creationId xmlns:p14="http://schemas.microsoft.com/office/powerpoint/2010/main" val="271041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6730-24F5-48A6-A908-57C4EFB5591E}"/>
              </a:ext>
            </a:extLst>
          </p:cNvPr>
          <p:cNvSpPr>
            <a:spLocks noGrp="1"/>
          </p:cNvSpPr>
          <p:nvPr>
            <p:ph type="title"/>
          </p:nvPr>
        </p:nvSpPr>
        <p:spPr/>
        <p:txBody>
          <a:bodyPr/>
          <a:lstStyle/>
          <a:p>
            <a:r>
              <a:rPr lang="en-CA" dirty="0"/>
              <a:t>Culture and Ethics?</a:t>
            </a:r>
            <a:endParaRPr lang="en-US" dirty="0"/>
          </a:p>
        </p:txBody>
      </p:sp>
      <p:sp>
        <p:nvSpPr>
          <p:cNvPr id="3" name="Content Placeholder 2">
            <a:extLst>
              <a:ext uri="{FF2B5EF4-FFF2-40B4-BE49-F238E27FC236}">
                <a16:creationId xmlns:a16="http://schemas.microsoft.com/office/drawing/2014/main" id="{3A9994D7-8E8B-49BF-B3DD-624792AD33E1}"/>
              </a:ext>
            </a:extLst>
          </p:cNvPr>
          <p:cNvSpPr>
            <a:spLocks noGrp="1"/>
          </p:cNvSpPr>
          <p:nvPr>
            <p:ph idx="1"/>
          </p:nvPr>
        </p:nvSpPr>
        <p:spPr/>
        <p:txBody>
          <a:bodyPr/>
          <a:lstStyle/>
          <a:p>
            <a:r>
              <a:rPr lang="en-CA" dirty="0"/>
              <a:t>Max Weber</a:t>
            </a:r>
          </a:p>
          <a:p>
            <a:pPr lvl="1"/>
            <a:r>
              <a:rPr lang="en-CA" dirty="0"/>
              <a:t>In capitalism, all that matters is the increased acquisition of wealth. “God helps those who help themselves.” (p. 115)</a:t>
            </a:r>
          </a:p>
          <a:p>
            <a:pPr lvl="1"/>
            <a:r>
              <a:rPr lang="en-CA" dirty="0"/>
              <a:t>“Emancipation from economic traditionalism” (p.36) requires “definite and highly developed ethical qualities”, e.g. “scrupulous honesty” (p. 69)</a:t>
            </a:r>
          </a:p>
          <a:p>
            <a:pPr lvl="1"/>
            <a:r>
              <a:rPr lang="en-CA" dirty="0"/>
              <a:t>This allows specialization, which leads to skills, and an increase in quality (p. 161)</a:t>
            </a:r>
          </a:p>
          <a:p>
            <a:r>
              <a:rPr lang="en-CA" dirty="0" err="1"/>
              <a:t>Avadon</a:t>
            </a:r>
            <a:r>
              <a:rPr lang="en-CA" dirty="0"/>
              <a:t>: dual morality thesis</a:t>
            </a:r>
          </a:p>
          <a:p>
            <a:pPr lvl="1"/>
            <a:r>
              <a:rPr lang="en-US" dirty="0">
                <a:effectLst/>
              </a:rPr>
              <a:t>So morality is a pre-condition of capitalism…</a:t>
            </a:r>
            <a:r>
              <a:rPr lang="en-CA" dirty="0">
                <a:effectLst/>
              </a:rPr>
              <a:t>?</a:t>
            </a:r>
            <a:endParaRPr lang="en-CA" dirty="0"/>
          </a:p>
          <a:p>
            <a:pPr lvl="1"/>
            <a:endParaRPr lang="en-CA" dirty="0"/>
          </a:p>
          <a:p>
            <a:pPr lvl="1"/>
            <a:endParaRPr lang="en-US" dirty="0"/>
          </a:p>
        </p:txBody>
      </p:sp>
      <p:sp>
        <p:nvSpPr>
          <p:cNvPr id="9" name="TextBox 8">
            <a:extLst>
              <a:ext uri="{FF2B5EF4-FFF2-40B4-BE49-F238E27FC236}">
                <a16:creationId xmlns:a16="http://schemas.microsoft.com/office/drawing/2014/main" id="{1D59FD0F-66C1-4355-8354-4C2C2DD3B988}"/>
              </a:ext>
            </a:extLst>
          </p:cNvPr>
          <p:cNvSpPr txBox="1"/>
          <p:nvPr/>
        </p:nvSpPr>
        <p:spPr>
          <a:xfrm>
            <a:off x="838200" y="5932390"/>
            <a:ext cx="7399317" cy="646331"/>
          </a:xfrm>
          <a:prstGeom prst="rect">
            <a:avLst/>
          </a:prstGeom>
          <a:noFill/>
        </p:spPr>
        <p:txBody>
          <a:bodyPr wrap="square">
            <a:spAutoFit/>
          </a:bodyPr>
          <a:lstStyle/>
          <a:p>
            <a:r>
              <a:rPr lang="en-US" dirty="0"/>
              <a:t>Max Weber, 1904: </a:t>
            </a:r>
            <a:r>
              <a:rPr lang="en-US" dirty="0">
                <a:hlinkClick r:id="rId2"/>
              </a:rPr>
              <a:t>https://archive.org/details/protestantethics00webe</a:t>
            </a:r>
            <a:endParaRPr lang="en-US" dirty="0"/>
          </a:p>
          <a:p>
            <a:r>
              <a:rPr lang="en-US" dirty="0" err="1"/>
              <a:t>Avadon</a:t>
            </a:r>
            <a:r>
              <a:rPr lang="en-US" dirty="0"/>
              <a:t>:  </a:t>
            </a:r>
            <a:r>
              <a:rPr lang="en-US" dirty="0">
                <a:hlinkClick r:id="rId3"/>
              </a:rPr>
              <a:t>https://www.classicalethics.com/</a:t>
            </a:r>
            <a:r>
              <a:rPr lang="en-US" dirty="0"/>
              <a:t>  </a:t>
            </a:r>
          </a:p>
        </p:txBody>
      </p:sp>
      <p:pic>
        <p:nvPicPr>
          <p:cNvPr id="11" name="Picture 10" descr="Chart, scatter chart&#10;&#10;Description automatically generated">
            <a:extLst>
              <a:ext uri="{FF2B5EF4-FFF2-40B4-BE49-F238E27FC236}">
                <a16:creationId xmlns:a16="http://schemas.microsoft.com/office/drawing/2014/main" id="{8E2A5468-C44D-4A48-A84C-9B65824BA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517" y="4222175"/>
            <a:ext cx="2412468" cy="2436836"/>
          </a:xfrm>
          <a:prstGeom prst="rect">
            <a:avLst/>
          </a:prstGeom>
        </p:spPr>
      </p:pic>
    </p:spTree>
    <p:extLst>
      <p:ext uri="{BB962C8B-B14F-4D97-AF65-F5344CB8AC3E}">
        <p14:creationId xmlns:p14="http://schemas.microsoft.com/office/powerpoint/2010/main" val="548517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66E-2902-4F88-8E3F-11B0E8D4719D}"/>
              </a:ext>
            </a:extLst>
          </p:cNvPr>
          <p:cNvSpPr>
            <a:spLocks noGrp="1"/>
          </p:cNvSpPr>
          <p:nvPr>
            <p:ph type="title"/>
          </p:nvPr>
        </p:nvSpPr>
        <p:spPr/>
        <p:txBody>
          <a:bodyPr/>
          <a:lstStyle/>
          <a:p>
            <a:r>
              <a:rPr lang="en-CA" dirty="0"/>
              <a:t>Ethics as a Way of Life</a:t>
            </a:r>
            <a:endParaRPr lang="en-US" dirty="0"/>
          </a:p>
        </p:txBody>
      </p:sp>
      <p:sp>
        <p:nvSpPr>
          <p:cNvPr id="3" name="Content Placeholder 2">
            <a:extLst>
              <a:ext uri="{FF2B5EF4-FFF2-40B4-BE49-F238E27FC236}">
                <a16:creationId xmlns:a16="http://schemas.microsoft.com/office/drawing/2014/main" id="{12683450-BD2F-4AAF-9595-2CA3A609780F}"/>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E7E09BBD-3E35-4C7E-BCFB-7A01E2047350}"/>
              </a:ext>
            </a:extLst>
          </p:cNvPr>
          <p:cNvSpPr txBox="1"/>
          <p:nvPr/>
        </p:nvSpPr>
        <p:spPr>
          <a:xfrm>
            <a:off x="3048828" y="133226"/>
            <a:ext cx="6097656" cy="6591548"/>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In  speaking  here  of  a  “way  of  life  [</a:t>
            </a:r>
            <a:r>
              <a:rPr lang="en-US" sz="1800" b="0" i="0" u="none" strike="noStrike" dirty="0" err="1">
                <a:solidFill>
                  <a:srgbClr val="000000"/>
                </a:solidFill>
                <a:effectLst/>
                <a:latin typeface="Arial" panose="020B0604020202020204" pitchFamily="34" charset="0"/>
              </a:rPr>
              <a:t>Lebensform</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does  not  mean  one’s  personal, ethical values and commitments as much as he does a way or form of life </a:t>
            </a:r>
            <a:r>
              <a:rPr lang="en-US" sz="1800" b="0" i="0" u="none" strike="noStrike" dirty="0" err="1">
                <a:solidFill>
                  <a:srgbClr val="000000"/>
                </a:solidFill>
                <a:effectLst/>
                <a:latin typeface="Arial" panose="020B0604020202020204" pitchFamily="34" charset="0"/>
              </a:rPr>
              <a:t>sensu</a:t>
            </a:r>
            <a:r>
              <a:rPr lang="en-US" sz="1800" b="0" i="0" u="none" strike="noStrike" dirty="0">
                <a:solidFill>
                  <a:srgbClr val="000000"/>
                </a:solidFill>
                <a:effectLst/>
                <a:latin typeface="Arial" panose="020B0604020202020204" pitchFamily="34" charset="0"/>
              </a:rPr>
              <a:t> Wittgenstein, who famously asserted that “to imagine a language means to imagine a form of life.”6 In these terms—in terms of the implicit patterns and values we embody, articulate and act out every day—engaging in education in the broadest sense is all but unavoidable. As parents and educators, even simply as adults in public life, we embody and exemplify a way of living to children and young people, we perform  a  tacit  affirmation  of  certain  values,  arrangements  and  relationships.  “Even  the  most radical” critic of education and society, </a:t>
            </a:r>
            <a:r>
              <a:rPr lang="en-US" sz="1800" b="0" i="0" u="none" strike="noStrike" dirty="0" err="1">
                <a:solidFill>
                  <a:srgbClr val="000000"/>
                </a:solidFill>
                <a:effectLst/>
                <a:latin typeface="Arial" panose="020B0604020202020204" pitchFamily="34" charset="0"/>
              </a:rPr>
              <a:t>Mollenhauer</a:t>
            </a:r>
            <a:r>
              <a:rPr lang="en-US" sz="1800" b="0" i="0" u="none" strike="noStrike" dirty="0">
                <a:solidFill>
                  <a:srgbClr val="000000"/>
                </a:solidFill>
                <a:effectLst/>
                <a:latin typeface="Arial" panose="020B0604020202020204" pitchFamily="34" charset="0"/>
              </a:rPr>
              <a:t> argues, “cannot avoid embodying an adult way of life in front of children; like any adult, he or she powerfully exemplifies one way of life or another  for  a  child.”7  We  cannot  not  affirm  for  others  a  way  of  life  much  as  we  “cannot  not communicate.”8</a:t>
            </a:r>
            <a:endParaRPr lang="en-US" dirty="0">
              <a:effectLst/>
            </a:endParaRPr>
          </a:p>
          <a:p>
            <a:r>
              <a:rPr lang="en-US" sz="1800" b="0" i="0" u="none" strike="noStrike" dirty="0">
                <a:solidFill>
                  <a:srgbClr val="000000"/>
                </a:solidFill>
                <a:effectLst/>
                <a:latin typeface="Arial" panose="020B0604020202020204" pitchFamily="34" charset="0"/>
              </a:rPr>
              <a:t>-- From Norm Friesen - </a:t>
            </a:r>
            <a:r>
              <a:rPr lang="en-US" sz="1800" b="0" i="0" u="sng" strike="noStrike" dirty="0">
                <a:solidFill>
                  <a:srgbClr val="1155CC"/>
                </a:solidFill>
                <a:effectLst/>
                <a:latin typeface="Arial" panose="020B0604020202020204" pitchFamily="34" charset="0"/>
                <a:hlinkClick r:id="rId2"/>
              </a:rPr>
              <a:t>https://www.researchgate.net/publication/320290102_Towards_a_Pedagogical_Hermeneutics_A_Response_to_the_Manifesto_for_a_Post-Critical_Pedagogy</a:t>
            </a:r>
            <a:r>
              <a:rPr lang="en-US" sz="1800" b="0" i="0" u="none" strike="noStrike" dirty="0">
                <a:solidFill>
                  <a:srgbClr val="000000"/>
                </a:solidFill>
                <a:effectLst/>
                <a:latin typeface="Arial" panose="020B0604020202020204" pitchFamily="34" charset="0"/>
              </a:rPr>
              <a:t>  p. 2</a:t>
            </a:r>
            <a:endParaRPr lang="en-US" dirty="0"/>
          </a:p>
        </p:txBody>
      </p:sp>
    </p:spTree>
    <p:extLst>
      <p:ext uri="{BB962C8B-B14F-4D97-AF65-F5344CB8AC3E}">
        <p14:creationId xmlns:p14="http://schemas.microsoft.com/office/powerpoint/2010/main" val="214507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C739-36A5-48FC-87D5-B2200817D2BF}"/>
              </a:ext>
            </a:extLst>
          </p:cNvPr>
          <p:cNvSpPr>
            <a:spLocks noGrp="1"/>
          </p:cNvSpPr>
          <p:nvPr>
            <p:ph type="title"/>
          </p:nvPr>
        </p:nvSpPr>
        <p:spPr/>
        <p:txBody>
          <a:bodyPr/>
          <a:lstStyle/>
          <a:p>
            <a:r>
              <a:rPr lang="en-CA" dirty="0"/>
              <a:t>Culture</a:t>
            </a:r>
            <a:endParaRPr lang="en-US" dirty="0"/>
          </a:p>
        </p:txBody>
      </p:sp>
      <p:sp>
        <p:nvSpPr>
          <p:cNvPr id="3" name="Content Placeholder 2">
            <a:extLst>
              <a:ext uri="{FF2B5EF4-FFF2-40B4-BE49-F238E27FC236}">
                <a16:creationId xmlns:a16="http://schemas.microsoft.com/office/drawing/2014/main" id="{97A4E2C4-A6E5-4CF7-8BDF-E9DCF6E5CE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166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04D5CF32-E3C0-4B3F-8AB3-D59FDF588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301" y="1065038"/>
            <a:ext cx="4074206" cy="5606705"/>
          </a:xfrm>
          <a:prstGeom prst="rect">
            <a:avLst/>
          </a:prstGeom>
        </p:spPr>
      </p:pic>
      <p:sp>
        <p:nvSpPr>
          <p:cNvPr id="2" name="Title 1">
            <a:extLst>
              <a:ext uri="{FF2B5EF4-FFF2-40B4-BE49-F238E27FC236}">
                <a16:creationId xmlns:a16="http://schemas.microsoft.com/office/drawing/2014/main" id="{41AE71C5-BD57-4605-80F6-92ADBD04234B}"/>
              </a:ext>
            </a:extLst>
          </p:cNvPr>
          <p:cNvSpPr>
            <a:spLocks noGrp="1"/>
          </p:cNvSpPr>
          <p:nvPr>
            <p:ph type="title"/>
          </p:nvPr>
        </p:nvSpPr>
        <p:spPr/>
        <p:txBody>
          <a:bodyPr/>
          <a:lstStyle/>
          <a:p>
            <a:r>
              <a:rPr lang="en-CA" dirty="0"/>
              <a:t>Culture</a:t>
            </a:r>
            <a:endParaRPr lang="en-US" dirty="0"/>
          </a:p>
        </p:txBody>
      </p:sp>
      <p:sp>
        <p:nvSpPr>
          <p:cNvPr id="3" name="Content Placeholder 2">
            <a:extLst>
              <a:ext uri="{FF2B5EF4-FFF2-40B4-BE49-F238E27FC236}">
                <a16:creationId xmlns:a16="http://schemas.microsoft.com/office/drawing/2014/main" id="{B7F4A81A-B33C-420E-BE52-800F47D0517D}"/>
              </a:ext>
            </a:extLst>
          </p:cNvPr>
          <p:cNvSpPr>
            <a:spLocks noGrp="1"/>
          </p:cNvSpPr>
          <p:nvPr>
            <p:ph idx="1"/>
          </p:nvPr>
        </p:nvSpPr>
        <p:spPr>
          <a:xfrm>
            <a:off x="838201" y="1825625"/>
            <a:ext cx="6477000" cy="4351338"/>
          </a:xfrm>
        </p:spPr>
        <p:txBody>
          <a:bodyPr/>
          <a:lstStyle/>
          <a:p>
            <a:r>
              <a:rPr lang="en-US" sz="2400" dirty="0"/>
              <a:t>“the characteristics and knowledge of a particular group of people, encompassing language, </a:t>
            </a:r>
            <a:r>
              <a:rPr lang="en-US" sz="2400" u="sng" dirty="0">
                <a:hlinkClick r:id="rId3"/>
              </a:rPr>
              <a:t>religion</a:t>
            </a:r>
            <a:r>
              <a:rPr lang="en-US" sz="2400" dirty="0"/>
              <a:t>, cuisine, social habits, music and arts”</a:t>
            </a:r>
          </a:p>
          <a:p>
            <a:r>
              <a:rPr lang="en-US" sz="2400" dirty="0"/>
              <a:t>“shared patterns of behaviors and interactions, cognitive constructs and understanding that are learned by socialization”</a:t>
            </a:r>
          </a:p>
          <a:p>
            <a:r>
              <a:rPr lang="en-US" sz="2400" dirty="0"/>
              <a:t>“a way of life of a group of people--the behaviors, beliefs, values, and symbols that they accept, generally without thinking about them”</a:t>
            </a:r>
          </a:p>
          <a:p>
            <a:endParaRPr lang="en-US" dirty="0"/>
          </a:p>
        </p:txBody>
      </p:sp>
      <p:sp>
        <p:nvSpPr>
          <p:cNvPr id="7" name="TextBox 6">
            <a:extLst>
              <a:ext uri="{FF2B5EF4-FFF2-40B4-BE49-F238E27FC236}">
                <a16:creationId xmlns:a16="http://schemas.microsoft.com/office/drawing/2014/main" id="{862A7C1B-3A3B-4141-86F2-66377F18FC86}"/>
              </a:ext>
            </a:extLst>
          </p:cNvPr>
          <p:cNvSpPr txBox="1"/>
          <p:nvPr/>
        </p:nvSpPr>
        <p:spPr>
          <a:xfrm>
            <a:off x="838200" y="5569545"/>
            <a:ext cx="8102876" cy="1200329"/>
          </a:xfrm>
          <a:prstGeom prst="rect">
            <a:avLst/>
          </a:prstGeom>
          <a:noFill/>
        </p:spPr>
        <p:txBody>
          <a:bodyPr wrap="square">
            <a:spAutoFit/>
          </a:bodyPr>
          <a:lstStyle/>
          <a:p>
            <a:r>
              <a:rPr lang="en-US" dirty="0">
                <a:hlinkClick r:id="rId4"/>
              </a:rPr>
              <a:t>https://www.livescience.com/21478-what-is-culture-definition-of-culture.html</a:t>
            </a:r>
            <a:r>
              <a:rPr lang="en-US" dirty="0"/>
              <a:t> </a:t>
            </a:r>
          </a:p>
          <a:p>
            <a:r>
              <a:rPr lang="en-US" dirty="0">
                <a:hlinkClick r:id="rId5"/>
              </a:rPr>
              <a:t>https://carla.umn.edu/culture/definitions.html</a:t>
            </a:r>
            <a:r>
              <a:rPr lang="en-US" dirty="0"/>
              <a:t> </a:t>
            </a:r>
          </a:p>
          <a:p>
            <a:r>
              <a:rPr lang="en-US" dirty="0">
                <a:hlinkClick r:id="rId6"/>
              </a:rPr>
              <a:t>http://people.tamu.edu/~i-choudhury/culture.html</a:t>
            </a:r>
            <a:r>
              <a:rPr lang="en-US" dirty="0"/>
              <a:t> </a:t>
            </a:r>
          </a:p>
          <a:p>
            <a:r>
              <a:rPr lang="en-US" dirty="0">
                <a:hlinkClick r:id="rId7"/>
              </a:rPr>
              <a:t>https://www.janinesmusicroom.com/the-rest-of-the-iceberg.html</a:t>
            </a:r>
            <a:r>
              <a:rPr lang="en-US" dirty="0"/>
              <a:t> </a:t>
            </a:r>
          </a:p>
        </p:txBody>
      </p:sp>
    </p:spTree>
    <p:extLst>
      <p:ext uri="{BB962C8B-B14F-4D97-AF65-F5344CB8AC3E}">
        <p14:creationId xmlns:p14="http://schemas.microsoft.com/office/powerpoint/2010/main" val="201969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59097-29C4-41E8-B454-6DDCBAD97E0C}"/>
              </a:ext>
            </a:extLst>
          </p:cNvPr>
          <p:cNvSpPr>
            <a:spLocks noGrp="1"/>
          </p:cNvSpPr>
          <p:nvPr>
            <p:ph type="title"/>
          </p:nvPr>
        </p:nvSpPr>
        <p:spPr/>
        <p:txBody>
          <a:bodyPr/>
          <a:lstStyle/>
          <a:p>
            <a:r>
              <a:rPr lang="en-CA" dirty="0"/>
              <a:t>Aspects of Culture</a:t>
            </a:r>
            <a:endParaRPr lang="en-US" dirty="0"/>
          </a:p>
        </p:txBody>
      </p:sp>
      <p:sp>
        <p:nvSpPr>
          <p:cNvPr id="3" name="Content Placeholder 2">
            <a:extLst>
              <a:ext uri="{FF2B5EF4-FFF2-40B4-BE49-F238E27FC236}">
                <a16:creationId xmlns:a16="http://schemas.microsoft.com/office/drawing/2014/main" id="{D3DF7A03-0D83-41CB-8171-F7A45EDEC2BA}"/>
              </a:ext>
            </a:extLst>
          </p:cNvPr>
          <p:cNvSpPr>
            <a:spLocks noGrp="1"/>
          </p:cNvSpPr>
          <p:nvPr>
            <p:ph idx="1"/>
          </p:nvPr>
        </p:nvSpPr>
        <p:spPr>
          <a:xfrm>
            <a:off x="3540642" y="1825625"/>
            <a:ext cx="7813158" cy="4351338"/>
          </a:xfrm>
        </p:spPr>
        <p:txBody>
          <a:bodyPr>
            <a:normAutofit/>
          </a:bodyPr>
          <a:lstStyle/>
          <a:p>
            <a:r>
              <a:rPr lang="en-US" dirty="0"/>
              <a:t>Distinctions may be drawn between:</a:t>
            </a:r>
          </a:p>
          <a:p>
            <a:pPr lvl="1"/>
            <a:r>
              <a:rPr lang="en-US" dirty="0"/>
              <a:t>the material, social and subjective aspects of culture, that is, between the material artefacts that are commonly used by the members of a cultural group (e.g. the tools, foods, clothing, etc.)</a:t>
            </a:r>
          </a:p>
          <a:p>
            <a:pPr lvl="1"/>
            <a:r>
              <a:rPr lang="en-US" dirty="0"/>
              <a:t>the social institutions of the group (e.g. the language, the communicative conventions, folklore, religion, etc.)</a:t>
            </a:r>
          </a:p>
          <a:p>
            <a:pPr lvl="1"/>
            <a:r>
              <a:rPr lang="en-US" dirty="0"/>
              <a:t>the beliefs, values, discourses and practices that group members commonly use as a frame of reference for thinking about and relating to the world</a:t>
            </a:r>
          </a:p>
        </p:txBody>
      </p:sp>
      <p:sp>
        <p:nvSpPr>
          <p:cNvPr id="5" name="TextBox 4">
            <a:extLst>
              <a:ext uri="{FF2B5EF4-FFF2-40B4-BE49-F238E27FC236}">
                <a16:creationId xmlns:a16="http://schemas.microsoft.com/office/drawing/2014/main" id="{74C33C69-6BCD-4819-B455-A1CCDD4337C4}"/>
              </a:ext>
            </a:extLst>
          </p:cNvPr>
          <p:cNvSpPr txBox="1"/>
          <p:nvPr/>
        </p:nvSpPr>
        <p:spPr>
          <a:xfrm>
            <a:off x="838200" y="5665568"/>
            <a:ext cx="10515600" cy="923330"/>
          </a:xfrm>
          <a:prstGeom prst="rect">
            <a:avLst/>
          </a:prstGeom>
          <a:noFill/>
        </p:spPr>
        <p:txBody>
          <a:bodyPr wrap="square">
            <a:spAutoFit/>
          </a:bodyPr>
          <a:lstStyle/>
          <a:p>
            <a:r>
              <a:rPr lang="en-US" dirty="0">
                <a:hlinkClick r:id="rId2"/>
              </a:rPr>
              <a:t>https://www.oecd.org/education/Global-competency-for-an-inclusive-world.pdf</a:t>
            </a:r>
            <a:r>
              <a:rPr lang="en-US" dirty="0"/>
              <a:t> (Barrett et al., 2014; Council of Europe, 2016a).</a:t>
            </a:r>
          </a:p>
          <a:p>
            <a:r>
              <a:rPr lang="en-US" dirty="0">
                <a:hlinkClick r:id="rId3"/>
              </a:rPr>
              <a:t>https://www.nationalgeographic.org/media/cultural-richness/</a:t>
            </a:r>
            <a:r>
              <a:rPr lang="en-US" dirty="0"/>
              <a:t> </a:t>
            </a:r>
          </a:p>
        </p:txBody>
      </p:sp>
      <p:pic>
        <p:nvPicPr>
          <p:cNvPr id="7" name="Picture 6" descr="A group of people in clothing&#10;&#10;Description automatically generated with medium confidence">
            <a:extLst>
              <a:ext uri="{FF2B5EF4-FFF2-40B4-BE49-F238E27FC236}">
                <a16:creationId xmlns:a16="http://schemas.microsoft.com/office/drawing/2014/main" id="{6C45E74E-AE7B-4C5B-A899-0DEAB080C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8" y="2414948"/>
            <a:ext cx="3796811" cy="2849526"/>
          </a:xfrm>
          <a:prstGeom prst="rect">
            <a:avLst/>
          </a:prstGeom>
        </p:spPr>
      </p:pic>
    </p:spTree>
    <p:extLst>
      <p:ext uri="{BB962C8B-B14F-4D97-AF65-F5344CB8AC3E}">
        <p14:creationId xmlns:p14="http://schemas.microsoft.com/office/powerpoint/2010/main" val="3054365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5409</Words>
  <Application>Microsoft Office PowerPoint</Application>
  <PresentationFormat>Widescreen</PresentationFormat>
  <Paragraphs>331</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Agency FB</vt:lpstr>
      <vt:lpstr>Arial</vt:lpstr>
      <vt:lpstr>Calibri</vt:lpstr>
      <vt:lpstr>Calibri Light</vt:lpstr>
      <vt:lpstr>Office Theme</vt:lpstr>
      <vt:lpstr>Practices and Culture</vt:lpstr>
      <vt:lpstr>Culture and Ethics</vt:lpstr>
      <vt:lpstr>Design</vt:lpstr>
      <vt:lpstr>Beyond Design</vt:lpstr>
      <vt:lpstr>Social Practice Theory</vt:lpstr>
      <vt:lpstr>Culture and Ethics?</vt:lpstr>
      <vt:lpstr>Culture</vt:lpstr>
      <vt:lpstr>Culture</vt:lpstr>
      <vt:lpstr>Aspects of Culture</vt:lpstr>
      <vt:lpstr>Culture of This, Culture of That</vt:lpstr>
      <vt:lpstr>UNESCO: Culture of Global Citizenship</vt:lpstr>
      <vt:lpstr>OECD: Dimensions of Global Competence</vt:lpstr>
      <vt:lpstr>Toward a Global Common Good</vt:lpstr>
      <vt:lpstr>Teaching Culture</vt:lpstr>
      <vt:lpstr>A Learning Culture</vt:lpstr>
      <vt:lpstr>A New Culture of Learning</vt:lpstr>
      <vt:lpstr>What Are Cultures of Learning?</vt:lpstr>
      <vt:lpstr>Organizational Culture</vt:lpstr>
      <vt:lpstr>Organizational Culture and Ethics</vt:lpstr>
      <vt:lpstr>PowerPoint Presentation</vt:lpstr>
      <vt:lpstr>A Culture of Data Governance</vt:lpstr>
      <vt:lpstr>PowerPoint Presentation</vt:lpstr>
      <vt:lpstr>Citizenship</vt:lpstr>
      <vt:lpstr>Community and Responsibility</vt:lpstr>
      <vt:lpstr>Political and Economic Participation…</vt:lpstr>
      <vt:lpstr>The Digital Nation</vt:lpstr>
      <vt:lpstr>The Idea of Citizenship</vt:lpstr>
      <vt:lpstr>Digital Citizenship…</vt:lpstr>
      <vt:lpstr>Upstairs Downstairs</vt:lpstr>
      <vt:lpstr>Teaching Digital Citizenship</vt:lpstr>
      <vt:lpstr>Teaching Digital Citizenship</vt:lpstr>
      <vt:lpstr>Ethical Digital Citizens (as Duties)</vt:lpstr>
      <vt:lpstr>Ethical Digital Citizens (as Virtues)</vt:lpstr>
      <vt:lpstr>What Constitutes the Digital Citizen?</vt:lpstr>
      <vt:lpstr>From Digital Citizenship to Digital Leadership</vt:lpstr>
      <vt:lpstr>Participatory Culture</vt:lpstr>
      <vt:lpstr>Refining Objectives…</vt:lpstr>
      <vt:lpstr>Digital Citizenship+</vt:lpstr>
      <vt:lpstr>Human-AI Interaction</vt:lpstr>
      <vt:lpstr>Democracy</vt:lpstr>
      <vt:lpstr>Corporate Citizenship</vt:lpstr>
      <vt:lpstr>Corporations as Bad Citizens</vt:lpstr>
      <vt:lpstr>Towards Platform Democracy</vt:lpstr>
      <vt:lpstr>Platform Governance</vt:lpstr>
      <vt:lpstr>Design as Participation</vt:lpstr>
      <vt:lpstr>Access and Inequality</vt:lpstr>
      <vt:lpstr>Community Leadership &amp; Design Justice</vt:lpstr>
      <vt:lpstr>Data Feminism</vt:lpstr>
      <vt:lpstr>Algorithmic Justice</vt:lpstr>
      <vt:lpstr>Algorithmic Injustice</vt:lpstr>
      <vt:lpstr>Digital Citizenship Frameworks</vt:lpstr>
      <vt:lpstr>Agency</vt:lpstr>
      <vt:lpstr>Resilience</vt:lpstr>
      <vt:lpstr>Power</vt:lpstr>
      <vt:lpstr>PowerPoint Presentation</vt:lpstr>
      <vt:lpstr>Small Power</vt:lpstr>
      <vt:lpstr>Self-Determination</vt:lpstr>
      <vt:lpstr>Identity</vt:lpstr>
      <vt:lpstr>Biology</vt:lpstr>
      <vt:lpstr>Ethics as a Way of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and Culture</dc:title>
  <dc:creator>Stephen Downes</dc:creator>
  <cp:lastModifiedBy>Stephen Downes</cp:lastModifiedBy>
  <cp:revision>4</cp:revision>
  <dcterms:created xsi:type="dcterms:W3CDTF">2021-12-23T15:04:54Z</dcterms:created>
  <dcterms:modified xsi:type="dcterms:W3CDTF">2021-12-24T20:10:54Z</dcterms:modified>
</cp:coreProperties>
</file>