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1" r:id="rId2"/>
    <p:sldId id="271" r:id="rId3"/>
    <p:sldId id="279" r:id="rId4"/>
    <p:sldId id="291" r:id="rId5"/>
    <p:sldId id="280" r:id="rId6"/>
    <p:sldId id="281" r:id="rId7"/>
    <p:sldId id="282" r:id="rId8"/>
    <p:sldId id="28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8" autoAdjust="0"/>
    <p:restoredTop sz="94660"/>
  </p:normalViewPr>
  <p:slideViewPr>
    <p:cSldViewPr snapToGrid="0">
      <p:cViewPr varScale="1">
        <p:scale>
          <a:sx n="67" d="100"/>
          <a:sy n="67" d="100"/>
        </p:scale>
        <p:origin x="34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A29A9-946A-4150-B5F2-9E818A9B66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6E4B999-4316-4B55-A6F5-4D22E91EA8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A8A4CBB-A467-41B0-BCC8-50E34E5A3164}"/>
              </a:ext>
            </a:extLst>
          </p:cNvPr>
          <p:cNvSpPr>
            <a:spLocks noGrp="1"/>
          </p:cNvSpPr>
          <p:nvPr>
            <p:ph type="dt" sz="half" idx="10"/>
          </p:nvPr>
        </p:nvSpPr>
        <p:spPr/>
        <p:txBody>
          <a:bodyPr/>
          <a:lstStyle/>
          <a:p>
            <a:fld id="{10858455-773B-47F5-88A3-6B0A08AC3ED1}" type="datetimeFigureOut">
              <a:rPr lang="en-US" smtClean="0"/>
              <a:t>12/22/2021</a:t>
            </a:fld>
            <a:endParaRPr lang="en-US"/>
          </a:p>
        </p:txBody>
      </p:sp>
      <p:sp>
        <p:nvSpPr>
          <p:cNvPr id="5" name="Footer Placeholder 4">
            <a:extLst>
              <a:ext uri="{FF2B5EF4-FFF2-40B4-BE49-F238E27FC236}">
                <a16:creationId xmlns:a16="http://schemas.microsoft.com/office/drawing/2014/main" id="{A219B85E-8B36-40BB-A851-87127725BD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F18306-6AD7-41BB-9A67-A919F423F7FE}"/>
              </a:ext>
            </a:extLst>
          </p:cNvPr>
          <p:cNvSpPr>
            <a:spLocks noGrp="1"/>
          </p:cNvSpPr>
          <p:nvPr>
            <p:ph type="sldNum" sz="quarter" idx="12"/>
          </p:nvPr>
        </p:nvSpPr>
        <p:spPr/>
        <p:txBody>
          <a:bodyPr/>
          <a:lstStyle/>
          <a:p>
            <a:fld id="{014BC96F-27CD-4458-839D-2EC01FDF7283}" type="slidenum">
              <a:rPr lang="en-US" smtClean="0"/>
              <a:t>‹#›</a:t>
            </a:fld>
            <a:endParaRPr lang="en-US"/>
          </a:p>
        </p:txBody>
      </p:sp>
    </p:spTree>
    <p:extLst>
      <p:ext uri="{BB962C8B-B14F-4D97-AF65-F5344CB8AC3E}">
        <p14:creationId xmlns:p14="http://schemas.microsoft.com/office/powerpoint/2010/main" val="1436941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192FE-1596-4370-8344-8D6552B66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AF3588-8D62-4C67-B504-55350D7016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E4111-E109-45A0-84CE-642A59C5CA91}"/>
              </a:ext>
            </a:extLst>
          </p:cNvPr>
          <p:cNvSpPr>
            <a:spLocks noGrp="1"/>
          </p:cNvSpPr>
          <p:nvPr>
            <p:ph type="dt" sz="half" idx="10"/>
          </p:nvPr>
        </p:nvSpPr>
        <p:spPr/>
        <p:txBody>
          <a:bodyPr/>
          <a:lstStyle/>
          <a:p>
            <a:fld id="{10858455-773B-47F5-88A3-6B0A08AC3ED1}" type="datetimeFigureOut">
              <a:rPr lang="en-US" smtClean="0"/>
              <a:t>12/22/2021</a:t>
            </a:fld>
            <a:endParaRPr lang="en-US"/>
          </a:p>
        </p:txBody>
      </p:sp>
      <p:sp>
        <p:nvSpPr>
          <p:cNvPr id="5" name="Footer Placeholder 4">
            <a:extLst>
              <a:ext uri="{FF2B5EF4-FFF2-40B4-BE49-F238E27FC236}">
                <a16:creationId xmlns:a16="http://schemas.microsoft.com/office/drawing/2014/main" id="{F3BD478A-69BB-4E97-9A6C-34E2030537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144BB6-3E2F-41F0-BDC4-C4F721E908E4}"/>
              </a:ext>
            </a:extLst>
          </p:cNvPr>
          <p:cNvSpPr>
            <a:spLocks noGrp="1"/>
          </p:cNvSpPr>
          <p:nvPr>
            <p:ph type="sldNum" sz="quarter" idx="12"/>
          </p:nvPr>
        </p:nvSpPr>
        <p:spPr/>
        <p:txBody>
          <a:bodyPr/>
          <a:lstStyle/>
          <a:p>
            <a:fld id="{014BC96F-27CD-4458-839D-2EC01FDF7283}" type="slidenum">
              <a:rPr lang="en-US" smtClean="0"/>
              <a:t>‹#›</a:t>
            </a:fld>
            <a:endParaRPr lang="en-US"/>
          </a:p>
        </p:txBody>
      </p:sp>
    </p:spTree>
    <p:extLst>
      <p:ext uri="{BB962C8B-B14F-4D97-AF65-F5344CB8AC3E}">
        <p14:creationId xmlns:p14="http://schemas.microsoft.com/office/powerpoint/2010/main" val="2611345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322B02-39AE-4173-A945-D9C4639FDF3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57753-B732-4E46-B20B-742056FBD1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42C2B2-DABB-4360-AB4C-B513D952518B}"/>
              </a:ext>
            </a:extLst>
          </p:cNvPr>
          <p:cNvSpPr>
            <a:spLocks noGrp="1"/>
          </p:cNvSpPr>
          <p:nvPr>
            <p:ph type="dt" sz="half" idx="10"/>
          </p:nvPr>
        </p:nvSpPr>
        <p:spPr/>
        <p:txBody>
          <a:bodyPr/>
          <a:lstStyle/>
          <a:p>
            <a:fld id="{10858455-773B-47F5-88A3-6B0A08AC3ED1}" type="datetimeFigureOut">
              <a:rPr lang="en-US" smtClean="0"/>
              <a:t>12/22/2021</a:t>
            </a:fld>
            <a:endParaRPr lang="en-US"/>
          </a:p>
        </p:txBody>
      </p:sp>
      <p:sp>
        <p:nvSpPr>
          <p:cNvPr id="5" name="Footer Placeholder 4">
            <a:extLst>
              <a:ext uri="{FF2B5EF4-FFF2-40B4-BE49-F238E27FC236}">
                <a16:creationId xmlns:a16="http://schemas.microsoft.com/office/drawing/2014/main" id="{F5CDBFE9-C29A-4570-956B-CB07E9A1EA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D1518B-865C-4DE0-B75D-053DE210D53A}"/>
              </a:ext>
            </a:extLst>
          </p:cNvPr>
          <p:cNvSpPr>
            <a:spLocks noGrp="1"/>
          </p:cNvSpPr>
          <p:nvPr>
            <p:ph type="sldNum" sz="quarter" idx="12"/>
          </p:nvPr>
        </p:nvSpPr>
        <p:spPr/>
        <p:txBody>
          <a:bodyPr/>
          <a:lstStyle/>
          <a:p>
            <a:fld id="{014BC96F-27CD-4458-839D-2EC01FDF7283}" type="slidenum">
              <a:rPr lang="en-US" smtClean="0"/>
              <a:t>‹#›</a:t>
            </a:fld>
            <a:endParaRPr lang="en-US"/>
          </a:p>
        </p:txBody>
      </p:sp>
    </p:spTree>
    <p:extLst>
      <p:ext uri="{BB962C8B-B14F-4D97-AF65-F5344CB8AC3E}">
        <p14:creationId xmlns:p14="http://schemas.microsoft.com/office/powerpoint/2010/main" val="2456540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E2546-5946-4E0B-ABD6-B6B34BF35F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1044EC-7AD1-42B8-97B5-A70D2E5290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F6FDCC-BA59-43BC-A5B5-105E54C8BD18}"/>
              </a:ext>
            </a:extLst>
          </p:cNvPr>
          <p:cNvSpPr>
            <a:spLocks noGrp="1"/>
          </p:cNvSpPr>
          <p:nvPr>
            <p:ph type="dt" sz="half" idx="10"/>
          </p:nvPr>
        </p:nvSpPr>
        <p:spPr/>
        <p:txBody>
          <a:bodyPr/>
          <a:lstStyle/>
          <a:p>
            <a:fld id="{10858455-773B-47F5-88A3-6B0A08AC3ED1}" type="datetimeFigureOut">
              <a:rPr lang="en-US" smtClean="0"/>
              <a:t>12/22/2021</a:t>
            </a:fld>
            <a:endParaRPr lang="en-US"/>
          </a:p>
        </p:txBody>
      </p:sp>
      <p:sp>
        <p:nvSpPr>
          <p:cNvPr id="5" name="Footer Placeholder 4">
            <a:extLst>
              <a:ext uri="{FF2B5EF4-FFF2-40B4-BE49-F238E27FC236}">
                <a16:creationId xmlns:a16="http://schemas.microsoft.com/office/drawing/2014/main" id="{4F537C4B-6527-40F7-B24F-5A94812E47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39DB36-624F-4B0F-A125-EA27F4AC696E}"/>
              </a:ext>
            </a:extLst>
          </p:cNvPr>
          <p:cNvSpPr>
            <a:spLocks noGrp="1"/>
          </p:cNvSpPr>
          <p:nvPr>
            <p:ph type="sldNum" sz="quarter" idx="12"/>
          </p:nvPr>
        </p:nvSpPr>
        <p:spPr/>
        <p:txBody>
          <a:bodyPr/>
          <a:lstStyle/>
          <a:p>
            <a:fld id="{014BC96F-27CD-4458-839D-2EC01FDF7283}" type="slidenum">
              <a:rPr lang="en-US" smtClean="0"/>
              <a:t>‹#›</a:t>
            </a:fld>
            <a:endParaRPr lang="en-US"/>
          </a:p>
        </p:txBody>
      </p:sp>
    </p:spTree>
    <p:extLst>
      <p:ext uri="{BB962C8B-B14F-4D97-AF65-F5344CB8AC3E}">
        <p14:creationId xmlns:p14="http://schemas.microsoft.com/office/powerpoint/2010/main" val="3277903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EDD68-0350-46A3-9BA9-09F4D267C8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3945E41-A119-4D3A-AD61-E33D75477F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00D125-934F-4FCB-8108-E6E57FF3F8CC}"/>
              </a:ext>
            </a:extLst>
          </p:cNvPr>
          <p:cNvSpPr>
            <a:spLocks noGrp="1"/>
          </p:cNvSpPr>
          <p:nvPr>
            <p:ph type="dt" sz="half" idx="10"/>
          </p:nvPr>
        </p:nvSpPr>
        <p:spPr/>
        <p:txBody>
          <a:bodyPr/>
          <a:lstStyle/>
          <a:p>
            <a:fld id="{10858455-773B-47F5-88A3-6B0A08AC3ED1}" type="datetimeFigureOut">
              <a:rPr lang="en-US" smtClean="0"/>
              <a:t>12/22/2021</a:t>
            </a:fld>
            <a:endParaRPr lang="en-US"/>
          </a:p>
        </p:txBody>
      </p:sp>
      <p:sp>
        <p:nvSpPr>
          <p:cNvPr id="5" name="Footer Placeholder 4">
            <a:extLst>
              <a:ext uri="{FF2B5EF4-FFF2-40B4-BE49-F238E27FC236}">
                <a16:creationId xmlns:a16="http://schemas.microsoft.com/office/drawing/2014/main" id="{EB0B7B15-F4A6-4C97-92BB-8EB27BE4A0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CDC6C7-0ACF-4158-8562-FC853332431A}"/>
              </a:ext>
            </a:extLst>
          </p:cNvPr>
          <p:cNvSpPr>
            <a:spLocks noGrp="1"/>
          </p:cNvSpPr>
          <p:nvPr>
            <p:ph type="sldNum" sz="quarter" idx="12"/>
          </p:nvPr>
        </p:nvSpPr>
        <p:spPr/>
        <p:txBody>
          <a:bodyPr/>
          <a:lstStyle/>
          <a:p>
            <a:fld id="{014BC96F-27CD-4458-839D-2EC01FDF7283}" type="slidenum">
              <a:rPr lang="en-US" smtClean="0"/>
              <a:t>‹#›</a:t>
            </a:fld>
            <a:endParaRPr lang="en-US"/>
          </a:p>
        </p:txBody>
      </p:sp>
    </p:spTree>
    <p:extLst>
      <p:ext uri="{BB962C8B-B14F-4D97-AF65-F5344CB8AC3E}">
        <p14:creationId xmlns:p14="http://schemas.microsoft.com/office/powerpoint/2010/main" val="4184680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E9A14-7BC5-4F19-A820-4E831BF0F2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34C34A-6E6F-41E4-B75E-1AE8F1B186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F39C337-76AF-441A-89D2-C2FDDF562D0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E87CCF-B482-49B7-B93A-255E4AF9E85B}"/>
              </a:ext>
            </a:extLst>
          </p:cNvPr>
          <p:cNvSpPr>
            <a:spLocks noGrp="1"/>
          </p:cNvSpPr>
          <p:nvPr>
            <p:ph type="dt" sz="half" idx="10"/>
          </p:nvPr>
        </p:nvSpPr>
        <p:spPr/>
        <p:txBody>
          <a:bodyPr/>
          <a:lstStyle/>
          <a:p>
            <a:fld id="{10858455-773B-47F5-88A3-6B0A08AC3ED1}" type="datetimeFigureOut">
              <a:rPr lang="en-US" smtClean="0"/>
              <a:t>12/22/2021</a:t>
            </a:fld>
            <a:endParaRPr lang="en-US"/>
          </a:p>
        </p:txBody>
      </p:sp>
      <p:sp>
        <p:nvSpPr>
          <p:cNvPr id="6" name="Footer Placeholder 5">
            <a:extLst>
              <a:ext uri="{FF2B5EF4-FFF2-40B4-BE49-F238E27FC236}">
                <a16:creationId xmlns:a16="http://schemas.microsoft.com/office/drawing/2014/main" id="{A1EB802C-79CF-42CE-9A26-1B082C2B0B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6898BD-757E-44C6-A082-8EB08AF2A820}"/>
              </a:ext>
            </a:extLst>
          </p:cNvPr>
          <p:cNvSpPr>
            <a:spLocks noGrp="1"/>
          </p:cNvSpPr>
          <p:nvPr>
            <p:ph type="sldNum" sz="quarter" idx="12"/>
          </p:nvPr>
        </p:nvSpPr>
        <p:spPr/>
        <p:txBody>
          <a:bodyPr/>
          <a:lstStyle/>
          <a:p>
            <a:fld id="{014BC96F-27CD-4458-839D-2EC01FDF7283}" type="slidenum">
              <a:rPr lang="en-US" smtClean="0"/>
              <a:t>‹#›</a:t>
            </a:fld>
            <a:endParaRPr lang="en-US"/>
          </a:p>
        </p:txBody>
      </p:sp>
    </p:spTree>
    <p:extLst>
      <p:ext uri="{BB962C8B-B14F-4D97-AF65-F5344CB8AC3E}">
        <p14:creationId xmlns:p14="http://schemas.microsoft.com/office/powerpoint/2010/main" val="2298176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F3589-FB2B-4A66-BBAC-83E3D964B6D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AB67856-8E56-4361-88F0-C7900E1C9B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FDFFE2-66B6-4B0C-AC29-CFB71BD0E5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EA2D3B8-D9DE-4079-BD12-9767F7BACE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811ED5-357D-45AD-AC6A-8E88E129E8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E7FE371-B39A-4B75-8DE7-60F4DD916D84}"/>
              </a:ext>
            </a:extLst>
          </p:cNvPr>
          <p:cNvSpPr>
            <a:spLocks noGrp="1"/>
          </p:cNvSpPr>
          <p:nvPr>
            <p:ph type="dt" sz="half" idx="10"/>
          </p:nvPr>
        </p:nvSpPr>
        <p:spPr/>
        <p:txBody>
          <a:bodyPr/>
          <a:lstStyle/>
          <a:p>
            <a:fld id="{10858455-773B-47F5-88A3-6B0A08AC3ED1}" type="datetimeFigureOut">
              <a:rPr lang="en-US" smtClean="0"/>
              <a:t>12/22/2021</a:t>
            </a:fld>
            <a:endParaRPr lang="en-US"/>
          </a:p>
        </p:txBody>
      </p:sp>
      <p:sp>
        <p:nvSpPr>
          <p:cNvPr id="8" name="Footer Placeholder 7">
            <a:extLst>
              <a:ext uri="{FF2B5EF4-FFF2-40B4-BE49-F238E27FC236}">
                <a16:creationId xmlns:a16="http://schemas.microsoft.com/office/drawing/2014/main" id="{11174A2D-50C9-4A8C-8204-A5B25D2F1EE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56A69B0-73FE-4854-8605-1AC4B5F9F9D8}"/>
              </a:ext>
            </a:extLst>
          </p:cNvPr>
          <p:cNvSpPr>
            <a:spLocks noGrp="1"/>
          </p:cNvSpPr>
          <p:nvPr>
            <p:ph type="sldNum" sz="quarter" idx="12"/>
          </p:nvPr>
        </p:nvSpPr>
        <p:spPr/>
        <p:txBody>
          <a:bodyPr/>
          <a:lstStyle/>
          <a:p>
            <a:fld id="{014BC96F-27CD-4458-839D-2EC01FDF7283}" type="slidenum">
              <a:rPr lang="en-US" smtClean="0"/>
              <a:t>‹#›</a:t>
            </a:fld>
            <a:endParaRPr lang="en-US"/>
          </a:p>
        </p:txBody>
      </p:sp>
    </p:spTree>
    <p:extLst>
      <p:ext uri="{BB962C8B-B14F-4D97-AF65-F5344CB8AC3E}">
        <p14:creationId xmlns:p14="http://schemas.microsoft.com/office/powerpoint/2010/main" val="4266010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3B025-6A38-45BE-B9B2-F79A879300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D503615-1B9F-441F-BA2F-46991E5A6190}"/>
              </a:ext>
            </a:extLst>
          </p:cNvPr>
          <p:cNvSpPr>
            <a:spLocks noGrp="1"/>
          </p:cNvSpPr>
          <p:nvPr>
            <p:ph type="dt" sz="half" idx="10"/>
          </p:nvPr>
        </p:nvSpPr>
        <p:spPr/>
        <p:txBody>
          <a:bodyPr/>
          <a:lstStyle/>
          <a:p>
            <a:fld id="{10858455-773B-47F5-88A3-6B0A08AC3ED1}" type="datetimeFigureOut">
              <a:rPr lang="en-US" smtClean="0"/>
              <a:t>12/22/2021</a:t>
            </a:fld>
            <a:endParaRPr lang="en-US"/>
          </a:p>
        </p:txBody>
      </p:sp>
      <p:sp>
        <p:nvSpPr>
          <p:cNvPr id="4" name="Footer Placeholder 3">
            <a:extLst>
              <a:ext uri="{FF2B5EF4-FFF2-40B4-BE49-F238E27FC236}">
                <a16:creationId xmlns:a16="http://schemas.microsoft.com/office/drawing/2014/main" id="{DE4A4440-A9EB-4890-A747-22D060437B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F0C37E7-7ABA-4829-B1D6-4ABB9CE3C32C}"/>
              </a:ext>
            </a:extLst>
          </p:cNvPr>
          <p:cNvSpPr>
            <a:spLocks noGrp="1"/>
          </p:cNvSpPr>
          <p:nvPr>
            <p:ph type="sldNum" sz="quarter" idx="12"/>
          </p:nvPr>
        </p:nvSpPr>
        <p:spPr/>
        <p:txBody>
          <a:bodyPr/>
          <a:lstStyle/>
          <a:p>
            <a:fld id="{014BC96F-27CD-4458-839D-2EC01FDF7283}" type="slidenum">
              <a:rPr lang="en-US" smtClean="0"/>
              <a:t>‹#›</a:t>
            </a:fld>
            <a:endParaRPr lang="en-US"/>
          </a:p>
        </p:txBody>
      </p:sp>
    </p:spTree>
    <p:extLst>
      <p:ext uri="{BB962C8B-B14F-4D97-AF65-F5344CB8AC3E}">
        <p14:creationId xmlns:p14="http://schemas.microsoft.com/office/powerpoint/2010/main" val="3259676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CF5F9B-9473-45B0-9688-A7605B1E5F2F}"/>
              </a:ext>
            </a:extLst>
          </p:cNvPr>
          <p:cNvSpPr>
            <a:spLocks noGrp="1"/>
          </p:cNvSpPr>
          <p:nvPr>
            <p:ph type="dt" sz="half" idx="10"/>
          </p:nvPr>
        </p:nvSpPr>
        <p:spPr/>
        <p:txBody>
          <a:bodyPr/>
          <a:lstStyle/>
          <a:p>
            <a:fld id="{10858455-773B-47F5-88A3-6B0A08AC3ED1}" type="datetimeFigureOut">
              <a:rPr lang="en-US" smtClean="0"/>
              <a:t>12/22/2021</a:t>
            </a:fld>
            <a:endParaRPr lang="en-US"/>
          </a:p>
        </p:txBody>
      </p:sp>
      <p:sp>
        <p:nvSpPr>
          <p:cNvPr id="3" name="Footer Placeholder 2">
            <a:extLst>
              <a:ext uri="{FF2B5EF4-FFF2-40B4-BE49-F238E27FC236}">
                <a16:creationId xmlns:a16="http://schemas.microsoft.com/office/drawing/2014/main" id="{2CEADA9D-2CD5-4CD3-AD90-5A6A162EAD2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465CB4-FB99-4C7B-99D8-600BBF041DDA}"/>
              </a:ext>
            </a:extLst>
          </p:cNvPr>
          <p:cNvSpPr>
            <a:spLocks noGrp="1"/>
          </p:cNvSpPr>
          <p:nvPr>
            <p:ph type="sldNum" sz="quarter" idx="12"/>
          </p:nvPr>
        </p:nvSpPr>
        <p:spPr/>
        <p:txBody>
          <a:bodyPr/>
          <a:lstStyle/>
          <a:p>
            <a:fld id="{014BC96F-27CD-4458-839D-2EC01FDF7283}" type="slidenum">
              <a:rPr lang="en-US" smtClean="0"/>
              <a:t>‹#›</a:t>
            </a:fld>
            <a:endParaRPr lang="en-US"/>
          </a:p>
        </p:txBody>
      </p:sp>
    </p:spTree>
    <p:extLst>
      <p:ext uri="{BB962C8B-B14F-4D97-AF65-F5344CB8AC3E}">
        <p14:creationId xmlns:p14="http://schemas.microsoft.com/office/powerpoint/2010/main" val="769432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5779E-14D2-4EEC-8988-7BB21B2C92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29C1C4C-714A-4FC4-B618-740D5AD6A7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8E77A8F-FC61-419C-B62F-AB6EA94990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45DB8C-4E65-4F2B-BB34-5FAB38862E90}"/>
              </a:ext>
            </a:extLst>
          </p:cNvPr>
          <p:cNvSpPr>
            <a:spLocks noGrp="1"/>
          </p:cNvSpPr>
          <p:nvPr>
            <p:ph type="dt" sz="half" idx="10"/>
          </p:nvPr>
        </p:nvSpPr>
        <p:spPr/>
        <p:txBody>
          <a:bodyPr/>
          <a:lstStyle/>
          <a:p>
            <a:fld id="{10858455-773B-47F5-88A3-6B0A08AC3ED1}" type="datetimeFigureOut">
              <a:rPr lang="en-US" smtClean="0"/>
              <a:t>12/22/2021</a:t>
            </a:fld>
            <a:endParaRPr lang="en-US"/>
          </a:p>
        </p:txBody>
      </p:sp>
      <p:sp>
        <p:nvSpPr>
          <p:cNvPr id="6" name="Footer Placeholder 5">
            <a:extLst>
              <a:ext uri="{FF2B5EF4-FFF2-40B4-BE49-F238E27FC236}">
                <a16:creationId xmlns:a16="http://schemas.microsoft.com/office/drawing/2014/main" id="{95A4BF0E-D10C-4244-88A4-4AC7C29550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446040-1226-4183-B98F-000B948518A9}"/>
              </a:ext>
            </a:extLst>
          </p:cNvPr>
          <p:cNvSpPr>
            <a:spLocks noGrp="1"/>
          </p:cNvSpPr>
          <p:nvPr>
            <p:ph type="sldNum" sz="quarter" idx="12"/>
          </p:nvPr>
        </p:nvSpPr>
        <p:spPr/>
        <p:txBody>
          <a:bodyPr/>
          <a:lstStyle/>
          <a:p>
            <a:fld id="{014BC96F-27CD-4458-839D-2EC01FDF7283}" type="slidenum">
              <a:rPr lang="en-US" smtClean="0"/>
              <a:t>‹#›</a:t>
            </a:fld>
            <a:endParaRPr lang="en-US"/>
          </a:p>
        </p:txBody>
      </p:sp>
    </p:spTree>
    <p:extLst>
      <p:ext uri="{BB962C8B-B14F-4D97-AF65-F5344CB8AC3E}">
        <p14:creationId xmlns:p14="http://schemas.microsoft.com/office/powerpoint/2010/main" val="3814101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E84F2-5E4B-4364-9648-3A4F6F032D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846277C-8F63-4839-B63F-D419C996E9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A4077D-487D-4B25-958E-2BA5FB1B1D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9C7CF2-3C42-4FC0-9CDE-4C93D3507CAD}"/>
              </a:ext>
            </a:extLst>
          </p:cNvPr>
          <p:cNvSpPr>
            <a:spLocks noGrp="1"/>
          </p:cNvSpPr>
          <p:nvPr>
            <p:ph type="dt" sz="half" idx="10"/>
          </p:nvPr>
        </p:nvSpPr>
        <p:spPr/>
        <p:txBody>
          <a:bodyPr/>
          <a:lstStyle/>
          <a:p>
            <a:fld id="{10858455-773B-47F5-88A3-6B0A08AC3ED1}" type="datetimeFigureOut">
              <a:rPr lang="en-US" smtClean="0"/>
              <a:t>12/22/2021</a:t>
            </a:fld>
            <a:endParaRPr lang="en-US"/>
          </a:p>
        </p:txBody>
      </p:sp>
      <p:sp>
        <p:nvSpPr>
          <p:cNvPr id="6" name="Footer Placeholder 5">
            <a:extLst>
              <a:ext uri="{FF2B5EF4-FFF2-40B4-BE49-F238E27FC236}">
                <a16:creationId xmlns:a16="http://schemas.microsoft.com/office/drawing/2014/main" id="{B4D5B570-BC48-40EB-A399-1BA1CF8D12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E04CEF-C85B-485D-951A-9C8626C6A0F2}"/>
              </a:ext>
            </a:extLst>
          </p:cNvPr>
          <p:cNvSpPr>
            <a:spLocks noGrp="1"/>
          </p:cNvSpPr>
          <p:nvPr>
            <p:ph type="sldNum" sz="quarter" idx="12"/>
          </p:nvPr>
        </p:nvSpPr>
        <p:spPr/>
        <p:txBody>
          <a:bodyPr/>
          <a:lstStyle/>
          <a:p>
            <a:fld id="{014BC96F-27CD-4458-839D-2EC01FDF7283}" type="slidenum">
              <a:rPr lang="en-US" smtClean="0"/>
              <a:t>‹#›</a:t>
            </a:fld>
            <a:endParaRPr lang="en-US"/>
          </a:p>
        </p:txBody>
      </p:sp>
    </p:spTree>
    <p:extLst>
      <p:ext uri="{BB962C8B-B14F-4D97-AF65-F5344CB8AC3E}">
        <p14:creationId xmlns:p14="http://schemas.microsoft.com/office/powerpoint/2010/main" val="2124297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640E76-DCE9-40A1-B52F-32B82D853F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6DA929C-DB03-4ACE-B977-11582F5B7E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F0A348-72C0-4BB3-AB86-B0FA10BA43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858455-773B-47F5-88A3-6B0A08AC3ED1}" type="datetimeFigureOut">
              <a:rPr lang="en-US" smtClean="0"/>
              <a:t>12/22/2021</a:t>
            </a:fld>
            <a:endParaRPr lang="en-US"/>
          </a:p>
        </p:txBody>
      </p:sp>
      <p:sp>
        <p:nvSpPr>
          <p:cNvPr id="5" name="Footer Placeholder 4">
            <a:extLst>
              <a:ext uri="{FF2B5EF4-FFF2-40B4-BE49-F238E27FC236}">
                <a16:creationId xmlns:a16="http://schemas.microsoft.com/office/drawing/2014/main" id="{880612FF-F8C6-4779-BE93-CD288D4C53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36D4A06-CDFB-4241-AE14-BE809A62D1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4BC96F-27CD-4458-839D-2EC01FDF7283}" type="slidenum">
              <a:rPr lang="en-US" smtClean="0"/>
              <a:t>‹#›</a:t>
            </a:fld>
            <a:endParaRPr lang="en-US"/>
          </a:p>
        </p:txBody>
      </p:sp>
    </p:spTree>
    <p:extLst>
      <p:ext uri="{BB962C8B-B14F-4D97-AF65-F5344CB8AC3E}">
        <p14:creationId xmlns:p14="http://schemas.microsoft.com/office/powerpoint/2010/main" val="3540590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news.yahoo.com/implement-actionable-data-ethics-framework-184121318.html"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scu.edu/ethics/ethics-resources/ethical-decision-makin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migarage.digicatapult.org.uk/ethics/ethics-framework/" TargetMode="External"/><Relationship Id="rId2" Type="http://schemas.openxmlformats.org/officeDocument/2006/relationships/hyperlink" Target="https://migarage.digicatapult.org.uk/ethics/"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hyperlink" Target="https://moodle.org/mod/forum/view.php?id=8044" TargetMode="External"/><Relationship Id="rId2" Type="http://schemas.openxmlformats.org/officeDocument/2006/relationships/hyperlink" Target="https://sheilaproject.eu/sheila-framework/create-your-framework/overview/"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comminit.com/global/content/rapid-outcome-mapping-approach-roma" TargetMode="External"/><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vox.com/first-person/2019/3/27/18514886/50-years-wrong-side-of-history-future-prediction-hindsight" TargetMode="External"/><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indoor&#10;&#10;Description automatically generated">
            <a:extLst>
              <a:ext uri="{FF2B5EF4-FFF2-40B4-BE49-F238E27FC236}">
                <a16:creationId xmlns:a16="http://schemas.microsoft.com/office/drawing/2014/main" id="{9B33F4B1-8B7A-48A8-836A-DA947F98DB31}"/>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r="1779" b="1"/>
          <a:stretch/>
        </p:blipFill>
        <p:spPr>
          <a:xfrm>
            <a:off x="20" y="1"/>
            <a:ext cx="12191980" cy="6857999"/>
          </a:xfrm>
          <a:prstGeom prst="rect">
            <a:avLst/>
          </a:prstGeom>
        </p:spPr>
      </p:pic>
      <p:sp>
        <p:nvSpPr>
          <p:cNvPr id="2" name="Title 1">
            <a:extLst>
              <a:ext uri="{FF2B5EF4-FFF2-40B4-BE49-F238E27FC236}">
                <a16:creationId xmlns:a16="http://schemas.microsoft.com/office/drawing/2014/main" id="{5E4E806C-672B-446D-9086-9ECE72A194DD}"/>
              </a:ext>
            </a:extLst>
          </p:cNvPr>
          <p:cNvSpPr>
            <a:spLocks noGrp="1"/>
          </p:cNvSpPr>
          <p:nvPr>
            <p:ph type="ctrTitle"/>
          </p:nvPr>
        </p:nvSpPr>
        <p:spPr>
          <a:xfrm>
            <a:off x="1524000" y="1122362"/>
            <a:ext cx="9144000" cy="2900518"/>
          </a:xfrm>
        </p:spPr>
        <p:txBody>
          <a:bodyPr>
            <a:normAutofit/>
          </a:bodyPr>
          <a:lstStyle/>
          <a:p>
            <a:r>
              <a:rPr lang="en-CA">
                <a:solidFill>
                  <a:srgbClr val="FFFFFF"/>
                </a:solidFill>
              </a:rPr>
              <a:t>Ethical Practices: Part Two</a:t>
            </a:r>
            <a:endParaRPr lang="en-US" dirty="0">
              <a:solidFill>
                <a:srgbClr val="FFFFFF"/>
              </a:solidFill>
            </a:endParaRPr>
          </a:p>
        </p:txBody>
      </p:sp>
      <p:sp>
        <p:nvSpPr>
          <p:cNvPr id="3" name="Subtitle 2">
            <a:extLst>
              <a:ext uri="{FF2B5EF4-FFF2-40B4-BE49-F238E27FC236}">
                <a16:creationId xmlns:a16="http://schemas.microsoft.com/office/drawing/2014/main" id="{2065473E-0611-4B23-A432-8A7945B8541C}"/>
              </a:ext>
            </a:extLst>
          </p:cNvPr>
          <p:cNvSpPr>
            <a:spLocks noGrp="1"/>
          </p:cNvSpPr>
          <p:nvPr>
            <p:ph type="subTitle" idx="1"/>
          </p:nvPr>
        </p:nvSpPr>
        <p:spPr>
          <a:xfrm>
            <a:off x="1524000" y="4159404"/>
            <a:ext cx="9144000" cy="1098395"/>
          </a:xfrm>
        </p:spPr>
        <p:txBody>
          <a:bodyPr>
            <a:normAutofit/>
          </a:bodyPr>
          <a:lstStyle/>
          <a:p>
            <a:r>
              <a:rPr lang="en-CA">
                <a:solidFill>
                  <a:srgbClr val="FFFFFF"/>
                </a:solidFill>
              </a:rPr>
              <a:t>Stephen Downes</a:t>
            </a:r>
          </a:p>
          <a:p>
            <a:r>
              <a:rPr lang="en-CA">
                <a:solidFill>
                  <a:srgbClr val="FFFFFF"/>
                </a:solidFill>
              </a:rPr>
              <a:t>December 22, 2021</a:t>
            </a:r>
            <a:endParaRPr lang="en-US">
              <a:solidFill>
                <a:srgbClr val="FFFFFF"/>
              </a:solidFill>
            </a:endParaRPr>
          </a:p>
        </p:txBody>
      </p:sp>
    </p:spTree>
    <p:extLst>
      <p:ext uri="{BB962C8B-B14F-4D97-AF65-F5344CB8AC3E}">
        <p14:creationId xmlns:p14="http://schemas.microsoft.com/office/powerpoint/2010/main" val="1298087365"/>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75F6606-63E5-4599-BA28-CAB5B27B7331}"/>
              </a:ext>
            </a:extLst>
          </p:cNvPr>
          <p:cNvPicPr>
            <a:picLocks noChangeAspect="1"/>
          </p:cNvPicPr>
          <p:nvPr/>
        </p:nvPicPr>
        <p:blipFill>
          <a:blip r:embed="rId2"/>
          <a:stretch>
            <a:fillRect/>
          </a:stretch>
        </p:blipFill>
        <p:spPr>
          <a:xfrm>
            <a:off x="4775761" y="1555731"/>
            <a:ext cx="5001285" cy="4891125"/>
          </a:xfrm>
          <a:prstGeom prst="rect">
            <a:avLst/>
          </a:prstGeom>
        </p:spPr>
      </p:pic>
      <p:sp>
        <p:nvSpPr>
          <p:cNvPr id="2" name="Title 1">
            <a:extLst>
              <a:ext uri="{FF2B5EF4-FFF2-40B4-BE49-F238E27FC236}">
                <a16:creationId xmlns:a16="http://schemas.microsoft.com/office/drawing/2014/main" id="{6577903F-09FF-4FB7-A93E-BC5C146409BD}"/>
              </a:ext>
            </a:extLst>
          </p:cNvPr>
          <p:cNvSpPr>
            <a:spLocks noGrp="1"/>
          </p:cNvSpPr>
          <p:nvPr>
            <p:ph type="title"/>
          </p:nvPr>
        </p:nvSpPr>
        <p:spPr/>
        <p:txBody>
          <a:bodyPr/>
          <a:lstStyle/>
          <a:p>
            <a:r>
              <a:rPr lang="en-CA" dirty="0"/>
              <a:t>Some Types of Framework</a:t>
            </a:r>
            <a:endParaRPr lang="en-US" dirty="0"/>
          </a:p>
        </p:txBody>
      </p:sp>
      <p:sp>
        <p:nvSpPr>
          <p:cNvPr id="3" name="Content Placeholder 2">
            <a:extLst>
              <a:ext uri="{FF2B5EF4-FFF2-40B4-BE49-F238E27FC236}">
                <a16:creationId xmlns:a16="http://schemas.microsoft.com/office/drawing/2014/main" id="{21F2637F-EA28-4AEC-AF22-6BE0D6D53046}"/>
              </a:ext>
            </a:extLst>
          </p:cNvPr>
          <p:cNvSpPr>
            <a:spLocks noGrp="1"/>
          </p:cNvSpPr>
          <p:nvPr>
            <p:ph idx="1"/>
          </p:nvPr>
        </p:nvSpPr>
        <p:spPr/>
        <p:txBody>
          <a:bodyPr/>
          <a:lstStyle/>
          <a:p>
            <a:r>
              <a:rPr lang="en-CA" dirty="0"/>
              <a:t>Management Framework for Ethics</a:t>
            </a:r>
          </a:p>
          <a:p>
            <a:r>
              <a:rPr lang="en-CA" dirty="0"/>
              <a:t>Data Governance Framework</a:t>
            </a:r>
          </a:p>
          <a:p>
            <a:r>
              <a:rPr lang="en-CA" dirty="0"/>
              <a:t>IT Governance Framework</a:t>
            </a:r>
          </a:p>
          <a:p>
            <a:r>
              <a:rPr lang="en-CA" dirty="0"/>
              <a:t>Human rights</a:t>
            </a:r>
            <a:endParaRPr lang="en-US" dirty="0"/>
          </a:p>
        </p:txBody>
      </p:sp>
      <p:sp>
        <p:nvSpPr>
          <p:cNvPr id="7" name="TextBox 6">
            <a:extLst>
              <a:ext uri="{FF2B5EF4-FFF2-40B4-BE49-F238E27FC236}">
                <a16:creationId xmlns:a16="http://schemas.microsoft.com/office/drawing/2014/main" id="{2D3C2336-5AA9-43C7-9F1F-FEC4B5FBEEF0}"/>
              </a:ext>
            </a:extLst>
          </p:cNvPr>
          <p:cNvSpPr txBox="1"/>
          <p:nvPr/>
        </p:nvSpPr>
        <p:spPr>
          <a:xfrm>
            <a:off x="838200" y="5569545"/>
            <a:ext cx="4819389" cy="923330"/>
          </a:xfrm>
          <a:prstGeom prst="rect">
            <a:avLst/>
          </a:prstGeom>
          <a:noFill/>
        </p:spPr>
        <p:txBody>
          <a:bodyPr wrap="square">
            <a:spAutoFit/>
          </a:bodyPr>
          <a:lstStyle/>
          <a:p>
            <a:r>
              <a:rPr lang="en-US" dirty="0"/>
              <a:t>Title image: </a:t>
            </a:r>
            <a:r>
              <a:rPr lang="en-US" dirty="0">
                <a:hlinkClick r:id="rId3"/>
              </a:rPr>
              <a:t>https://news.yahoo.com/implement-actionable-data-ethics-framework-184121318.html</a:t>
            </a:r>
            <a:r>
              <a:rPr lang="en-US" dirty="0"/>
              <a:t> </a:t>
            </a:r>
          </a:p>
        </p:txBody>
      </p:sp>
    </p:spTree>
    <p:extLst>
      <p:ext uri="{BB962C8B-B14F-4D97-AF65-F5344CB8AC3E}">
        <p14:creationId xmlns:p14="http://schemas.microsoft.com/office/powerpoint/2010/main" val="2829707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CD123-06F8-4D20-8FF0-479A49E9BDBE}"/>
              </a:ext>
            </a:extLst>
          </p:cNvPr>
          <p:cNvSpPr>
            <a:spLocks noGrp="1"/>
          </p:cNvSpPr>
          <p:nvPr>
            <p:ph type="title"/>
          </p:nvPr>
        </p:nvSpPr>
        <p:spPr/>
        <p:txBody>
          <a:bodyPr/>
          <a:lstStyle/>
          <a:p>
            <a:r>
              <a:rPr lang="en-CA" dirty="0"/>
              <a:t>Management Frameworks for Ethics</a:t>
            </a:r>
            <a:endParaRPr lang="en-US" dirty="0"/>
          </a:p>
        </p:txBody>
      </p:sp>
      <p:sp>
        <p:nvSpPr>
          <p:cNvPr id="3" name="Content Placeholder 2">
            <a:extLst>
              <a:ext uri="{FF2B5EF4-FFF2-40B4-BE49-F238E27FC236}">
                <a16:creationId xmlns:a16="http://schemas.microsoft.com/office/drawing/2014/main" id="{BB90F784-CEF6-47EA-9BAE-9D4530B95760}"/>
              </a:ext>
            </a:extLst>
          </p:cNvPr>
          <p:cNvSpPr>
            <a:spLocks noGrp="1"/>
          </p:cNvSpPr>
          <p:nvPr>
            <p:ph idx="1"/>
          </p:nvPr>
        </p:nvSpPr>
        <p:spPr/>
        <p:txBody>
          <a:bodyPr/>
          <a:lstStyle/>
          <a:p>
            <a:pPr marL="0" indent="0">
              <a:buNone/>
            </a:pPr>
            <a:r>
              <a:rPr lang="en-US" dirty="0"/>
              <a:t>A management framework for ethics might suggest a series of steps to be taken. The Markkula Center for Applied Ethics at Santa Clara University offers a typical example (Velasquez, et.al., 2009):</a:t>
            </a:r>
          </a:p>
          <a:p>
            <a:pPr lvl="1"/>
            <a:r>
              <a:rPr lang="en-US" dirty="0"/>
              <a:t>Recognize an ethical issue</a:t>
            </a:r>
          </a:p>
          <a:p>
            <a:pPr lvl="1"/>
            <a:r>
              <a:rPr lang="en-US" dirty="0"/>
              <a:t>Get the facts</a:t>
            </a:r>
          </a:p>
          <a:p>
            <a:pPr lvl="1"/>
            <a:r>
              <a:rPr lang="en-US" dirty="0"/>
              <a:t>Evaluate alternative actions</a:t>
            </a:r>
          </a:p>
          <a:p>
            <a:pPr lvl="1"/>
            <a:r>
              <a:rPr lang="en-US" dirty="0"/>
              <a:t>Make a decision and test it</a:t>
            </a:r>
          </a:p>
          <a:p>
            <a:pPr lvl="1"/>
            <a:r>
              <a:rPr lang="en-US" dirty="0"/>
              <a:t>Act and reflect on the outcome</a:t>
            </a:r>
          </a:p>
          <a:p>
            <a:endParaRPr lang="en-US" dirty="0"/>
          </a:p>
        </p:txBody>
      </p:sp>
      <p:sp>
        <p:nvSpPr>
          <p:cNvPr id="5" name="TextBox 4">
            <a:extLst>
              <a:ext uri="{FF2B5EF4-FFF2-40B4-BE49-F238E27FC236}">
                <a16:creationId xmlns:a16="http://schemas.microsoft.com/office/drawing/2014/main" id="{8B416211-7731-4C4E-8CDA-0B7978647918}"/>
              </a:ext>
            </a:extLst>
          </p:cNvPr>
          <p:cNvSpPr txBox="1"/>
          <p:nvPr/>
        </p:nvSpPr>
        <p:spPr>
          <a:xfrm>
            <a:off x="838200" y="6269280"/>
            <a:ext cx="7272579" cy="369332"/>
          </a:xfrm>
          <a:prstGeom prst="rect">
            <a:avLst/>
          </a:prstGeom>
          <a:noFill/>
        </p:spPr>
        <p:txBody>
          <a:bodyPr wrap="square">
            <a:spAutoFit/>
          </a:bodyPr>
          <a:lstStyle/>
          <a:p>
            <a:r>
              <a:rPr lang="en-US" dirty="0">
                <a:hlinkClick r:id="rId2"/>
              </a:rPr>
              <a:t>https://www.scu.edu/ethics/ethics-resources/ethical-decision-making/</a:t>
            </a:r>
            <a:r>
              <a:rPr lang="en-US" dirty="0"/>
              <a:t> </a:t>
            </a:r>
          </a:p>
        </p:txBody>
      </p:sp>
      <p:pic>
        <p:nvPicPr>
          <p:cNvPr id="7" name="Picture 6">
            <a:extLst>
              <a:ext uri="{FF2B5EF4-FFF2-40B4-BE49-F238E27FC236}">
                <a16:creationId xmlns:a16="http://schemas.microsoft.com/office/drawing/2014/main" id="{986C1EBA-0068-426D-A9C6-DB04AA6B3F4C}"/>
              </a:ext>
            </a:extLst>
          </p:cNvPr>
          <p:cNvPicPr>
            <a:picLocks noChangeAspect="1"/>
          </p:cNvPicPr>
          <p:nvPr/>
        </p:nvPicPr>
        <p:blipFill>
          <a:blip r:embed="rId3"/>
          <a:stretch>
            <a:fillRect/>
          </a:stretch>
        </p:blipFill>
        <p:spPr>
          <a:xfrm>
            <a:off x="5847859" y="3272048"/>
            <a:ext cx="5858693" cy="2762636"/>
          </a:xfrm>
          <a:prstGeom prst="rect">
            <a:avLst/>
          </a:prstGeom>
        </p:spPr>
      </p:pic>
    </p:spTree>
    <p:extLst>
      <p:ext uri="{BB962C8B-B14F-4D97-AF65-F5344CB8AC3E}">
        <p14:creationId xmlns:p14="http://schemas.microsoft.com/office/powerpoint/2010/main" val="3475725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18373-6707-4451-81B8-E8A55EBEDF2D}"/>
              </a:ext>
            </a:extLst>
          </p:cNvPr>
          <p:cNvSpPr>
            <a:spLocks noGrp="1"/>
          </p:cNvSpPr>
          <p:nvPr>
            <p:ph type="title"/>
          </p:nvPr>
        </p:nvSpPr>
        <p:spPr/>
        <p:txBody>
          <a:bodyPr/>
          <a:lstStyle/>
          <a:p>
            <a:r>
              <a:rPr lang="en-CA" dirty="0"/>
              <a:t>Digital </a:t>
            </a:r>
            <a:r>
              <a:rPr lang="en-CA" dirty="0" err="1"/>
              <a:t>Catapault</a:t>
            </a:r>
            <a:endParaRPr lang="en-US" dirty="0"/>
          </a:p>
        </p:txBody>
      </p:sp>
      <p:sp>
        <p:nvSpPr>
          <p:cNvPr id="3" name="Content Placeholder 2">
            <a:extLst>
              <a:ext uri="{FF2B5EF4-FFF2-40B4-BE49-F238E27FC236}">
                <a16:creationId xmlns:a16="http://schemas.microsoft.com/office/drawing/2014/main" id="{728A9FFB-BE6C-4823-A3A3-007C4A0917F2}"/>
              </a:ext>
            </a:extLst>
          </p:cNvPr>
          <p:cNvSpPr>
            <a:spLocks noGrp="1"/>
          </p:cNvSpPr>
          <p:nvPr>
            <p:ph idx="1"/>
          </p:nvPr>
        </p:nvSpPr>
        <p:spPr/>
        <p:txBody>
          <a:bodyPr>
            <a:normAutofit/>
          </a:bodyPr>
          <a:lstStyle/>
          <a:p>
            <a:pPr marL="0" indent="0" rtl="0">
              <a:spcBef>
                <a:spcPts val="1400"/>
              </a:spcBef>
              <a:spcAft>
                <a:spcPts val="400"/>
              </a:spcAft>
              <a:buNone/>
            </a:pPr>
            <a:r>
              <a:rPr lang="en-US" dirty="0" err="1"/>
              <a:t>Anat</a:t>
            </a:r>
            <a:r>
              <a:rPr lang="en-US" dirty="0"/>
              <a:t> </a:t>
            </a:r>
            <a:r>
              <a:rPr lang="en-US" dirty="0" err="1"/>
              <a:t>Elhalal</a:t>
            </a:r>
            <a:r>
              <a:rPr lang="en-US" dirty="0"/>
              <a:t>​​: ​Digital Catapult​ was developed to help AI companies design and deploy ethical AI products. It consists of seven concepts: </a:t>
            </a:r>
          </a:p>
          <a:p>
            <a:pPr marL="971550" lvl="1" indent="-514350">
              <a:spcBef>
                <a:spcPts val="0"/>
              </a:spcBef>
              <a:spcAft>
                <a:spcPts val="400"/>
              </a:spcAft>
              <a:buFont typeface="+mj-lt"/>
              <a:buAutoNum type="arabicPeriod"/>
            </a:pPr>
            <a:r>
              <a:rPr lang="en-US" dirty="0"/>
              <a:t>Be clear about the benefits of your product or service  </a:t>
            </a:r>
          </a:p>
          <a:p>
            <a:pPr marL="971550" lvl="1" indent="-514350">
              <a:spcBef>
                <a:spcPts val="0"/>
              </a:spcBef>
              <a:spcAft>
                <a:spcPts val="400"/>
              </a:spcAft>
              <a:buFont typeface="+mj-lt"/>
              <a:buAutoNum type="arabicPeriod"/>
            </a:pPr>
            <a:r>
              <a:rPr lang="en-US" dirty="0"/>
              <a:t>Know and manage your risks </a:t>
            </a:r>
          </a:p>
          <a:p>
            <a:pPr marL="971550" lvl="1" indent="-514350">
              <a:spcBef>
                <a:spcPts val="0"/>
              </a:spcBef>
              <a:spcAft>
                <a:spcPts val="400"/>
              </a:spcAft>
              <a:buFont typeface="+mj-lt"/>
              <a:buAutoNum type="arabicPeriod"/>
            </a:pPr>
            <a:r>
              <a:rPr lang="en-US" dirty="0"/>
              <a:t>Use data responsibly </a:t>
            </a:r>
          </a:p>
          <a:p>
            <a:pPr marL="971550" lvl="1" indent="-514350">
              <a:spcBef>
                <a:spcPts val="0"/>
              </a:spcBef>
              <a:spcAft>
                <a:spcPts val="400"/>
              </a:spcAft>
              <a:buFont typeface="+mj-lt"/>
              <a:buAutoNum type="arabicPeriod"/>
            </a:pPr>
            <a:r>
              <a:rPr lang="en-US" dirty="0"/>
              <a:t>Be worthy of trust </a:t>
            </a:r>
          </a:p>
          <a:p>
            <a:pPr marL="971550" lvl="1" indent="-514350">
              <a:spcBef>
                <a:spcPts val="0"/>
              </a:spcBef>
              <a:spcAft>
                <a:spcPts val="400"/>
              </a:spcAft>
              <a:buFont typeface="+mj-lt"/>
              <a:buAutoNum type="arabicPeriod"/>
            </a:pPr>
            <a:r>
              <a:rPr lang="en-US" dirty="0"/>
              <a:t>Promote diversity, equality and inclusion </a:t>
            </a:r>
          </a:p>
          <a:p>
            <a:pPr marL="971550" lvl="1" indent="-514350">
              <a:spcBef>
                <a:spcPts val="0"/>
              </a:spcBef>
              <a:spcAft>
                <a:spcPts val="400"/>
              </a:spcAft>
              <a:buFont typeface="+mj-lt"/>
              <a:buAutoNum type="arabicPeriod"/>
            </a:pPr>
            <a:r>
              <a:rPr lang="en-US" dirty="0"/>
              <a:t>Be open and understandable in communications </a:t>
            </a:r>
          </a:p>
          <a:p>
            <a:pPr marL="971550" lvl="1" indent="-514350">
              <a:spcBef>
                <a:spcPts val="0"/>
              </a:spcBef>
              <a:spcAft>
                <a:spcPts val="400"/>
              </a:spcAft>
              <a:buFont typeface="+mj-lt"/>
              <a:buAutoNum type="arabicPeriod"/>
            </a:pPr>
            <a:r>
              <a:rPr lang="en-US" dirty="0"/>
              <a:t>Consider your business model</a:t>
            </a:r>
          </a:p>
          <a:p>
            <a:pPr rtl="0">
              <a:spcBef>
                <a:spcPts val="1400"/>
              </a:spcBef>
              <a:spcAft>
                <a:spcPts val="400"/>
              </a:spcAft>
            </a:pPr>
            <a:endParaRPr lang="en-US" dirty="0"/>
          </a:p>
          <a:p>
            <a:pPr rtl="0">
              <a:spcBef>
                <a:spcPts val="1400"/>
              </a:spcBef>
              <a:spcAft>
                <a:spcPts val="400"/>
              </a:spcAft>
            </a:pPr>
            <a:endParaRPr lang="en-US" dirty="0"/>
          </a:p>
        </p:txBody>
      </p:sp>
      <p:sp>
        <p:nvSpPr>
          <p:cNvPr id="5" name="TextBox 4">
            <a:extLst>
              <a:ext uri="{FF2B5EF4-FFF2-40B4-BE49-F238E27FC236}">
                <a16:creationId xmlns:a16="http://schemas.microsoft.com/office/drawing/2014/main" id="{8DC7B7D7-2F5F-4C76-B4D2-207CE5E2828E}"/>
              </a:ext>
            </a:extLst>
          </p:cNvPr>
          <p:cNvSpPr txBox="1"/>
          <p:nvPr/>
        </p:nvSpPr>
        <p:spPr>
          <a:xfrm>
            <a:off x="838200" y="5638409"/>
            <a:ext cx="9809136" cy="697627"/>
          </a:xfrm>
          <a:prstGeom prst="rect">
            <a:avLst/>
          </a:prstGeom>
          <a:noFill/>
        </p:spPr>
        <p:txBody>
          <a:bodyPr wrap="square">
            <a:spAutoFit/>
          </a:bodyPr>
          <a:lstStyle/>
          <a:p>
            <a:pPr rtl="0">
              <a:spcBef>
                <a:spcPts val="1400"/>
              </a:spcBef>
              <a:spcAft>
                <a:spcPts val="400"/>
              </a:spcAft>
            </a:pPr>
            <a:r>
              <a:rPr lang="en-US" dirty="0"/>
              <a:t>(</a:t>
            </a:r>
            <a:r>
              <a:rPr lang="en-US" dirty="0" err="1"/>
              <a:t>deBruijn</a:t>
            </a:r>
            <a:r>
              <a:rPr lang="en-US" dirty="0"/>
              <a:t>, et.al., 2020)   Also, see:  </a:t>
            </a:r>
            <a:r>
              <a:rPr lang="en-US" dirty="0">
                <a:hlinkClick r:id="rId2"/>
              </a:rPr>
              <a:t>https://migarage.digicatapult.org.uk/ethics/</a:t>
            </a:r>
            <a:endParaRPr lang="en-US" dirty="0"/>
          </a:p>
          <a:p>
            <a:pPr rtl="0">
              <a:spcAft>
                <a:spcPts val="400"/>
              </a:spcAft>
            </a:pPr>
            <a:r>
              <a:rPr lang="en-US" dirty="0">
                <a:hlinkClick r:id="rId3"/>
              </a:rPr>
              <a:t>https://migarage.digicatapult.org.uk/ethics/ethics-framework/#</a:t>
            </a:r>
            <a:r>
              <a:rPr lang="en-US" dirty="0"/>
              <a:t>  </a:t>
            </a:r>
          </a:p>
        </p:txBody>
      </p:sp>
      <p:pic>
        <p:nvPicPr>
          <p:cNvPr id="7" name="Picture 6">
            <a:extLst>
              <a:ext uri="{FF2B5EF4-FFF2-40B4-BE49-F238E27FC236}">
                <a16:creationId xmlns:a16="http://schemas.microsoft.com/office/drawing/2014/main" id="{6ADFBA23-DAA6-4FDB-B778-6E590B9A80CE}"/>
              </a:ext>
            </a:extLst>
          </p:cNvPr>
          <p:cNvPicPr>
            <a:picLocks noChangeAspect="1"/>
          </p:cNvPicPr>
          <p:nvPr/>
        </p:nvPicPr>
        <p:blipFill>
          <a:blip r:embed="rId4"/>
          <a:stretch>
            <a:fillRect/>
          </a:stretch>
        </p:blipFill>
        <p:spPr>
          <a:xfrm>
            <a:off x="8231825" y="2952252"/>
            <a:ext cx="2768743" cy="3034970"/>
          </a:xfrm>
          <a:prstGeom prst="rect">
            <a:avLst/>
          </a:prstGeom>
        </p:spPr>
      </p:pic>
    </p:spTree>
    <p:extLst>
      <p:ext uri="{BB962C8B-B14F-4D97-AF65-F5344CB8AC3E}">
        <p14:creationId xmlns:p14="http://schemas.microsoft.com/office/powerpoint/2010/main" val="650654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F15CE-60B6-43D4-89C1-45E3D39DF7AD}"/>
              </a:ext>
            </a:extLst>
          </p:cNvPr>
          <p:cNvSpPr>
            <a:spLocks noGrp="1"/>
          </p:cNvSpPr>
          <p:nvPr>
            <p:ph type="title"/>
          </p:nvPr>
        </p:nvSpPr>
        <p:spPr/>
        <p:txBody>
          <a:bodyPr/>
          <a:lstStyle/>
          <a:p>
            <a:r>
              <a:rPr lang="en-CA" dirty="0"/>
              <a:t>Management Frameworks</a:t>
            </a:r>
            <a:endParaRPr lang="en-US" dirty="0"/>
          </a:p>
        </p:txBody>
      </p:sp>
      <p:sp>
        <p:nvSpPr>
          <p:cNvPr id="3" name="Content Placeholder 2">
            <a:extLst>
              <a:ext uri="{FF2B5EF4-FFF2-40B4-BE49-F238E27FC236}">
                <a16:creationId xmlns:a16="http://schemas.microsoft.com/office/drawing/2014/main" id="{6323D57D-06E9-4FC3-9972-B615DD714A4C}"/>
              </a:ext>
            </a:extLst>
          </p:cNvPr>
          <p:cNvSpPr>
            <a:spLocks noGrp="1"/>
          </p:cNvSpPr>
          <p:nvPr>
            <p:ph idx="1"/>
          </p:nvPr>
        </p:nvSpPr>
        <p:spPr/>
        <p:txBody>
          <a:bodyPr/>
          <a:lstStyle/>
          <a:p>
            <a:pPr marL="0" indent="0">
              <a:buNone/>
            </a:pPr>
            <a:r>
              <a:rPr lang="en-US" dirty="0"/>
              <a:t>Another framework for learning analytics is developed using the SHEILA Framework, an initiative using the Rapid Outcome Mapping Approach (ROMA), which was, according to proponents,  specifically designed for policy-making derived from scientific evidence (Young, et.al., 2014).</a:t>
            </a:r>
          </a:p>
          <a:p>
            <a:pPr lvl="1"/>
            <a:r>
              <a:rPr lang="en-US" dirty="0"/>
              <a:t>Identify the problem</a:t>
            </a:r>
          </a:p>
          <a:p>
            <a:pPr lvl="1"/>
            <a:r>
              <a:rPr lang="en-US" dirty="0"/>
              <a:t>Develop a strategy</a:t>
            </a:r>
          </a:p>
          <a:p>
            <a:pPr lvl="1"/>
            <a:r>
              <a:rPr lang="en-US" dirty="0"/>
              <a:t>Develop a monitoring and learning plan</a:t>
            </a:r>
          </a:p>
          <a:p>
            <a:pPr marL="0" indent="0">
              <a:buNone/>
            </a:pPr>
            <a:endParaRPr lang="en-US" dirty="0"/>
          </a:p>
        </p:txBody>
      </p:sp>
      <p:sp>
        <p:nvSpPr>
          <p:cNvPr id="5" name="TextBox 4">
            <a:extLst>
              <a:ext uri="{FF2B5EF4-FFF2-40B4-BE49-F238E27FC236}">
                <a16:creationId xmlns:a16="http://schemas.microsoft.com/office/drawing/2014/main" id="{6142BB3D-3CBC-4813-B88C-A4C8E05E092E}"/>
              </a:ext>
            </a:extLst>
          </p:cNvPr>
          <p:cNvSpPr txBox="1"/>
          <p:nvPr/>
        </p:nvSpPr>
        <p:spPr>
          <a:xfrm>
            <a:off x="838200" y="4742240"/>
            <a:ext cx="10151390" cy="1569660"/>
          </a:xfrm>
          <a:prstGeom prst="rect">
            <a:avLst/>
          </a:prstGeom>
          <a:noFill/>
        </p:spPr>
        <p:txBody>
          <a:bodyPr wrap="square">
            <a:spAutoFit/>
          </a:bodyPr>
          <a:lstStyle/>
          <a:p>
            <a:r>
              <a:rPr lang="en-US" sz="2400" b="0" i="0" u="none" strike="noStrike" dirty="0">
                <a:solidFill>
                  <a:srgbClr val="000000"/>
                </a:solidFill>
                <a:effectLst/>
                <a:latin typeface="Arial" panose="020B0604020202020204" pitchFamily="34" charset="0"/>
              </a:rPr>
              <a:t>Where RONA differs is in the specific recognition of varying influences and interests (p.14), identifying various dimensions of complexity (p.16), and consideration of the wider political and institutional environment (p.20). </a:t>
            </a:r>
            <a:endParaRPr lang="en-US" sz="2400" dirty="0"/>
          </a:p>
        </p:txBody>
      </p:sp>
      <p:sp>
        <p:nvSpPr>
          <p:cNvPr id="7" name="TextBox 6">
            <a:extLst>
              <a:ext uri="{FF2B5EF4-FFF2-40B4-BE49-F238E27FC236}">
                <a16:creationId xmlns:a16="http://schemas.microsoft.com/office/drawing/2014/main" id="{361376A6-5E5E-4920-8FAE-39CA1406EB5E}"/>
              </a:ext>
            </a:extLst>
          </p:cNvPr>
          <p:cNvSpPr txBox="1"/>
          <p:nvPr/>
        </p:nvSpPr>
        <p:spPr>
          <a:xfrm>
            <a:off x="2124559" y="5988734"/>
            <a:ext cx="8434952" cy="646331"/>
          </a:xfrm>
          <a:prstGeom prst="rect">
            <a:avLst/>
          </a:prstGeom>
          <a:noFill/>
        </p:spPr>
        <p:txBody>
          <a:bodyPr wrap="square">
            <a:spAutoFit/>
          </a:bodyPr>
          <a:lstStyle/>
          <a:p>
            <a:r>
              <a:rPr lang="en-US" dirty="0">
                <a:hlinkClick r:id="rId2"/>
              </a:rPr>
              <a:t>https://sheilaproject.eu/sheila-framework/create-your-framework/overview/</a:t>
            </a:r>
            <a:endParaRPr lang="en-US" dirty="0"/>
          </a:p>
          <a:p>
            <a:r>
              <a:rPr lang="en-US" dirty="0">
                <a:hlinkClick r:id="rId3"/>
              </a:rPr>
              <a:t>https://moodle.org/mod/forum/view.php?id=8044</a:t>
            </a:r>
            <a:r>
              <a:rPr lang="en-US" dirty="0"/>
              <a:t>  </a:t>
            </a:r>
          </a:p>
        </p:txBody>
      </p:sp>
    </p:spTree>
    <p:extLst>
      <p:ext uri="{BB962C8B-B14F-4D97-AF65-F5344CB8AC3E}">
        <p14:creationId xmlns:p14="http://schemas.microsoft.com/office/powerpoint/2010/main" val="2500738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Text&#10;&#10;Description automatically generated with low confidence">
            <a:extLst>
              <a:ext uri="{FF2B5EF4-FFF2-40B4-BE49-F238E27FC236}">
                <a16:creationId xmlns:a16="http://schemas.microsoft.com/office/drawing/2014/main" id="{7FAC96DC-7618-48A7-B3BA-37020712AC6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3364" y="133350"/>
            <a:ext cx="10903286" cy="6187615"/>
          </a:xfrm>
        </p:spPr>
      </p:pic>
      <p:sp>
        <p:nvSpPr>
          <p:cNvPr id="9" name="TextBox 8">
            <a:extLst>
              <a:ext uri="{FF2B5EF4-FFF2-40B4-BE49-F238E27FC236}">
                <a16:creationId xmlns:a16="http://schemas.microsoft.com/office/drawing/2014/main" id="{609451B6-EAFA-424F-8AA8-3D54990C035A}"/>
              </a:ext>
            </a:extLst>
          </p:cNvPr>
          <p:cNvSpPr txBox="1"/>
          <p:nvPr/>
        </p:nvSpPr>
        <p:spPr>
          <a:xfrm>
            <a:off x="393364" y="6488668"/>
            <a:ext cx="9407471" cy="369332"/>
          </a:xfrm>
          <a:prstGeom prst="rect">
            <a:avLst/>
          </a:prstGeom>
          <a:noFill/>
        </p:spPr>
        <p:txBody>
          <a:bodyPr wrap="square">
            <a:spAutoFit/>
          </a:bodyPr>
          <a:lstStyle/>
          <a:p>
            <a:r>
              <a:rPr lang="en-US" dirty="0">
                <a:hlinkClick r:id="rId3"/>
              </a:rPr>
              <a:t>https://www.comminit.com/global/content/rapid-outcome-mapping-approach-roma</a:t>
            </a:r>
            <a:r>
              <a:rPr lang="en-US" dirty="0"/>
              <a:t> </a:t>
            </a:r>
          </a:p>
        </p:txBody>
      </p:sp>
    </p:spTree>
    <p:extLst>
      <p:ext uri="{BB962C8B-B14F-4D97-AF65-F5344CB8AC3E}">
        <p14:creationId xmlns:p14="http://schemas.microsoft.com/office/powerpoint/2010/main" val="2155919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 toy, person&#10;&#10;Description automatically generated">
            <a:extLst>
              <a:ext uri="{FF2B5EF4-FFF2-40B4-BE49-F238E27FC236}">
                <a16:creationId xmlns:a16="http://schemas.microsoft.com/office/drawing/2014/main" id="{8CA8361E-1AA0-47D7-BA4B-2F831620D1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549" y="1825625"/>
            <a:ext cx="5724525" cy="3816350"/>
          </a:xfrm>
          <a:prstGeom prst="rect">
            <a:avLst/>
          </a:prstGeom>
        </p:spPr>
      </p:pic>
      <p:sp>
        <p:nvSpPr>
          <p:cNvPr id="2" name="Title 1">
            <a:extLst>
              <a:ext uri="{FF2B5EF4-FFF2-40B4-BE49-F238E27FC236}">
                <a16:creationId xmlns:a16="http://schemas.microsoft.com/office/drawing/2014/main" id="{976199F1-9873-4DE2-8A59-770119FE24A3}"/>
              </a:ext>
            </a:extLst>
          </p:cNvPr>
          <p:cNvSpPr>
            <a:spLocks noGrp="1"/>
          </p:cNvSpPr>
          <p:nvPr>
            <p:ph type="title"/>
          </p:nvPr>
        </p:nvSpPr>
        <p:spPr/>
        <p:txBody>
          <a:bodyPr/>
          <a:lstStyle/>
          <a:p>
            <a:r>
              <a:rPr lang="en-CA" dirty="0"/>
              <a:t>Failure at the First Step</a:t>
            </a:r>
            <a:endParaRPr lang="en-US" dirty="0"/>
          </a:p>
        </p:txBody>
      </p:sp>
      <p:sp>
        <p:nvSpPr>
          <p:cNvPr id="3" name="Content Placeholder 2">
            <a:extLst>
              <a:ext uri="{FF2B5EF4-FFF2-40B4-BE49-F238E27FC236}">
                <a16:creationId xmlns:a16="http://schemas.microsoft.com/office/drawing/2014/main" id="{285120E0-33AD-4392-B58E-DB328BB095D7}"/>
              </a:ext>
            </a:extLst>
          </p:cNvPr>
          <p:cNvSpPr>
            <a:spLocks noGrp="1"/>
          </p:cNvSpPr>
          <p:nvPr>
            <p:ph idx="1"/>
          </p:nvPr>
        </p:nvSpPr>
        <p:spPr>
          <a:xfrm>
            <a:off x="6096000" y="1825625"/>
            <a:ext cx="5619750" cy="4351338"/>
          </a:xfrm>
        </p:spPr>
        <p:txBody>
          <a:bodyPr>
            <a:normAutofit/>
          </a:bodyPr>
          <a:lstStyle/>
          <a:p>
            <a:pPr marL="0" indent="0">
              <a:buNone/>
            </a:pPr>
            <a:r>
              <a:rPr lang="en-US" dirty="0"/>
              <a:t>Ethical issues are often viewed in hindsight, as in, “how could they not have known this was unethical?”</a:t>
            </a:r>
          </a:p>
          <a:p>
            <a:pPr marL="457200" lvl="1" indent="0">
              <a:buNone/>
            </a:pPr>
            <a:r>
              <a:rPr lang="en-US" dirty="0"/>
              <a:t>The Santa Clara guide looks at three sorts of questions that might arise: could someone be harmed? Could the action be considered ‘good’ or ‘bad’? Is the question about more than just what is legal? But the answers “yes”, “yes”, and “yes” could be applied to just about any situation. </a:t>
            </a:r>
          </a:p>
          <a:p>
            <a:endParaRPr lang="en-US" dirty="0"/>
          </a:p>
        </p:txBody>
      </p:sp>
      <p:sp>
        <p:nvSpPr>
          <p:cNvPr id="7" name="TextBox 6">
            <a:extLst>
              <a:ext uri="{FF2B5EF4-FFF2-40B4-BE49-F238E27FC236}">
                <a16:creationId xmlns:a16="http://schemas.microsoft.com/office/drawing/2014/main" id="{F08DBF21-8BAC-4CEB-98B0-153197691D74}"/>
              </a:ext>
            </a:extLst>
          </p:cNvPr>
          <p:cNvSpPr txBox="1"/>
          <p:nvPr/>
        </p:nvSpPr>
        <p:spPr>
          <a:xfrm>
            <a:off x="838200" y="5850235"/>
            <a:ext cx="9328688" cy="646331"/>
          </a:xfrm>
          <a:prstGeom prst="rect">
            <a:avLst/>
          </a:prstGeom>
          <a:noFill/>
        </p:spPr>
        <p:txBody>
          <a:bodyPr wrap="square">
            <a:spAutoFit/>
          </a:bodyPr>
          <a:lstStyle/>
          <a:p>
            <a:r>
              <a:rPr lang="en-US" dirty="0"/>
              <a:t>Image: </a:t>
            </a:r>
            <a:r>
              <a:rPr lang="en-US" dirty="0">
                <a:hlinkClick r:id="rId3"/>
              </a:rPr>
              <a:t>https://www.vox.com/first-person/2019/3/27/18514886/50-years-wrong-side-of-history-future-prediction-hindsight</a:t>
            </a:r>
            <a:r>
              <a:rPr lang="en-US" dirty="0"/>
              <a:t> </a:t>
            </a:r>
          </a:p>
        </p:txBody>
      </p:sp>
    </p:spTree>
    <p:extLst>
      <p:ext uri="{BB962C8B-B14F-4D97-AF65-F5344CB8AC3E}">
        <p14:creationId xmlns:p14="http://schemas.microsoft.com/office/powerpoint/2010/main" val="1183525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iagram&#10;&#10;Description automatically generated with low confidence">
            <a:extLst>
              <a:ext uri="{FF2B5EF4-FFF2-40B4-BE49-F238E27FC236}">
                <a16:creationId xmlns:a16="http://schemas.microsoft.com/office/drawing/2014/main" id="{01D52311-1FEC-453C-B0A9-1A1F8FFE02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2406" y="1783746"/>
            <a:ext cx="4427482" cy="4709129"/>
          </a:xfrm>
          <a:prstGeom prst="rect">
            <a:avLst/>
          </a:prstGeom>
        </p:spPr>
      </p:pic>
      <p:sp>
        <p:nvSpPr>
          <p:cNvPr id="2" name="Title 1">
            <a:extLst>
              <a:ext uri="{FF2B5EF4-FFF2-40B4-BE49-F238E27FC236}">
                <a16:creationId xmlns:a16="http://schemas.microsoft.com/office/drawing/2014/main" id="{4A68F4CA-D867-4D8D-BEF2-B869245CB904}"/>
              </a:ext>
            </a:extLst>
          </p:cNvPr>
          <p:cNvSpPr>
            <a:spLocks noGrp="1"/>
          </p:cNvSpPr>
          <p:nvPr>
            <p:ph type="title"/>
          </p:nvPr>
        </p:nvSpPr>
        <p:spPr/>
        <p:txBody>
          <a:bodyPr/>
          <a:lstStyle/>
          <a:p>
            <a:r>
              <a:rPr lang="en-CA" dirty="0"/>
              <a:t>Framework = Checklist?</a:t>
            </a:r>
            <a:endParaRPr lang="en-US" dirty="0"/>
          </a:p>
        </p:txBody>
      </p:sp>
      <p:sp>
        <p:nvSpPr>
          <p:cNvPr id="3" name="Content Placeholder 2">
            <a:extLst>
              <a:ext uri="{FF2B5EF4-FFF2-40B4-BE49-F238E27FC236}">
                <a16:creationId xmlns:a16="http://schemas.microsoft.com/office/drawing/2014/main" id="{F62E4849-7067-47A1-B0F4-DBFC9DA58507}"/>
              </a:ext>
            </a:extLst>
          </p:cNvPr>
          <p:cNvSpPr>
            <a:spLocks noGrp="1"/>
          </p:cNvSpPr>
          <p:nvPr>
            <p:ph idx="1"/>
          </p:nvPr>
        </p:nvSpPr>
        <p:spPr>
          <a:xfrm>
            <a:off x="838200" y="1825625"/>
            <a:ext cx="6879956" cy="4351338"/>
          </a:xfrm>
        </p:spPr>
        <p:txBody>
          <a:bodyPr>
            <a:normAutofit lnSpcReduction="10000"/>
          </a:bodyPr>
          <a:lstStyle/>
          <a:p>
            <a:pPr marL="0" indent="0">
              <a:buNone/>
            </a:pPr>
            <a:r>
              <a:rPr lang="en-US" dirty="0"/>
              <a:t>These frameworks are essentially checklists:</a:t>
            </a:r>
          </a:p>
          <a:p>
            <a:pPr marL="457200" lvl="1" indent="0">
              <a:buNone/>
            </a:pPr>
            <a:r>
              <a:rPr lang="en-US" dirty="0"/>
              <a:t>What are the relevant facts of the case? </a:t>
            </a:r>
          </a:p>
          <a:p>
            <a:pPr marL="457200" lvl="1" indent="0">
              <a:buNone/>
            </a:pPr>
            <a:r>
              <a:rPr lang="en-US" dirty="0"/>
              <a:t>What individuals and groups have an important stake in the outcome?</a:t>
            </a:r>
          </a:p>
          <a:p>
            <a:pPr marL="457200" lvl="1" indent="0">
              <a:buNone/>
            </a:pPr>
            <a:r>
              <a:rPr lang="en-US" dirty="0"/>
              <a:t>Have all the relevant persons and groups been consulted? </a:t>
            </a:r>
          </a:p>
          <a:p>
            <a:pPr marL="457200" lvl="1" indent="0">
              <a:buNone/>
            </a:pPr>
            <a:r>
              <a:rPr lang="en-US" dirty="0"/>
              <a:t>Have I identified creative options?</a:t>
            </a:r>
          </a:p>
          <a:p>
            <a:pPr marL="0" indent="0">
              <a:buNone/>
            </a:pPr>
            <a:r>
              <a:rPr lang="en-US" dirty="0"/>
              <a:t>Each of these questions involves a judgement that could be made incorrectly, for example, identifying ‘relevance’, ‘importance’, and ‘creative’.</a:t>
            </a:r>
          </a:p>
          <a:p>
            <a:endParaRPr lang="en-US" dirty="0"/>
          </a:p>
        </p:txBody>
      </p:sp>
    </p:spTree>
    <p:extLst>
      <p:ext uri="{BB962C8B-B14F-4D97-AF65-F5344CB8AC3E}">
        <p14:creationId xmlns:p14="http://schemas.microsoft.com/office/powerpoint/2010/main" val="8608462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5411</TotalTime>
  <Words>548</Words>
  <Application>Microsoft Office PowerPoint</Application>
  <PresentationFormat>Widescreen</PresentationFormat>
  <Paragraphs>48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Ethical Practices: Part Two</vt:lpstr>
      <vt:lpstr>Some Types of Framework</vt:lpstr>
      <vt:lpstr>Management Frameworks for Ethics</vt:lpstr>
      <vt:lpstr>Digital Catapault</vt:lpstr>
      <vt:lpstr>Management Frameworks</vt:lpstr>
      <vt:lpstr>PowerPoint Presentation</vt:lpstr>
      <vt:lpstr>Failure at the First Step</vt:lpstr>
      <vt:lpstr>Framework = Checklist?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Ethical Practices</dc:title>
  <dc:creator>Stephen Downes</dc:creator>
  <cp:lastModifiedBy>Stephen Downes</cp:lastModifiedBy>
  <cp:revision>5</cp:revision>
  <dcterms:created xsi:type="dcterms:W3CDTF">2021-12-18T22:00:30Z</dcterms:created>
  <dcterms:modified xsi:type="dcterms:W3CDTF">2021-12-22T18:21:01Z</dcterms:modified>
</cp:coreProperties>
</file>