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63" r:id="rId4"/>
    <p:sldId id="258" r:id="rId5"/>
    <p:sldId id="307" r:id="rId6"/>
    <p:sldId id="259" r:id="rId7"/>
    <p:sldId id="264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1876A-8D93-41E3-85FD-47252B6168B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863BBC-9E31-4669-ADC5-A097FEE6EF3C}">
      <dgm:prSet/>
      <dgm:spPr/>
      <dgm:t>
        <a:bodyPr/>
        <a:lstStyle/>
        <a:p>
          <a:r>
            <a:rPr lang="en-CA"/>
            <a:t>Managing for risk</a:t>
          </a:r>
          <a:endParaRPr lang="en-US"/>
        </a:p>
      </dgm:t>
    </dgm:pt>
    <dgm:pt modelId="{33ECB6A7-4248-4BD0-8EDD-4AC60B8CBD65}" type="parTrans" cxnId="{26A16469-2EE5-4034-9D5D-9B8AD95562FA}">
      <dgm:prSet/>
      <dgm:spPr/>
      <dgm:t>
        <a:bodyPr/>
        <a:lstStyle/>
        <a:p>
          <a:endParaRPr lang="en-US"/>
        </a:p>
      </dgm:t>
    </dgm:pt>
    <dgm:pt modelId="{68758391-B85D-455B-A734-7EE369265D60}" type="sibTrans" cxnId="{26A16469-2EE5-4034-9D5D-9B8AD95562FA}">
      <dgm:prSet/>
      <dgm:spPr/>
      <dgm:t>
        <a:bodyPr/>
        <a:lstStyle/>
        <a:p>
          <a:endParaRPr lang="en-US"/>
        </a:p>
      </dgm:t>
    </dgm:pt>
    <dgm:pt modelId="{F7C629B6-3005-45AB-9A9B-F74CBC7F87F1}">
      <dgm:prSet/>
      <dgm:spPr/>
      <dgm:t>
        <a:bodyPr/>
        <a:lstStyle/>
        <a:p>
          <a:r>
            <a:rPr lang="en-CA"/>
            <a:t>The need for practices, not principles</a:t>
          </a:r>
          <a:endParaRPr lang="en-US"/>
        </a:p>
      </dgm:t>
    </dgm:pt>
    <dgm:pt modelId="{ECF60CA5-B32A-45E8-850C-3C17F0CC3076}" type="parTrans" cxnId="{6E7B8932-6682-4191-A161-CCA86C308168}">
      <dgm:prSet/>
      <dgm:spPr/>
      <dgm:t>
        <a:bodyPr/>
        <a:lstStyle/>
        <a:p>
          <a:endParaRPr lang="en-US"/>
        </a:p>
      </dgm:t>
    </dgm:pt>
    <dgm:pt modelId="{15FF97C1-BCE9-4641-9F39-FE3F5E39413F}" type="sibTrans" cxnId="{6E7B8932-6682-4191-A161-CCA86C308168}">
      <dgm:prSet/>
      <dgm:spPr/>
      <dgm:t>
        <a:bodyPr/>
        <a:lstStyle/>
        <a:p>
          <a:endParaRPr lang="en-US"/>
        </a:p>
      </dgm:t>
    </dgm:pt>
    <dgm:pt modelId="{CE55362D-EB4B-46AB-B61E-B8656326EB2D}">
      <dgm:prSet/>
      <dgm:spPr/>
      <dgm:t>
        <a:bodyPr/>
        <a:lstStyle/>
        <a:p>
          <a:r>
            <a:rPr lang="en-CA"/>
            <a:t>Some simple practices</a:t>
          </a:r>
          <a:endParaRPr lang="en-US"/>
        </a:p>
      </dgm:t>
    </dgm:pt>
    <dgm:pt modelId="{8D9133CA-E1B6-4C14-80FD-27EE4260CB4B}" type="parTrans" cxnId="{48D8133B-E901-4DEA-88A4-E2F2F72C54AE}">
      <dgm:prSet/>
      <dgm:spPr/>
      <dgm:t>
        <a:bodyPr/>
        <a:lstStyle/>
        <a:p>
          <a:endParaRPr lang="en-US"/>
        </a:p>
      </dgm:t>
    </dgm:pt>
    <dgm:pt modelId="{8421B0E3-8B94-422B-8C5E-D6E411A35A08}" type="sibTrans" cxnId="{48D8133B-E901-4DEA-88A4-E2F2F72C54AE}">
      <dgm:prSet/>
      <dgm:spPr/>
      <dgm:t>
        <a:bodyPr/>
        <a:lstStyle/>
        <a:p>
          <a:endParaRPr lang="en-US"/>
        </a:p>
      </dgm:t>
    </dgm:pt>
    <dgm:pt modelId="{CC90D9F1-DA6C-4313-B75A-376866050442}">
      <dgm:prSet/>
      <dgm:spPr/>
      <dgm:t>
        <a:bodyPr/>
        <a:lstStyle/>
        <a:p>
          <a:r>
            <a:rPr lang="en-CA"/>
            <a:t>Frameworks:</a:t>
          </a:r>
          <a:endParaRPr lang="en-US"/>
        </a:p>
      </dgm:t>
    </dgm:pt>
    <dgm:pt modelId="{147701B0-80E0-438A-B0F0-63B748B64D23}" type="parTrans" cxnId="{C97C034B-40FC-42C3-821A-2DE116AB2641}">
      <dgm:prSet/>
      <dgm:spPr/>
      <dgm:t>
        <a:bodyPr/>
        <a:lstStyle/>
        <a:p>
          <a:endParaRPr lang="en-US"/>
        </a:p>
      </dgm:t>
    </dgm:pt>
    <dgm:pt modelId="{EC8E4003-BE87-483C-923D-A907947137C3}" type="sibTrans" cxnId="{C97C034B-40FC-42C3-821A-2DE116AB2641}">
      <dgm:prSet/>
      <dgm:spPr/>
      <dgm:t>
        <a:bodyPr/>
        <a:lstStyle/>
        <a:p>
          <a:endParaRPr lang="en-US"/>
        </a:p>
      </dgm:t>
    </dgm:pt>
    <dgm:pt modelId="{78687F84-D9EF-4D89-9E0A-FDDBF5B73133}">
      <dgm:prSet/>
      <dgm:spPr/>
      <dgm:t>
        <a:bodyPr/>
        <a:lstStyle/>
        <a:p>
          <a:r>
            <a:rPr lang="en-CA"/>
            <a:t>Ethical practices frameworks</a:t>
          </a:r>
          <a:endParaRPr lang="en-US"/>
        </a:p>
      </dgm:t>
    </dgm:pt>
    <dgm:pt modelId="{F0470A73-E9F0-4E11-9C58-791E07C3E0D3}" type="parTrans" cxnId="{6D94A1F0-9BAE-4791-8E97-6F3F311CB5E2}">
      <dgm:prSet/>
      <dgm:spPr/>
      <dgm:t>
        <a:bodyPr/>
        <a:lstStyle/>
        <a:p>
          <a:endParaRPr lang="en-US"/>
        </a:p>
      </dgm:t>
    </dgm:pt>
    <dgm:pt modelId="{969506E0-1505-4032-A351-38C0F7AAF407}" type="sibTrans" cxnId="{6D94A1F0-9BAE-4791-8E97-6F3F311CB5E2}">
      <dgm:prSet/>
      <dgm:spPr/>
      <dgm:t>
        <a:bodyPr/>
        <a:lstStyle/>
        <a:p>
          <a:endParaRPr lang="en-US"/>
        </a:p>
      </dgm:t>
    </dgm:pt>
    <dgm:pt modelId="{D171DC5C-909D-4DD1-8E9C-11C544BC5180}">
      <dgm:prSet/>
      <dgm:spPr/>
      <dgm:t>
        <a:bodyPr/>
        <a:lstStyle/>
        <a:p>
          <a:r>
            <a:rPr lang="en-CA"/>
            <a:t>Data governance frameworks</a:t>
          </a:r>
          <a:endParaRPr lang="en-US"/>
        </a:p>
      </dgm:t>
    </dgm:pt>
    <dgm:pt modelId="{91974BBD-5F28-4289-869B-DD996C06771C}" type="parTrans" cxnId="{313F70FE-8A81-43EE-898F-ACE17A464A66}">
      <dgm:prSet/>
      <dgm:spPr/>
      <dgm:t>
        <a:bodyPr/>
        <a:lstStyle/>
        <a:p>
          <a:endParaRPr lang="en-US"/>
        </a:p>
      </dgm:t>
    </dgm:pt>
    <dgm:pt modelId="{DFC1006E-2870-422F-9F21-789FCB49B969}" type="sibTrans" cxnId="{313F70FE-8A81-43EE-898F-ACE17A464A66}">
      <dgm:prSet/>
      <dgm:spPr/>
      <dgm:t>
        <a:bodyPr/>
        <a:lstStyle/>
        <a:p>
          <a:endParaRPr lang="en-US"/>
        </a:p>
      </dgm:t>
    </dgm:pt>
    <dgm:pt modelId="{E5F29AEA-23F7-4660-8169-C157A0892177}">
      <dgm:prSet/>
      <dgm:spPr/>
      <dgm:t>
        <a:bodyPr/>
        <a:lstStyle/>
        <a:p>
          <a:r>
            <a:rPr lang="en-CA" dirty="0"/>
            <a:t>IT governance frameworks</a:t>
          </a:r>
          <a:endParaRPr lang="en-US" dirty="0"/>
        </a:p>
      </dgm:t>
    </dgm:pt>
    <dgm:pt modelId="{E6A0957B-0EE2-48B9-911B-E30607A86529}" type="parTrans" cxnId="{35BA5825-666E-4BB9-B368-17C831FFBC15}">
      <dgm:prSet/>
      <dgm:spPr/>
      <dgm:t>
        <a:bodyPr/>
        <a:lstStyle/>
        <a:p>
          <a:endParaRPr lang="en-US"/>
        </a:p>
      </dgm:t>
    </dgm:pt>
    <dgm:pt modelId="{C39DC809-92F2-43AE-8101-C3FA10088901}" type="sibTrans" cxnId="{35BA5825-666E-4BB9-B368-17C831FFBC15}">
      <dgm:prSet/>
      <dgm:spPr/>
      <dgm:t>
        <a:bodyPr/>
        <a:lstStyle/>
        <a:p>
          <a:endParaRPr lang="en-US"/>
        </a:p>
      </dgm:t>
    </dgm:pt>
    <dgm:pt modelId="{44DE7676-5F6B-442F-909D-A26EF7E12D2B}">
      <dgm:prSet/>
      <dgm:spPr/>
      <dgm:t>
        <a:bodyPr/>
        <a:lstStyle/>
        <a:p>
          <a:r>
            <a:rPr lang="en-CA"/>
            <a:t>Human Rights Frameworks</a:t>
          </a:r>
          <a:endParaRPr lang="en-US"/>
        </a:p>
      </dgm:t>
    </dgm:pt>
    <dgm:pt modelId="{B97F9BC5-54F3-4A41-B3C9-EDE77DCA47A5}" type="parTrans" cxnId="{3D6C6AA4-5473-4BBD-A942-4B55C2AE6C0B}">
      <dgm:prSet/>
      <dgm:spPr/>
      <dgm:t>
        <a:bodyPr/>
        <a:lstStyle/>
        <a:p>
          <a:endParaRPr lang="en-US"/>
        </a:p>
      </dgm:t>
    </dgm:pt>
    <dgm:pt modelId="{5B5CBD74-058B-4443-B5FF-3317CD67161E}" type="sibTrans" cxnId="{3D6C6AA4-5473-4BBD-A942-4B55C2AE6C0B}">
      <dgm:prSet/>
      <dgm:spPr/>
      <dgm:t>
        <a:bodyPr/>
        <a:lstStyle/>
        <a:p>
          <a:endParaRPr lang="en-US"/>
        </a:p>
      </dgm:t>
    </dgm:pt>
    <dgm:pt modelId="{E54E4654-D8D1-4249-A3B8-13718445A84C}">
      <dgm:prSet/>
      <dgm:spPr/>
      <dgm:t>
        <a:bodyPr/>
        <a:lstStyle/>
        <a:p>
          <a:r>
            <a:rPr lang="en-CA"/>
            <a:t>Activation of Ethical Practices</a:t>
          </a:r>
          <a:endParaRPr lang="en-US"/>
        </a:p>
      </dgm:t>
    </dgm:pt>
    <dgm:pt modelId="{97773CF3-037E-4B69-A5E6-076CCB247D3B}" type="parTrans" cxnId="{CD7870AD-1C06-4040-A2A8-3B38A4EB71E1}">
      <dgm:prSet/>
      <dgm:spPr/>
      <dgm:t>
        <a:bodyPr/>
        <a:lstStyle/>
        <a:p>
          <a:endParaRPr lang="en-US"/>
        </a:p>
      </dgm:t>
    </dgm:pt>
    <dgm:pt modelId="{90161D6A-6D24-4370-87D7-EA7D7957D907}" type="sibTrans" cxnId="{CD7870AD-1C06-4040-A2A8-3B38A4EB71E1}">
      <dgm:prSet/>
      <dgm:spPr/>
      <dgm:t>
        <a:bodyPr/>
        <a:lstStyle/>
        <a:p>
          <a:endParaRPr lang="en-US"/>
        </a:p>
      </dgm:t>
    </dgm:pt>
    <dgm:pt modelId="{FEAF2430-93CA-4A8F-8B09-5C4DE69E8680}" type="pres">
      <dgm:prSet presAssocID="{5DD1876A-8D93-41E3-85FD-47252B6168B6}" presName="linear" presStyleCnt="0">
        <dgm:presLayoutVars>
          <dgm:dir/>
          <dgm:animLvl val="lvl"/>
          <dgm:resizeHandles val="exact"/>
        </dgm:presLayoutVars>
      </dgm:prSet>
      <dgm:spPr/>
    </dgm:pt>
    <dgm:pt modelId="{8F6FB35E-D869-4781-8D55-B1F6B40C8C76}" type="pres">
      <dgm:prSet presAssocID="{C5863BBC-9E31-4669-ADC5-A097FEE6EF3C}" presName="parentLin" presStyleCnt="0"/>
      <dgm:spPr/>
    </dgm:pt>
    <dgm:pt modelId="{A6E76ED8-9F09-4019-B784-9D51657B8009}" type="pres">
      <dgm:prSet presAssocID="{C5863BBC-9E31-4669-ADC5-A097FEE6EF3C}" presName="parentLeftMargin" presStyleLbl="node1" presStyleIdx="0" presStyleCnt="5"/>
      <dgm:spPr/>
    </dgm:pt>
    <dgm:pt modelId="{FD55D2CF-11E7-4153-944E-626A945B9E53}" type="pres">
      <dgm:prSet presAssocID="{C5863BBC-9E31-4669-ADC5-A097FEE6EF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674B59-E416-448A-8DD5-39F7010CC8EA}" type="pres">
      <dgm:prSet presAssocID="{C5863BBC-9E31-4669-ADC5-A097FEE6EF3C}" presName="negativeSpace" presStyleCnt="0"/>
      <dgm:spPr/>
    </dgm:pt>
    <dgm:pt modelId="{75BAC606-B9EC-4E32-B1E2-9E21D752EE6B}" type="pres">
      <dgm:prSet presAssocID="{C5863BBC-9E31-4669-ADC5-A097FEE6EF3C}" presName="childText" presStyleLbl="conFgAcc1" presStyleIdx="0" presStyleCnt="5">
        <dgm:presLayoutVars>
          <dgm:bulletEnabled val="1"/>
        </dgm:presLayoutVars>
      </dgm:prSet>
      <dgm:spPr/>
    </dgm:pt>
    <dgm:pt modelId="{86B6BB28-A307-448A-9D7F-E0DFB1BB0B0B}" type="pres">
      <dgm:prSet presAssocID="{68758391-B85D-455B-A734-7EE369265D60}" presName="spaceBetweenRectangles" presStyleCnt="0"/>
      <dgm:spPr/>
    </dgm:pt>
    <dgm:pt modelId="{8D0879B7-646A-48A8-B799-ED5E426A40CD}" type="pres">
      <dgm:prSet presAssocID="{F7C629B6-3005-45AB-9A9B-F74CBC7F87F1}" presName="parentLin" presStyleCnt="0"/>
      <dgm:spPr/>
    </dgm:pt>
    <dgm:pt modelId="{C7B07098-B44C-4448-A800-9E1045511491}" type="pres">
      <dgm:prSet presAssocID="{F7C629B6-3005-45AB-9A9B-F74CBC7F87F1}" presName="parentLeftMargin" presStyleLbl="node1" presStyleIdx="0" presStyleCnt="5"/>
      <dgm:spPr/>
    </dgm:pt>
    <dgm:pt modelId="{F08325AF-456E-46D4-A933-D6CF517718D3}" type="pres">
      <dgm:prSet presAssocID="{F7C629B6-3005-45AB-9A9B-F74CBC7F87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E6F7E0-5BA2-4BA8-9F5F-C6B96CFD571F}" type="pres">
      <dgm:prSet presAssocID="{F7C629B6-3005-45AB-9A9B-F74CBC7F87F1}" presName="negativeSpace" presStyleCnt="0"/>
      <dgm:spPr/>
    </dgm:pt>
    <dgm:pt modelId="{D8AB239E-673D-4696-8602-89476BC586BC}" type="pres">
      <dgm:prSet presAssocID="{F7C629B6-3005-45AB-9A9B-F74CBC7F87F1}" presName="childText" presStyleLbl="conFgAcc1" presStyleIdx="1" presStyleCnt="5">
        <dgm:presLayoutVars>
          <dgm:bulletEnabled val="1"/>
        </dgm:presLayoutVars>
      </dgm:prSet>
      <dgm:spPr/>
    </dgm:pt>
    <dgm:pt modelId="{AD93D51E-67A0-4C46-ACD4-EB9672131007}" type="pres">
      <dgm:prSet presAssocID="{15FF97C1-BCE9-4641-9F39-FE3F5E39413F}" presName="spaceBetweenRectangles" presStyleCnt="0"/>
      <dgm:spPr/>
    </dgm:pt>
    <dgm:pt modelId="{6FAFB65A-D963-40BB-8018-3F0CE9DD7413}" type="pres">
      <dgm:prSet presAssocID="{CE55362D-EB4B-46AB-B61E-B8656326EB2D}" presName="parentLin" presStyleCnt="0"/>
      <dgm:spPr/>
    </dgm:pt>
    <dgm:pt modelId="{FD8D22DF-BE55-41AD-8370-60F8EA295E32}" type="pres">
      <dgm:prSet presAssocID="{CE55362D-EB4B-46AB-B61E-B8656326EB2D}" presName="parentLeftMargin" presStyleLbl="node1" presStyleIdx="1" presStyleCnt="5"/>
      <dgm:spPr/>
    </dgm:pt>
    <dgm:pt modelId="{18C6A59F-1688-48E0-AD2F-F967756EC70E}" type="pres">
      <dgm:prSet presAssocID="{CE55362D-EB4B-46AB-B61E-B8656326EB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1E1D8E-2C8F-4CA8-AEB4-EDB3448000C9}" type="pres">
      <dgm:prSet presAssocID="{CE55362D-EB4B-46AB-B61E-B8656326EB2D}" presName="negativeSpace" presStyleCnt="0"/>
      <dgm:spPr/>
    </dgm:pt>
    <dgm:pt modelId="{9F2EBCA5-0C98-4859-A6E7-C68BB14C6C8F}" type="pres">
      <dgm:prSet presAssocID="{CE55362D-EB4B-46AB-B61E-B8656326EB2D}" presName="childText" presStyleLbl="conFgAcc1" presStyleIdx="2" presStyleCnt="5">
        <dgm:presLayoutVars>
          <dgm:bulletEnabled val="1"/>
        </dgm:presLayoutVars>
      </dgm:prSet>
      <dgm:spPr/>
    </dgm:pt>
    <dgm:pt modelId="{13FFDC76-396F-4E83-9106-263D5D71087E}" type="pres">
      <dgm:prSet presAssocID="{8421B0E3-8B94-422B-8C5E-D6E411A35A08}" presName="spaceBetweenRectangles" presStyleCnt="0"/>
      <dgm:spPr/>
    </dgm:pt>
    <dgm:pt modelId="{1A17B456-83F6-496B-B740-C4133CA895A1}" type="pres">
      <dgm:prSet presAssocID="{CC90D9F1-DA6C-4313-B75A-376866050442}" presName="parentLin" presStyleCnt="0"/>
      <dgm:spPr/>
    </dgm:pt>
    <dgm:pt modelId="{64DD4046-E182-4BAF-9F4A-56BF47E655B9}" type="pres">
      <dgm:prSet presAssocID="{CC90D9F1-DA6C-4313-B75A-376866050442}" presName="parentLeftMargin" presStyleLbl="node1" presStyleIdx="2" presStyleCnt="5"/>
      <dgm:spPr/>
    </dgm:pt>
    <dgm:pt modelId="{1DDA69E1-7A46-4D1D-A483-DE3C13E80F11}" type="pres">
      <dgm:prSet presAssocID="{CC90D9F1-DA6C-4313-B75A-3768660504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017AD1-1F24-4954-903A-EB1A49CB498A}" type="pres">
      <dgm:prSet presAssocID="{CC90D9F1-DA6C-4313-B75A-376866050442}" presName="negativeSpace" presStyleCnt="0"/>
      <dgm:spPr/>
    </dgm:pt>
    <dgm:pt modelId="{F56585F7-7D3D-4B0D-93FF-3879A1D7B9DC}" type="pres">
      <dgm:prSet presAssocID="{CC90D9F1-DA6C-4313-B75A-376866050442}" presName="childText" presStyleLbl="conFgAcc1" presStyleIdx="3" presStyleCnt="5">
        <dgm:presLayoutVars>
          <dgm:bulletEnabled val="1"/>
        </dgm:presLayoutVars>
      </dgm:prSet>
      <dgm:spPr/>
    </dgm:pt>
    <dgm:pt modelId="{C84576ED-14AE-4F6D-982A-B5C9699BBAB3}" type="pres">
      <dgm:prSet presAssocID="{EC8E4003-BE87-483C-923D-A907947137C3}" presName="spaceBetweenRectangles" presStyleCnt="0"/>
      <dgm:spPr/>
    </dgm:pt>
    <dgm:pt modelId="{444B30AB-0F80-4154-AFC4-E6F63E4C10DC}" type="pres">
      <dgm:prSet presAssocID="{E54E4654-D8D1-4249-A3B8-13718445A84C}" presName="parentLin" presStyleCnt="0"/>
      <dgm:spPr/>
    </dgm:pt>
    <dgm:pt modelId="{D609B88D-1E10-4DD5-8C5D-44F4243954B2}" type="pres">
      <dgm:prSet presAssocID="{E54E4654-D8D1-4249-A3B8-13718445A84C}" presName="parentLeftMargin" presStyleLbl="node1" presStyleIdx="3" presStyleCnt="5"/>
      <dgm:spPr/>
    </dgm:pt>
    <dgm:pt modelId="{DE2C2805-E085-4288-AFC5-FE98F225C0A0}" type="pres">
      <dgm:prSet presAssocID="{E54E4654-D8D1-4249-A3B8-13718445A84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7C718CC-F40C-4202-BBCD-DB8FB3E7F04C}" type="pres">
      <dgm:prSet presAssocID="{E54E4654-D8D1-4249-A3B8-13718445A84C}" presName="negativeSpace" presStyleCnt="0"/>
      <dgm:spPr/>
    </dgm:pt>
    <dgm:pt modelId="{CE8CD4FA-C4C8-4D74-AD2A-BCB687F6E275}" type="pres">
      <dgm:prSet presAssocID="{E54E4654-D8D1-4249-A3B8-13718445A84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5C9DD02-C646-46C5-A8DF-7F0C8AC05BC3}" type="presOf" srcId="{F7C629B6-3005-45AB-9A9B-F74CBC7F87F1}" destId="{F08325AF-456E-46D4-A933-D6CF517718D3}" srcOrd="1" destOrd="0" presId="urn:microsoft.com/office/officeart/2005/8/layout/list1"/>
    <dgm:cxn modelId="{7534E70A-5127-49E0-B1D2-80A23A2BF920}" type="presOf" srcId="{44DE7676-5F6B-442F-909D-A26EF7E12D2B}" destId="{F56585F7-7D3D-4B0D-93FF-3879A1D7B9DC}" srcOrd="0" destOrd="3" presId="urn:microsoft.com/office/officeart/2005/8/layout/list1"/>
    <dgm:cxn modelId="{3C29BC0B-E66A-4440-8F98-CC17FCF5713F}" type="presOf" srcId="{CC90D9F1-DA6C-4313-B75A-376866050442}" destId="{1DDA69E1-7A46-4D1D-A483-DE3C13E80F11}" srcOrd="1" destOrd="0" presId="urn:microsoft.com/office/officeart/2005/8/layout/list1"/>
    <dgm:cxn modelId="{E29B640E-F0B7-44B0-8EC3-0224BDABC470}" type="presOf" srcId="{CE55362D-EB4B-46AB-B61E-B8656326EB2D}" destId="{FD8D22DF-BE55-41AD-8370-60F8EA295E32}" srcOrd="0" destOrd="0" presId="urn:microsoft.com/office/officeart/2005/8/layout/list1"/>
    <dgm:cxn modelId="{35BA5825-666E-4BB9-B368-17C831FFBC15}" srcId="{CC90D9F1-DA6C-4313-B75A-376866050442}" destId="{E5F29AEA-23F7-4660-8169-C157A0892177}" srcOrd="2" destOrd="0" parTransId="{E6A0957B-0EE2-48B9-911B-E30607A86529}" sibTransId="{C39DC809-92F2-43AE-8101-C3FA10088901}"/>
    <dgm:cxn modelId="{A8256A2D-2CB0-47B8-8F4C-34DF0F3FA62F}" type="presOf" srcId="{E54E4654-D8D1-4249-A3B8-13718445A84C}" destId="{D609B88D-1E10-4DD5-8C5D-44F4243954B2}" srcOrd="0" destOrd="0" presId="urn:microsoft.com/office/officeart/2005/8/layout/list1"/>
    <dgm:cxn modelId="{6E7B8932-6682-4191-A161-CCA86C308168}" srcId="{5DD1876A-8D93-41E3-85FD-47252B6168B6}" destId="{F7C629B6-3005-45AB-9A9B-F74CBC7F87F1}" srcOrd="1" destOrd="0" parTransId="{ECF60CA5-B32A-45E8-850C-3C17F0CC3076}" sibTransId="{15FF97C1-BCE9-4641-9F39-FE3F5E39413F}"/>
    <dgm:cxn modelId="{48D8133B-E901-4DEA-88A4-E2F2F72C54AE}" srcId="{5DD1876A-8D93-41E3-85FD-47252B6168B6}" destId="{CE55362D-EB4B-46AB-B61E-B8656326EB2D}" srcOrd="2" destOrd="0" parTransId="{8D9133CA-E1B6-4C14-80FD-27EE4260CB4B}" sibTransId="{8421B0E3-8B94-422B-8C5E-D6E411A35A08}"/>
    <dgm:cxn modelId="{67B41E67-4176-4329-A0EF-79599069D4EB}" type="presOf" srcId="{D171DC5C-909D-4DD1-8E9C-11C544BC5180}" destId="{F56585F7-7D3D-4B0D-93FF-3879A1D7B9DC}" srcOrd="0" destOrd="1" presId="urn:microsoft.com/office/officeart/2005/8/layout/list1"/>
    <dgm:cxn modelId="{6A768768-BBC3-44F1-9AE8-210F4B127B35}" type="presOf" srcId="{F7C629B6-3005-45AB-9A9B-F74CBC7F87F1}" destId="{C7B07098-B44C-4448-A800-9E1045511491}" srcOrd="0" destOrd="0" presId="urn:microsoft.com/office/officeart/2005/8/layout/list1"/>
    <dgm:cxn modelId="{E78BA568-7D2B-4549-8D31-DBEBDE325C03}" type="presOf" srcId="{CC90D9F1-DA6C-4313-B75A-376866050442}" destId="{64DD4046-E182-4BAF-9F4A-56BF47E655B9}" srcOrd="0" destOrd="0" presId="urn:microsoft.com/office/officeart/2005/8/layout/list1"/>
    <dgm:cxn modelId="{26A16469-2EE5-4034-9D5D-9B8AD95562FA}" srcId="{5DD1876A-8D93-41E3-85FD-47252B6168B6}" destId="{C5863BBC-9E31-4669-ADC5-A097FEE6EF3C}" srcOrd="0" destOrd="0" parTransId="{33ECB6A7-4248-4BD0-8EDD-4AC60B8CBD65}" sibTransId="{68758391-B85D-455B-A734-7EE369265D60}"/>
    <dgm:cxn modelId="{C97C034B-40FC-42C3-821A-2DE116AB2641}" srcId="{5DD1876A-8D93-41E3-85FD-47252B6168B6}" destId="{CC90D9F1-DA6C-4313-B75A-376866050442}" srcOrd="3" destOrd="0" parTransId="{147701B0-80E0-438A-B0F0-63B748B64D23}" sibTransId="{EC8E4003-BE87-483C-923D-A907947137C3}"/>
    <dgm:cxn modelId="{B372EC6D-6B18-4B85-82F5-11234BF1AB47}" type="presOf" srcId="{E54E4654-D8D1-4249-A3B8-13718445A84C}" destId="{DE2C2805-E085-4288-AFC5-FE98F225C0A0}" srcOrd="1" destOrd="0" presId="urn:microsoft.com/office/officeart/2005/8/layout/list1"/>
    <dgm:cxn modelId="{76B3FA92-7BA5-4E7C-9B0B-F335D7D05FC0}" type="presOf" srcId="{5DD1876A-8D93-41E3-85FD-47252B6168B6}" destId="{FEAF2430-93CA-4A8F-8B09-5C4DE69E8680}" srcOrd="0" destOrd="0" presId="urn:microsoft.com/office/officeart/2005/8/layout/list1"/>
    <dgm:cxn modelId="{5E30139C-46A9-433E-A97E-4D97F687F9F9}" type="presOf" srcId="{CE55362D-EB4B-46AB-B61E-B8656326EB2D}" destId="{18C6A59F-1688-48E0-AD2F-F967756EC70E}" srcOrd="1" destOrd="0" presId="urn:microsoft.com/office/officeart/2005/8/layout/list1"/>
    <dgm:cxn modelId="{25A05EA2-C994-49A8-9B46-08B51D460FE5}" type="presOf" srcId="{E5F29AEA-23F7-4660-8169-C157A0892177}" destId="{F56585F7-7D3D-4B0D-93FF-3879A1D7B9DC}" srcOrd="0" destOrd="2" presId="urn:microsoft.com/office/officeart/2005/8/layout/list1"/>
    <dgm:cxn modelId="{3D6C6AA4-5473-4BBD-A942-4B55C2AE6C0B}" srcId="{CC90D9F1-DA6C-4313-B75A-376866050442}" destId="{44DE7676-5F6B-442F-909D-A26EF7E12D2B}" srcOrd="3" destOrd="0" parTransId="{B97F9BC5-54F3-4A41-B3C9-EDE77DCA47A5}" sibTransId="{5B5CBD74-058B-4443-B5FF-3317CD67161E}"/>
    <dgm:cxn modelId="{CD7870AD-1C06-4040-A2A8-3B38A4EB71E1}" srcId="{5DD1876A-8D93-41E3-85FD-47252B6168B6}" destId="{E54E4654-D8D1-4249-A3B8-13718445A84C}" srcOrd="4" destOrd="0" parTransId="{97773CF3-037E-4B69-A5E6-076CCB247D3B}" sibTransId="{90161D6A-6D24-4370-87D7-EA7D7957D907}"/>
    <dgm:cxn modelId="{34DEE7B9-2AA1-4B32-BF49-24ABAF17A263}" type="presOf" srcId="{C5863BBC-9E31-4669-ADC5-A097FEE6EF3C}" destId="{A6E76ED8-9F09-4019-B784-9D51657B8009}" srcOrd="0" destOrd="0" presId="urn:microsoft.com/office/officeart/2005/8/layout/list1"/>
    <dgm:cxn modelId="{706A13C8-CB19-415F-AC7C-656F863F25CA}" type="presOf" srcId="{78687F84-D9EF-4D89-9E0A-FDDBF5B73133}" destId="{F56585F7-7D3D-4B0D-93FF-3879A1D7B9DC}" srcOrd="0" destOrd="0" presId="urn:microsoft.com/office/officeart/2005/8/layout/list1"/>
    <dgm:cxn modelId="{6D94A1F0-9BAE-4791-8E97-6F3F311CB5E2}" srcId="{CC90D9F1-DA6C-4313-B75A-376866050442}" destId="{78687F84-D9EF-4D89-9E0A-FDDBF5B73133}" srcOrd="0" destOrd="0" parTransId="{F0470A73-E9F0-4E11-9C58-791E07C3E0D3}" sibTransId="{969506E0-1505-4032-A351-38C0F7AAF407}"/>
    <dgm:cxn modelId="{313F70FE-8A81-43EE-898F-ACE17A464A66}" srcId="{CC90D9F1-DA6C-4313-B75A-376866050442}" destId="{D171DC5C-909D-4DD1-8E9C-11C544BC5180}" srcOrd="1" destOrd="0" parTransId="{91974BBD-5F28-4289-869B-DD996C06771C}" sibTransId="{DFC1006E-2870-422F-9F21-789FCB49B969}"/>
    <dgm:cxn modelId="{7156F8FE-CAF3-498E-A581-9E89AA13182E}" type="presOf" srcId="{C5863BBC-9E31-4669-ADC5-A097FEE6EF3C}" destId="{FD55D2CF-11E7-4153-944E-626A945B9E53}" srcOrd="1" destOrd="0" presId="urn:microsoft.com/office/officeart/2005/8/layout/list1"/>
    <dgm:cxn modelId="{EE151C80-A4EB-4B86-9229-333621CF2725}" type="presParOf" srcId="{FEAF2430-93CA-4A8F-8B09-5C4DE69E8680}" destId="{8F6FB35E-D869-4781-8D55-B1F6B40C8C76}" srcOrd="0" destOrd="0" presId="urn:microsoft.com/office/officeart/2005/8/layout/list1"/>
    <dgm:cxn modelId="{FDBDD1A3-2CA7-435F-A2E1-8DB0CA7966C4}" type="presParOf" srcId="{8F6FB35E-D869-4781-8D55-B1F6B40C8C76}" destId="{A6E76ED8-9F09-4019-B784-9D51657B8009}" srcOrd="0" destOrd="0" presId="urn:microsoft.com/office/officeart/2005/8/layout/list1"/>
    <dgm:cxn modelId="{EFEE1B96-2FF5-452E-82C3-A32D2A7EAB22}" type="presParOf" srcId="{8F6FB35E-D869-4781-8D55-B1F6B40C8C76}" destId="{FD55D2CF-11E7-4153-944E-626A945B9E53}" srcOrd="1" destOrd="0" presId="urn:microsoft.com/office/officeart/2005/8/layout/list1"/>
    <dgm:cxn modelId="{7FE8DC8C-E8D1-45B0-AEBB-593911330B80}" type="presParOf" srcId="{FEAF2430-93CA-4A8F-8B09-5C4DE69E8680}" destId="{4B674B59-E416-448A-8DD5-39F7010CC8EA}" srcOrd="1" destOrd="0" presId="urn:microsoft.com/office/officeart/2005/8/layout/list1"/>
    <dgm:cxn modelId="{7C848F84-7310-44B1-8C8E-E5B237430A89}" type="presParOf" srcId="{FEAF2430-93CA-4A8F-8B09-5C4DE69E8680}" destId="{75BAC606-B9EC-4E32-B1E2-9E21D752EE6B}" srcOrd="2" destOrd="0" presId="urn:microsoft.com/office/officeart/2005/8/layout/list1"/>
    <dgm:cxn modelId="{E14C7E66-5DBF-421A-BC0F-CD23529FF8AF}" type="presParOf" srcId="{FEAF2430-93CA-4A8F-8B09-5C4DE69E8680}" destId="{86B6BB28-A307-448A-9D7F-E0DFB1BB0B0B}" srcOrd="3" destOrd="0" presId="urn:microsoft.com/office/officeart/2005/8/layout/list1"/>
    <dgm:cxn modelId="{656BDE69-3880-49C5-9485-5606E5CFF4B3}" type="presParOf" srcId="{FEAF2430-93CA-4A8F-8B09-5C4DE69E8680}" destId="{8D0879B7-646A-48A8-B799-ED5E426A40CD}" srcOrd="4" destOrd="0" presId="urn:microsoft.com/office/officeart/2005/8/layout/list1"/>
    <dgm:cxn modelId="{8DC6CC32-5482-4B13-8684-26651C7C8E38}" type="presParOf" srcId="{8D0879B7-646A-48A8-B799-ED5E426A40CD}" destId="{C7B07098-B44C-4448-A800-9E1045511491}" srcOrd="0" destOrd="0" presId="urn:microsoft.com/office/officeart/2005/8/layout/list1"/>
    <dgm:cxn modelId="{C94C3D0C-C444-40E4-835A-16DAB93A57F5}" type="presParOf" srcId="{8D0879B7-646A-48A8-B799-ED5E426A40CD}" destId="{F08325AF-456E-46D4-A933-D6CF517718D3}" srcOrd="1" destOrd="0" presId="urn:microsoft.com/office/officeart/2005/8/layout/list1"/>
    <dgm:cxn modelId="{925F4DFA-C401-4EFB-8FF9-6524E6D94ACC}" type="presParOf" srcId="{FEAF2430-93CA-4A8F-8B09-5C4DE69E8680}" destId="{ADE6F7E0-5BA2-4BA8-9F5F-C6B96CFD571F}" srcOrd="5" destOrd="0" presId="urn:microsoft.com/office/officeart/2005/8/layout/list1"/>
    <dgm:cxn modelId="{0A6A5784-D1DB-46D0-85FC-2836D5E5FBC5}" type="presParOf" srcId="{FEAF2430-93CA-4A8F-8B09-5C4DE69E8680}" destId="{D8AB239E-673D-4696-8602-89476BC586BC}" srcOrd="6" destOrd="0" presId="urn:microsoft.com/office/officeart/2005/8/layout/list1"/>
    <dgm:cxn modelId="{23FB091E-EEB4-458F-8A1F-CC9AE7199825}" type="presParOf" srcId="{FEAF2430-93CA-4A8F-8B09-5C4DE69E8680}" destId="{AD93D51E-67A0-4C46-ACD4-EB9672131007}" srcOrd="7" destOrd="0" presId="urn:microsoft.com/office/officeart/2005/8/layout/list1"/>
    <dgm:cxn modelId="{169AEEF1-A9C8-4DC1-927D-BF8AC5549223}" type="presParOf" srcId="{FEAF2430-93CA-4A8F-8B09-5C4DE69E8680}" destId="{6FAFB65A-D963-40BB-8018-3F0CE9DD7413}" srcOrd="8" destOrd="0" presId="urn:microsoft.com/office/officeart/2005/8/layout/list1"/>
    <dgm:cxn modelId="{70643524-3176-453C-843E-CA0E3C4D8280}" type="presParOf" srcId="{6FAFB65A-D963-40BB-8018-3F0CE9DD7413}" destId="{FD8D22DF-BE55-41AD-8370-60F8EA295E32}" srcOrd="0" destOrd="0" presId="urn:microsoft.com/office/officeart/2005/8/layout/list1"/>
    <dgm:cxn modelId="{09588101-38D8-428E-B24A-8F90FFB5EEFB}" type="presParOf" srcId="{6FAFB65A-D963-40BB-8018-3F0CE9DD7413}" destId="{18C6A59F-1688-48E0-AD2F-F967756EC70E}" srcOrd="1" destOrd="0" presId="urn:microsoft.com/office/officeart/2005/8/layout/list1"/>
    <dgm:cxn modelId="{1F8A3F3A-39A3-4F91-86D0-18307C54EDEA}" type="presParOf" srcId="{FEAF2430-93CA-4A8F-8B09-5C4DE69E8680}" destId="{491E1D8E-2C8F-4CA8-AEB4-EDB3448000C9}" srcOrd="9" destOrd="0" presId="urn:microsoft.com/office/officeart/2005/8/layout/list1"/>
    <dgm:cxn modelId="{F0DABDB7-7427-42BF-AF30-7283B7316BFA}" type="presParOf" srcId="{FEAF2430-93CA-4A8F-8B09-5C4DE69E8680}" destId="{9F2EBCA5-0C98-4859-A6E7-C68BB14C6C8F}" srcOrd="10" destOrd="0" presId="urn:microsoft.com/office/officeart/2005/8/layout/list1"/>
    <dgm:cxn modelId="{61414045-CB87-4CB5-93FD-2111A47545D2}" type="presParOf" srcId="{FEAF2430-93CA-4A8F-8B09-5C4DE69E8680}" destId="{13FFDC76-396F-4E83-9106-263D5D71087E}" srcOrd="11" destOrd="0" presId="urn:microsoft.com/office/officeart/2005/8/layout/list1"/>
    <dgm:cxn modelId="{4719006C-BA3C-4407-BE11-BF507A5A8930}" type="presParOf" srcId="{FEAF2430-93CA-4A8F-8B09-5C4DE69E8680}" destId="{1A17B456-83F6-496B-B740-C4133CA895A1}" srcOrd="12" destOrd="0" presId="urn:microsoft.com/office/officeart/2005/8/layout/list1"/>
    <dgm:cxn modelId="{72D5DCCD-8BF1-4846-A3C1-65F002469944}" type="presParOf" srcId="{1A17B456-83F6-496B-B740-C4133CA895A1}" destId="{64DD4046-E182-4BAF-9F4A-56BF47E655B9}" srcOrd="0" destOrd="0" presId="urn:microsoft.com/office/officeart/2005/8/layout/list1"/>
    <dgm:cxn modelId="{CA93CB0C-645F-42AC-A118-CE4CF405A1D9}" type="presParOf" srcId="{1A17B456-83F6-496B-B740-C4133CA895A1}" destId="{1DDA69E1-7A46-4D1D-A483-DE3C13E80F11}" srcOrd="1" destOrd="0" presId="urn:microsoft.com/office/officeart/2005/8/layout/list1"/>
    <dgm:cxn modelId="{A30A4CA2-A92A-41FC-8D49-E9F58AE83DE7}" type="presParOf" srcId="{FEAF2430-93CA-4A8F-8B09-5C4DE69E8680}" destId="{5A017AD1-1F24-4954-903A-EB1A49CB498A}" srcOrd="13" destOrd="0" presId="urn:microsoft.com/office/officeart/2005/8/layout/list1"/>
    <dgm:cxn modelId="{D17315BA-0FD1-4484-B644-55B87410757F}" type="presParOf" srcId="{FEAF2430-93CA-4A8F-8B09-5C4DE69E8680}" destId="{F56585F7-7D3D-4B0D-93FF-3879A1D7B9DC}" srcOrd="14" destOrd="0" presId="urn:microsoft.com/office/officeart/2005/8/layout/list1"/>
    <dgm:cxn modelId="{14F658C9-E3E4-43E5-8678-C4D3DF08BDA2}" type="presParOf" srcId="{FEAF2430-93CA-4A8F-8B09-5C4DE69E8680}" destId="{C84576ED-14AE-4F6D-982A-B5C9699BBAB3}" srcOrd="15" destOrd="0" presId="urn:microsoft.com/office/officeart/2005/8/layout/list1"/>
    <dgm:cxn modelId="{01D4984F-E70D-474E-8FBC-292A73E54E76}" type="presParOf" srcId="{FEAF2430-93CA-4A8F-8B09-5C4DE69E8680}" destId="{444B30AB-0F80-4154-AFC4-E6F63E4C10DC}" srcOrd="16" destOrd="0" presId="urn:microsoft.com/office/officeart/2005/8/layout/list1"/>
    <dgm:cxn modelId="{1ACD5655-59EE-43E3-B095-BC551AC34E6F}" type="presParOf" srcId="{444B30AB-0F80-4154-AFC4-E6F63E4C10DC}" destId="{D609B88D-1E10-4DD5-8C5D-44F4243954B2}" srcOrd="0" destOrd="0" presId="urn:microsoft.com/office/officeart/2005/8/layout/list1"/>
    <dgm:cxn modelId="{3388135E-46FC-429C-A4D6-CE13AE289BA6}" type="presParOf" srcId="{444B30AB-0F80-4154-AFC4-E6F63E4C10DC}" destId="{DE2C2805-E085-4288-AFC5-FE98F225C0A0}" srcOrd="1" destOrd="0" presId="urn:microsoft.com/office/officeart/2005/8/layout/list1"/>
    <dgm:cxn modelId="{D2869DA3-544F-4779-B55B-B0AB337EE764}" type="presParOf" srcId="{FEAF2430-93CA-4A8F-8B09-5C4DE69E8680}" destId="{B7C718CC-F40C-4202-BBCD-DB8FB3E7F04C}" srcOrd="17" destOrd="0" presId="urn:microsoft.com/office/officeart/2005/8/layout/list1"/>
    <dgm:cxn modelId="{B014BF67-2E9F-4497-A3F5-988B3070B1A6}" type="presParOf" srcId="{FEAF2430-93CA-4A8F-8B09-5C4DE69E8680}" destId="{CE8CD4FA-C4C8-4D74-AD2A-BCB687F6E27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AC606-B9EC-4E32-B1E2-9E21D752EE6B}">
      <dsp:nvSpPr>
        <dsp:cNvPr id="0" name=""/>
        <dsp:cNvSpPr/>
      </dsp:nvSpPr>
      <dsp:spPr>
        <a:xfrm>
          <a:off x="0" y="316937"/>
          <a:ext cx="69114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D2CF-11E7-4153-944E-626A945B9E53}">
      <dsp:nvSpPr>
        <dsp:cNvPr id="0" name=""/>
        <dsp:cNvSpPr/>
      </dsp:nvSpPr>
      <dsp:spPr>
        <a:xfrm>
          <a:off x="345572" y="21737"/>
          <a:ext cx="4838019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66" tIns="0" rIns="182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Managing for risk</a:t>
          </a:r>
          <a:endParaRPr lang="en-US" sz="2000" kern="1200"/>
        </a:p>
      </dsp:txBody>
      <dsp:txXfrm>
        <a:off x="374393" y="50558"/>
        <a:ext cx="4780377" cy="532758"/>
      </dsp:txXfrm>
    </dsp:sp>
    <dsp:sp modelId="{D8AB239E-673D-4696-8602-89476BC586BC}">
      <dsp:nvSpPr>
        <dsp:cNvPr id="0" name=""/>
        <dsp:cNvSpPr/>
      </dsp:nvSpPr>
      <dsp:spPr>
        <a:xfrm>
          <a:off x="0" y="1224137"/>
          <a:ext cx="69114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325AF-456E-46D4-A933-D6CF517718D3}">
      <dsp:nvSpPr>
        <dsp:cNvPr id="0" name=""/>
        <dsp:cNvSpPr/>
      </dsp:nvSpPr>
      <dsp:spPr>
        <a:xfrm>
          <a:off x="345572" y="928937"/>
          <a:ext cx="4838019" cy="5904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66" tIns="0" rIns="182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The need for practices, not principles</a:t>
          </a:r>
          <a:endParaRPr lang="en-US" sz="2000" kern="1200"/>
        </a:p>
      </dsp:txBody>
      <dsp:txXfrm>
        <a:off x="374393" y="957758"/>
        <a:ext cx="4780377" cy="532758"/>
      </dsp:txXfrm>
    </dsp:sp>
    <dsp:sp modelId="{9F2EBCA5-0C98-4859-A6E7-C68BB14C6C8F}">
      <dsp:nvSpPr>
        <dsp:cNvPr id="0" name=""/>
        <dsp:cNvSpPr/>
      </dsp:nvSpPr>
      <dsp:spPr>
        <a:xfrm>
          <a:off x="0" y="2131337"/>
          <a:ext cx="69114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A59F-1688-48E0-AD2F-F967756EC70E}">
      <dsp:nvSpPr>
        <dsp:cNvPr id="0" name=""/>
        <dsp:cNvSpPr/>
      </dsp:nvSpPr>
      <dsp:spPr>
        <a:xfrm>
          <a:off x="345572" y="1836137"/>
          <a:ext cx="4838019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66" tIns="0" rIns="182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Some simple practices</a:t>
          </a:r>
          <a:endParaRPr lang="en-US" sz="2000" kern="1200"/>
        </a:p>
      </dsp:txBody>
      <dsp:txXfrm>
        <a:off x="374393" y="1864958"/>
        <a:ext cx="4780377" cy="532758"/>
      </dsp:txXfrm>
    </dsp:sp>
    <dsp:sp modelId="{F56585F7-7D3D-4B0D-93FF-3879A1D7B9DC}">
      <dsp:nvSpPr>
        <dsp:cNvPr id="0" name=""/>
        <dsp:cNvSpPr/>
      </dsp:nvSpPr>
      <dsp:spPr>
        <a:xfrm>
          <a:off x="0" y="3038537"/>
          <a:ext cx="6911457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406" tIns="416560" rIns="5364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/>
            <a:t>Ethical practices frameworks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/>
            <a:t>Data governance frameworks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IT governance frameworks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/>
            <a:t>Human Rights Frameworks</a:t>
          </a:r>
          <a:endParaRPr lang="en-US" sz="2000" kern="1200"/>
        </a:p>
      </dsp:txBody>
      <dsp:txXfrm>
        <a:off x="0" y="3038537"/>
        <a:ext cx="6911457" cy="1827000"/>
      </dsp:txXfrm>
    </dsp:sp>
    <dsp:sp modelId="{1DDA69E1-7A46-4D1D-A483-DE3C13E80F11}">
      <dsp:nvSpPr>
        <dsp:cNvPr id="0" name=""/>
        <dsp:cNvSpPr/>
      </dsp:nvSpPr>
      <dsp:spPr>
        <a:xfrm>
          <a:off x="345572" y="2743337"/>
          <a:ext cx="4838019" cy="5904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66" tIns="0" rIns="182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Frameworks:</a:t>
          </a:r>
          <a:endParaRPr lang="en-US" sz="2000" kern="1200"/>
        </a:p>
      </dsp:txBody>
      <dsp:txXfrm>
        <a:off x="374393" y="2772158"/>
        <a:ext cx="4780377" cy="532758"/>
      </dsp:txXfrm>
    </dsp:sp>
    <dsp:sp modelId="{CE8CD4FA-C4C8-4D74-AD2A-BCB687F6E275}">
      <dsp:nvSpPr>
        <dsp:cNvPr id="0" name=""/>
        <dsp:cNvSpPr/>
      </dsp:nvSpPr>
      <dsp:spPr>
        <a:xfrm>
          <a:off x="0" y="5268738"/>
          <a:ext cx="69114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2805-E085-4288-AFC5-FE98F225C0A0}">
      <dsp:nvSpPr>
        <dsp:cNvPr id="0" name=""/>
        <dsp:cNvSpPr/>
      </dsp:nvSpPr>
      <dsp:spPr>
        <a:xfrm>
          <a:off x="345572" y="4973538"/>
          <a:ext cx="4838019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66" tIns="0" rIns="182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Activation of Ethical Practices</a:t>
          </a:r>
          <a:endParaRPr lang="en-US" sz="2000" kern="1200"/>
        </a:p>
      </dsp:txBody>
      <dsp:txXfrm>
        <a:off x="374393" y="5002359"/>
        <a:ext cx="478037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29A9-946A-4150-B5F2-9E818A9B6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4B999-4316-4B55-A6F5-4D22E91EA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4CBB-A467-41B0-BCC8-50E34E5A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B85E-8B36-40BB-A851-87127725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8306-6AD7-41BB-9A67-A919F423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2FE-1596-4370-8344-8D6552B6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F3588-8D62-4C67-B504-55350D701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4111-E109-45A0-84CE-642A59C5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D478A-69BB-4E97-9A6C-34E20305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4BB6-3E2F-41F0-BDC4-C4F721E9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22B02-39AE-4173-A945-D9C4639FD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753-B732-4E46-B20B-742056FB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2C2B2-DABB-4360-AB4C-B513D952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DBFE9-C29A-4570-956B-CB07E9A1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518B-865C-4DE0-B75D-053DE210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2546-5946-4E0B-ABD6-B6B34BF3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044EC-7AD1-42B8-97B5-A70D2E52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6FDCC-BA59-43BC-A5B5-105E54C8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7C4B-6527-40F7-B24F-5A94812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DB36-624F-4B0F-A125-EA27F4A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DD68-0350-46A3-9BA9-09F4D267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45E41-A119-4D3A-AD61-E33D7547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D125-934F-4FCB-8108-E6E57FF3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7B15-F4A6-4C97-92BB-8EB27BE4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C6C7-0ACF-4158-8562-FC853332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9A14-7BC5-4F19-A820-4E831BF0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C34A-6E6F-41E4-B75E-1AE8F1B18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9C337-76AF-441A-89D2-C2FDDF562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7CCF-B482-49B7-B93A-255E4AF9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B802C-79CF-42CE-9A26-1B082C2B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898BD-757E-44C6-A082-8EB08AF2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3589-FB2B-4A66-BBAC-83E3D964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67856-8E56-4361-88F0-C7900E1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DFFE2-66B6-4B0C-AC29-CFB71BD0E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2D3B8-D9DE-4079-BD12-9767F7BAC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11ED5-357D-45AD-AC6A-8E88E129E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FE371-B39A-4B75-8DE7-60F4DD91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74A2D-50C9-4A8C-8204-A5B25D2F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A69B0-73FE-4854-8605-1AC4B5F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B025-6A38-45BE-B9B2-F79A879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03615-1B9F-441F-BA2F-46991E5A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A4440-A9EB-4890-A747-22D06043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C37E7-7ABA-4829-B1D6-4ABB9CE3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F5F9B-9473-45B0-9688-A7605B1E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ADA9D-2CD5-4CD3-AD90-5A6A162E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5CB4-FB99-4C7B-99D8-600BBF04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779E-14D2-4EEC-8988-7BB21B2C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1C4C-714A-4FC4-B618-740D5AD6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77A8F-FC61-419C-B62F-AB6EA9499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5DB8C-4E65-4F2B-BB34-5FAB3886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4BF0E-D10C-4244-88A4-4AC7C295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46040-1226-4183-B98F-000B9485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84F2-5E4B-4364-9648-3A4F6F03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6277C-8F63-4839-B63F-D419C996E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077D-487D-4B25-958E-2BA5FB1B1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7CF2-3C42-4FC0-9CDE-4C93D350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5B570-BC48-40EB-A399-1BA1CF8D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04CEF-C85B-485D-951A-9C8626C6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40E76-DCE9-40A1-B52F-32B82D85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A929C-DB03-4ACE-B977-11582F5B7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A348-72C0-4BB3-AB86-B0FA10BA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612FF-F8C6-4779-BE93-CD288D4C5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4A06-CDFB-4241-AE14-BE809A62D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illytop10.com/previous-lists/2020-list/the-corruption-of-tech-ethic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0.01167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0.01167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cunesco.ca/-/media/Files/Unesco/Resources/2018/10/GlobalCitizenshipEducationASPnetSchools-compressed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pa.ca/docs/File/Ethics/CPA_Code_2017_4thEd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shrm.org/resourcesandtools/hr-topics/behavioral-competencies/ethical-practice/pages/ethical-and-legal-responsibilities-for-hr-professionals.asp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o-e1ns.com/products/e1ns-solution-packages/e1ns-solution-package-medical-technology/plato-risk-management-1497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edgeglobal.com/news/2017-2-19-lifting-the-ip-fog-of-wa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fmagazine.com/post-entry/november-2017-12-principles-of-best-practice-fp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10.01167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liance.seas.upenn.edu/~cis520/wiki/index.php?n=Lectures.DecisionTre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illytop10.com/previous-lists/2020-list/the-corruption-of-tech-ethic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floor, sport&#10;&#10;Description automatically generated">
            <a:extLst>
              <a:ext uri="{FF2B5EF4-FFF2-40B4-BE49-F238E27FC236}">
                <a16:creationId xmlns:a16="http://schemas.microsoft.com/office/drawing/2014/main" id="{D22294A5-AD37-4DBA-8C75-CFE20431E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E806C-672B-446D-9086-9ECE72A1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Ethical Practices: Part One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5473E-0611-4B23-A432-8A7945B85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22,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8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0BEC-07BB-481B-B23B-32D41CA6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19FE-D3DA-470A-B7D9-53D6FC6E4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more complex environments, a process-based approach is used, such as a management framework:</a:t>
            </a:r>
          </a:p>
          <a:p>
            <a:pPr lvl="1"/>
            <a:r>
              <a:rPr lang="en-US" dirty="0"/>
              <a:t>identify the things that ought to be done</a:t>
            </a:r>
          </a:p>
          <a:p>
            <a:pPr lvl="1"/>
            <a:r>
              <a:rPr lang="en-US" dirty="0"/>
              <a:t>name issues to be considered</a:t>
            </a:r>
          </a:p>
          <a:p>
            <a:pPr lvl="1"/>
            <a:r>
              <a:rPr lang="en-US" dirty="0"/>
              <a:t>identify people involved in considering them</a:t>
            </a:r>
          </a:p>
          <a:p>
            <a:pPr lvl="1"/>
            <a:r>
              <a:rPr lang="en-US" dirty="0"/>
              <a:t>note the resources to be consulted. </a:t>
            </a:r>
          </a:p>
          <a:p>
            <a:pPr marL="0" indent="0">
              <a:buNone/>
            </a:pPr>
            <a:r>
              <a:rPr lang="en-US" dirty="0"/>
              <a:t>But the actual consideration, and the outcome of the consideration, is determined by the process.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6FBF1-F089-4EC5-85ED-B6DABD9BEF9F}"/>
              </a:ext>
            </a:extLst>
          </p:cNvPr>
          <p:cNvSpPr txBox="1"/>
          <p:nvPr/>
        </p:nvSpPr>
        <p:spPr>
          <a:xfrm>
            <a:off x="962186" y="5388570"/>
            <a:ext cx="9767806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“It’s the ability to organize thoughts into a formal framework that allows ethics to move forward instead of whirl around as a series of open-ended questions.” </a:t>
            </a:r>
          </a:p>
          <a:p>
            <a:r>
              <a:rPr lang="en-US" dirty="0"/>
              <a:t>Jessica Baron,  </a:t>
            </a:r>
            <a:r>
              <a:rPr lang="en-US" dirty="0">
                <a:hlinkClick r:id="rId2"/>
              </a:rPr>
              <a:t>https://reillytop10.com/previous-lists/2020-list/the-corruption-of-tech-ethics/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8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C656-8553-4031-9CE8-91C5C20A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Organizing Multidisciplinary Practitioners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F4981D-59F8-438D-9B34-3F002DFEC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010" y="1404937"/>
            <a:ext cx="9533090" cy="442301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273832-DC93-44AC-BDCF-9D56532D0F06}"/>
              </a:ext>
            </a:extLst>
          </p:cNvPr>
          <p:cNvSpPr txBox="1"/>
          <p:nvPr/>
        </p:nvSpPr>
        <p:spPr>
          <a:xfrm>
            <a:off x="838200" y="5827948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The AI industry holds a connecting position to organize multidisciplinary practitioners, including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users, academia, and government in the establishment of trustworthy AI. </a:t>
            </a:r>
            <a:r>
              <a:rPr lang="en-US" dirty="0">
                <a:effectLst/>
                <a:latin typeface="Arial" panose="020B0604020202020204" pitchFamily="34" charset="0"/>
                <a:hlinkClick r:id="rId3"/>
              </a:rPr>
              <a:t>https://arxiv.org/pdf/2110.01167.pdf</a:t>
            </a:r>
            <a:r>
              <a:rPr lang="en-US" dirty="0">
                <a:effectLst/>
                <a:latin typeface="Arial" panose="020B0604020202020204" pitchFamily="34" charset="0"/>
              </a:rPr>
              <a:t> p.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7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5063-0532-4117-9AA0-A9857F80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2492375"/>
          </a:xfrm>
        </p:spPr>
        <p:txBody>
          <a:bodyPr>
            <a:normAutofit/>
          </a:bodyPr>
          <a:lstStyle/>
          <a:p>
            <a:r>
              <a:rPr lang="en-CA" dirty="0"/>
              <a:t>Elements of Good Practice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79EB0-3F68-4AF0-B4B0-2D302D3D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832207" y="-866919"/>
            <a:ext cx="5861337" cy="88582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A5354-7BF9-4847-A2EB-17CA97A35037}"/>
              </a:ext>
            </a:extLst>
          </p:cNvPr>
          <p:cNvSpPr txBox="1"/>
          <p:nvPr/>
        </p:nvSpPr>
        <p:spPr>
          <a:xfrm>
            <a:off x="838200" y="2857500"/>
            <a:ext cx="1833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https://arxiv.org/pdf/2110.01167.pdf</a:t>
            </a:r>
            <a:r>
              <a:rPr lang="en-US" dirty="0"/>
              <a:t> p.22</a:t>
            </a:r>
          </a:p>
        </p:txBody>
      </p:sp>
    </p:spTree>
    <p:extLst>
      <p:ext uri="{BB962C8B-B14F-4D97-AF65-F5344CB8AC3E}">
        <p14:creationId xmlns:p14="http://schemas.microsoft.com/office/powerpoint/2010/main" val="193906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2A72-02EB-4CAC-BAF2-8FE5FCBB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237EA-64F5-4924-B357-07BA94678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Example: </a:t>
            </a:r>
            <a:r>
              <a:rPr lang="en-US" dirty="0"/>
              <a:t>Fournier–Sylvester (2013) classroom conversation model: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29EB8-A2D7-4FAB-BA2C-CD9F17A9773A}"/>
              </a:ext>
            </a:extLst>
          </p:cNvPr>
          <p:cNvSpPr txBox="1"/>
          <p:nvPr/>
        </p:nvSpPr>
        <p:spPr>
          <a:xfrm>
            <a:off x="967352" y="2449128"/>
            <a:ext cx="9034220" cy="3614799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Establish open respectful environment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Help students move beyond opinions and emotions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Help students learn to identify a weak argument (see Brown &amp; Keeley, 2010)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Establish ground rules (see Oxfam, 2006)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Anticipate the social and political issues your students will find interesting and react to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Let all members have a voice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Decide on the role of the teacher: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Committed: Teacher expresses own view while attempting to be balanced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Objective or Academic: Teacher presents all possible viewpoints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Devil’s Advocate: Teacher adopts most controversial viewpoints, forcing students to justify their own (see Wales &amp; Clarke, 2005)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Close the discussion; evaluate and debrief.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2F42A-674E-41C0-A621-9A386A0131FB}"/>
              </a:ext>
            </a:extLst>
          </p:cNvPr>
          <p:cNvSpPr txBox="1"/>
          <p:nvPr/>
        </p:nvSpPr>
        <p:spPr>
          <a:xfrm>
            <a:off x="838200" y="6338986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https://en.ccunesco.ca/-/media/Files/Unesco/Resources/2018/10/GlobalCitizenshipEducationASPnetSchools-compressed.pdf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p. 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397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E9-36C5-4150-A0D4-96917B50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6243-1F04-4E1E-B4FC-962C3434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Example: </a:t>
            </a:r>
            <a:r>
              <a:rPr lang="en-US" dirty="0"/>
              <a:t>Canadian Code of Ethics for Psychologists  p.5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78322-907C-48E1-8172-7B6F26DC5C04}"/>
              </a:ext>
            </a:extLst>
          </p:cNvPr>
          <p:cNvSpPr txBox="1"/>
          <p:nvPr/>
        </p:nvSpPr>
        <p:spPr>
          <a:xfrm>
            <a:off x="962186" y="2431633"/>
            <a:ext cx="9933121" cy="31393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Identification of the individuals and groups potentially affected by the decision.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Identification of ethically relevant issues and practices, including the moral rights, values, well-being, best interests, cultural, social, historical, economic, institutional, legal or political context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Consideration of one’s own biases, external pressures, personal needs, self-interest, or cultural, </a:t>
            </a:r>
            <a:r>
              <a:rPr lang="en-US" sz="18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</a:rPr>
              <a:t>etc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Development of alternative courses of action.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Analysis of likely short-term, ongoing, and long-term risks and benefits of each course of action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Choice of course of action after conscientious application of existing principles, values, and standards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Action, with a commitment to assume responsibility for the consequences of the action.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Evaluation of the results of the course of action.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Assumption of responsibility for consequences of action.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342900" indent="-342900" rtl="0">
              <a:spcBef>
                <a:spcPts val="0"/>
              </a:spcBef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</a:rPr>
              <a:t>Appropriate action, as warranted and feasible, to prevent future occurrences of the dilemma</a:t>
            </a:r>
            <a:endParaRPr lang="en-US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38230-B1B3-4658-9827-90F89435EFC8}"/>
              </a:ext>
            </a:extLst>
          </p:cNvPr>
          <p:cNvSpPr txBox="1"/>
          <p:nvPr/>
        </p:nvSpPr>
        <p:spPr>
          <a:xfrm>
            <a:off x="962186" y="6123543"/>
            <a:ext cx="90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(CPA, 2017:5) </a:t>
            </a:r>
            <a:r>
              <a:rPr lang="pt-BR" dirty="0">
                <a:hlinkClick r:id="rId2"/>
              </a:rPr>
              <a:t>https://cpa.ca/docs/File/Ethics/CPA_Code_2017_4thEd.pdf</a:t>
            </a:r>
            <a:r>
              <a:rPr lang="pt-BR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0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F6606-63E5-4599-BA28-CAB5B27B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61" y="1555731"/>
            <a:ext cx="5001285" cy="489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7903F-09FF-4FB7-A93E-BC5C1464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Types of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637F-EA28-4AEC-AF22-6BE0D6D5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Management Framework for Ethics</a:t>
            </a:r>
          </a:p>
          <a:p>
            <a:r>
              <a:rPr lang="en-CA" dirty="0"/>
              <a:t>Data Governance Framework</a:t>
            </a:r>
          </a:p>
          <a:p>
            <a:r>
              <a:rPr lang="en-CA" dirty="0"/>
              <a:t>IT Governance Framework</a:t>
            </a:r>
          </a:p>
          <a:p>
            <a:r>
              <a:rPr lang="en-CA" dirty="0"/>
              <a:t>Human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1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32DF-C73F-4FF5-97F8-528929D9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66182" cy="1984180"/>
          </a:xfrm>
        </p:spPr>
        <p:txBody>
          <a:bodyPr/>
          <a:lstStyle/>
          <a:p>
            <a:r>
              <a:rPr lang="en-CA" dirty="0"/>
              <a:t>Ethical Practices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BA006FE-0E7B-4C74-B540-3F3685C0B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363107"/>
              </p:ext>
            </p:extLst>
          </p:nvPr>
        </p:nvGraphicFramePr>
        <p:xfrm>
          <a:off x="4445391" y="620392"/>
          <a:ext cx="6911457" cy="579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94C151-BA4E-4F28-B0D5-C85F400A7C2D}"/>
              </a:ext>
            </a:extLst>
          </p:cNvPr>
          <p:cNvSpPr txBox="1"/>
          <p:nvPr/>
        </p:nvSpPr>
        <p:spPr>
          <a:xfrm>
            <a:off x="827018" y="5399205"/>
            <a:ext cx="3278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Title Image: </a:t>
            </a:r>
            <a:r>
              <a:rPr lang="en-US" sz="1200" dirty="0">
                <a:hlinkClick r:id="rId7"/>
              </a:rPr>
              <a:t>https://www.shrm.org/resourcesandtools/hr-topics/behavioral-competencies/ethical-practice/pages/ethical-and-legal-responsibilities-for-hr-professionals.aspx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10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5B9A-AD1C-4A0A-8481-C567513E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Managing for Risk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CFE2-7C5B-47C6-B078-2F1A1B35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Re: the regulations</a:t>
            </a:r>
          </a:p>
          <a:p>
            <a:r>
              <a:rPr lang="en-CA" dirty="0"/>
              <a:t>These are focused on reducing risks</a:t>
            </a:r>
          </a:p>
          <a:p>
            <a:r>
              <a:rPr lang="en-CA" dirty="0"/>
              <a:t>Managing for risk is not ethics</a:t>
            </a:r>
          </a:p>
          <a:p>
            <a:pPr lvl="1"/>
            <a:r>
              <a:rPr lang="en-CA" dirty="0"/>
              <a:t>Sometimes the most ethical route is the most ethical</a:t>
            </a:r>
          </a:p>
          <a:p>
            <a:pPr lvl="1"/>
            <a:r>
              <a:rPr lang="en-CA" dirty="0"/>
              <a:t>Sometimes the safest path is the least ethical</a:t>
            </a:r>
          </a:p>
          <a:p>
            <a:pPr lvl="1"/>
            <a:r>
              <a:rPr lang="en-CA" dirty="0"/>
              <a:t>Risks measure some parameters (like cost) but not others</a:t>
            </a:r>
            <a:endParaRPr lang="en-US" dirty="0"/>
          </a:p>
        </p:txBody>
      </p:sp>
      <p:pic>
        <p:nvPicPr>
          <p:cNvPr id="7" name="Picture 6" descr="Diagram, timeline&#10;&#10;Description automatically generated">
            <a:extLst>
              <a:ext uri="{FF2B5EF4-FFF2-40B4-BE49-F238E27FC236}">
                <a16:creationId xmlns:a16="http://schemas.microsoft.com/office/drawing/2014/main" id="{C7E34B91-7ED6-47BB-A6FD-8A75AFEA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7" y="3594403"/>
            <a:ext cx="9066666" cy="4850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27E2E1-2E66-48DF-9660-547AD72461B0}"/>
              </a:ext>
            </a:extLst>
          </p:cNvPr>
          <p:cNvSpPr txBox="1"/>
          <p:nvPr/>
        </p:nvSpPr>
        <p:spPr>
          <a:xfrm>
            <a:off x="9904866" y="4272677"/>
            <a:ext cx="19876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https://www.plato-e1ns.com/products/e1ns-solution-packages/e1ns-solution-package-medical-technology/plato-risk-management-14971/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8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9692-0F77-49EE-A401-EDCD2EE9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Fog of War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7405-746A-4E5A-8864-5C69C6537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truism that systems of rules and principles are compromised the moment they are applied in practice. A common expression, “the fog of war”, captures the uncertainty that results when complex real-life situations are encountered.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EAF01-7013-4399-8F6E-1214B0D68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" y="3614606"/>
            <a:ext cx="8049320" cy="303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8A6A8-6670-4CB4-8645-74F40FBEA863}"/>
              </a:ext>
            </a:extLst>
          </p:cNvPr>
          <p:cNvSpPr txBox="1"/>
          <p:nvPr/>
        </p:nvSpPr>
        <p:spPr>
          <a:xfrm>
            <a:off x="9438580" y="5446239"/>
            <a:ext cx="2386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https://www.everedgeglobal.com/news/2017-2-19-lifting-the-ip-fog-of-war/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14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B3CF-887F-41A3-B7C1-1B3BA0F8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Down the Staircase</a:t>
            </a:r>
            <a:endParaRPr lang="en-US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D6D62155-76D1-40B2-907B-E465FAC6169D}"/>
              </a:ext>
            </a:extLst>
          </p:cNvPr>
          <p:cNvCxnSpPr>
            <a:cxnSpLocks/>
          </p:cNvCxnSpPr>
          <p:nvPr/>
        </p:nvCxnSpPr>
        <p:spPr>
          <a:xfrm>
            <a:off x="3440049" y="2391256"/>
            <a:ext cx="2902131" cy="11725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45CA5B7-AB1E-42B1-B785-E115493C5838}"/>
              </a:ext>
            </a:extLst>
          </p:cNvPr>
          <p:cNvCxnSpPr>
            <a:cxnSpLocks/>
          </p:cNvCxnSpPr>
          <p:nvPr/>
        </p:nvCxnSpPr>
        <p:spPr>
          <a:xfrm>
            <a:off x="4924639" y="3575081"/>
            <a:ext cx="2828276" cy="12988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305C3D9-23D8-4C51-B8FC-E6B560CA84A1}"/>
              </a:ext>
            </a:extLst>
          </p:cNvPr>
          <p:cNvCxnSpPr>
            <a:cxnSpLocks/>
          </p:cNvCxnSpPr>
          <p:nvPr/>
        </p:nvCxnSpPr>
        <p:spPr>
          <a:xfrm>
            <a:off x="6338777" y="4881285"/>
            <a:ext cx="2814320" cy="11469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3209D0-1F1C-40F9-A430-48D0FC727D77}"/>
              </a:ext>
            </a:extLst>
          </p:cNvPr>
          <p:cNvSpPr txBox="1"/>
          <p:nvPr/>
        </p:nvSpPr>
        <p:spPr>
          <a:xfrm>
            <a:off x="2818058" y="2566160"/>
            <a:ext cx="19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Regulation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BA0115-E8D2-4C7A-8D41-5D7E2A024BE6}"/>
              </a:ext>
            </a:extLst>
          </p:cNvPr>
          <p:cNvSpPr txBox="1"/>
          <p:nvPr/>
        </p:nvSpPr>
        <p:spPr>
          <a:xfrm>
            <a:off x="4523486" y="3665706"/>
            <a:ext cx="19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Practices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FAAEC-C9CB-41B1-B5B5-BEA6C64B702C}"/>
              </a:ext>
            </a:extLst>
          </p:cNvPr>
          <p:cNvSpPr txBox="1"/>
          <p:nvPr/>
        </p:nvSpPr>
        <p:spPr>
          <a:xfrm>
            <a:off x="6250686" y="4964556"/>
            <a:ext cx="146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Culture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DFB1EC7-AD8F-4801-B748-1BF4F152AA2A}"/>
              </a:ext>
            </a:extLst>
          </p:cNvPr>
          <p:cNvSpPr/>
          <p:nvPr/>
        </p:nvSpPr>
        <p:spPr>
          <a:xfrm rot="18582123">
            <a:off x="3557292" y="2390028"/>
            <a:ext cx="1001619" cy="4982514"/>
          </a:xfrm>
          <a:prstGeom prst="upArrow">
            <a:avLst>
              <a:gd name="adj1" fmla="val 50000"/>
              <a:gd name="adj2" fmla="val 44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64F97401-D3DA-4FC5-8DFD-0C15A47D4624}"/>
              </a:ext>
            </a:extLst>
          </p:cNvPr>
          <p:cNvSpPr/>
          <p:nvPr/>
        </p:nvSpPr>
        <p:spPr>
          <a:xfrm rot="7625773">
            <a:off x="7547900" y="1011009"/>
            <a:ext cx="1001619" cy="4982514"/>
          </a:xfrm>
          <a:prstGeom prst="upArrow">
            <a:avLst>
              <a:gd name="adj1" fmla="val 50000"/>
              <a:gd name="adj2" fmla="val 44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D6038-29A1-42F6-A946-6AD2DB58085A}"/>
              </a:ext>
            </a:extLst>
          </p:cNvPr>
          <p:cNvSpPr txBox="1"/>
          <p:nvPr/>
        </p:nvSpPr>
        <p:spPr>
          <a:xfrm>
            <a:off x="838200" y="4728789"/>
            <a:ext cx="3463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2">
                    <a:lumMod val="90000"/>
                  </a:schemeClr>
                </a:solidFill>
              </a:rPr>
              <a:t>More formal</a:t>
            </a:r>
          </a:p>
          <a:p>
            <a:r>
              <a:rPr lang="en-CA" sz="2800" dirty="0">
                <a:solidFill>
                  <a:schemeClr val="bg2">
                    <a:lumMod val="90000"/>
                  </a:schemeClr>
                </a:solidFill>
              </a:rPr>
              <a:t>More institutional</a:t>
            </a:r>
          </a:p>
          <a:p>
            <a:r>
              <a:rPr lang="en-CA" sz="2800" dirty="0">
                <a:solidFill>
                  <a:schemeClr val="bg2">
                    <a:lumMod val="90000"/>
                  </a:schemeClr>
                </a:solidFill>
              </a:rPr>
              <a:t>Focused on wrongs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77BDB-4B74-40CC-88CC-8C9C48C01156}"/>
              </a:ext>
            </a:extLst>
          </p:cNvPr>
          <p:cNvSpPr txBox="1"/>
          <p:nvPr/>
        </p:nvSpPr>
        <p:spPr>
          <a:xfrm>
            <a:off x="7953951" y="2332633"/>
            <a:ext cx="364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chemeClr val="bg2">
                    <a:lumMod val="90000"/>
                  </a:schemeClr>
                </a:solidFill>
              </a:rPr>
              <a:t>Focused on the good</a:t>
            </a:r>
          </a:p>
          <a:p>
            <a:pPr algn="r"/>
            <a:r>
              <a:rPr lang="en-CA" sz="2800" dirty="0">
                <a:solidFill>
                  <a:schemeClr val="bg2">
                    <a:lumMod val="90000"/>
                  </a:schemeClr>
                </a:solidFill>
              </a:rPr>
              <a:t>More personal</a:t>
            </a:r>
          </a:p>
          <a:p>
            <a:pPr algn="r"/>
            <a:r>
              <a:rPr lang="en-CA" sz="2800" dirty="0">
                <a:solidFill>
                  <a:schemeClr val="bg2">
                    <a:lumMod val="90000"/>
                  </a:schemeClr>
                </a:solidFill>
              </a:rPr>
              <a:t>Less formal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F23B92-17CB-4231-A0D3-E1E039058F28}"/>
              </a:ext>
            </a:extLst>
          </p:cNvPr>
          <p:cNvSpPr txBox="1"/>
          <p:nvPr/>
        </p:nvSpPr>
        <p:spPr>
          <a:xfrm>
            <a:off x="3137823" y="1764864"/>
            <a:ext cx="86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Fear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9E7423-EEE6-41B3-B62C-D88C1BEE41CE}"/>
              </a:ext>
            </a:extLst>
          </p:cNvPr>
          <p:cNvSpPr txBox="1"/>
          <p:nvPr/>
        </p:nvSpPr>
        <p:spPr>
          <a:xfrm>
            <a:off x="8765541" y="5577171"/>
            <a:ext cx="86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Joy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5" descr="A picture containing night, night sky&#10;&#10;Description automatically generated">
            <a:extLst>
              <a:ext uri="{FF2B5EF4-FFF2-40B4-BE49-F238E27FC236}">
                <a16:creationId xmlns:a16="http://schemas.microsoft.com/office/drawing/2014/main" id="{F9029E27-0D8C-4157-8DA1-7E37C22EB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55" y="1835157"/>
            <a:ext cx="228747" cy="22874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3FF86-AB18-4204-A247-7222BC610B25}"/>
              </a:ext>
            </a:extLst>
          </p:cNvPr>
          <p:cNvCxnSpPr>
            <a:stCxn id="26" idx="2"/>
          </p:cNvCxnSpPr>
          <p:nvPr/>
        </p:nvCxnSpPr>
        <p:spPr>
          <a:xfrm flipH="1">
            <a:off x="3877628" y="2063904"/>
            <a:ext cx="1" cy="182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0109FB-DB76-4AAC-ADBC-CDCC48462B5F}"/>
              </a:ext>
            </a:extLst>
          </p:cNvPr>
          <p:cNvCxnSpPr/>
          <p:nvPr/>
        </p:nvCxnSpPr>
        <p:spPr>
          <a:xfrm flipH="1">
            <a:off x="3790514" y="2246787"/>
            <a:ext cx="87114" cy="133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B9B6B2-BE51-475D-A8E5-6D09B91F45B3}"/>
              </a:ext>
            </a:extLst>
          </p:cNvPr>
          <p:cNvCxnSpPr/>
          <p:nvPr/>
        </p:nvCxnSpPr>
        <p:spPr>
          <a:xfrm>
            <a:off x="3877628" y="2246787"/>
            <a:ext cx="114374" cy="144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F2121E-50A9-47A7-A32B-5B59677F6994}"/>
              </a:ext>
            </a:extLst>
          </p:cNvPr>
          <p:cNvCxnSpPr>
            <a:cxnSpLocks/>
          </p:cNvCxnSpPr>
          <p:nvPr/>
        </p:nvCxnSpPr>
        <p:spPr>
          <a:xfrm flipH="1" flipV="1">
            <a:off x="3763255" y="2071883"/>
            <a:ext cx="114374" cy="7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21B464-0249-4E69-8E56-860E55E7C8D3}"/>
              </a:ext>
            </a:extLst>
          </p:cNvPr>
          <p:cNvCxnSpPr>
            <a:cxnSpLocks/>
          </p:cNvCxnSpPr>
          <p:nvPr/>
        </p:nvCxnSpPr>
        <p:spPr>
          <a:xfrm flipH="1">
            <a:off x="3885882" y="2064473"/>
            <a:ext cx="76346" cy="7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D494DDA9-26D2-4A3B-B515-F5153BC61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226" y="5577171"/>
            <a:ext cx="469113" cy="4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9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8D61-C96B-492F-9EE4-38BCF99F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Practices, Not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F8DF-B4C4-4EDC-A500-AACEAA85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86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Thus many approaches supporting professional conduct focus on common practices rather than principles. The idea is that while the actual outcome and best decision cannot be predicted, following a standard will lead to an optimal outcome in the given situation (Courtney, </a:t>
            </a:r>
            <a:r>
              <a:rPr lang="en-US" dirty="0" err="1"/>
              <a:t>Lovallo</a:t>
            </a:r>
            <a:r>
              <a:rPr lang="en-US" dirty="0"/>
              <a:t> &amp; Clarke, 2013).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8FF7D-EEC5-40C3-BE1B-1FFC3C3C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98" y="1825624"/>
            <a:ext cx="6081416" cy="3584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C22A62-2E2E-4638-9B6E-9C78CDEA6EB0}"/>
              </a:ext>
            </a:extLst>
          </p:cNvPr>
          <p:cNvSpPr txBox="1"/>
          <p:nvPr/>
        </p:nvSpPr>
        <p:spPr>
          <a:xfrm>
            <a:off x="5813798" y="5846544"/>
            <a:ext cx="466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https://sfmagazine.com/post-entry/november-2017-12-principles-of-best-practice-fpa/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89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46CD-A86F-49F5-BF5A-F5173D9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Elements of AI Practices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3CA648-C497-46CD-8824-4FA6C826D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809" y="1382982"/>
            <a:ext cx="9233941" cy="49732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D447C-9317-46F9-B2D1-446FF8E900E2}"/>
              </a:ext>
            </a:extLst>
          </p:cNvPr>
          <p:cNvSpPr txBox="1"/>
          <p:nvPr/>
        </p:nvSpPr>
        <p:spPr>
          <a:xfrm>
            <a:off x="83820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https://arxiv.org/pdf/2110.01167.pdf</a:t>
            </a:r>
            <a:r>
              <a:rPr lang="en-US" dirty="0"/>
              <a:t>  p.3</a:t>
            </a:r>
          </a:p>
        </p:txBody>
      </p:sp>
    </p:spTree>
    <p:extLst>
      <p:ext uri="{BB962C8B-B14F-4D97-AF65-F5344CB8AC3E}">
        <p14:creationId xmlns:p14="http://schemas.microsoft.com/office/powerpoint/2010/main" val="276725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8EFED89-28D7-4EA0-8C7B-3955846C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6" y="1841122"/>
            <a:ext cx="3839151" cy="4774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1058D-9682-419A-8720-BD97A1B5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F093-E9C5-430F-BBE5-AC6DB63A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380" y="1841122"/>
            <a:ext cx="8088824" cy="5164111"/>
          </a:xfrm>
        </p:spPr>
        <p:txBody>
          <a:bodyPr>
            <a:normAutofit/>
          </a:bodyPr>
          <a:lstStyle/>
          <a:p>
            <a:r>
              <a:rPr lang="en-US" dirty="0"/>
              <a:t>poses a series of questions, user answers</a:t>
            </a:r>
          </a:p>
          <a:p>
            <a:r>
              <a:rPr lang="en-US" dirty="0"/>
              <a:t>points to a recommended course of action.</a:t>
            </a:r>
          </a:p>
          <a:p>
            <a:r>
              <a:rPr lang="en-US" dirty="0"/>
              <a:t>example, such a tree may ask:</a:t>
            </a:r>
          </a:p>
          <a:p>
            <a:pPr lvl="1"/>
            <a:r>
              <a:rPr lang="en-US" dirty="0"/>
              <a:t>whether an action is legal</a:t>
            </a:r>
          </a:p>
          <a:p>
            <a:pPr lvl="1"/>
            <a:r>
              <a:rPr lang="en-US" dirty="0"/>
              <a:t>whether it adds value</a:t>
            </a:r>
          </a:p>
          <a:p>
            <a:pPr lvl="1"/>
            <a:r>
              <a:rPr lang="en-US" dirty="0"/>
              <a:t>whether it is ethical. (Bagley, 20013) </a:t>
            </a:r>
          </a:p>
          <a:p>
            <a:r>
              <a:rPr lang="en-US" dirty="0"/>
              <a:t>however, a decision tree is essentially an application of a set of rules or principles</a:t>
            </a:r>
          </a:p>
          <a:p>
            <a:pPr lvl="1"/>
            <a:r>
              <a:rPr lang="en-US" dirty="0"/>
              <a:t>we can see this through the processes used to generate decision trees (Azad-</a:t>
            </a:r>
            <a:r>
              <a:rPr lang="en-US" dirty="0" err="1"/>
              <a:t>Manjiri</a:t>
            </a:r>
            <a:r>
              <a:rPr lang="en-US" dirty="0"/>
              <a:t>, 2014)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0A20C-BCF7-4B30-9AEC-14E2756BCA2F}"/>
              </a:ext>
            </a:extLst>
          </p:cNvPr>
          <p:cNvSpPr txBox="1"/>
          <p:nvPr/>
        </p:nvSpPr>
        <p:spPr>
          <a:xfrm>
            <a:off x="3737675" y="6305768"/>
            <a:ext cx="8088824" cy="37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https://alliance.seas.upenn.edu/~cis520/wiki/index.php?n=Lectures.DecisionTrees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19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2ABF-F5BC-47B5-8595-D7BD7C4F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39D15-29A0-4B49-B388-D1EED3ECA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995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in the management of complicated technology</a:t>
            </a:r>
          </a:p>
          <a:p>
            <a:pPr lvl="1"/>
            <a:r>
              <a:rPr lang="en-US" dirty="0"/>
              <a:t>flying an aircraft</a:t>
            </a:r>
          </a:p>
          <a:p>
            <a:pPr lvl="1"/>
            <a:r>
              <a:rPr lang="en-US" dirty="0"/>
              <a:t>performing surgery</a:t>
            </a:r>
          </a:p>
          <a:p>
            <a:r>
              <a:rPr lang="en-US" dirty="0"/>
              <a:t>ensure that proponents do not omit essential steps or procedures</a:t>
            </a:r>
          </a:p>
          <a:p>
            <a:r>
              <a:rPr lang="en-US" dirty="0"/>
              <a:t>in ethics, a checklist might be used to ask whether all ethical matters have been considered. (University of Leicester, 2019) </a:t>
            </a:r>
          </a:p>
          <a:p>
            <a:r>
              <a:rPr lang="en-US" dirty="0"/>
              <a:t>they are not decision-making tools</a:t>
            </a:r>
          </a:p>
          <a:p>
            <a:pPr lvl="1"/>
            <a:r>
              <a:rPr lang="en-US" dirty="0"/>
              <a:t>they ensure completeness, but not accuracy.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5E661028-9805-476D-8546-0638E3D7B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56" y="1690688"/>
            <a:ext cx="4130464" cy="4393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71F58-03EB-44EB-A4A0-18A5669B1943}"/>
              </a:ext>
            </a:extLst>
          </p:cNvPr>
          <p:cNvSpPr txBox="1"/>
          <p:nvPr/>
        </p:nvSpPr>
        <p:spPr>
          <a:xfrm>
            <a:off x="838199" y="6424963"/>
            <a:ext cx="7825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https://reillytop10.com/previous-lists/2020-list/the-corruption-of-tech-ethics/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30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993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Ethical Practices: Part One</vt:lpstr>
      <vt:lpstr>Ethical Practices</vt:lpstr>
      <vt:lpstr>Managing for Risk</vt:lpstr>
      <vt:lpstr>The Fog of War</vt:lpstr>
      <vt:lpstr>Down the Staircase</vt:lpstr>
      <vt:lpstr>Practices, Not Principles</vt:lpstr>
      <vt:lpstr>The Elements of AI Practices</vt:lpstr>
      <vt:lpstr>Decision Trees</vt:lpstr>
      <vt:lpstr>Checklists</vt:lpstr>
      <vt:lpstr>Frameworks</vt:lpstr>
      <vt:lpstr>Organizing Multidisciplinary Practitioners</vt:lpstr>
      <vt:lpstr>Elements of Good Practice</vt:lpstr>
      <vt:lpstr>Process</vt:lpstr>
      <vt:lpstr>Process</vt:lpstr>
      <vt:lpstr>Some Types of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Practices</dc:title>
  <dc:creator>Stephen Downes</dc:creator>
  <cp:lastModifiedBy>Stephen Downes</cp:lastModifiedBy>
  <cp:revision>4</cp:revision>
  <dcterms:created xsi:type="dcterms:W3CDTF">2021-12-18T22:00:30Z</dcterms:created>
  <dcterms:modified xsi:type="dcterms:W3CDTF">2021-12-22T16:14:27Z</dcterms:modified>
</cp:coreProperties>
</file>