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77" r:id="rId4"/>
    <p:sldId id="281" r:id="rId5"/>
    <p:sldId id="279" r:id="rId6"/>
    <p:sldId id="274" r:id="rId7"/>
    <p:sldId id="280" r:id="rId8"/>
    <p:sldId id="278" r:id="rId9"/>
    <p:sldId id="275" r:id="rId10"/>
    <p:sldId id="286" r:id="rId11"/>
    <p:sldId id="287" r:id="rId12"/>
    <p:sldId id="288" r:id="rId13"/>
    <p:sldId id="276" r:id="rId14"/>
    <p:sldId id="263" r:id="rId15"/>
    <p:sldId id="265" r:id="rId16"/>
    <p:sldId id="282" r:id="rId17"/>
    <p:sldId id="262" r:id="rId18"/>
    <p:sldId id="283" r:id="rId19"/>
    <p:sldId id="285" r:id="rId20"/>
    <p:sldId id="259" r:id="rId21"/>
    <p:sldId id="269" r:id="rId22"/>
    <p:sldId id="273" r:id="rId23"/>
    <p:sldId id="266"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p:scale>
          <a:sx n="53" d="100"/>
          <a:sy n="53" d="100"/>
        </p:scale>
        <p:origin x="6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9082-919C-48BB-A401-FC8272BED6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259A4-8276-45DC-8D77-E763C2669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D999E5-E30F-4F02-954D-6DF0AF46074C}"/>
              </a:ext>
            </a:extLst>
          </p:cNvPr>
          <p:cNvSpPr>
            <a:spLocks noGrp="1"/>
          </p:cNvSpPr>
          <p:nvPr>
            <p:ph type="dt" sz="half" idx="10"/>
          </p:nvPr>
        </p:nvSpPr>
        <p:spPr/>
        <p:txBody>
          <a:bodyPr/>
          <a:lstStyle/>
          <a:p>
            <a:fld id="{74A45FA9-4CF5-420D-A9CA-CB3211CAB218}" type="datetimeFigureOut">
              <a:rPr lang="en-US" smtClean="0"/>
              <a:t>12/13/2021</a:t>
            </a:fld>
            <a:endParaRPr lang="en-US"/>
          </a:p>
        </p:txBody>
      </p:sp>
      <p:sp>
        <p:nvSpPr>
          <p:cNvPr id="5" name="Footer Placeholder 4">
            <a:extLst>
              <a:ext uri="{FF2B5EF4-FFF2-40B4-BE49-F238E27FC236}">
                <a16:creationId xmlns:a16="http://schemas.microsoft.com/office/drawing/2014/main" id="{68A4EF9C-7689-4228-BCCD-1AE43CD5B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24559-3AD1-467C-A598-FE6BE2C3D7C9}"/>
              </a:ext>
            </a:extLst>
          </p:cNvPr>
          <p:cNvSpPr>
            <a:spLocks noGrp="1"/>
          </p:cNvSpPr>
          <p:nvPr>
            <p:ph type="sldNum" sz="quarter" idx="12"/>
          </p:nvPr>
        </p:nvSpPr>
        <p:spPr/>
        <p:txBody>
          <a:bodyPr/>
          <a:lstStyle/>
          <a:p>
            <a:fld id="{5EED0D02-4593-4048-B8A0-71DDBA4E6AFB}" type="slidenum">
              <a:rPr lang="en-US" smtClean="0"/>
              <a:t>‹#›</a:t>
            </a:fld>
            <a:endParaRPr lang="en-US"/>
          </a:p>
        </p:txBody>
      </p:sp>
    </p:spTree>
    <p:extLst>
      <p:ext uri="{BB962C8B-B14F-4D97-AF65-F5344CB8AC3E}">
        <p14:creationId xmlns:p14="http://schemas.microsoft.com/office/powerpoint/2010/main" val="96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4F10-A8D0-414D-8A6C-262FD4AC40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941D5F-53CC-49F3-9625-B7EDC0083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E7E63-E3C8-499C-BA02-11D38F25213D}"/>
              </a:ext>
            </a:extLst>
          </p:cNvPr>
          <p:cNvSpPr>
            <a:spLocks noGrp="1"/>
          </p:cNvSpPr>
          <p:nvPr>
            <p:ph type="dt" sz="half" idx="10"/>
          </p:nvPr>
        </p:nvSpPr>
        <p:spPr/>
        <p:txBody>
          <a:bodyPr/>
          <a:lstStyle/>
          <a:p>
            <a:fld id="{74A45FA9-4CF5-420D-A9CA-CB3211CAB218}" type="datetimeFigureOut">
              <a:rPr lang="en-US" smtClean="0"/>
              <a:t>12/13/2021</a:t>
            </a:fld>
            <a:endParaRPr lang="en-US"/>
          </a:p>
        </p:txBody>
      </p:sp>
      <p:sp>
        <p:nvSpPr>
          <p:cNvPr id="5" name="Footer Placeholder 4">
            <a:extLst>
              <a:ext uri="{FF2B5EF4-FFF2-40B4-BE49-F238E27FC236}">
                <a16:creationId xmlns:a16="http://schemas.microsoft.com/office/drawing/2014/main" id="{D0A8FA5B-3BD1-4558-96DD-C01199751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29485-8284-4776-ACA5-FB2ECA1DC63D}"/>
              </a:ext>
            </a:extLst>
          </p:cNvPr>
          <p:cNvSpPr>
            <a:spLocks noGrp="1"/>
          </p:cNvSpPr>
          <p:nvPr>
            <p:ph type="sldNum" sz="quarter" idx="12"/>
          </p:nvPr>
        </p:nvSpPr>
        <p:spPr/>
        <p:txBody>
          <a:bodyPr/>
          <a:lstStyle/>
          <a:p>
            <a:fld id="{5EED0D02-4593-4048-B8A0-71DDBA4E6AFB}" type="slidenum">
              <a:rPr lang="en-US" smtClean="0"/>
              <a:t>‹#›</a:t>
            </a:fld>
            <a:endParaRPr lang="en-US"/>
          </a:p>
        </p:txBody>
      </p:sp>
    </p:spTree>
    <p:extLst>
      <p:ext uri="{BB962C8B-B14F-4D97-AF65-F5344CB8AC3E}">
        <p14:creationId xmlns:p14="http://schemas.microsoft.com/office/powerpoint/2010/main" val="329726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AF69F-DB96-4492-9F72-7241F08AE9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310E73-0446-4C3C-B535-9CA6107545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2C020-910A-4A09-9FB3-95CEC2686F98}"/>
              </a:ext>
            </a:extLst>
          </p:cNvPr>
          <p:cNvSpPr>
            <a:spLocks noGrp="1"/>
          </p:cNvSpPr>
          <p:nvPr>
            <p:ph type="dt" sz="half" idx="10"/>
          </p:nvPr>
        </p:nvSpPr>
        <p:spPr/>
        <p:txBody>
          <a:bodyPr/>
          <a:lstStyle/>
          <a:p>
            <a:fld id="{74A45FA9-4CF5-420D-A9CA-CB3211CAB218}" type="datetimeFigureOut">
              <a:rPr lang="en-US" smtClean="0"/>
              <a:t>12/13/2021</a:t>
            </a:fld>
            <a:endParaRPr lang="en-US"/>
          </a:p>
        </p:txBody>
      </p:sp>
      <p:sp>
        <p:nvSpPr>
          <p:cNvPr id="5" name="Footer Placeholder 4">
            <a:extLst>
              <a:ext uri="{FF2B5EF4-FFF2-40B4-BE49-F238E27FC236}">
                <a16:creationId xmlns:a16="http://schemas.microsoft.com/office/drawing/2014/main" id="{D94DD174-0F46-4E26-ACCB-F89E277E3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EC370-C7E3-46D8-B2B9-3B71FB051B58}"/>
              </a:ext>
            </a:extLst>
          </p:cNvPr>
          <p:cNvSpPr>
            <a:spLocks noGrp="1"/>
          </p:cNvSpPr>
          <p:nvPr>
            <p:ph type="sldNum" sz="quarter" idx="12"/>
          </p:nvPr>
        </p:nvSpPr>
        <p:spPr/>
        <p:txBody>
          <a:bodyPr/>
          <a:lstStyle/>
          <a:p>
            <a:fld id="{5EED0D02-4593-4048-B8A0-71DDBA4E6AFB}" type="slidenum">
              <a:rPr lang="en-US" smtClean="0"/>
              <a:t>‹#›</a:t>
            </a:fld>
            <a:endParaRPr lang="en-US"/>
          </a:p>
        </p:txBody>
      </p:sp>
    </p:spTree>
    <p:extLst>
      <p:ext uri="{BB962C8B-B14F-4D97-AF65-F5344CB8AC3E}">
        <p14:creationId xmlns:p14="http://schemas.microsoft.com/office/powerpoint/2010/main" val="101183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1BD1-9727-4A44-B0E6-0971DEC92D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8DFEC-FD88-4617-A80E-85CDB82C31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03715-C350-47D7-8CAC-C31C404861A8}"/>
              </a:ext>
            </a:extLst>
          </p:cNvPr>
          <p:cNvSpPr>
            <a:spLocks noGrp="1"/>
          </p:cNvSpPr>
          <p:nvPr>
            <p:ph type="dt" sz="half" idx="10"/>
          </p:nvPr>
        </p:nvSpPr>
        <p:spPr/>
        <p:txBody>
          <a:bodyPr/>
          <a:lstStyle/>
          <a:p>
            <a:fld id="{74A45FA9-4CF5-420D-A9CA-CB3211CAB218}" type="datetimeFigureOut">
              <a:rPr lang="en-US" smtClean="0"/>
              <a:t>12/13/2021</a:t>
            </a:fld>
            <a:endParaRPr lang="en-US"/>
          </a:p>
        </p:txBody>
      </p:sp>
      <p:sp>
        <p:nvSpPr>
          <p:cNvPr id="5" name="Footer Placeholder 4">
            <a:extLst>
              <a:ext uri="{FF2B5EF4-FFF2-40B4-BE49-F238E27FC236}">
                <a16:creationId xmlns:a16="http://schemas.microsoft.com/office/drawing/2014/main" id="{85812949-0132-41AA-84AC-EFA85A521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788A6-0C54-4D58-B7FE-6BBB18F86E10}"/>
              </a:ext>
            </a:extLst>
          </p:cNvPr>
          <p:cNvSpPr>
            <a:spLocks noGrp="1"/>
          </p:cNvSpPr>
          <p:nvPr>
            <p:ph type="sldNum" sz="quarter" idx="12"/>
          </p:nvPr>
        </p:nvSpPr>
        <p:spPr/>
        <p:txBody>
          <a:bodyPr/>
          <a:lstStyle/>
          <a:p>
            <a:fld id="{5EED0D02-4593-4048-B8A0-71DDBA4E6AFB}" type="slidenum">
              <a:rPr lang="en-US" smtClean="0"/>
              <a:t>‹#›</a:t>
            </a:fld>
            <a:endParaRPr lang="en-US"/>
          </a:p>
        </p:txBody>
      </p:sp>
    </p:spTree>
    <p:extLst>
      <p:ext uri="{BB962C8B-B14F-4D97-AF65-F5344CB8AC3E}">
        <p14:creationId xmlns:p14="http://schemas.microsoft.com/office/powerpoint/2010/main" val="24185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3D56-7E96-43CA-80F0-88CCBEDFB3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DA3188-F90E-43CB-8B0A-2E78E0EF9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228F2C-E0B6-459D-957F-9387B3AF5E70}"/>
              </a:ext>
            </a:extLst>
          </p:cNvPr>
          <p:cNvSpPr>
            <a:spLocks noGrp="1"/>
          </p:cNvSpPr>
          <p:nvPr>
            <p:ph type="dt" sz="half" idx="10"/>
          </p:nvPr>
        </p:nvSpPr>
        <p:spPr/>
        <p:txBody>
          <a:bodyPr/>
          <a:lstStyle/>
          <a:p>
            <a:fld id="{74A45FA9-4CF5-420D-A9CA-CB3211CAB218}" type="datetimeFigureOut">
              <a:rPr lang="en-US" smtClean="0"/>
              <a:t>12/13/2021</a:t>
            </a:fld>
            <a:endParaRPr lang="en-US"/>
          </a:p>
        </p:txBody>
      </p:sp>
      <p:sp>
        <p:nvSpPr>
          <p:cNvPr id="5" name="Footer Placeholder 4">
            <a:extLst>
              <a:ext uri="{FF2B5EF4-FFF2-40B4-BE49-F238E27FC236}">
                <a16:creationId xmlns:a16="http://schemas.microsoft.com/office/drawing/2014/main" id="{D76AEB6B-E939-4659-A5EC-66E78C762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A213B-05C9-495E-95C4-79399AFC16D2}"/>
              </a:ext>
            </a:extLst>
          </p:cNvPr>
          <p:cNvSpPr>
            <a:spLocks noGrp="1"/>
          </p:cNvSpPr>
          <p:nvPr>
            <p:ph type="sldNum" sz="quarter" idx="12"/>
          </p:nvPr>
        </p:nvSpPr>
        <p:spPr/>
        <p:txBody>
          <a:bodyPr/>
          <a:lstStyle/>
          <a:p>
            <a:fld id="{5EED0D02-4593-4048-B8A0-71DDBA4E6AFB}" type="slidenum">
              <a:rPr lang="en-US" smtClean="0"/>
              <a:t>‹#›</a:t>
            </a:fld>
            <a:endParaRPr lang="en-US"/>
          </a:p>
        </p:txBody>
      </p:sp>
    </p:spTree>
    <p:extLst>
      <p:ext uri="{BB962C8B-B14F-4D97-AF65-F5344CB8AC3E}">
        <p14:creationId xmlns:p14="http://schemas.microsoft.com/office/powerpoint/2010/main" val="41032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B4C2-DF93-441F-947D-9BE780EDDC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9AE72-7693-4D52-B48A-BDC892720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C90E45-F07F-4900-B5BF-8400752CE7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3CD71-F2AC-4547-9F4F-095898AFD7BB}"/>
              </a:ext>
            </a:extLst>
          </p:cNvPr>
          <p:cNvSpPr>
            <a:spLocks noGrp="1"/>
          </p:cNvSpPr>
          <p:nvPr>
            <p:ph type="dt" sz="half" idx="10"/>
          </p:nvPr>
        </p:nvSpPr>
        <p:spPr/>
        <p:txBody>
          <a:bodyPr/>
          <a:lstStyle/>
          <a:p>
            <a:fld id="{74A45FA9-4CF5-420D-A9CA-CB3211CAB218}" type="datetimeFigureOut">
              <a:rPr lang="en-US" smtClean="0"/>
              <a:t>12/13/2021</a:t>
            </a:fld>
            <a:endParaRPr lang="en-US"/>
          </a:p>
        </p:txBody>
      </p:sp>
      <p:sp>
        <p:nvSpPr>
          <p:cNvPr id="6" name="Footer Placeholder 5">
            <a:extLst>
              <a:ext uri="{FF2B5EF4-FFF2-40B4-BE49-F238E27FC236}">
                <a16:creationId xmlns:a16="http://schemas.microsoft.com/office/drawing/2014/main" id="{4D9E776A-1F6D-47BC-9BAE-5B5A6E3EB4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E8B1B-70A5-4686-8117-1E2C12773A3D}"/>
              </a:ext>
            </a:extLst>
          </p:cNvPr>
          <p:cNvSpPr>
            <a:spLocks noGrp="1"/>
          </p:cNvSpPr>
          <p:nvPr>
            <p:ph type="sldNum" sz="quarter" idx="12"/>
          </p:nvPr>
        </p:nvSpPr>
        <p:spPr/>
        <p:txBody>
          <a:bodyPr/>
          <a:lstStyle/>
          <a:p>
            <a:fld id="{5EED0D02-4593-4048-B8A0-71DDBA4E6AFB}" type="slidenum">
              <a:rPr lang="en-US" smtClean="0"/>
              <a:t>‹#›</a:t>
            </a:fld>
            <a:endParaRPr lang="en-US"/>
          </a:p>
        </p:txBody>
      </p:sp>
    </p:spTree>
    <p:extLst>
      <p:ext uri="{BB962C8B-B14F-4D97-AF65-F5344CB8AC3E}">
        <p14:creationId xmlns:p14="http://schemas.microsoft.com/office/powerpoint/2010/main" val="217257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D5A6-0A39-4F64-8A7E-73847AEA88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2D8E20-59E6-4285-A768-0A20F2A6CA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418B44-FEF6-458E-BF5C-B54FA6F881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5E1AF4-1213-4D58-8BB9-B872C10C7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C1C44-844F-473D-AF83-5BD48C3FE6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F524A7-E1FD-4942-8358-AC0B972051E4}"/>
              </a:ext>
            </a:extLst>
          </p:cNvPr>
          <p:cNvSpPr>
            <a:spLocks noGrp="1"/>
          </p:cNvSpPr>
          <p:nvPr>
            <p:ph type="dt" sz="half" idx="10"/>
          </p:nvPr>
        </p:nvSpPr>
        <p:spPr/>
        <p:txBody>
          <a:bodyPr/>
          <a:lstStyle/>
          <a:p>
            <a:fld id="{74A45FA9-4CF5-420D-A9CA-CB3211CAB218}" type="datetimeFigureOut">
              <a:rPr lang="en-US" smtClean="0"/>
              <a:t>12/13/2021</a:t>
            </a:fld>
            <a:endParaRPr lang="en-US"/>
          </a:p>
        </p:txBody>
      </p:sp>
      <p:sp>
        <p:nvSpPr>
          <p:cNvPr id="8" name="Footer Placeholder 7">
            <a:extLst>
              <a:ext uri="{FF2B5EF4-FFF2-40B4-BE49-F238E27FC236}">
                <a16:creationId xmlns:a16="http://schemas.microsoft.com/office/drawing/2014/main" id="{2154585D-35B5-49AA-831C-3D62B55C12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AC9A38-CA81-4997-9AD3-7F6DDE95525C}"/>
              </a:ext>
            </a:extLst>
          </p:cNvPr>
          <p:cNvSpPr>
            <a:spLocks noGrp="1"/>
          </p:cNvSpPr>
          <p:nvPr>
            <p:ph type="sldNum" sz="quarter" idx="12"/>
          </p:nvPr>
        </p:nvSpPr>
        <p:spPr/>
        <p:txBody>
          <a:bodyPr/>
          <a:lstStyle/>
          <a:p>
            <a:fld id="{5EED0D02-4593-4048-B8A0-71DDBA4E6AFB}" type="slidenum">
              <a:rPr lang="en-US" smtClean="0"/>
              <a:t>‹#›</a:t>
            </a:fld>
            <a:endParaRPr lang="en-US"/>
          </a:p>
        </p:txBody>
      </p:sp>
    </p:spTree>
    <p:extLst>
      <p:ext uri="{BB962C8B-B14F-4D97-AF65-F5344CB8AC3E}">
        <p14:creationId xmlns:p14="http://schemas.microsoft.com/office/powerpoint/2010/main" val="21346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1882-15C4-4087-9174-5C37A3CF4E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4C16A7-8D53-49D4-8DCA-56F28B208D35}"/>
              </a:ext>
            </a:extLst>
          </p:cNvPr>
          <p:cNvSpPr>
            <a:spLocks noGrp="1"/>
          </p:cNvSpPr>
          <p:nvPr>
            <p:ph type="dt" sz="half" idx="10"/>
          </p:nvPr>
        </p:nvSpPr>
        <p:spPr/>
        <p:txBody>
          <a:bodyPr/>
          <a:lstStyle/>
          <a:p>
            <a:fld id="{74A45FA9-4CF5-420D-A9CA-CB3211CAB218}" type="datetimeFigureOut">
              <a:rPr lang="en-US" smtClean="0"/>
              <a:t>12/13/2021</a:t>
            </a:fld>
            <a:endParaRPr lang="en-US"/>
          </a:p>
        </p:txBody>
      </p:sp>
      <p:sp>
        <p:nvSpPr>
          <p:cNvPr id="4" name="Footer Placeholder 3">
            <a:extLst>
              <a:ext uri="{FF2B5EF4-FFF2-40B4-BE49-F238E27FC236}">
                <a16:creationId xmlns:a16="http://schemas.microsoft.com/office/drawing/2014/main" id="{5348F1C7-1397-44FA-A213-D5A334292E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C8B5A1-1C88-4807-A9C8-6536DF50C5BB}"/>
              </a:ext>
            </a:extLst>
          </p:cNvPr>
          <p:cNvSpPr>
            <a:spLocks noGrp="1"/>
          </p:cNvSpPr>
          <p:nvPr>
            <p:ph type="sldNum" sz="quarter" idx="12"/>
          </p:nvPr>
        </p:nvSpPr>
        <p:spPr/>
        <p:txBody>
          <a:bodyPr/>
          <a:lstStyle/>
          <a:p>
            <a:fld id="{5EED0D02-4593-4048-B8A0-71DDBA4E6AFB}" type="slidenum">
              <a:rPr lang="en-US" smtClean="0"/>
              <a:t>‹#›</a:t>
            </a:fld>
            <a:endParaRPr lang="en-US"/>
          </a:p>
        </p:txBody>
      </p:sp>
    </p:spTree>
    <p:extLst>
      <p:ext uri="{BB962C8B-B14F-4D97-AF65-F5344CB8AC3E}">
        <p14:creationId xmlns:p14="http://schemas.microsoft.com/office/powerpoint/2010/main" val="332257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BB29D-4CED-4DF8-851B-2EF330526E4F}"/>
              </a:ext>
            </a:extLst>
          </p:cNvPr>
          <p:cNvSpPr>
            <a:spLocks noGrp="1"/>
          </p:cNvSpPr>
          <p:nvPr>
            <p:ph type="dt" sz="half" idx="10"/>
          </p:nvPr>
        </p:nvSpPr>
        <p:spPr/>
        <p:txBody>
          <a:bodyPr/>
          <a:lstStyle/>
          <a:p>
            <a:fld id="{74A45FA9-4CF5-420D-A9CA-CB3211CAB218}" type="datetimeFigureOut">
              <a:rPr lang="en-US" smtClean="0"/>
              <a:t>12/13/2021</a:t>
            </a:fld>
            <a:endParaRPr lang="en-US"/>
          </a:p>
        </p:txBody>
      </p:sp>
      <p:sp>
        <p:nvSpPr>
          <p:cNvPr id="3" name="Footer Placeholder 2">
            <a:extLst>
              <a:ext uri="{FF2B5EF4-FFF2-40B4-BE49-F238E27FC236}">
                <a16:creationId xmlns:a16="http://schemas.microsoft.com/office/drawing/2014/main" id="{1694F703-DE6C-4D85-AA38-53B9A5C3E3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8B6194-2298-4EA7-8E5E-45430C40FFEC}"/>
              </a:ext>
            </a:extLst>
          </p:cNvPr>
          <p:cNvSpPr>
            <a:spLocks noGrp="1"/>
          </p:cNvSpPr>
          <p:nvPr>
            <p:ph type="sldNum" sz="quarter" idx="12"/>
          </p:nvPr>
        </p:nvSpPr>
        <p:spPr/>
        <p:txBody>
          <a:bodyPr/>
          <a:lstStyle/>
          <a:p>
            <a:fld id="{5EED0D02-4593-4048-B8A0-71DDBA4E6AFB}" type="slidenum">
              <a:rPr lang="en-US" smtClean="0"/>
              <a:t>‹#›</a:t>
            </a:fld>
            <a:endParaRPr lang="en-US"/>
          </a:p>
        </p:txBody>
      </p:sp>
    </p:spTree>
    <p:extLst>
      <p:ext uri="{BB962C8B-B14F-4D97-AF65-F5344CB8AC3E}">
        <p14:creationId xmlns:p14="http://schemas.microsoft.com/office/powerpoint/2010/main" val="141919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5FCE-0DFF-4C43-8E6B-AB9A3D5C6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8076C7-E2A7-4151-86D1-F5F14E71AB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010A73-8016-4BBF-BFFD-474C9448F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C52AB-CC86-4A05-88FD-592B437AEEA7}"/>
              </a:ext>
            </a:extLst>
          </p:cNvPr>
          <p:cNvSpPr>
            <a:spLocks noGrp="1"/>
          </p:cNvSpPr>
          <p:nvPr>
            <p:ph type="dt" sz="half" idx="10"/>
          </p:nvPr>
        </p:nvSpPr>
        <p:spPr/>
        <p:txBody>
          <a:bodyPr/>
          <a:lstStyle/>
          <a:p>
            <a:fld id="{74A45FA9-4CF5-420D-A9CA-CB3211CAB218}" type="datetimeFigureOut">
              <a:rPr lang="en-US" smtClean="0"/>
              <a:t>12/13/2021</a:t>
            </a:fld>
            <a:endParaRPr lang="en-US"/>
          </a:p>
        </p:txBody>
      </p:sp>
      <p:sp>
        <p:nvSpPr>
          <p:cNvPr id="6" name="Footer Placeholder 5">
            <a:extLst>
              <a:ext uri="{FF2B5EF4-FFF2-40B4-BE49-F238E27FC236}">
                <a16:creationId xmlns:a16="http://schemas.microsoft.com/office/drawing/2014/main" id="{285F71CA-A703-44ED-B515-F660BC1A1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FB998-29B4-4A3D-ADC0-6D4544287411}"/>
              </a:ext>
            </a:extLst>
          </p:cNvPr>
          <p:cNvSpPr>
            <a:spLocks noGrp="1"/>
          </p:cNvSpPr>
          <p:nvPr>
            <p:ph type="sldNum" sz="quarter" idx="12"/>
          </p:nvPr>
        </p:nvSpPr>
        <p:spPr/>
        <p:txBody>
          <a:bodyPr/>
          <a:lstStyle/>
          <a:p>
            <a:fld id="{5EED0D02-4593-4048-B8A0-71DDBA4E6AFB}" type="slidenum">
              <a:rPr lang="en-US" smtClean="0"/>
              <a:t>‹#›</a:t>
            </a:fld>
            <a:endParaRPr lang="en-US"/>
          </a:p>
        </p:txBody>
      </p:sp>
    </p:spTree>
    <p:extLst>
      <p:ext uri="{BB962C8B-B14F-4D97-AF65-F5344CB8AC3E}">
        <p14:creationId xmlns:p14="http://schemas.microsoft.com/office/powerpoint/2010/main" val="290019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AE5B-147A-4A28-B49A-25C2C0217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0E5131-9AD3-4E15-AA25-9406D2865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3CAA33-12E7-4521-927B-E732644B0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C29E6-45AB-41C5-8858-406520AE615F}"/>
              </a:ext>
            </a:extLst>
          </p:cNvPr>
          <p:cNvSpPr>
            <a:spLocks noGrp="1"/>
          </p:cNvSpPr>
          <p:nvPr>
            <p:ph type="dt" sz="half" idx="10"/>
          </p:nvPr>
        </p:nvSpPr>
        <p:spPr/>
        <p:txBody>
          <a:bodyPr/>
          <a:lstStyle/>
          <a:p>
            <a:fld id="{74A45FA9-4CF5-420D-A9CA-CB3211CAB218}" type="datetimeFigureOut">
              <a:rPr lang="en-US" smtClean="0"/>
              <a:t>12/13/2021</a:t>
            </a:fld>
            <a:endParaRPr lang="en-US"/>
          </a:p>
        </p:txBody>
      </p:sp>
      <p:sp>
        <p:nvSpPr>
          <p:cNvPr id="6" name="Footer Placeholder 5">
            <a:extLst>
              <a:ext uri="{FF2B5EF4-FFF2-40B4-BE49-F238E27FC236}">
                <a16:creationId xmlns:a16="http://schemas.microsoft.com/office/drawing/2014/main" id="{CC38F767-C0AD-4CEA-9458-397215836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4F55B-6E0F-4449-8A89-3F0B155B13AD}"/>
              </a:ext>
            </a:extLst>
          </p:cNvPr>
          <p:cNvSpPr>
            <a:spLocks noGrp="1"/>
          </p:cNvSpPr>
          <p:nvPr>
            <p:ph type="sldNum" sz="quarter" idx="12"/>
          </p:nvPr>
        </p:nvSpPr>
        <p:spPr/>
        <p:txBody>
          <a:bodyPr/>
          <a:lstStyle/>
          <a:p>
            <a:fld id="{5EED0D02-4593-4048-B8A0-71DDBA4E6AFB}" type="slidenum">
              <a:rPr lang="en-US" smtClean="0"/>
              <a:t>‹#›</a:t>
            </a:fld>
            <a:endParaRPr lang="en-US"/>
          </a:p>
        </p:txBody>
      </p:sp>
    </p:spTree>
    <p:extLst>
      <p:ext uri="{BB962C8B-B14F-4D97-AF65-F5344CB8AC3E}">
        <p14:creationId xmlns:p14="http://schemas.microsoft.com/office/powerpoint/2010/main" val="30118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4601BF-CCE9-4D6C-BCD3-0919D02C5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3E5B0-6B3A-4154-80F1-2CDBC8134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CFD60-2A4C-4448-88CA-545A66498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45FA9-4CF5-420D-A9CA-CB3211CAB218}" type="datetimeFigureOut">
              <a:rPr lang="en-US" smtClean="0"/>
              <a:t>12/13/2021</a:t>
            </a:fld>
            <a:endParaRPr lang="en-US"/>
          </a:p>
        </p:txBody>
      </p:sp>
      <p:sp>
        <p:nvSpPr>
          <p:cNvPr id="5" name="Footer Placeholder 4">
            <a:extLst>
              <a:ext uri="{FF2B5EF4-FFF2-40B4-BE49-F238E27FC236}">
                <a16:creationId xmlns:a16="http://schemas.microsoft.com/office/drawing/2014/main" id="{96D9D223-D144-47AC-8E0A-A26D8FC34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5A05CF-5115-4BA3-B05D-6097C81B28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D0D02-4593-4048-B8A0-71DDBA4E6AFB}" type="slidenum">
              <a:rPr lang="en-US" smtClean="0"/>
              <a:t>‹#›</a:t>
            </a:fld>
            <a:endParaRPr lang="en-US"/>
          </a:p>
        </p:txBody>
      </p:sp>
    </p:spTree>
    <p:extLst>
      <p:ext uri="{BB962C8B-B14F-4D97-AF65-F5344CB8AC3E}">
        <p14:creationId xmlns:p14="http://schemas.microsoft.com/office/powerpoint/2010/main" val="15857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mgur.com/gallery/WQ6Pxy7"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mgur.com/gallery/WQ6Pxy7"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mgur.com/gallery/WQ6Pxy7"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pplitools.com/blog/guide-testing-automating-data-analytics-events-web-mobile"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www.youtube.com/watch?v=al-_r8hVHmo" TargetMode="External"/><Relationship Id="rId4" Type="http://schemas.openxmlformats.org/officeDocument/2006/relationships/hyperlink" Target="https://medium.com/usa-today-network/automating-analytics-testing-25aa824c2e6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abtechlab.com/compliance-programs/" TargetMode="External"/><Relationship Id="rId2" Type="http://schemas.openxmlformats.org/officeDocument/2006/relationships/hyperlink" Target="https://www.healthaffairs.org/doi/10.1377/hlthaff.2014.0048"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onedisruptiveeducator.com/2018/09/16/aligning-outcomes-assessments-and-activities/" TargetMode="External"/><Relationship Id="rId2" Type="http://schemas.openxmlformats.org/officeDocument/2006/relationships/hyperlink" Target="https://www.healthaffairs.org/doi/10.1377/hlthaff.2014.0048"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healthaffairs.org/doi/10.1377/hlthaff.2014.0048" TargetMode="External"/><Relationship Id="rId1" Type="http://schemas.openxmlformats.org/officeDocument/2006/relationships/slideLayout" Target="../slideLayouts/slideLayout2.xml"/><Relationship Id="rId4" Type="http://schemas.openxmlformats.org/officeDocument/2006/relationships/hyperlink" Target="http://jeandowns.weebly.com/module-1.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healthaffairs.org/doi/10.1377/hlthaff.2014.0048" TargetMode="External"/><Relationship Id="rId1" Type="http://schemas.openxmlformats.org/officeDocument/2006/relationships/slideLayout" Target="../slideLayouts/slideLayout2.xml"/><Relationship Id="rId4" Type="http://schemas.openxmlformats.org/officeDocument/2006/relationships/hyperlink" Target="https://www.researchgate.net/figure/Experimental-Setting-and-Testing-Objects-ab-Simulation-and-real-world-experimental_fig1_35128942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healthaffairs.org/doi/10.1377/hlthaff.2014.004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shrc-crsh.gc.ca/funding-financement/policies-politiques/knowledge_mobilisation-mobilisation_des_connaissances-eng.aspx" TargetMode="External"/><Relationship Id="rId2" Type="http://schemas.openxmlformats.org/officeDocument/2006/relationships/hyperlink" Target="https://ktdrr.org/ktlibrary/articles_pubs/ktmodels/" TargetMode="External"/><Relationship Id="rId1" Type="http://schemas.openxmlformats.org/officeDocument/2006/relationships/slideLayout" Target="../slideLayouts/slideLayout2.xml"/><Relationship Id="rId4" Type="http://schemas.openxmlformats.org/officeDocument/2006/relationships/hyperlink" Target="https://www.uwinnipeg.ca/knowledge-mobilization/what-is-knowledge-mobilization.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ipro.com/holmes/testing-of-ai-ml-based-system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healthaffairs.org/doi/10.1377/hlthaff.2014.004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rxiv.org/abs/1910.11455" TargetMode="External"/><Relationship Id="rId2" Type="http://schemas.openxmlformats.org/officeDocument/2006/relationships/hyperlink" Target="https://www.healthaffairs.org/doi/10.1377/hlthaff.2014.004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owardsdatascience.com/machine-learning-and-the-architecture-of-choice-2cc69072a45b" TargetMode="External"/><Relationship Id="rId2" Type="http://schemas.openxmlformats.org/officeDocument/2006/relationships/hyperlink" Target="https://www.healthaffairs.org/doi/10.1377/hlthaff.2014.0048" TargetMode="External"/><Relationship Id="rId1" Type="http://schemas.openxmlformats.org/officeDocument/2006/relationships/slideLayout" Target="../slideLayouts/slideLayout2.xml"/><Relationship Id="rId6" Type="http://schemas.openxmlformats.org/officeDocument/2006/relationships/hyperlink" Target="https://en.wikipedia.org/wiki/Richard_Thaler" TargetMode="External"/><Relationship Id="rId5" Type="http://schemas.openxmlformats.org/officeDocument/2006/relationships/hyperlink" Target="https://en.wikipedia.org/wiki/Cass_Sunstein" TargetMode="Externa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360logica.com/blog/web-analytics-testing-process-importance/" TargetMode="External"/><Relationship Id="rId1" Type="http://schemas.openxmlformats.org/officeDocument/2006/relationships/slideLayout" Target="../slideLayouts/slideLayout2.xml"/><Relationship Id="rId4" Type="http://schemas.openxmlformats.org/officeDocument/2006/relationships/hyperlink" Target="https://senuri.medium.com/objectives-of-testing-4832858f6f7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sights.sei.cmu.edu/blog/using-v-models-for-testin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apgemini.com/2016/01/testing-analytics-applications-what-has-changed-in-smac-worl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applitools.com/blog/guide-testing-automating-data-analytics-events-web-mobile/#h-different-ways-to-test-analytics-events" TargetMode="External"/><Relationship Id="rId1" Type="http://schemas.openxmlformats.org/officeDocument/2006/relationships/slideLayout" Target="../slideLayouts/slideLayout2.xml"/><Relationship Id="rId4" Type="http://schemas.openxmlformats.org/officeDocument/2006/relationships/hyperlink" Target="https://www.softwaretestinghelp.com/beginners-guide-to-mobile-application-test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nflectra.com/ideas/topic/testing-methodologies.aspx" TargetMode="External"/><Relationship Id="rId2" Type="http://schemas.openxmlformats.org/officeDocument/2006/relationships/hyperlink" Target="https://www.capgemini.com/2016/01/testing-analytics-applications-what-has-changed-in-smac-world/"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optimizely.com/optimization-glossary/ab-testing/" TargetMode="External"/><Relationship Id="rId2" Type="http://schemas.openxmlformats.org/officeDocument/2006/relationships/hyperlink" Target="https://www.360logica.com/blog/web-analytics-testing-process-importance/"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applitools.com/blog/guide-testing-automating-data-analytics-events-web-mobile/#h-different-ways-to-test-analytics-event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E6CD261D-7312-4A5E-A1BB-7478C2CE2F1E}"/>
              </a:ext>
            </a:extLst>
          </p:cNvPr>
          <p:cNvPicPr>
            <a:picLocks noChangeAspect="1"/>
          </p:cNvPicPr>
          <p:nvPr/>
        </p:nvPicPr>
        <p:blipFill rotWithShape="1">
          <a:blip r:embed="rId2">
            <a:alphaModFix amt="50000"/>
          </a:blip>
          <a:srcRect t="15400" b="13845"/>
          <a:stretch/>
        </p:blipFill>
        <p:spPr>
          <a:xfrm>
            <a:off x="20" y="1"/>
            <a:ext cx="12191980" cy="6857999"/>
          </a:xfrm>
          <a:prstGeom prst="rect">
            <a:avLst/>
          </a:prstGeom>
        </p:spPr>
      </p:pic>
      <p:sp>
        <p:nvSpPr>
          <p:cNvPr id="2" name="Title 1">
            <a:extLst>
              <a:ext uri="{FF2B5EF4-FFF2-40B4-BE49-F238E27FC236}">
                <a16:creationId xmlns:a16="http://schemas.microsoft.com/office/drawing/2014/main" id="{990FA0C4-0907-4F05-A292-792C2E16DB41}"/>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Testing and Application</a:t>
            </a:r>
            <a:endParaRPr lang="en-US" dirty="0">
              <a:solidFill>
                <a:srgbClr val="FFFFFF"/>
              </a:solidFill>
            </a:endParaRPr>
          </a:p>
        </p:txBody>
      </p:sp>
      <p:sp>
        <p:nvSpPr>
          <p:cNvPr id="3" name="Subtitle 2">
            <a:extLst>
              <a:ext uri="{FF2B5EF4-FFF2-40B4-BE49-F238E27FC236}">
                <a16:creationId xmlns:a16="http://schemas.microsoft.com/office/drawing/2014/main" id="{068998DB-F80B-4CE9-BA22-44E8AA0E0815}"/>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13, 2021</a:t>
            </a:r>
            <a:endParaRPr lang="en-US">
              <a:solidFill>
                <a:srgbClr val="FFFFFF"/>
              </a:solidFill>
            </a:endParaRPr>
          </a:p>
        </p:txBody>
      </p:sp>
    </p:spTree>
    <p:extLst>
      <p:ext uri="{BB962C8B-B14F-4D97-AF65-F5344CB8AC3E}">
        <p14:creationId xmlns:p14="http://schemas.microsoft.com/office/powerpoint/2010/main" val="38032122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823032EA-89F4-46F0-8081-69A443B6BE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3989" y="27432"/>
            <a:ext cx="7891414" cy="5907024"/>
          </a:xfrm>
        </p:spPr>
      </p:pic>
      <p:sp>
        <p:nvSpPr>
          <p:cNvPr id="7" name="TextBox 6">
            <a:extLst>
              <a:ext uri="{FF2B5EF4-FFF2-40B4-BE49-F238E27FC236}">
                <a16:creationId xmlns:a16="http://schemas.microsoft.com/office/drawing/2014/main" id="{EADBA243-C9A1-4737-B98E-AD558235D59D}"/>
              </a:ext>
            </a:extLst>
          </p:cNvPr>
          <p:cNvSpPr txBox="1"/>
          <p:nvPr/>
        </p:nvSpPr>
        <p:spPr>
          <a:xfrm>
            <a:off x="562356" y="6205204"/>
            <a:ext cx="6099048" cy="369332"/>
          </a:xfrm>
          <a:prstGeom prst="rect">
            <a:avLst/>
          </a:prstGeom>
          <a:noFill/>
        </p:spPr>
        <p:txBody>
          <a:bodyPr wrap="square">
            <a:spAutoFit/>
          </a:bodyPr>
          <a:lstStyle/>
          <a:p>
            <a:r>
              <a:rPr lang="en-US" dirty="0">
                <a:hlinkClick r:id="rId3"/>
              </a:rPr>
              <a:t>https://imgur.com/gallery/WQ6Pxy7</a:t>
            </a:r>
            <a:r>
              <a:rPr lang="en-US" dirty="0"/>
              <a:t> </a:t>
            </a:r>
          </a:p>
        </p:txBody>
      </p:sp>
      <p:sp>
        <p:nvSpPr>
          <p:cNvPr id="8" name="Title 1">
            <a:extLst>
              <a:ext uri="{FF2B5EF4-FFF2-40B4-BE49-F238E27FC236}">
                <a16:creationId xmlns:a16="http://schemas.microsoft.com/office/drawing/2014/main" id="{C8488EEA-5EED-46DC-AA0C-53E6A550A6CD}"/>
              </a:ext>
            </a:extLst>
          </p:cNvPr>
          <p:cNvSpPr>
            <a:spLocks noGrp="1"/>
          </p:cNvSpPr>
          <p:nvPr>
            <p:ph type="title"/>
          </p:nvPr>
        </p:nvSpPr>
        <p:spPr>
          <a:xfrm>
            <a:off x="838200" y="365125"/>
            <a:ext cx="10515600" cy="1325563"/>
          </a:xfrm>
          <a:solidFill>
            <a:schemeClr val="bg1"/>
          </a:solidFill>
        </p:spPr>
        <p:txBody>
          <a:bodyPr/>
          <a:lstStyle/>
          <a:p>
            <a:r>
              <a:rPr lang="en-CA" dirty="0"/>
              <a:t>Simpson’s Paradox</a:t>
            </a:r>
            <a:endParaRPr lang="en-US" dirty="0"/>
          </a:p>
        </p:txBody>
      </p:sp>
    </p:spTree>
    <p:extLst>
      <p:ext uri="{BB962C8B-B14F-4D97-AF65-F5344CB8AC3E}">
        <p14:creationId xmlns:p14="http://schemas.microsoft.com/office/powerpoint/2010/main" val="21595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scatter chart&#10;&#10;Description automatically generated">
            <a:extLst>
              <a:ext uri="{FF2B5EF4-FFF2-40B4-BE49-F238E27FC236}">
                <a16:creationId xmlns:a16="http://schemas.microsoft.com/office/drawing/2014/main" id="{3E26E0D4-DF1E-4247-A5DA-33508ED06C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6816" y="1007284"/>
            <a:ext cx="7147021" cy="5169679"/>
          </a:xfrm>
        </p:spPr>
      </p:pic>
      <p:sp>
        <p:nvSpPr>
          <p:cNvPr id="2" name="Title 1">
            <a:extLst>
              <a:ext uri="{FF2B5EF4-FFF2-40B4-BE49-F238E27FC236}">
                <a16:creationId xmlns:a16="http://schemas.microsoft.com/office/drawing/2014/main" id="{0455F006-076E-4D42-9ACC-A95204305D79}"/>
              </a:ext>
            </a:extLst>
          </p:cNvPr>
          <p:cNvSpPr>
            <a:spLocks noGrp="1"/>
          </p:cNvSpPr>
          <p:nvPr>
            <p:ph type="title"/>
          </p:nvPr>
        </p:nvSpPr>
        <p:spPr/>
        <p:txBody>
          <a:bodyPr/>
          <a:lstStyle/>
          <a:p>
            <a:r>
              <a:rPr lang="en-CA" dirty="0"/>
              <a:t>Scatterplots</a:t>
            </a:r>
            <a:endParaRPr lang="en-US" dirty="0"/>
          </a:p>
        </p:txBody>
      </p:sp>
      <p:sp>
        <p:nvSpPr>
          <p:cNvPr id="4" name="TextBox 3">
            <a:extLst>
              <a:ext uri="{FF2B5EF4-FFF2-40B4-BE49-F238E27FC236}">
                <a16:creationId xmlns:a16="http://schemas.microsoft.com/office/drawing/2014/main" id="{95E0AAC3-395A-4B56-9B4D-5D2F19D083D8}"/>
              </a:ext>
            </a:extLst>
          </p:cNvPr>
          <p:cNvSpPr txBox="1"/>
          <p:nvPr/>
        </p:nvSpPr>
        <p:spPr>
          <a:xfrm>
            <a:off x="562356" y="6205204"/>
            <a:ext cx="6099048" cy="369332"/>
          </a:xfrm>
          <a:prstGeom prst="rect">
            <a:avLst/>
          </a:prstGeom>
          <a:noFill/>
        </p:spPr>
        <p:txBody>
          <a:bodyPr wrap="square">
            <a:spAutoFit/>
          </a:bodyPr>
          <a:lstStyle/>
          <a:p>
            <a:r>
              <a:rPr lang="en-US" dirty="0">
                <a:hlinkClick r:id="rId3"/>
              </a:rPr>
              <a:t>https://imgur.com/gallery/WQ6Pxy7</a:t>
            </a:r>
            <a:r>
              <a:rPr lang="en-US" dirty="0"/>
              <a:t> </a:t>
            </a:r>
          </a:p>
        </p:txBody>
      </p:sp>
    </p:spTree>
    <p:extLst>
      <p:ext uri="{BB962C8B-B14F-4D97-AF65-F5344CB8AC3E}">
        <p14:creationId xmlns:p14="http://schemas.microsoft.com/office/powerpoint/2010/main" val="244516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Qr code&#10;&#10;Description automatically generated">
            <a:extLst>
              <a:ext uri="{FF2B5EF4-FFF2-40B4-BE49-F238E27FC236}">
                <a16:creationId xmlns:a16="http://schemas.microsoft.com/office/drawing/2014/main" id="{F5B6045D-5051-43BE-99A8-3B2272AE32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3257" y="1825625"/>
            <a:ext cx="5625486" cy="4351338"/>
          </a:xfrm>
        </p:spPr>
      </p:pic>
      <p:sp>
        <p:nvSpPr>
          <p:cNvPr id="4" name="TextBox 3">
            <a:extLst>
              <a:ext uri="{FF2B5EF4-FFF2-40B4-BE49-F238E27FC236}">
                <a16:creationId xmlns:a16="http://schemas.microsoft.com/office/drawing/2014/main" id="{636ACACF-7C81-4FB2-ACE9-ACDFAA6C8345}"/>
              </a:ext>
            </a:extLst>
          </p:cNvPr>
          <p:cNvSpPr txBox="1"/>
          <p:nvPr/>
        </p:nvSpPr>
        <p:spPr>
          <a:xfrm>
            <a:off x="562356" y="6205204"/>
            <a:ext cx="6099048" cy="369332"/>
          </a:xfrm>
          <a:prstGeom prst="rect">
            <a:avLst/>
          </a:prstGeom>
          <a:noFill/>
        </p:spPr>
        <p:txBody>
          <a:bodyPr wrap="square">
            <a:spAutoFit/>
          </a:bodyPr>
          <a:lstStyle/>
          <a:p>
            <a:r>
              <a:rPr lang="en-US" dirty="0">
                <a:hlinkClick r:id="rId3"/>
              </a:rPr>
              <a:t>https://imgur.com/gallery/WQ6Pxy7</a:t>
            </a:r>
            <a:r>
              <a:rPr lang="en-US" dirty="0"/>
              <a:t> </a:t>
            </a:r>
          </a:p>
        </p:txBody>
      </p:sp>
      <p:sp>
        <p:nvSpPr>
          <p:cNvPr id="7" name="Title 1">
            <a:extLst>
              <a:ext uri="{FF2B5EF4-FFF2-40B4-BE49-F238E27FC236}">
                <a16:creationId xmlns:a16="http://schemas.microsoft.com/office/drawing/2014/main" id="{20758714-A9B1-4775-BB4B-C4DA88A6D3A6}"/>
              </a:ext>
            </a:extLst>
          </p:cNvPr>
          <p:cNvSpPr>
            <a:spLocks noGrp="1"/>
          </p:cNvSpPr>
          <p:nvPr>
            <p:ph type="title"/>
          </p:nvPr>
        </p:nvSpPr>
        <p:spPr>
          <a:xfrm>
            <a:off x="838200" y="365125"/>
            <a:ext cx="10515600" cy="1325563"/>
          </a:xfrm>
        </p:spPr>
        <p:txBody>
          <a:bodyPr/>
          <a:lstStyle/>
          <a:p>
            <a:r>
              <a:rPr lang="en-CA" dirty="0"/>
              <a:t>Whose ‘F’ That Is</a:t>
            </a:r>
            <a:endParaRPr lang="en-US" dirty="0"/>
          </a:p>
        </p:txBody>
      </p:sp>
    </p:spTree>
    <p:extLst>
      <p:ext uri="{BB962C8B-B14F-4D97-AF65-F5344CB8AC3E}">
        <p14:creationId xmlns:p14="http://schemas.microsoft.com/office/powerpoint/2010/main" val="3750361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F1C9-ABEA-497F-9256-C90CD599C2AB}"/>
              </a:ext>
            </a:extLst>
          </p:cNvPr>
          <p:cNvSpPr>
            <a:spLocks noGrp="1"/>
          </p:cNvSpPr>
          <p:nvPr>
            <p:ph type="title"/>
          </p:nvPr>
        </p:nvSpPr>
        <p:spPr/>
        <p:txBody>
          <a:bodyPr/>
          <a:lstStyle/>
          <a:p>
            <a:r>
              <a:rPr lang="en-CA" dirty="0"/>
              <a:t>Testing: Automated Testing</a:t>
            </a:r>
            <a:endParaRPr lang="en-US" dirty="0"/>
          </a:p>
        </p:txBody>
      </p:sp>
      <p:sp>
        <p:nvSpPr>
          <p:cNvPr id="3" name="Content Placeholder 2">
            <a:extLst>
              <a:ext uri="{FF2B5EF4-FFF2-40B4-BE49-F238E27FC236}">
                <a16:creationId xmlns:a16="http://schemas.microsoft.com/office/drawing/2014/main" id="{08955D35-D906-48A2-AEA6-CF5B35F2CE71}"/>
              </a:ext>
            </a:extLst>
          </p:cNvPr>
          <p:cNvSpPr>
            <a:spLocks noGrp="1"/>
          </p:cNvSpPr>
          <p:nvPr>
            <p:ph idx="1"/>
          </p:nvPr>
        </p:nvSpPr>
        <p:spPr>
          <a:xfrm>
            <a:off x="896117" y="1954650"/>
            <a:ext cx="3875468" cy="4351338"/>
          </a:xfrm>
        </p:spPr>
        <p:txBody>
          <a:bodyPr/>
          <a:lstStyle/>
          <a:p>
            <a:pPr marL="0" indent="0">
              <a:buNone/>
            </a:pPr>
            <a:r>
              <a:rPr lang="en-CA" dirty="0"/>
              <a:t>Automated testing helps support agile development</a:t>
            </a:r>
            <a:endParaRPr lang="en-US" dirty="0"/>
          </a:p>
        </p:txBody>
      </p:sp>
      <p:pic>
        <p:nvPicPr>
          <p:cNvPr id="5" name="Picture 4" descr="Text&#10;&#10;Description automatically generated">
            <a:extLst>
              <a:ext uri="{FF2B5EF4-FFF2-40B4-BE49-F238E27FC236}">
                <a16:creationId xmlns:a16="http://schemas.microsoft.com/office/drawing/2014/main" id="{41BDE2B6-04D7-4B6E-9247-7561D9B99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407" y="1954650"/>
            <a:ext cx="6792333" cy="4351338"/>
          </a:xfrm>
          <a:prstGeom prst="rect">
            <a:avLst/>
          </a:prstGeom>
        </p:spPr>
      </p:pic>
      <p:sp>
        <p:nvSpPr>
          <p:cNvPr id="7" name="TextBox 6">
            <a:extLst>
              <a:ext uri="{FF2B5EF4-FFF2-40B4-BE49-F238E27FC236}">
                <a16:creationId xmlns:a16="http://schemas.microsoft.com/office/drawing/2014/main" id="{BE64AB24-24AE-4871-8B14-8ABA57DC03FE}"/>
              </a:ext>
            </a:extLst>
          </p:cNvPr>
          <p:cNvSpPr txBox="1"/>
          <p:nvPr/>
        </p:nvSpPr>
        <p:spPr>
          <a:xfrm>
            <a:off x="896117" y="3438751"/>
            <a:ext cx="3507482" cy="3139321"/>
          </a:xfrm>
          <a:prstGeom prst="rect">
            <a:avLst/>
          </a:prstGeom>
          <a:noFill/>
        </p:spPr>
        <p:txBody>
          <a:bodyPr wrap="square">
            <a:spAutoFit/>
          </a:bodyPr>
          <a:lstStyle/>
          <a:p>
            <a:r>
              <a:rPr lang="en-US" dirty="0">
                <a:hlinkClick r:id="rId3"/>
              </a:rPr>
              <a:t>https://applitools.com/blog/guide-testing-automating-data-analytics-events-web-mobile</a:t>
            </a:r>
            <a:endParaRPr lang="en-US" dirty="0"/>
          </a:p>
          <a:p>
            <a:endParaRPr lang="en-US" dirty="0"/>
          </a:p>
          <a:p>
            <a:r>
              <a:rPr lang="en-US" dirty="0">
                <a:hlinkClick r:id="rId4"/>
              </a:rPr>
              <a:t>https://medium.com/usa-today-network/automating-analytics-testing-25aa824c2e61</a:t>
            </a:r>
            <a:r>
              <a:rPr lang="en-US" dirty="0"/>
              <a:t> </a:t>
            </a:r>
          </a:p>
          <a:p>
            <a:endParaRPr lang="en-US" dirty="0"/>
          </a:p>
          <a:p>
            <a:r>
              <a:rPr lang="en-US" dirty="0"/>
              <a:t>Video: </a:t>
            </a:r>
            <a:r>
              <a:rPr lang="en-US" dirty="0">
                <a:hlinkClick r:id="rId5"/>
              </a:rPr>
              <a:t>https://www.youtube.com/watch?v=al-_r8hVHmo</a:t>
            </a:r>
            <a:r>
              <a:rPr lang="en-US" dirty="0"/>
              <a:t> </a:t>
            </a:r>
          </a:p>
        </p:txBody>
      </p:sp>
    </p:spTree>
    <p:extLst>
      <p:ext uri="{BB962C8B-B14F-4D97-AF65-F5344CB8AC3E}">
        <p14:creationId xmlns:p14="http://schemas.microsoft.com/office/powerpoint/2010/main" val="208996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2B71-509A-4158-91EF-F3C139B5115E}"/>
              </a:ext>
            </a:extLst>
          </p:cNvPr>
          <p:cNvSpPr>
            <a:spLocks noGrp="1"/>
          </p:cNvSpPr>
          <p:nvPr>
            <p:ph type="title"/>
          </p:nvPr>
        </p:nvSpPr>
        <p:spPr/>
        <p:txBody>
          <a:bodyPr/>
          <a:lstStyle/>
          <a:p>
            <a:r>
              <a:rPr lang="en-US" dirty="0"/>
              <a:t>Standards For Validation And Transparency</a:t>
            </a:r>
          </a:p>
        </p:txBody>
      </p:sp>
      <p:sp>
        <p:nvSpPr>
          <p:cNvPr id="3" name="Content Placeholder 2">
            <a:extLst>
              <a:ext uri="{FF2B5EF4-FFF2-40B4-BE49-F238E27FC236}">
                <a16:creationId xmlns:a16="http://schemas.microsoft.com/office/drawing/2014/main" id="{17259D6C-EB3B-41CD-A3FD-A41993E1C7F0}"/>
              </a:ext>
            </a:extLst>
          </p:cNvPr>
          <p:cNvSpPr>
            <a:spLocks noGrp="1"/>
          </p:cNvSpPr>
          <p:nvPr>
            <p:ph idx="1"/>
          </p:nvPr>
        </p:nvSpPr>
        <p:spPr/>
        <p:txBody>
          <a:bodyPr/>
          <a:lstStyle/>
          <a:p>
            <a:r>
              <a:rPr lang="en-CA" dirty="0"/>
              <a:t>Rigor of the standards varies with the risks involved</a:t>
            </a:r>
          </a:p>
          <a:p>
            <a:r>
              <a:rPr lang="en-CA" dirty="0"/>
              <a:t>Data may be shared but identifiable data must be withheld</a:t>
            </a:r>
          </a:p>
          <a:p>
            <a:r>
              <a:rPr lang="en-CA" dirty="0"/>
              <a:t>Transparency key: “</a:t>
            </a:r>
            <a:r>
              <a:rPr lang="en-US" dirty="0"/>
              <a:t>variables, such as age, sex, primary payer, inpatient utilization, and blood pressure, should be described.”</a:t>
            </a:r>
          </a:p>
          <a:p>
            <a:r>
              <a:rPr lang="en-US" dirty="0"/>
              <a:t>Because of potential conflict of interest, “scientific peer review and independent validation are desirable”</a:t>
            </a:r>
            <a:endParaRPr lang="en-CA" dirty="0"/>
          </a:p>
          <a:p>
            <a:endParaRPr lang="en-US" dirty="0"/>
          </a:p>
        </p:txBody>
      </p:sp>
      <p:sp>
        <p:nvSpPr>
          <p:cNvPr id="5" name="TextBox 4">
            <a:extLst>
              <a:ext uri="{FF2B5EF4-FFF2-40B4-BE49-F238E27FC236}">
                <a16:creationId xmlns:a16="http://schemas.microsoft.com/office/drawing/2014/main" id="{0A31273B-BB2D-4EA5-9358-51C289DF7B51}"/>
              </a:ext>
            </a:extLst>
          </p:cNvPr>
          <p:cNvSpPr txBox="1"/>
          <p:nvPr/>
        </p:nvSpPr>
        <p:spPr>
          <a:xfrm>
            <a:off x="838199" y="6308209"/>
            <a:ext cx="10967357" cy="369332"/>
          </a:xfrm>
          <a:prstGeom prst="rect">
            <a:avLst/>
          </a:prstGeom>
          <a:noFill/>
        </p:spPr>
        <p:txBody>
          <a:bodyPr wrap="square">
            <a:spAutoFit/>
          </a:bodyPr>
          <a:lstStyle/>
          <a:p>
            <a:r>
              <a:rPr lang="en-US" dirty="0">
                <a:hlinkClick r:id="rId2"/>
              </a:rPr>
              <a:t>https://www.healthaffairs.org/doi/10.1377/hlthaff.2014.0048</a:t>
            </a:r>
            <a:r>
              <a:rPr lang="en-US" dirty="0"/>
              <a:t>      </a:t>
            </a:r>
            <a:r>
              <a:rPr lang="en-US" dirty="0">
                <a:hlinkClick r:id="rId3"/>
              </a:rPr>
              <a:t>https://iabtechlab.com/compliance-programs/</a:t>
            </a:r>
            <a:r>
              <a:rPr lang="en-US" dirty="0"/>
              <a:t>  </a:t>
            </a:r>
          </a:p>
        </p:txBody>
      </p:sp>
      <p:pic>
        <p:nvPicPr>
          <p:cNvPr id="7" name="Picture 6" descr="Diagram&#10;&#10;Description automatically generated">
            <a:extLst>
              <a:ext uri="{FF2B5EF4-FFF2-40B4-BE49-F238E27FC236}">
                <a16:creationId xmlns:a16="http://schemas.microsoft.com/office/drawing/2014/main" id="{F81416E7-F490-4DD4-B3DA-876B95ED2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8032" y="4634754"/>
            <a:ext cx="6492684" cy="1673455"/>
          </a:xfrm>
          <a:prstGeom prst="rect">
            <a:avLst/>
          </a:prstGeom>
        </p:spPr>
      </p:pic>
    </p:spTree>
    <p:extLst>
      <p:ext uri="{BB962C8B-B14F-4D97-AF65-F5344CB8AC3E}">
        <p14:creationId xmlns:p14="http://schemas.microsoft.com/office/powerpoint/2010/main" val="256387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2EE5-6F29-493A-ABDB-CEC9720B519C}"/>
              </a:ext>
            </a:extLst>
          </p:cNvPr>
          <p:cNvSpPr>
            <a:spLocks noGrp="1"/>
          </p:cNvSpPr>
          <p:nvPr>
            <p:ph type="title"/>
          </p:nvPr>
        </p:nvSpPr>
        <p:spPr/>
        <p:txBody>
          <a:bodyPr/>
          <a:lstStyle/>
          <a:p>
            <a:r>
              <a:rPr lang="en-CA" dirty="0"/>
              <a:t>Outcomes Assessment</a:t>
            </a:r>
            <a:endParaRPr lang="en-US" dirty="0"/>
          </a:p>
        </p:txBody>
      </p:sp>
      <p:sp>
        <p:nvSpPr>
          <p:cNvPr id="3" name="Content Placeholder 2">
            <a:extLst>
              <a:ext uri="{FF2B5EF4-FFF2-40B4-BE49-F238E27FC236}">
                <a16:creationId xmlns:a16="http://schemas.microsoft.com/office/drawing/2014/main" id="{2E9A440D-C7B0-4EF8-AB06-B9F5E425B30F}"/>
              </a:ext>
            </a:extLst>
          </p:cNvPr>
          <p:cNvSpPr>
            <a:spLocks noGrp="1"/>
          </p:cNvSpPr>
          <p:nvPr>
            <p:ph idx="1"/>
          </p:nvPr>
        </p:nvSpPr>
        <p:spPr>
          <a:xfrm>
            <a:off x="838200" y="1825625"/>
            <a:ext cx="4076700" cy="4351338"/>
          </a:xfrm>
        </p:spPr>
        <p:txBody>
          <a:bodyPr/>
          <a:lstStyle/>
          <a:p>
            <a:r>
              <a:rPr lang="en-CA" dirty="0"/>
              <a:t>Outcomes assessed should include:</a:t>
            </a:r>
          </a:p>
          <a:p>
            <a:pPr lvl="1"/>
            <a:r>
              <a:rPr lang="en-CA" dirty="0"/>
              <a:t>‘hard’ end points (readmissions, failures)</a:t>
            </a:r>
          </a:p>
          <a:p>
            <a:pPr lvl="1"/>
            <a:r>
              <a:rPr lang="en-CA" dirty="0"/>
              <a:t>Secondary outcomes, such as care, trust, anxiety and activation</a:t>
            </a:r>
          </a:p>
          <a:p>
            <a:pPr lvl="1"/>
            <a:r>
              <a:rPr lang="en-CA" dirty="0"/>
              <a:t>Provider-centered outcomes such as workflow and job satisfaction</a:t>
            </a:r>
          </a:p>
        </p:txBody>
      </p:sp>
      <p:sp>
        <p:nvSpPr>
          <p:cNvPr id="5" name="TextBox 4">
            <a:extLst>
              <a:ext uri="{FF2B5EF4-FFF2-40B4-BE49-F238E27FC236}">
                <a16:creationId xmlns:a16="http://schemas.microsoft.com/office/drawing/2014/main" id="{AA0CA268-7591-42E1-ABD0-6C4423624ED5}"/>
              </a:ext>
            </a:extLst>
          </p:cNvPr>
          <p:cNvSpPr txBox="1"/>
          <p:nvPr/>
        </p:nvSpPr>
        <p:spPr>
          <a:xfrm>
            <a:off x="838200" y="5916621"/>
            <a:ext cx="11130643" cy="646331"/>
          </a:xfrm>
          <a:prstGeom prst="rect">
            <a:avLst/>
          </a:prstGeom>
          <a:noFill/>
        </p:spPr>
        <p:txBody>
          <a:bodyPr wrap="square">
            <a:spAutoFit/>
          </a:bodyPr>
          <a:lstStyle/>
          <a:p>
            <a:r>
              <a:rPr lang="en-US" dirty="0">
                <a:hlinkClick r:id="rId2"/>
              </a:rPr>
              <a:t>https://www.healthaffairs.org/doi/10.1377/hlthaff.2014.0048</a:t>
            </a:r>
            <a:endParaRPr lang="en-US" dirty="0"/>
          </a:p>
          <a:p>
            <a:r>
              <a:rPr lang="en-US" dirty="0"/>
              <a:t>Image: </a:t>
            </a:r>
            <a:r>
              <a:rPr lang="en-US" dirty="0">
                <a:hlinkClick r:id="rId3"/>
              </a:rPr>
              <a:t>https://onedisruptiveeducator.com/2018/09/16/aligning-outcomes-assessments-and-activities/</a:t>
            </a:r>
            <a:r>
              <a:rPr lang="en-US" dirty="0"/>
              <a:t>  </a:t>
            </a:r>
          </a:p>
        </p:txBody>
      </p:sp>
      <p:pic>
        <p:nvPicPr>
          <p:cNvPr id="7" name="Picture 6" descr="Timeline&#10;&#10;Description automatically generated">
            <a:extLst>
              <a:ext uri="{FF2B5EF4-FFF2-40B4-BE49-F238E27FC236}">
                <a16:creationId xmlns:a16="http://schemas.microsoft.com/office/drawing/2014/main" id="{40481C56-36CC-40DF-B22B-3F50BA1E4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900" y="1825625"/>
            <a:ext cx="6388712" cy="3982006"/>
          </a:xfrm>
          <a:prstGeom prst="rect">
            <a:avLst/>
          </a:prstGeom>
        </p:spPr>
      </p:pic>
    </p:spTree>
    <p:extLst>
      <p:ext uri="{BB962C8B-B14F-4D97-AF65-F5344CB8AC3E}">
        <p14:creationId xmlns:p14="http://schemas.microsoft.com/office/powerpoint/2010/main" val="3334133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2EE5-6F29-493A-ABDB-CEC9720B519C}"/>
              </a:ext>
            </a:extLst>
          </p:cNvPr>
          <p:cNvSpPr>
            <a:spLocks noGrp="1"/>
          </p:cNvSpPr>
          <p:nvPr>
            <p:ph type="title"/>
          </p:nvPr>
        </p:nvSpPr>
        <p:spPr/>
        <p:txBody>
          <a:bodyPr/>
          <a:lstStyle/>
          <a:p>
            <a:r>
              <a:rPr lang="en-CA" dirty="0"/>
              <a:t>Multiple Outcomes</a:t>
            </a:r>
            <a:endParaRPr lang="en-US" dirty="0"/>
          </a:p>
        </p:txBody>
      </p:sp>
      <p:sp>
        <p:nvSpPr>
          <p:cNvPr id="3" name="Content Placeholder 2">
            <a:extLst>
              <a:ext uri="{FF2B5EF4-FFF2-40B4-BE49-F238E27FC236}">
                <a16:creationId xmlns:a16="http://schemas.microsoft.com/office/drawing/2014/main" id="{2E9A440D-C7B0-4EF8-AB06-B9F5E425B30F}"/>
              </a:ext>
            </a:extLst>
          </p:cNvPr>
          <p:cNvSpPr>
            <a:spLocks noGrp="1"/>
          </p:cNvSpPr>
          <p:nvPr>
            <p:ph idx="1"/>
          </p:nvPr>
        </p:nvSpPr>
        <p:spPr>
          <a:xfrm>
            <a:off x="838200" y="1825625"/>
            <a:ext cx="4991100" cy="4351338"/>
          </a:xfrm>
        </p:spPr>
        <p:txBody>
          <a:bodyPr/>
          <a:lstStyle/>
          <a:p>
            <a:r>
              <a:rPr lang="en-CA" dirty="0"/>
              <a:t>Collect multiple outcomes</a:t>
            </a:r>
          </a:p>
          <a:p>
            <a:pPr lvl="1"/>
            <a:r>
              <a:rPr lang="en-CA" dirty="0"/>
              <a:t>Each one may tell a different story</a:t>
            </a:r>
          </a:p>
          <a:p>
            <a:pPr lvl="2"/>
            <a:r>
              <a:rPr lang="en-US" dirty="0"/>
              <a:t>Can/should the model be localized, i.e. “monitored, refined, and reconfigured to local contexts”? (</a:t>
            </a:r>
            <a:r>
              <a:rPr lang="en-US" dirty="0" err="1"/>
              <a:t>deBruijn</a:t>
            </a:r>
            <a:r>
              <a:rPr lang="en-US" dirty="0"/>
              <a:t>, 2020)</a:t>
            </a:r>
            <a:endParaRPr lang="en-CA" dirty="0"/>
          </a:p>
          <a:p>
            <a:pPr lvl="1"/>
            <a:r>
              <a:rPr lang="en-CA" dirty="0"/>
              <a:t>Models may be valuable in one setting and process, but not others</a:t>
            </a:r>
          </a:p>
          <a:p>
            <a:pPr lvl="1"/>
            <a:r>
              <a:rPr lang="en-CA" dirty="0"/>
              <a:t>Ensure student and instructor voices are heard</a:t>
            </a:r>
            <a:endParaRPr lang="en-US" dirty="0"/>
          </a:p>
        </p:txBody>
      </p:sp>
      <p:sp>
        <p:nvSpPr>
          <p:cNvPr id="5" name="TextBox 4">
            <a:extLst>
              <a:ext uri="{FF2B5EF4-FFF2-40B4-BE49-F238E27FC236}">
                <a16:creationId xmlns:a16="http://schemas.microsoft.com/office/drawing/2014/main" id="{AA0CA268-7591-42E1-ABD0-6C4423624ED5}"/>
              </a:ext>
            </a:extLst>
          </p:cNvPr>
          <p:cNvSpPr txBox="1"/>
          <p:nvPr/>
        </p:nvSpPr>
        <p:spPr>
          <a:xfrm>
            <a:off x="838200" y="6123543"/>
            <a:ext cx="6098146" cy="369332"/>
          </a:xfrm>
          <a:prstGeom prst="rect">
            <a:avLst/>
          </a:prstGeom>
          <a:noFill/>
        </p:spPr>
        <p:txBody>
          <a:bodyPr wrap="square">
            <a:spAutoFit/>
          </a:bodyPr>
          <a:lstStyle/>
          <a:p>
            <a:r>
              <a:rPr lang="en-US" dirty="0">
                <a:hlinkClick r:id="rId2"/>
              </a:rPr>
              <a:t>https://www.healthaffairs.org/doi/10.1377/hlthaff.2014.0048</a:t>
            </a:r>
            <a:r>
              <a:rPr lang="en-US" dirty="0"/>
              <a:t> </a:t>
            </a:r>
          </a:p>
        </p:txBody>
      </p:sp>
      <p:pic>
        <p:nvPicPr>
          <p:cNvPr id="8" name="Picture 7" descr="Diagram&#10;&#10;Description automatically generated">
            <a:extLst>
              <a:ext uri="{FF2B5EF4-FFF2-40B4-BE49-F238E27FC236}">
                <a16:creationId xmlns:a16="http://schemas.microsoft.com/office/drawing/2014/main" id="{8E01AB21-4F7F-4493-827F-CB48C8800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800" y="1690688"/>
            <a:ext cx="5724144" cy="3886200"/>
          </a:xfrm>
          <a:prstGeom prst="rect">
            <a:avLst/>
          </a:prstGeom>
        </p:spPr>
      </p:pic>
      <p:sp>
        <p:nvSpPr>
          <p:cNvPr id="10" name="TextBox 9">
            <a:extLst>
              <a:ext uri="{FF2B5EF4-FFF2-40B4-BE49-F238E27FC236}">
                <a16:creationId xmlns:a16="http://schemas.microsoft.com/office/drawing/2014/main" id="{6D7BE1D8-5ECD-4C9D-8573-30FBEF9423EE}"/>
              </a:ext>
            </a:extLst>
          </p:cNvPr>
          <p:cNvSpPr txBox="1"/>
          <p:nvPr/>
        </p:nvSpPr>
        <p:spPr>
          <a:xfrm>
            <a:off x="7196818" y="5576888"/>
            <a:ext cx="6098720" cy="369332"/>
          </a:xfrm>
          <a:prstGeom prst="rect">
            <a:avLst/>
          </a:prstGeom>
          <a:noFill/>
        </p:spPr>
        <p:txBody>
          <a:bodyPr wrap="square">
            <a:spAutoFit/>
          </a:bodyPr>
          <a:lstStyle/>
          <a:p>
            <a:r>
              <a:rPr lang="en-US" dirty="0">
                <a:hlinkClick r:id="rId4"/>
              </a:rPr>
              <a:t>http://jeandowns.weebly.com/module-1.html</a:t>
            </a:r>
            <a:r>
              <a:rPr lang="en-US" dirty="0"/>
              <a:t> </a:t>
            </a:r>
          </a:p>
        </p:txBody>
      </p:sp>
    </p:spTree>
    <p:extLst>
      <p:ext uri="{BB962C8B-B14F-4D97-AF65-F5344CB8AC3E}">
        <p14:creationId xmlns:p14="http://schemas.microsoft.com/office/powerpoint/2010/main" val="426509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9999-8464-4114-A871-46AACCE7BBF1}"/>
              </a:ext>
            </a:extLst>
          </p:cNvPr>
          <p:cNvSpPr>
            <a:spLocks noGrp="1"/>
          </p:cNvSpPr>
          <p:nvPr>
            <p:ph type="title"/>
          </p:nvPr>
        </p:nvSpPr>
        <p:spPr/>
        <p:txBody>
          <a:bodyPr/>
          <a:lstStyle/>
          <a:p>
            <a:r>
              <a:rPr lang="en-CA" dirty="0"/>
              <a:t>Conditions for Testing: Settings</a:t>
            </a:r>
            <a:endParaRPr lang="en-US" dirty="0"/>
          </a:p>
        </p:txBody>
      </p:sp>
      <p:sp>
        <p:nvSpPr>
          <p:cNvPr id="3" name="Content Placeholder 2">
            <a:extLst>
              <a:ext uri="{FF2B5EF4-FFF2-40B4-BE49-F238E27FC236}">
                <a16:creationId xmlns:a16="http://schemas.microsoft.com/office/drawing/2014/main" id="{F735AF5E-61DC-41F4-BEED-D303E405BC25}"/>
              </a:ext>
            </a:extLst>
          </p:cNvPr>
          <p:cNvSpPr>
            <a:spLocks noGrp="1"/>
          </p:cNvSpPr>
          <p:nvPr>
            <p:ph idx="1"/>
          </p:nvPr>
        </p:nvSpPr>
        <p:spPr>
          <a:xfrm>
            <a:off x="7445828" y="1825625"/>
            <a:ext cx="3907971" cy="4351338"/>
          </a:xfrm>
        </p:spPr>
        <p:txBody>
          <a:bodyPr>
            <a:normAutofit/>
          </a:bodyPr>
          <a:lstStyle/>
          <a:p>
            <a:pPr marL="0" indent="0">
              <a:buNone/>
            </a:pPr>
            <a:r>
              <a:rPr lang="en-US" dirty="0"/>
              <a:t>Testing The Model In Real-World Settings - the model would be tested under real-world conditions with adequate protections and precautions</a:t>
            </a:r>
          </a:p>
          <a:p>
            <a:pPr lvl="1"/>
            <a:endParaRPr lang="en-US" dirty="0"/>
          </a:p>
        </p:txBody>
      </p:sp>
      <p:sp>
        <p:nvSpPr>
          <p:cNvPr id="5" name="TextBox 4">
            <a:extLst>
              <a:ext uri="{FF2B5EF4-FFF2-40B4-BE49-F238E27FC236}">
                <a16:creationId xmlns:a16="http://schemas.microsoft.com/office/drawing/2014/main" id="{A817E38D-3EDB-4E54-B58E-724A736147D5}"/>
              </a:ext>
            </a:extLst>
          </p:cNvPr>
          <p:cNvSpPr txBox="1"/>
          <p:nvPr/>
        </p:nvSpPr>
        <p:spPr>
          <a:xfrm>
            <a:off x="838200" y="5292546"/>
            <a:ext cx="8129788" cy="1200329"/>
          </a:xfrm>
          <a:prstGeom prst="rect">
            <a:avLst/>
          </a:prstGeom>
          <a:noFill/>
        </p:spPr>
        <p:txBody>
          <a:bodyPr wrap="square">
            <a:spAutoFit/>
          </a:bodyPr>
          <a:lstStyle/>
          <a:p>
            <a:r>
              <a:rPr lang="en-US" dirty="0"/>
              <a:t>I. Glenn </a:t>
            </a:r>
            <a:r>
              <a:rPr lang="en-US" dirty="0" err="1"/>
              <a:t>Cohen;Ruben</a:t>
            </a:r>
            <a:r>
              <a:rPr lang="en-US" dirty="0"/>
              <a:t> </a:t>
            </a:r>
            <a:r>
              <a:rPr lang="en-US" dirty="0" err="1"/>
              <a:t>Amarasingham;Anand</a:t>
            </a:r>
            <a:r>
              <a:rPr lang="en-US" dirty="0"/>
              <a:t> </a:t>
            </a:r>
            <a:r>
              <a:rPr lang="en-US" dirty="0" err="1"/>
              <a:t>Shah;Bin</a:t>
            </a:r>
            <a:r>
              <a:rPr lang="en-US" dirty="0"/>
              <a:t> </a:t>
            </a:r>
            <a:r>
              <a:rPr lang="en-US" dirty="0" err="1"/>
              <a:t>Xie;Bernard</a:t>
            </a:r>
            <a:r>
              <a:rPr lang="en-US" dirty="0"/>
              <a:t> Lo, 2014. The Legal And Ethical Concerns That Arise From Using Complex Predictive Analytics In Health Care. Health Affairs Vol. 33, No. 7: Using Big Data To Transform Care. </a:t>
            </a:r>
            <a:r>
              <a:rPr lang="en-US" dirty="0">
                <a:hlinkClick r:id="rId2"/>
              </a:rPr>
              <a:t>https://www.healthaffairs.org/doi/10.1377/hlthaff.2014.0048</a:t>
            </a:r>
            <a:r>
              <a:rPr lang="en-US" dirty="0"/>
              <a:t> </a:t>
            </a:r>
          </a:p>
        </p:txBody>
      </p:sp>
      <p:pic>
        <p:nvPicPr>
          <p:cNvPr id="7" name="Picture 6">
            <a:extLst>
              <a:ext uri="{FF2B5EF4-FFF2-40B4-BE49-F238E27FC236}">
                <a16:creationId xmlns:a16="http://schemas.microsoft.com/office/drawing/2014/main" id="{7ED6C922-DA3F-4948-A47D-0117F16F3918}"/>
              </a:ext>
            </a:extLst>
          </p:cNvPr>
          <p:cNvPicPr>
            <a:picLocks noChangeAspect="1"/>
          </p:cNvPicPr>
          <p:nvPr/>
        </p:nvPicPr>
        <p:blipFill>
          <a:blip r:embed="rId3"/>
          <a:stretch>
            <a:fillRect/>
          </a:stretch>
        </p:blipFill>
        <p:spPr>
          <a:xfrm>
            <a:off x="838200" y="1956254"/>
            <a:ext cx="6227246" cy="2746375"/>
          </a:xfrm>
          <a:prstGeom prst="rect">
            <a:avLst/>
          </a:prstGeom>
        </p:spPr>
      </p:pic>
      <p:sp>
        <p:nvSpPr>
          <p:cNvPr id="9" name="TextBox 8">
            <a:extLst>
              <a:ext uri="{FF2B5EF4-FFF2-40B4-BE49-F238E27FC236}">
                <a16:creationId xmlns:a16="http://schemas.microsoft.com/office/drawing/2014/main" id="{DF192874-629B-4365-A5AC-69596D2A1620}"/>
              </a:ext>
            </a:extLst>
          </p:cNvPr>
          <p:cNvSpPr txBox="1"/>
          <p:nvPr/>
        </p:nvSpPr>
        <p:spPr>
          <a:xfrm>
            <a:off x="9348370" y="4492327"/>
            <a:ext cx="2082635" cy="1600438"/>
          </a:xfrm>
          <a:prstGeom prst="rect">
            <a:avLst/>
          </a:prstGeom>
          <a:noFill/>
        </p:spPr>
        <p:txBody>
          <a:bodyPr wrap="square">
            <a:spAutoFit/>
          </a:bodyPr>
          <a:lstStyle/>
          <a:p>
            <a:r>
              <a:rPr lang="en-US" sz="1400" dirty="0">
                <a:hlinkClick r:id="rId4"/>
              </a:rPr>
              <a:t>https://www.researchgate.net/figure/Experimental-Setting-and-Testing-Objects-ab-Simulation-and-real-world-experimental_fig1_351289429</a:t>
            </a:r>
            <a:r>
              <a:rPr lang="en-US" sz="1400" dirty="0"/>
              <a:t> </a:t>
            </a:r>
          </a:p>
        </p:txBody>
      </p:sp>
    </p:spTree>
    <p:extLst>
      <p:ext uri="{BB962C8B-B14F-4D97-AF65-F5344CB8AC3E}">
        <p14:creationId xmlns:p14="http://schemas.microsoft.com/office/powerpoint/2010/main" val="2961802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9999-8464-4114-A871-46AACCE7BBF1}"/>
              </a:ext>
            </a:extLst>
          </p:cNvPr>
          <p:cNvSpPr>
            <a:spLocks noGrp="1"/>
          </p:cNvSpPr>
          <p:nvPr>
            <p:ph type="title"/>
          </p:nvPr>
        </p:nvSpPr>
        <p:spPr/>
        <p:txBody>
          <a:bodyPr/>
          <a:lstStyle/>
          <a:p>
            <a:r>
              <a:rPr lang="en-CA" dirty="0"/>
              <a:t>Conditions for Testing: Consent</a:t>
            </a:r>
            <a:endParaRPr lang="en-US" dirty="0"/>
          </a:p>
        </p:txBody>
      </p:sp>
      <p:sp>
        <p:nvSpPr>
          <p:cNvPr id="3" name="Content Placeholder 2">
            <a:extLst>
              <a:ext uri="{FF2B5EF4-FFF2-40B4-BE49-F238E27FC236}">
                <a16:creationId xmlns:a16="http://schemas.microsoft.com/office/drawing/2014/main" id="{F735AF5E-61DC-41F4-BEED-D303E405BC25}"/>
              </a:ext>
            </a:extLst>
          </p:cNvPr>
          <p:cNvSpPr>
            <a:spLocks noGrp="1"/>
          </p:cNvSpPr>
          <p:nvPr>
            <p:ph idx="1"/>
          </p:nvPr>
        </p:nvSpPr>
        <p:spPr>
          <a:xfrm>
            <a:off x="838200" y="1825625"/>
            <a:ext cx="7701643" cy="4351338"/>
          </a:xfrm>
        </p:spPr>
        <p:txBody>
          <a:bodyPr>
            <a:normAutofit lnSpcReduction="10000"/>
          </a:bodyPr>
          <a:lstStyle/>
          <a:p>
            <a:r>
              <a:rPr lang="en-US" dirty="0"/>
              <a:t>“It is unclear whether explicit consent to the use of personal data in predictive analytics is legally or ethically required.” Why?</a:t>
            </a:r>
          </a:p>
          <a:p>
            <a:pPr lvl="2"/>
            <a:r>
              <a:rPr lang="en-US" sz="2400" dirty="0"/>
              <a:t>patients are generally unaware if their physicians are using computerized decision aids</a:t>
            </a:r>
          </a:p>
          <a:p>
            <a:pPr lvl="2"/>
            <a:r>
              <a:rPr lang="en-US" sz="2400" dirty="0"/>
              <a:t>if people could opt out of existing allocation systems, their decisions might unfairly give them priority over other patients. </a:t>
            </a:r>
          </a:p>
          <a:p>
            <a:pPr lvl="2"/>
            <a:r>
              <a:rPr lang="en-US" sz="2400" dirty="0"/>
              <a:t>“the institutions under consideration should be required to explain whatever predictive analytics development and evaluation they are undergoing and the likely benefits and risks.”</a:t>
            </a:r>
          </a:p>
          <a:p>
            <a:pPr lvl="1"/>
            <a:endParaRPr lang="en-US" dirty="0"/>
          </a:p>
          <a:p>
            <a:pPr lvl="1"/>
            <a:endParaRPr lang="en-US" dirty="0"/>
          </a:p>
        </p:txBody>
      </p:sp>
      <p:sp>
        <p:nvSpPr>
          <p:cNvPr id="5" name="TextBox 4">
            <a:extLst>
              <a:ext uri="{FF2B5EF4-FFF2-40B4-BE49-F238E27FC236}">
                <a16:creationId xmlns:a16="http://schemas.microsoft.com/office/drawing/2014/main" id="{A817E38D-3EDB-4E54-B58E-724A736147D5}"/>
              </a:ext>
            </a:extLst>
          </p:cNvPr>
          <p:cNvSpPr txBox="1"/>
          <p:nvPr/>
        </p:nvSpPr>
        <p:spPr>
          <a:xfrm>
            <a:off x="1182940" y="6176963"/>
            <a:ext cx="8129788" cy="369332"/>
          </a:xfrm>
          <a:prstGeom prst="rect">
            <a:avLst/>
          </a:prstGeom>
          <a:noFill/>
        </p:spPr>
        <p:txBody>
          <a:bodyPr wrap="square">
            <a:spAutoFit/>
          </a:bodyPr>
          <a:lstStyle/>
          <a:p>
            <a:r>
              <a:rPr lang="en-US" dirty="0">
                <a:hlinkClick r:id="rId2"/>
              </a:rPr>
              <a:t>https://www.healthaffairs.org/doi/10.1377/hlthaff.2014.0048</a:t>
            </a:r>
            <a:r>
              <a:rPr lang="en-US" dirty="0"/>
              <a:t> </a:t>
            </a:r>
          </a:p>
        </p:txBody>
      </p:sp>
      <p:pic>
        <p:nvPicPr>
          <p:cNvPr id="6" name="Picture 5">
            <a:extLst>
              <a:ext uri="{FF2B5EF4-FFF2-40B4-BE49-F238E27FC236}">
                <a16:creationId xmlns:a16="http://schemas.microsoft.com/office/drawing/2014/main" id="{65B78752-D373-4B8F-B9B9-B153DF64E5C1}"/>
              </a:ext>
            </a:extLst>
          </p:cNvPr>
          <p:cNvPicPr>
            <a:picLocks noChangeAspect="1"/>
          </p:cNvPicPr>
          <p:nvPr/>
        </p:nvPicPr>
        <p:blipFill>
          <a:blip r:embed="rId3"/>
          <a:stretch>
            <a:fillRect/>
          </a:stretch>
        </p:blipFill>
        <p:spPr>
          <a:xfrm>
            <a:off x="8926896" y="1825624"/>
            <a:ext cx="2082164" cy="4719569"/>
          </a:xfrm>
          <a:prstGeom prst="rect">
            <a:avLst/>
          </a:prstGeom>
        </p:spPr>
      </p:pic>
    </p:spTree>
    <p:extLst>
      <p:ext uri="{BB962C8B-B14F-4D97-AF65-F5344CB8AC3E}">
        <p14:creationId xmlns:p14="http://schemas.microsoft.com/office/powerpoint/2010/main" val="2849712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93B5-870E-461F-AAD6-EF331CDF534B}"/>
              </a:ext>
            </a:extLst>
          </p:cNvPr>
          <p:cNvSpPr>
            <a:spLocks noGrp="1"/>
          </p:cNvSpPr>
          <p:nvPr>
            <p:ph type="title"/>
          </p:nvPr>
        </p:nvSpPr>
        <p:spPr/>
        <p:txBody>
          <a:bodyPr/>
          <a:lstStyle/>
          <a:p>
            <a:r>
              <a:rPr lang="en-CA" dirty="0"/>
              <a:t>Knowledge Mobilization</a:t>
            </a:r>
            <a:endParaRPr lang="en-US" dirty="0"/>
          </a:p>
        </p:txBody>
      </p:sp>
      <p:sp>
        <p:nvSpPr>
          <p:cNvPr id="3" name="Content Placeholder 2">
            <a:extLst>
              <a:ext uri="{FF2B5EF4-FFF2-40B4-BE49-F238E27FC236}">
                <a16:creationId xmlns:a16="http://schemas.microsoft.com/office/drawing/2014/main" id="{2C5E80BF-19F8-4E13-A239-A3804AD6FDB2}"/>
              </a:ext>
            </a:extLst>
          </p:cNvPr>
          <p:cNvSpPr>
            <a:spLocks noGrp="1"/>
          </p:cNvSpPr>
          <p:nvPr>
            <p:ph idx="1"/>
          </p:nvPr>
        </p:nvSpPr>
        <p:spPr>
          <a:xfrm>
            <a:off x="838200" y="1825625"/>
            <a:ext cx="10774680" cy="4351338"/>
          </a:xfrm>
        </p:spPr>
        <p:txBody>
          <a:bodyPr/>
          <a:lstStyle/>
          <a:p>
            <a:r>
              <a:rPr lang="en-CA" dirty="0"/>
              <a:t>Knowledge translation</a:t>
            </a:r>
          </a:p>
          <a:p>
            <a:pPr lvl="1"/>
            <a:r>
              <a:rPr lang="en-US" dirty="0"/>
              <a:t>coined by the Canadian Institutes of Health Research (CIHR) in 2000</a:t>
            </a:r>
          </a:p>
          <a:p>
            <a:pPr lvl="1"/>
            <a:r>
              <a:rPr lang="en-US" dirty="0"/>
              <a:t>"the exchange, synthesis and ethically-sound application of knowledge—within a complex system of interactions among researchers and users”</a:t>
            </a:r>
          </a:p>
          <a:p>
            <a:r>
              <a:rPr lang="en-US" dirty="0"/>
              <a:t>Knowledge mobilization</a:t>
            </a:r>
          </a:p>
          <a:p>
            <a:pPr lvl="1"/>
            <a:r>
              <a:rPr lang="en-US" dirty="0"/>
              <a:t>“activities relating to the production and use of research results, including knowledge synthesis, dissemination, transfer, exchange, and co-creation or co-production by researchers and knowledge users”</a:t>
            </a:r>
          </a:p>
          <a:p>
            <a:pPr lvl="1"/>
            <a:r>
              <a:rPr lang="en-US" dirty="0"/>
              <a:t>“a term used to define the connection between academic research or creative works and organizations, people, and government”</a:t>
            </a:r>
          </a:p>
          <a:p>
            <a:endParaRPr lang="en-CA" dirty="0"/>
          </a:p>
          <a:p>
            <a:pPr lvl="1"/>
            <a:endParaRPr lang="en-US" dirty="0"/>
          </a:p>
        </p:txBody>
      </p:sp>
      <p:sp>
        <p:nvSpPr>
          <p:cNvPr id="5" name="TextBox 4">
            <a:extLst>
              <a:ext uri="{FF2B5EF4-FFF2-40B4-BE49-F238E27FC236}">
                <a16:creationId xmlns:a16="http://schemas.microsoft.com/office/drawing/2014/main" id="{0E265D20-E3A9-4E93-AF0D-6B5BF239034D}"/>
              </a:ext>
            </a:extLst>
          </p:cNvPr>
          <p:cNvSpPr txBox="1"/>
          <p:nvPr/>
        </p:nvSpPr>
        <p:spPr>
          <a:xfrm>
            <a:off x="838200" y="5750004"/>
            <a:ext cx="10774680" cy="1107996"/>
          </a:xfrm>
          <a:prstGeom prst="rect">
            <a:avLst/>
          </a:prstGeom>
          <a:noFill/>
        </p:spPr>
        <p:txBody>
          <a:bodyPr wrap="square">
            <a:spAutoFit/>
          </a:bodyPr>
          <a:lstStyle/>
          <a:p>
            <a:r>
              <a:rPr lang="en-US" sz="1600" dirty="0">
                <a:hlinkClick r:id="rId2"/>
              </a:rPr>
              <a:t>https://ktdrr.org/ktlibrary/articles_pubs/ktmodels/</a:t>
            </a:r>
            <a:r>
              <a:rPr lang="en-US" sz="1600" dirty="0"/>
              <a:t> </a:t>
            </a:r>
          </a:p>
          <a:p>
            <a:r>
              <a:rPr lang="en-US" sz="1600" dirty="0">
                <a:hlinkClick r:id="rId3"/>
              </a:rPr>
              <a:t>https://www.sshrc-crsh.gc.ca/funding-financement/policies-politiques/knowledge_mobilisation-mobilisation_des_connaissances-eng.aspx</a:t>
            </a:r>
            <a:r>
              <a:rPr lang="en-US" sz="1600" dirty="0"/>
              <a:t> </a:t>
            </a:r>
          </a:p>
          <a:p>
            <a:r>
              <a:rPr lang="en-US" sz="1600" dirty="0">
                <a:hlinkClick r:id="rId4"/>
              </a:rPr>
              <a:t>https://www.uwinnipeg.ca/knowledge-mobilization/what-is-knowledge-mobilization.html</a:t>
            </a:r>
            <a:r>
              <a:rPr lang="en-US" sz="1600" dirty="0"/>
              <a:t> </a:t>
            </a:r>
          </a:p>
        </p:txBody>
      </p:sp>
    </p:spTree>
    <p:extLst>
      <p:ext uri="{BB962C8B-B14F-4D97-AF65-F5344CB8AC3E}">
        <p14:creationId xmlns:p14="http://schemas.microsoft.com/office/powerpoint/2010/main" val="307788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5649E436-D246-4BDE-B6C9-A5FB73477C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2660" y="893335"/>
            <a:ext cx="9826679" cy="5964665"/>
          </a:xfrm>
        </p:spPr>
      </p:pic>
      <p:sp>
        <p:nvSpPr>
          <p:cNvPr id="2" name="Title 1">
            <a:extLst>
              <a:ext uri="{FF2B5EF4-FFF2-40B4-BE49-F238E27FC236}">
                <a16:creationId xmlns:a16="http://schemas.microsoft.com/office/drawing/2014/main" id="{8791ECC4-3159-4143-ACC0-1FDA8C90F419}"/>
              </a:ext>
            </a:extLst>
          </p:cNvPr>
          <p:cNvSpPr>
            <a:spLocks noGrp="1"/>
          </p:cNvSpPr>
          <p:nvPr>
            <p:ph type="title"/>
          </p:nvPr>
        </p:nvSpPr>
        <p:spPr/>
        <p:txBody>
          <a:bodyPr/>
          <a:lstStyle/>
          <a:p>
            <a:r>
              <a:rPr lang="en-CA" dirty="0"/>
              <a:t>Testing and Application</a:t>
            </a:r>
            <a:endParaRPr lang="en-US" dirty="0"/>
          </a:p>
        </p:txBody>
      </p:sp>
      <p:sp>
        <p:nvSpPr>
          <p:cNvPr id="7" name="TextBox 6">
            <a:extLst>
              <a:ext uri="{FF2B5EF4-FFF2-40B4-BE49-F238E27FC236}">
                <a16:creationId xmlns:a16="http://schemas.microsoft.com/office/drawing/2014/main" id="{C4A41A96-2FAF-4739-B73E-E5015839B204}"/>
              </a:ext>
            </a:extLst>
          </p:cNvPr>
          <p:cNvSpPr txBox="1"/>
          <p:nvPr/>
        </p:nvSpPr>
        <p:spPr>
          <a:xfrm>
            <a:off x="838199" y="6308209"/>
            <a:ext cx="8525257" cy="369332"/>
          </a:xfrm>
          <a:prstGeom prst="rect">
            <a:avLst/>
          </a:prstGeom>
          <a:noFill/>
        </p:spPr>
        <p:txBody>
          <a:bodyPr wrap="square">
            <a:spAutoFit/>
          </a:bodyPr>
          <a:lstStyle/>
          <a:p>
            <a:r>
              <a:rPr lang="en-US" dirty="0">
                <a:hlinkClick r:id="rId3"/>
              </a:rPr>
              <a:t>https://www.wipro.com/holmes/testing-of-ai-ml-based-systems/</a:t>
            </a:r>
            <a:r>
              <a:rPr lang="en-US" dirty="0"/>
              <a:t> </a:t>
            </a:r>
          </a:p>
        </p:txBody>
      </p:sp>
    </p:spTree>
    <p:extLst>
      <p:ext uri="{BB962C8B-B14F-4D97-AF65-F5344CB8AC3E}">
        <p14:creationId xmlns:p14="http://schemas.microsoft.com/office/powerpoint/2010/main" val="971139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2CD2-5D22-4486-BF33-6A62744F6CD4}"/>
              </a:ext>
            </a:extLst>
          </p:cNvPr>
          <p:cNvSpPr>
            <a:spLocks noGrp="1"/>
          </p:cNvSpPr>
          <p:nvPr>
            <p:ph type="title"/>
          </p:nvPr>
        </p:nvSpPr>
        <p:spPr/>
        <p:txBody>
          <a:bodyPr/>
          <a:lstStyle/>
          <a:p>
            <a:r>
              <a:rPr lang="en-CA" dirty="0"/>
              <a:t>Application: Access</a:t>
            </a:r>
            <a:endParaRPr lang="en-US" dirty="0"/>
          </a:p>
        </p:txBody>
      </p:sp>
      <p:sp>
        <p:nvSpPr>
          <p:cNvPr id="3" name="Content Placeholder 2">
            <a:extLst>
              <a:ext uri="{FF2B5EF4-FFF2-40B4-BE49-F238E27FC236}">
                <a16:creationId xmlns:a16="http://schemas.microsoft.com/office/drawing/2014/main" id="{56798255-8A4E-4E19-91AD-0A5C51652589}"/>
              </a:ext>
            </a:extLst>
          </p:cNvPr>
          <p:cNvSpPr>
            <a:spLocks noGrp="1"/>
          </p:cNvSpPr>
          <p:nvPr>
            <p:ph idx="1"/>
          </p:nvPr>
        </p:nvSpPr>
        <p:spPr/>
        <p:txBody>
          <a:bodyPr/>
          <a:lstStyle/>
          <a:p>
            <a:r>
              <a:rPr lang="en-CA" dirty="0"/>
              <a:t>Equitable Access</a:t>
            </a:r>
          </a:p>
          <a:p>
            <a:r>
              <a:rPr lang="en-CA" dirty="0"/>
              <a:t>There’s a risk that not all benefit equally from the models</a:t>
            </a:r>
          </a:p>
          <a:p>
            <a:pPr lvl="2"/>
            <a:r>
              <a:rPr lang="en-US" dirty="0"/>
              <a:t>This is especially the case if there are licensing fees and other costs</a:t>
            </a:r>
          </a:p>
          <a:p>
            <a:pPr lvl="2"/>
            <a:r>
              <a:rPr lang="en-US" dirty="0"/>
              <a:t>Also, </a:t>
            </a:r>
            <a:r>
              <a:rPr lang="en-US" sz="1800" b="0" i="0" u="none" strike="noStrike" dirty="0">
                <a:solidFill>
                  <a:srgbClr val="000000"/>
                </a:solidFill>
                <a:effectLst/>
                <a:latin typeface="Arial" panose="020B0604020202020204" pitchFamily="34" charset="0"/>
              </a:rPr>
              <a:t>hat is the impact of fees, costs, patents and other factors restricting access to the model (even in some cases for people who provided some of the data) (</a:t>
            </a:r>
            <a:r>
              <a:rPr lang="en-US" sz="1800" b="0" i="0" u="none" strike="noStrike" dirty="0" err="1">
                <a:solidFill>
                  <a:srgbClr val="000000"/>
                </a:solidFill>
                <a:effectLst/>
                <a:latin typeface="Arial" panose="020B0604020202020204" pitchFamily="34" charset="0"/>
              </a:rPr>
              <a:t>de</a:t>
            </a:r>
            <a:r>
              <a:rPr lang="en-US" sz="1800" dirty="0" err="1">
                <a:solidFill>
                  <a:srgbClr val="000000"/>
                </a:solidFill>
                <a:latin typeface="Arial" panose="020B0604020202020204" pitchFamily="34" charset="0"/>
              </a:rPr>
              <a:t>Bruijn</a:t>
            </a:r>
            <a:r>
              <a:rPr lang="en-US" sz="1800" dirty="0">
                <a:solidFill>
                  <a:srgbClr val="000000"/>
                </a:solidFill>
                <a:latin typeface="Arial" panose="020B0604020202020204" pitchFamily="34" charset="0"/>
              </a:rPr>
              <a:t>, 2020)</a:t>
            </a:r>
            <a:endParaRPr lang="en-US" dirty="0"/>
          </a:p>
          <a:p>
            <a:r>
              <a:rPr lang="en-US" dirty="0"/>
              <a:t>“As a matter of fairness, those who contribute most to developing a model, including the patients who contribute their data, should proportionally enjoy its benefits”</a:t>
            </a:r>
          </a:p>
          <a:p>
            <a:pPr lvl="2"/>
            <a:endParaRPr lang="en-US" dirty="0"/>
          </a:p>
        </p:txBody>
      </p:sp>
      <p:sp>
        <p:nvSpPr>
          <p:cNvPr id="5" name="TextBox 4">
            <a:extLst>
              <a:ext uri="{FF2B5EF4-FFF2-40B4-BE49-F238E27FC236}">
                <a16:creationId xmlns:a16="http://schemas.microsoft.com/office/drawing/2014/main" id="{997B9828-A3B8-45EF-98AA-843E0C8EF59C}"/>
              </a:ext>
            </a:extLst>
          </p:cNvPr>
          <p:cNvSpPr txBox="1"/>
          <p:nvPr/>
        </p:nvSpPr>
        <p:spPr>
          <a:xfrm>
            <a:off x="975575" y="5992297"/>
            <a:ext cx="9958588" cy="646331"/>
          </a:xfrm>
          <a:prstGeom prst="rect">
            <a:avLst/>
          </a:prstGeom>
          <a:noFill/>
        </p:spPr>
        <p:txBody>
          <a:bodyPr wrap="square">
            <a:spAutoFit/>
          </a:bodyPr>
          <a:lstStyle/>
          <a:p>
            <a:r>
              <a:rPr lang="en-US" dirty="0">
                <a:hlinkClick r:id="rId2"/>
              </a:rPr>
              <a:t>https://www.healthaffairs.org/doi/10.1377/hlthaff.2014.0048</a:t>
            </a:r>
            <a:endParaRPr lang="en-US" dirty="0"/>
          </a:p>
          <a:p>
            <a:r>
              <a:rPr lang="en-US" dirty="0"/>
              <a:t>Also: https://medium.com/@AINowInstitute/ai-in-2018-a-year-in-review-8b161ead2b4e </a:t>
            </a:r>
          </a:p>
        </p:txBody>
      </p:sp>
    </p:spTree>
    <p:extLst>
      <p:ext uri="{BB962C8B-B14F-4D97-AF65-F5344CB8AC3E}">
        <p14:creationId xmlns:p14="http://schemas.microsoft.com/office/powerpoint/2010/main" val="2379788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F2CF-6CCA-4FCE-AF4F-A7869A8FD4D9}"/>
              </a:ext>
            </a:extLst>
          </p:cNvPr>
          <p:cNvSpPr>
            <a:spLocks noGrp="1"/>
          </p:cNvSpPr>
          <p:nvPr>
            <p:ph type="title"/>
          </p:nvPr>
        </p:nvSpPr>
        <p:spPr/>
        <p:txBody>
          <a:bodyPr/>
          <a:lstStyle/>
          <a:p>
            <a:r>
              <a:rPr lang="en-CA" dirty="0"/>
              <a:t>Access and Power</a:t>
            </a:r>
            <a:endParaRPr lang="en-US" dirty="0"/>
          </a:p>
        </p:txBody>
      </p:sp>
      <p:sp>
        <p:nvSpPr>
          <p:cNvPr id="3" name="Content Placeholder 2">
            <a:extLst>
              <a:ext uri="{FF2B5EF4-FFF2-40B4-BE49-F238E27FC236}">
                <a16:creationId xmlns:a16="http://schemas.microsoft.com/office/drawing/2014/main" id="{D3890D70-0D57-46A1-ACB7-C31F024E7EED}"/>
              </a:ext>
            </a:extLst>
          </p:cNvPr>
          <p:cNvSpPr>
            <a:spLocks noGrp="1"/>
          </p:cNvSpPr>
          <p:nvPr>
            <p:ph idx="1"/>
          </p:nvPr>
        </p:nvSpPr>
        <p:spPr>
          <a:xfrm>
            <a:off x="4784270" y="1825625"/>
            <a:ext cx="6569529" cy="4351338"/>
          </a:xfrm>
        </p:spPr>
        <p:txBody>
          <a:bodyPr>
            <a:normAutofit lnSpcReduction="10000"/>
          </a:bodyPr>
          <a:lstStyle/>
          <a:p>
            <a:r>
              <a:rPr lang="en-US" dirty="0"/>
              <a:t>‘When you have near omniscience, how you choose to apply that becomes a matter of importance’ - Stacy Higginbotham, TWIG, January 22, 2020. </a:t>
            </a:r>
            <a:r>
              <a:rPr lang="en-US" dirty="0" err="1"/>
              <a:t>Eg.</a:t>
            </a:r>
            <a:r>
              <a:rPr lang="en-US" dirty="0"/>
              <a:t> all the police resources will be applied to solve a robbery of a white well-off woman, but not the poor black woman.</a:t>
            </a:r>
          </a:p>
          <a:p>
            <a:r>
              <a:rPr lang="en-US" dirty="0"/>
              <a:t>I would add - consider the case of missing and murdered indigenous women, where the police simply chose not to pursue the cases.</a:t>
            </a:r>
          </a:p>
          <a:p>
            <a:endParaRPr lang="en-US" dirty="0"/>
          </a:p>
        </p:txBody>
      </p:sp>
      <p:pic>
        <p:nvPicPr>
          <p:cNvPr id="5" name="Picture 4">
            <a:extLst>
              <a:ext uri="{FF2B5EF4-FFF2-40B4-BE49-F238E27FC236}">
                <a16:creationId xmlns:a16="http://schemas.microsoft.com/office/drawing/2014/main" id="{56510B29-5FE9-421C-97C7-1F0FCC76E884}"/>
              </a:ext>
            </a:extLst>
          </p:cNvPr>
          <p:cNvPicPr>
            <a:picLocks noChangeAspect="1"/>
          </p:cNvPicPr>
          <p:nvPr/>
        </p:nvPicPr>
        <p:blipFill>
          <a:blip r:embed="rId2"/>
          <a:stretch>
            <a:fillRect/>
          </a:stretch>
        </p:blipFill>
        <p:spPr>
          <a:xfrm>
            <a:off x="989682" y="1949057"/>
            <a:ext cx="3463409" cy="3733285"/>
          </a:xfrm>
          <a:prstGeom prst="rect">
            <a:avLst/>
          </a:prstGeom>
        </p:spPr>
      </p:pic>
      <p:pic>
        <p:nvPicPr>
          <p:cNvPr id="7" name="Picture 6">
            <a:extLst>
              <a:ext uri="{FF2B5EF4-FFF2-40B4-BE49-F238E27FC236}">
                <a16:creationId xmlns:a16="http://schemas.microsoft.com/office/drawing/2014/main" id="{C9D29BDF-5484-4FB4-8C34-ECC168CED13F}"/>
              </a:ext>
            </a:extLst>
          </p:cNvPr>
          <p:cNvPicPr>
            <a:picLocks noChangeAspect="1"/>
          </p:cNvPicPr>
          <p:nvPr/>
        </p:nvPicPr>
        <p:blipFill>
          <a:blip r:embed="rId3"/>
          <a:stretch>
            <a:fillRect/>
          </a:stretch>
        </p:blipFill>
        <p:spPr>
          <a:xfrm>
            <a:off x="989682" y="1949057"/>
            <a:ext cx="834094" cy="285790"/>
          </a:xfrm>
          <a:prstGeom prst="rect">
            <a:avLst/>
          </a:prstGeom>
        </p:spPr>
      </p:pic>
    </p:spTree>
    <p:extLst>
      <p:ext uri="{BB962C8B-B14F-4D97-AF65-F5344CB8AC3E}">
        <p14:creationId xmlns:p14="http://schemas.microsoft.com/office/powerpoint/2010/main" val="132968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0C5C-B33B-451B-8456-81EF7B4E2458}"/>
              </a:ext>
            </a:extLst>
          </p:cNvPr>
          <p:cNvSpPr>
            <a:spLocks noGrp="1"/>
          </p:cNvSpPr>
          <p:nvPr>
            <p:ph type="title"/>
          </p:nvPr>
        </p:nvSpPr>
        <p:spPr/>
        <p:txBody>
          <a:bodyPr/>
          <a:lstStyle/>
          <a:p>
            <a:r>
              <a:rPr lang="en-CA" dirty="0"/>
              <a:t>Application: The Human Element</a:t>
            </a:r>
            <a:endParaRPr lang="en-US" dirty="0"/>
          </a:p>
        </p:txBody>
      </p:sp>
      <p:sp>
        <p:nvSpPr>
          <p:cNvPr id="3" name="Content Placeholder 2">
            <a:extLst>
              <a:ext uri="{FF2B5EF4-FFF2-40B4-BE49-F238E27FC236}">
                <a16:creationId xmlns:a16="http://schemas.microsoft.com/office/drawing/2014/main" id="{48A1216D-D452-411C-A159-45A0370ECFCE}"/>
              </a:ext>
            </a:extLst>
          </p:cNvPr>
          <p:cNvSpPr>
            <a:spLocks noGrp="1"/>
          </p:cNvSpPr>
          <p:nvPr>
            <p:ph idx="1"/>
          </p:nvPr>
        </p:nvSpPr>
        <p:spPr>
          <a:xfrm>
            <a:off x="838200" y="1825625"/>
            <a:ext cx="6770914" cy="4351338"/>
          </a:xfrm>
        </p:spPr>
        <p:txBody>
          <a:bodyPr>
            <a:normAutofit lnSpcReduction="10000"/>
          </a:bodyPr>
          <a:lstStyle/>
          <a:p>
            <a:pPr marL="0" indent="0">
              <a:buNone/>
            </a:pPr>
            <a:r>
              <a:rPr lang="en-US" dirty="0"/>
              <a:t>James Clay (2020) writes, “We must not forget the human element of data and analytics. It’s not enough to deliver accurate analysis, predictions, and </a:t>
            </a:r>
            <a:r>
              <a:rPr lang="en-US" dirty="0" err="1"/>
              <a:t>visualisations</a:t>
            </a:r>
            <a:r>
              <a:rPr lang="en-US" dirty="0"/>
              <a:t>. Staff and students in universities and colleges need to be data literate to enable them to understand and act on that data. Appropriate and effective interventions will only be possible if staff and students are able to understand what is being presented to them and know what and how they could act as a result.”</a:t>
            </a:r>
          </a:p>
          <a:p>
            <a:endParaRPr lang="en-US" dirty="0"/>
          </a:p>
          <a:p>
            <a:endParaRPr lang="en-US" dirty="0"/>
          </a:p>
          <a:p>
            <a:endParaRPr lang="en-US" dirty="0"/>
          </a:p>
        </p:txBody>
      </p:sp>
      <p:sp>
        <p:nvSpPr>
          <p:cNvPr id="5" name="TextBox 4">
            <a:extLst>
              <a:ext uri="{FF2B5EF4-FFF2-40B4-BE49-F238E27FC236}">
                <a16:creationId xmlns:a16="http://schemas.microsoft.com/office/drawing/2014/main" id="{02ECFFD0-760A-4C48-943B-6E84C665E895}"/>
              </a:ext>
            </a:extLst>
          </p:cNvPr>
          <p:cNvSpPr txBox="1"/>
          <p:nvPr/>
        </p:nvSpPr>
        <p:spPr>
          <a:xfrm>
            <a:off x="7833632" y="5292546"/>
            <a:ext cx="3792310" cy="1200329"/>
          </a:xfrm>
          <a:prstGeom prst="rect">
            <a:avLst/>
          </a:prstGeom>
          <a:noFill/>
        </p:spPr>
        <p:txBody>
          <a:bodyPr wrap="square">
            <a:spAutoFit/>
          </a:bodyPr>
          <a:lstStyle/>
          <a:p>
            <a:r>
              <a:rPr lang="en-US" dirty="0"/>
              <a:t>Effective Learning Analytics: Using data and analytics to support students</a:t>
            </a:r>
          </a:p>
          <a:p>
            <a:r>
              <a:rPr lang="en-US" dirty="0"/>
              <a:t>Data does matter, and so does ethics</a:t>
            </a:r>
          </a:p>
          <a:p>
            <a:r>
              <a:rPr lang="en-US" dirty="0"/>
              <a:t>By James Clay January 24, 2020</a:t>
            </a:r>
          </a:p>
        </p:txBody>
      </p:sp>
      <p:pic>
        <p:nvPicPr>
          <p:cNvPr id="7" name="Picture 6">
            <a:extLst>
              <a:ext uri="{FF2B5EF4-FFF2-40B4-BE49-F238E27FC236}">
                <a16:creationId xmlns:a16="http://schemas.microsoft.com/office/drawing/2014/main" id="{B0070E3F-AA99-499E-AE99-0571A022FDAD}"/>
              </a:ext>
            </a:extLst>
          </p:cNvPr>
          <p:cNvPicPr>
            <a:picLocks noChangeAspect="1"/>
          </p:cNvPicPr>
          <p:nvPr/>
        </p:nvPicPr>
        <p:blipFill>
          <a:blip r:embed="rId2"/>
          <a:stretch>
            <a:fillRect/>
          </a:stretch>
        </p:blipFill>
        <p:spPr>
          <a:xfrm>
            <a:off x="8066314" y="1690688"/>
            <a:ext cx="3287486" cy="3633537"/>
          </a:xfrm>
          <a:prstGeom prst="rect">
            <a:avLst/>
          </a:prstGeom>
        </p:spPr>
      </p:pic>
    </p:spTree>
    <p:extLst>
      <p:ext uri="{BB962C8B-B14F-4D97-AF65-F5344CB8AC3E}">
        <p14:creationId xmlns:p14="http://schemas.microsoft.com/office/powerpoint/2010/main" val="1947269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16772-6C96-437E-AC51-9CD697E0FCAE}"/>
              </a:ext>
            </a:extLst>
          </p:cNvPr>
          <p:cNvSpPr>
            <a:spLocks noGrp="1"/>
          </p:cNvSpPr>
          <p:nvPr>
            <p:ph type="title"/>
          </p:nvPr>
        </p:nvSpPr>
        <p:spPr/>
        <p:txBody>
          <a:bodyPr/>
          <a:lstStyle/>
          <a:p>
            <a:r>
              <a:rPr lang="en-CA" dirty="0"/>
              <a:t>Application: </a:t>
            </a:r>
            <a:r>
              <a:rPr lang="en-CA" dirty="0" err="1"/>
              <a:t>Implemetation</a:t>
            </a:r>
            <a:endParaRPr lang="en-US" dirty="0"/>
          </a:p>
        </p:txBody>
      </p:sp>
      <p:sp>
        <p:nvSpPr>
          <p:cNvPr id="3" name="Content Placeholder 2">
            <a:extLst>
              <a:ext uri="{FF2B5EF4-FFF2-40B4-BE49-F238E27FC236}">
                <a16:creationId xmlns:a16="http://schemas.microsoft.com/office/drawing/2014/main" id="{2A0A926E-92E6-4D81-B8ED-1EBA3ED73866}"/>
              </a:ext>
            </a:extLst>
          </p:cNvPr>
          <p:cNvSpPr>
            <a:spLocks noGrp="1"/>
          </p:cNvSpPr>
          <p:nvPr>
            <p:ph idx="1"/>
          </p:nvPr>
        </p:nvSpPr>
        <p:spPr>
          <a:xfrm>
            <a:off x="838200" y="1825625"/>
            <a:ext cx="5043154" cy="4351338"/>
          </a:xfrm>
        </p:spPr>
        <p:txBody>
          <a:bodyPr>
            <a:normAutofit lnSpcReduction="10000"/>
          </a:bodyPr>
          <a:lstStyle/>
          <a:p>
            <a:r>
              <a:rPr lang="en-CA" dirty="0"/>
              <a:t>Concern about flawed implementation	</a:t>
            </a:r>
          </a:p>
          <a:p>
            <a:pPr lvl="1"/>
            <a:r>
              <a:rPr lang="en-CA" dirty="0"/>
              <a:t>May be caused by zeal or pressure to cut costs</a:t>
            </a:r>
          </a:p>
          <a:p>
            <a:r>
              <a:rPr lang="en-CA" dirty="0"/>
              <a:t>May result from:</a:t>
            </a:r>
          </a:p>
          <a:p>
            <a:pPr lvl="1"/>
            <a:r>
              <a:rPr lang="en-CA" dirty="0"/>
              <a:t> poorly constructed workflows</a:t>
            </a:r>
          </a:p>
          <a:p>
            <a:pPr lvl="1"/>
            <a:r>
              <a:rPr lang="en-CA" dirty="0"/>
              <a:t>Insufficient consideration of client preferences</a:t>
            </a:r>
          </a:p>
          <a:p>
            <a:pPr lvl="1"/>
            <a:r>
              <a:rPr lang="en-CA" dirty="0"/>
              <a:t>Inadequate checks and balances on machine decision-making</a:t>
            </a:r>
          </a:p>
          <a:p>
            <a:pPr lvl="1"/>
            <a:r>
              <a:rPr lang="en-CA" dirty="0"/>
              <a:t>Used for ‘off-label’ and unproven uses</a:t>
            </a:r>
            <a:endParaRPr lang="en-US" dirty="0"/>
          </a:p>
        </p:txBody>
      </p:sp>
      <p:sp>
        <p:nvSpPr>
          <p:cNvPr id="5" name="TextBox 4">
            <a:extLst>
              <a:ext uri="{FF2B5EF4-FFF2-40B4-BE49-F238E27FC236}">
                <a16:creationId xmlns:a16="http://schemas.microsoft.com/office/drawing/2014/main" id="{53602D49-4C30-42B2-BF79-A26CF673B100}"/>
              </a:ext>
            </a:extLst>
          </p:cNvPr>
          <p:cNvSpPr txBox="1"/>
          <p:nvPr/>
        </p:nvSpPr>
        <p:spPr>
          <a:xfrm>
            <a:off x="5255654" y="6337493"/>
            <a:ext cx="6098146" cy="369332"/>
          </a:xfrm>
          <a:prstGeom prst="rect">
            <a:avLst/>
          </a:prstGeom>
          <a:noFill/>
        </p:spPr>
        <p:txBody>
          <a:bodyPr wrap="square">
            <a:spAutoFit/>
          </a:bodyPr>
          <a:lstStyle/>
          <a:p>
            <a:r>
              <a:rPr lang="en-US" dirty="0">
                <a:hlinkClick r:id="rId2"/>
              </a:rPr>
              <a:t>https://www.healthaffairs.org/doi/10.1377/hlthaff.2014.0048</a:t>
            </a:r>
            <a:r>
              <a:rPr lang="en-US" dirty="0"/>
              <a:t> </a:t>
            </a:r>
          </a:p>
        </p:txBody>
      </p:sp>
      <p:sp>
        <p:nvSpPr>
          <p:cNvPr id="7" name="TextBox 6">
            <a:extLst>
              <a:ext uri="{FF2B5EF4-FFF2-40B4-BE49-F238E27FC236}">
                <a16:creationId xmlns:a16="http://schemas.microsoft.com/office/drawing/2014/main" id="{583C208D-4F45-4DD7-BF71-45304AA6ABD9}"/>
              </a:ext>
            </a:extLst>
          </p:cNvPr>
          <p:cNvSpPr txBox="1"/>
          <p:nvPr/>
        </p:nvSpPr>
        <p:spPr>
          <a:xfrm>
            <a:off x="7527471" y="1842428"/>
            <a:ext cx="3126575" cy="3693319"/>
          </a:xfrm>
          <a:prstGeom prst="rect">
            <a:avLst/>
          </a:prstGeom>
          <a:noFill/>
        </p:spPr>
        <p:txBody>
          <a:bodyPr wrap="square">
            <a:spAutoFit/>
          </a:bodyPr>
          <a:lstStyle/>
          <a:p>
            <a:pPr rtl="0">
              <a:spcBef>
                <a:spcPts val="1200"/>
              </a:spcBef>
              <a:spcAft>
                <a:spcPts val="1200"/>
              </a:spcAft>
            </a:pPr>
            <a:r>
              <a:rPr lang="en-US" sz="1800" b="0" i="0" u="none" strike="noStrike" dirty="0">
                <a:solidFill>
                  <a:srgbClr val="000000"/>
                </a:solidFill>
                <a:effectLst/>
                <a:latin typeface="Arial" panose="020B0604020202020204" pitchFamily="34" charset="0"/>
              </a:rPr>
              <a:t>Mark Liberman observes, </a:t>
            </a:r>
            <a:r>
              <a:rPr lang="en-US" sz="1800" b="0" i="0" strike="noStrike" dirty="0">
                <a:effectLst/>
                <a:latin typeface="Arial" panose="020B0604020202020204" pitchFamily="34" charset="0"/>
              </a:rPr>
              <a:t>"End-to-end  techniques</a:t>
            </a:r>
            <a:r>
              <a:rPr lang="en-US" sz="1800" b="0" i="0" u="none" strike="noStrike" dirty="0">
                <a:solidFill>
                  <a:srgbClr val="000000"/>
                </a:solidFill>
                <a:effectLst/>
                <a:latin typeface="Arial" panose="020B0604020202020204" pitchFamily="34" charset="0"/>
              </a:rPr>
              <a:t>, which eliminate human-defined layers like words, so that speech-to-text systems learn to map directly between sound waveforms and letter strings, are especially brittle." What this means is that AI is still (and for the foreseeable future) limited to specific context-insensitive domains.</a:t>
            </a:r>
            <a:endParaRPr lang="en-US" dirty="0">
              <a:effectLst/>
            </a:endParaRPr>
          </a:p>
        </p:txBody>
      </p:sp>
      <p:sp>
        <p:nvSpPr>
          <p:cNvPr id="11" name="TextBox 10">
            <a:extLst>
              <a:ext uri="{FF2B5EF4-FFF2-40B4-BE49-F238E27FC236}">
                <a16:creationId xmlns:a16="http://schemas.microsoft.com/office/drawing/2014/main" id="{6BBC3029-6312-499C-95A2-53C5F8BF5F1C}"/>
              </a:ext>
            </a:extLst>
          </p:cNvPr>
          <p:cNvSpPr txBox="1"/>
          <p:nvPr/>
        </p:nvSpPr>
        <p:spPr>
          <a:xfrm>
            <a:off x="838200" y="6065609"/>
            <a:ext cx="9383486" cy="646331"/>
          </a:xfrm>
          <a:prstGeom prst="rect">
            <a:avLst/>
          </a:prstGeom>
          <a:noFill/>
        </p:spPr>
        <p:txBody>
          <a:bodyPr wrap="square">
            <a:spAutoFit/>
          </a:bodyPr>
          <a:lstStyle/>
          <a:p>
            <a:r>
              <a:rPr lang="en-US" dirty="0"/>
              <a:t>Arun Narayanan et al., Recognizing Long-Form Speech Using Streaming End-To-End Models. </a:t>
            </a:r>
            <a:r>
              <a:rPr lang="en-US" dirty="0">
                <a:hlinkClick r:id="rId3"/>
              </a:rPr>
              <a:t>https://arxiv.org/abs/1910.11455</a:t>
            </a:r>
            <a:r>
              <a:rPr lang="en-US" dirty="0"/>
              <a:t> </a:t>
            </a:r>
          </a:p>
        </p:txBody>
      </p:sp>
    </p:spTree>
    <p:extLst>
      <p:ext uri="{BB962C8B-B14F-4D97-AF65-F5344CB8AC3E}">
        <p14:creationId xmlns:p14="http://schemas.microsoft.com/office/powerpoint/2010/main" val="198228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BBD5-C006-418B-BEB5-549952F68E83}"/>
              </a:ext>
            </a:extLst>
          </p:cNvPr>
          <p:cNvSpPr>
            <a:spLocks noGrp="1"/>
          </p:cNvSpPr>
          <p:nvPr>
            <p:ph type="title"/>
          </p:nvPr>
        </p:nvSpPr>
        <p:spPr/>
        <p:txBody>
          <a:bodyPr/>
          <a:lstStyle/>
          <a:p>
            <a:r>
              <a:rPr lang="en-CA" dirty="0"/>
              <a:t>Application: Choice Architecture</a:t>
            </a:r>
            <a:endParaRPr lang="en-US" dirty="0"/>
          </a:p>
        </p:txBody>
      </p:sp>
      <p:sp>
        <p:nvSpPr>
          <p:cNvPr id="3" name="Content Placeholder 2">
            <a:extLst>
              <a:ext uri="{FF2B5EF4-FFF2-40B4-BE49-F238E27FC236}">
                <a16:creationId xmlns:a16="http://schemas.microsoft.com/office/drawing/2014/main" id="{8DE3EEDE-2C5E-4502-A94C-ABFC419C396D}"/>
              </a:ext>
            </a:extLst>
          </p:cNvPr>
          <p:cNvSpPr>
            <a:spLocks noGrp="1"/>
          </p:cNvSpPr>
          <p:nvPr>
            <p:ph idx="1"/>
          </p:nvPr>
        </p:nvSpPr>
        <p:spPr/>
        <p:txBody>
          <a:bodyPr/>
          <a:lstStyle/>
          <a:p>
            <a:pPr marL="0" indent="0">
              <a:buNone/>
            </a:pPr>
            <a:r>
              <a:rPr lang="en-US" dirty="0"/>
              <a:t>Choice architecture - “To help the consumers of the model—both providers and patients—the model must present them with choices.”</a:t>
            </a:r>
          </a:p>
          <a:p>
            <a:endParaRPr lang="en-US" dirty="0"/>
          </a:p>
        </p:txBody>
      </p:sp>
      <p:sp>
        <p:nvSpPr>
          <p:cNvPr id="5" name="TextBox 4">
            <a:extLst>
              <a:ext uri="{FF2B5EF4-FFF2-40B4-BE49-F238E27FC236}">
                <a16:creationId xmlns:a16="http://schemas.microsoft.com/office/drawing/2014/main" id="{92C56C2B-2A0B-4FD3-B9DB-7A96DB58C662}"/>
              </a:ext>
            </a:extLst>
          </p:cNvPr>
          <p:cNvSpPr txBox="1"/>
          <p:nvPr/>
        </p:nvSpPr>
        <p:spPr>
          <a:xfrm>
            <a:off x="838199" y="6123543"/>
            <a:ext cx="9824357" cy="646331"/>
          </a:xfrm>
          <a:prstGeom prst="rect">
            <a:avLst/>
          </a:prstGeom>
          <a:noFill/>
        </p:spPr>
        <p:txBody>
          <a:bodyPr wrap="square">
            <a:spAutoFit/>
          </a:bodyPr>
          <a:lstStyle/>
          <a:p>
            <a:r>
              <a:rPr lang="en-US" dirty="0">
                <a:hlinkClick r:id="rId2"/>
              </a:rPr>
              <a:t>https://www.healthaffairs.org/doi/10.1377/hlthaff.2014.0048</a:t>
            </a:r>
            <a:r>
              <a:rPr lang="en-US" dirty="0"/>
              <a:t> </a:t>
            </a:r>
          </a:p>
          <a:p>
            <a:r>
              <a:rPr lang="en-US" dirty="0">
                <a:hlinkClick r:id="rId3"/>
              </a:rPr>
              <a:t>https://towardsdatascience.com/machine-learning-and-the-architecture-of-choice-2cc69072a45b</a:t>
            </a:r>
            <a:r>
              <a:rPr lang="en-US" dirty="0"/>
              <a:t> </a:t>
            </a:r>
          </a:p>
        </p:txBody>
      </p:sp>
      <p:pic>
        <p:nvPicPr>
          <p:cNvPr id="7" name="Picture 6" descr="A street sign in front of a building&#10;&#10;Description automatically generated with medium confidence">
            <a:extLst>
              <a:ext uri="{FF2B5EF4-FFF2-40B4-BE49-F238E27FC236}">
                <a16:creationId xmlns:a16="http://schemas.microsoft.com/office/drawing/2014/main" id="{FA9DB7E6-C05B-48B8-ADED-D83C808B3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938662"/>
            <a:ext cx="4304991" cy="2868969"/>
          </a:xfrm>
          <a:prstGeom prst="rect">
            <a:avLst/>
          </a:prstGeom>
        </p:spPr>
      </p:pic>
      <p:sp>
        <p:nvSpPr>
          <p:cNvPr id="9" name="TextBox 8">
            <a:extLst>
              <a:ext uri="{FF2B5EF4-FFF2-40B4-BE49-F238E27FC236}">
                <a16:creationId xmlns:a16="http://schemas.microsoft.com/office/drawing/2014/main" id="{3762EA88-2A33-4B87-B5ED-E04AB528FED9}"/>
              </a:ext>
            </a:extLst>
          </p:cNvPr>
          <p:cNvSpPr txBox="1"/>
          <p:nvPr/>
        </p:nvSpPr>
        <p:spPr>
          <a:xfrm>
            <a:off x="954375" y="2918600"/>
            <a:ext cx="4086225" cy="2031325"/>
          </a:xfrm>
          <a:prstGeom prst="rect">
            <a:avLst/>
          </a:prstGeom>
          <a:noFill/>
          <a:ln w="3175">
            <a:solidFill>
              <a:schemeClr val="tx1"/>
            </a:solidFill>
          </a:ln>
        </p:spPr>
        <p:txBody>
          <a:bodyPr wrap="square">
            <a:spAutoFit/>
          </a:bodyPr>
          <a:lstStyle/>
          <a:p>
            <a:r>
              <a:rPr lang="en-US" dirty="0"/>
              <a:t>Choice architecture is a concept of behavioral economics developed by </a:t>
            </a:r>
            <a:r>
              <a:rPr lang="en-US" dirty="0">
                <a:hlinkClick r:id="rId5"/>
              </a:rPr>
              <a:t>Cass Sunstein</a:t>
            </a:r>
            <a:r>
              <a:rPr lang="en-US" dirty="0"/>
              <a:t> and </a:t>
            </a:r>
            <a:r>
              <a:rPr lang="en-US" dirty="0">
                <a:hlinkClick r:id="rId6"/>
              </a:rPr>
              <a:t>Richard Thaler</a:t>
            </a:r>
            <a:r>
              <a:rPr lang="en-US" dirty="0"/>
              <a:t>, presented in their book [2]. The theory developed by them says that the decision-making process is impacted by how the options are shown.</a:t>
            </a:r>
          </a:p>
        </p:txBody>
      </p:sp>
    </p:spTree>
    <p:extLst>
      <p:ext uri="{BB962C8B-B14F-4D97-AF65-F5344CB8AC3E}">
        <p14:creationId xmlns:p14="http://schemas.microsoft.com/office/powerpoint/2010/main" val="276535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963F-D52A-4D63-9EA3-8DC42EFD02DF}"/>
              </a:ext>
            </a:extLst>
          </p:cNvPr>
          <p:cNvSpPr>
            <a:spLocks noGrp="1"/>
          </p:cNvSpPr>
          <p:nvPr>
            <p:ph type="title"/>
          </p:nvPr>
        </p:nvSpPr>
        <p:spPr/>
        <p:txBody>
          <a:bodyPr/>
          <a:lstStyle/>
          <a:p>
            <a:r>
              <a:rPr lang="en-CA" dirty="0"/>
              <a:t>Testing: Objectives</a:t>
            </a:r>
            <a:endParaRPr lang="en-US" dirty="0"/>
          </a:p>
        </p:txBody>
      </p:sp>
      <p:sp>
        <p:nvSpPr>
          <p:cNvPr id="3" name="Content Placeholder 2">
            <a:extLst>
              <a:ext uri="{FF2B5EF4-FFF2-40B4-BE49-F238E27FC236}">
                <a16:creationId xmlns:a16="http://schemas.microsoft.com/office/drawing/2014/main" id="{78F5D01D-054B-47E6-82E3-F5A23A681CD9}"/>
              </a:ext>
            </a:extLst>
          </p:cNvPr>
          <p:cNvSpPr>
            <a:spLocks noGrp="1"/>
          </p:cNvSpPr>
          <p:nvPr>
            <p:ph idx="1"/>
          </p:nvPr>
        </p:nvSpPr>
        <p:spPr/>
        <p:txBody>
          <a:bodyPr/>
          <a:lstStyle/>
          <a:p>
            <a:r>
              <a:rPr lang="en-CA" dirty="0"/>
              <a:t>Define goals</a:t>
            </a:r>
          </a:p>
          <a:p>
            <a:r>
              <a:rPr lang="en-CA" dirty="0"/>
              <a:t>Identify KPIs</a:t>
            </a:r>
          </a:p>
          <a:p>
            <a:r>
              <a:rPr lang="en-CA" dirty="0"/>
              <a:t>Collect data</a:t>
            </a:r>
          </a:p>
          <a:p>
            <a:r>
              <a:rPr lang="en-CA" dirty="0"/>
              <a:t>Analyze data</a:t>
            </a:r>
          </a:p>
          <a:p>
            <a:r>
              <a:rPr lang="en-CA" dirty="0"/>
              <a:t>Perform test alternatives</a:t>
            </a:r>
          </a:p>
          <a:p>
            <a:r>
              <a:rPr lang="en-CA" dirty="0"/>
              <a:t>Implement changes</a:t>
            </a:r>
            <a:endParaRPr lang="en-US" dirty="0"/>
          </a:p>
        </p:txBody>
      </p:sp>
      <p:sp>
        <p:nvSpPr>
          <p:cNvPr id="5" name="TextBox 4">
            <a:extLst>
              <a:ext uri="{FF2B5EF4-FFF2-40B4-BE49-F238E27FC236}">
                <a16:creationId xmlns:a16="http://schemas.microsoft.com/office/drawing/2014/main" id="{0B43C991-A986-4D53-8702-7C8F0D5E3D1C}"/>
              </a:ext>
            </a:extLst>
          </p:cNvPr>
          <p:cNvSpPr txBox="1"/>
          <p:nvPr/>
        </p:nvSpPr>
        <p:spPr>
          <a:xfrm>
            <a:off x="838199" y="5846544"/>
            <a:ext cx="9877023" cy="369332"/>
          </a:xfrm>
          <a:prstGeom prst="rect">
            <a:avLst/>
          </a:prstGeom>
          <a:noFill/>
        </p:spPr>
        <p:txBody>
          <a:bodyPr wrap="square">
            <a:spAutoFit/>
          </a:bodyPr>
          <a:lstStyle/>
          <a:p>
            <a:r>
              <a:rPr lang="en-US" dirty="0">
                <a:hlinkClick r:id="rId2"/>
              </a:rPr>
              <a:t>https://www.360logica.com/blog/web-analytics-testing-process-importance/</a:t>
            </a:r>
            <a:r>
              <a:rPr lang="en-US" dirty="0"/>
              <a:t> </a:t>
            </a:r>
          </a:p>
        </p:txBody>
      </p:sp>
      <p:pic>
        <p:nvPicPr>
          <p:cNvPr id="7" name="Picture 6" descr="Diagram&#10;&#10;Description automatically generated">
            <a:extLst>
              <a:ext uri="{FF2B5EF4-FFF2-40B4-BE49-F238E27FC236}">
                <a16:creationId xmlns:a16="http://schemas.microsoft.com/office/drawing/2014/main" id="{E7767426-F1ED-499B-83F9-EC9E0CEB6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362" y="1648936"/>
            <a:ext cx="6284103" cy="4130139"/>
          </a:xfrm>
          <a:prstGeom prst="rect">
            <a:avLst/>
          </a:prstGeom>
        </p:spPr>
      </p:pic>
      <p:sp>
        <p:nvSpPr>
          <p:cNvPr id="15" name="TextBox 14">
            <a:extLst>
              <a:ext uri="{FF2B5EF4-FFF2-40B4-BE49-F238E27FC236}">
                <a16:creationId xmlns:a16="http://schemas.microsoft.com/office/drawing/2014/main" id="{2AE14303-C161-41E2-893F-F25F47B73368}"/>
              </a:ext>
            </a:extLst>
          </p:cNvPr>
          <p:cNvSpPr txBox="1"/>
          <p:nvPr/>
        </p:nvSpPr>
        <p:spPr>
          <a:xfrm>
            <a:off x="838198" y="6244432"/>
            <a:ext cx="10744202" cy="369332"/>
          </a:xfrm>
          <a:prstGeom prst="rect">
            <a:avLst/>
          </a:prstGeom>
          <a:noFill/>
        </p:spPr>
        <p:txBody>
          <a:bodyPr wrap="square">
            <a:spAutoFit/>
          </a:bodyPr>
          <a:lstStyle/>
          <a:p>
            <a:r>
              <a:rPr lang="en-US" dirty="0"/>
              <a:t>Image: </a:t>
            </a:r>
            <a:r>
              <a:rPr lang="en-US" dirty="0" err="1"/>
              <a:t>Senuri</a:t>
            </a:r>
            <a:r>
              <a:rPr lang="en-US" dirty="0"/>
              <a:t> </a:t>
            </a:r>
            <a:r>
              <a:rPr lang="en-US" dirty="0" err="1"/>
              <a:t>Samindi</a:t>
            </a:r>
            <a:r>
              <a:rPr lang="en-US" dirty="0"/>
              <a:t>  </a:t>
            </a:r>
            <a:r>
              <a:rPr lang="en-US" dirty="0">
                <a:hlinkClick r:id="rId4"/>
              </a:rPr>
              <a:t>https://senuri.medium.com/objectives-of-testing-4832858f6f7d</a:t>
            </a:r>
            <a:r>
              <a:rPr lang="en-US" dirty="0"/>
              <a:t> </a:t>
            </a:r>
          </a:p>
        </p:txBody>
      </p:sp>
    </p:spTree>
    <p:extLst>
      <p:ext uri="{BB962C8B-B14F-4D97-AF65-F5344CB8AC3E}">
        <p14:creationId xmlns:p14="http://schemas.microsoft.com/office/powerpoint/2010/main" val="76209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iagram&#10;&#10;Description automatically generated">
            <a:extLst>
              <a:ext uri="{FF2B5EF4-FFF2-40B4-BE49-F238E27FC236}">
                <a16:creationId xmlns:a16="http://schemas.microsoft.com/office/drawing/2014/main" id="{B6370EF4-F842-400F-8193-256D3D92A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04974"/>
            <a:ext cx="8274806" cy="4103397"/>
          </a:xfrm>
          <a:prstGeom prst="rect">
            <a:avLst/>
          </a:prstGeom>
        </p:spPr>
      </p:pic>
      <p:sp>
        <p:nvSpPr>
          <p:cNvPr id="2" name="Title 1">
            <a:extLst>
              <a:ext uri="{FF2B5EF4-FFF2-40B4-BE49-F238E27FC236}">
                <a16:creationId xmlns:a16="http://schemas.microsoft.com/office/drawing/2014/main" id="{566CD9FA-53FC-46A8-B0DA-BE4F922A7880}"/>
              </a:ext>
            </a:extLst>
          </p:cNvPr>
          <p:cNvSpPr>
            <a:spLocks noGrp="1"/>
          </p:cNvSpPr>
          <p:nvPr>
            <p:ph type="title"/>
          </p:nvPr>
        </p:nvSpPr>
        <p:spPr/>
        <p:txBody>
          <a:bodyPr/>
          <a:lstStyle/>
          <a:p>
            <a:r>
              <a:rPr lang="en-CA" dirty="0"/>
              <a:t>V Models for Testing</a:t>
            </a:r>
            <a:endParaRPr lang="en-US" dirty="0"/>
          </a:p>
        </p:txBody>
      </p:sp>
      <p:sp>
        <p:nvSpPr>
          <p:cNvPr id="3" name="Content Placeholder 2">
            <a:extLst>
              <a:ext uri="{FF2B5EF4-FFF2-40B4-BE49-F238E27FC236}">
                <a16:creationId xmlns:a16="http://schemas.microsoft.com/office/drawing/2014/main" id="{80D2E8A6-59F3-4481-88EB-91AA23CFDE29}"/>
              </a:ext>
            </a:extLst>
          </p:cNvPr>
          <p:cNvSpPr>
            <a:spLocks noGrp="1"/>
          </p:cNvSpPr>
          <p:nvPr>
            <p:ph idx="1"/>
          </p:nvPr>
        </p:nvSpPr>
        <p:spPr>
          <a:xfrm>
            <a:off x="8358388" y="4217496"/>
            <a:ext cx="3240110" cy="1871060"/>
          </a:xfrm>
        </p:spPr>
        <p:txBody>
          <a:bodyPr/>
          <a:lstStyle/>
          <a:p>
            <a:pPr marL="0" indent="0">
              <a:buNone/>
            </a:pPr>
            <a:r>
              <a:rPr lang="en-CA" dirty="0"/>
              <a:t>Takes the waterfall model and adds a verification step to each element</a:t>
            </a:r>
            <a:endParaRPr lang="en-US" dirty="0"/>
          </a:p>
        </p:txBody>
      </p:sp>
      <p:sp>
        <p:nvSpPr>
          <p:cNvPr id="9" name="TextBox 8">
            <a:extLst>
              <a:ext uri="{FF2B5EF4-FFF2-40B4-BE49-F238E27FC236}">
                <a16:creationId xmlns:a16="http://schemas.microsoft.com/office/drawing/2014/main" id="{903553A3-15D6-453D-9E3C-48DC6E8CEAFA}"/>
              </a:ext>
            </a:extLst>
          </p:cNvPr>
          <p:cNvSpPr txBox="1"/>
          <p:nvPr/>
        </p:nvSpPr>
        <p:spPr>
          <a:xfrm>
            <a:off x="838200" y="6176963"/>
            <a:ext cx="6098146" cy="369332"/>
          </a:xfrm>
          <a:prstGeom prst="rect">
            <a:avLst/>
          </a:prstGeom>
          <a:noFill/>
        </p:spPr>
        <p:txBody>
          <a:bodyPr wrap="square">
            <a:spAutoFit/>
          </a:bodyPr>
          <a:lstStyle/>
          <a:p>
            <a:r>
              <a:rPr lang="en-US" dirty="0">
                <a:hlinkClick r:id="rId3"/>
              </a:rPr>
              <a:t>https://insights.sei.cmu.edu/blog/using-v-models-for-testing/</a:t>
            </a:r>
            <a:r>
              <a:rPr lang="en-US" dirty="0"/>
              <a:t> </a:t>
            </a:r>
          </a:p>
        </p:txBody>
      </p:sp>
    </p:spTree>
    <p:extLst>
      <p:ext uri="{BB962C8B-B14F-4D97-AF65-F5344CB8AC3E}">
        <p14:creationId xmlns:p14="http://schemas.microsoft.com/office/powerpoint/2010/main" val="61568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152B-E6D0-4815-984B-FC5225D8E22B}"/>
              </a:ext>
            </a:extLst>
          </p:cNvPr>
          <p:cNvSpPr>
            <a:spLocks noGrp="1"/>
          </p:cNvSpPr>
          <p:nvPr>
            <p:ph type="title"/>
          </p:nvPr>
        </p:nvSpPr>
        <p:spPr/>
        <p:txBody>
          <a:bodyPr/>
          <a:lstStyle/>
          <a:p>
            <a:r>
              <a:rPr lang="en-CA" dirty="0"/>
              <a:t>Data Testing</a:t>
            </a:r>
            <a:endParaRPr lang="en-US" dirty="0"/>
          </a:p>
        </p:txBody>
      </p:sp>
      <p:sp>
        <p:nvSpPr>
          <p:cNvPr id="3" name="Content Placeholder 2">
            <a:extLst>
              <a:ext uri="{FF2B5EF4-FFF2-40B4-BE49-F238E27FC236}">
                <a16:creationId xmlns:a16="http://schemas.microsoft.com/office/drawing/2014/main" id="{57C17349-5BD2-4065-A81C-BBE9AE48FD06}"/>
              </a:ext>
            </a:extLst>
          </p:cNvPr>
          <p:cNvSpPr>
            <a:spLocks noGrp="1"/>
          </p:cNvSpPr>
          <p:nvPr>
            <p:ph idx="1"/>
          </p:nvPr>
        </p:nvSpPr>
        <p:spPr>
          <a:xfrm>
            <a:off x="2082086" y="1825625"/>
            <a:ext cx="9271714" cy="4351338"/>
          </a:xfrm>
        </p:spPr>
        <p:txBody>
          <a:bodyPr>
            <a:normAutofit/>
          </a:bodyPr>
          <a:lstStyle/>
          <a:p>
            <a:r>
              <a:rPr lang="en-CA" dirty="0"/>
              <a:t>The 6 Vs:</a:t>
            </a:r>
          </a:p>
          <a:p>
            <a:pPr lvl="1"/>
            <a:r>
              <a:rPr lang="en-US" sz="2000" dirty="0"/>
              <a:t>Data Volumes (Test for Semantics, Distributed processing, and scalability)</a:t>
            </a:r>
          </a:p>
          <a:p>
            <a:pPr lvl="1"/>
            <a:r>
              <a:rPr lang="en-US" sz="2000" dirty="0"/>
              <a:t>Data Variety (Test for visualization, schemas, and data federation)</a:t>
            </a:r>
          </a:p>
          <a:p>
            <a:pPr lvl="1"/>
            <a:r>
              <a:rPr lang="en-US" sz="2000" dirty="0"/>
              <a:t>Data Velocity (Test real-time, on the fly integration and on-demand storage)</a:t>
            </a:r>
          </a:p>
          <a:p>
            <a:pPr lvl="1"/>
            <a:r>
              <a:rPr lang="en-US" sz="2000" dirty="0"/>
              <a:t>Validity of data (apply rules and remove invalid data)</a:t>
            </a:r>
          </a:p>
          <a:p>
            <a:pPr lvl="1"/>
            <a:r>
              <a:rPr lang="en-US" sz="2000" dirty="0"/>
              <a:t>Variability in data (Inconsistency)</a:t>
            </a:r>
          </a:p>
          <a:p>
            <a:pPr lvl="1"/>
            <a:r>
              <a:rPr lang="en-US" sz="2000" dirty="0"/>
              <a:t>Veracity of data (Quality/Accuracy)</a:t>
            </a:r>
          </a:p>
          <a:p>
            <a:pPr lvl="1"/>
            <a:endParaRPr lang="en-US" dirty="0"/>
          </a:p>
        </p:txBody>
      </p:sp>
      <p:sp>
        <p:nvSpPr>
          <p:cNvPr id="5" name="TextBox 4">
            <a:extLst>
              <a:ext uri="{FF2B5EF4-FFF2-40B4-BE49-F238E27FC236}">
                <a16:creationId xmlns:a16="http://schemas.microsoft.com/office/drawing/2014/main" id="{D2647266-5134-404D-99F1-40767840529F}"/>
              </a:ext>
            </a:extLst>
          </p:cNvPr>
          <p:cNvSpPr txBox="1"/>
          <p:nvPr/>
        </p:nvSpPr>
        <p:spPr>
          <a:xfrm>
            <a:off x="2215166" y="5988734"/>
            <a:ext cx="7894748" cy="646331"/>
          </a:xfrm>
          <a:prstGeom prst="rect">
            <a:avLst/>
          </a:prstGeom>
          <a:noFill/>
        </p:spPr>
        <p:txBody>
          <a:bodyPr wrap="square">
            <a:spAutoFit/>
          </a:bodyPr>
          <a:lstStyle/>
          <a:p>
            <a:r>
              <a:rPr lang="en-US" dirty="0"/>
              <a:t>Quoted from </a:t>
            </a:r>
            <a:r>
              <a:rPr lang="en-US" dirty="0">
                <a:hlinkClick r:id="rId2"/>
              </a:rPr>
              <a:t>https://www.capgemini.com/2016/01/testing-analytics-applications-what-has-changed-in-smac-world/</a:t>
            </a:r>
            <a:r>
              <a:rPr lang="en-US" dirty="0"/>
              <a:t> </a:t>
            </a:r>
          </a:p>
        </p:txBody>
      </p:sp>
      <p:pic>
        <p:nvPicPr>
          <p:cNvPr id="7" name="Picture 6" descr="Diagram&#10;&#10;Description automatically generated">
            <a:extLst>
              <a:ext uri="{FF2B5EF4-FFF2-40B4-BE49-F238E27FC236}">
                <a16:creationId xmlns:a16="http://schemas.microsoft.com/office/drawing/2014/main" id="{D67C38EA-4E94-4056-88A3-5E1D6918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17" y="3697780"/>
            <a:ext cx="9716297" cy="2937285"/>
          </a:xfrm>
          <a:prstGeom prst="rect">
            <a:avLst/>
          </a:prstGeom>
        </p:spPr>
      </p:pic>
    </p:spTree>
    <p:extLst>
      <p:ext uri="{BB962C8B-B14F-4D97-AF65-F5344CB8AC3E}">
        <p14:creationId xmlns:p14="http://schemas.microsoft.com/office/powerpoint/2010/main" val="158466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C1B7-AEEC-40C6-9875-9A72BA20F97B}"/>
              </a:ext>
            </a:extLst>
          </p:cNvPr>
          <p:cNvSpPr>
            <a:spLocks noGrp="1"/>
          </p:cNvSpPr>
          <p:nvPr>
            <p:ph type="title"/>
          </p:nvPr>
        </p:nvSpPr>
        <p:spPr/>
        <p:txBody>
          <a:bodyPr/>
          <a:lstStyle/>
          <a:p>
            <a:r>
              <a:rPr lang="en-CA" dirty="0"/>
              <a:t>Request testing</a:t>
            </a:r>
            <a:endParaRPr lang="en-US" dirty="0"/>
          </a:p>
        </p:txBody>
      </p:sp>
      <p:sp>
        <p:nvSpPr>
          <p:cNvPr id="3" name="Content Placeholder 2">
            <a:extLst>
              <a:ext uri="{FF2B5EF4-FFF2-40B4-BE49-F238E27FC236}">
                <a16:creationId xmlns:a16="http://schemas.microsoft.com/office/drawing/2014/main" id="{56DDD931-94EA-4ACC-BF4D-8A32A15BCAE4}"/>
              </a:ext>
            </a:extLst>
          </p:cNvPr>
          <p:cNvSpPr>
            <a:spLocks noGrp="1"/>
          </p:cNvSpPr>
          <p:nvPr>
            <p:ph idx="1"/>
          </p:nvPr>
        </p:nvSpPr>
        <p:spPr/>
        <p:txBody>
          <a:bodyPr>
            <a:normAutofit/>
          </a:bodyPr>
          <a:lstStyle/>
          <a:p>
            <a:r>
              <a:rPr lang="en-US" dirty="0"/>
              <a:t>Ensuring that:</a:t>
            </a:r>
          </a:p>
          <a:p>
            <a:pPr lvl="1"/>
            <a:r>
              <a:rPr lang="en-US" dirty="0"/>
              <a:t>the correct data is being collected </a:t>
            </a:r>
          </a:p>
          <a:p>
            <a:pPr lvl="1"/>
            <a:r>
              <a:rPr lang="en-US" dirty="0"/>
              <a:t>the request to the AI is correct</a:t>
            </a:r>
          </a:p>
          <a:p>
            <a:pPr lvl="1"/>
            <a:r>
              <a:rPr lang="en-US" dirty="0"/>
              <a:t>The request is properly sent</a:t>
            </a:r>
          </a:p>
          <a:p>
            <a:r>
              <a:rPr lang="en-US" dirty="0"/>
              <a:t>Validate:</a:t>
            </a:r>
          </a:p>
          <a:p>
            <a:pPr lvl="1"/>
            <a:r>
              <a:rPr lang="en-US" dirty="0"/>
              <a:t>Dynamic data, as in query parameters</a:t>
            </a:r>
          </a:p>
          <a:p>
            <a:pPr lvl="1"/>
            <a:r>
              <a:rPr lang="en-US" dirty="0"/>
              <a:t>For duplicate requests</a:t>
            </a:r>
          </a:p>
          <a:p>
            <a:pPr lvl="1"/>
            <a:r>
              <a:rPr lang="en-US" dirty="0"/>
              <a:t>Missing requests</a:t>
            </a:r>
          </a:p>
          <a:p>
            <a:pPr lvl="1"/>
            <a:r>
              <a:rPr lang="en-US" dirty="0"/>
              <a:t>Cross-browser functionality</a:t>
            </a:r>
          </a:p>
          <a:p>
            <a:pPr lvl="1"/>
            <a:endParaRPr lang="en-US" dirty="0"/>
          </a:p>
        </p:txBody>
      </p:sp>
      <p:sp>
        <p:nvSpPr>
          <p:cNvPr id="5" name="TextBox 4">
            <a:extLst>
              <a:ext uri="{FF2B5EF4-FFF2-40B4-BE49-F238E27FC236}">
                <a16:creationId xmlns:a16="http://schemas.microsoft.com/office/drawing/2014/main" id="{4D0FAFAA-5D98-403F-814B-27733C7FF614}"/>
              </a:ext>
            </a:extLst>
          </p:cNvPr>
          <p:cNvSpPr txBox="1"/>
          <p:nvPr/>
        </p:nvSpPr>
        <p:spPr>
          <a:xfrm>
            <a:off x="936937" y="5715298"/>
            <a:ext cx="6098146" cy="923330"/>
          </a:xfrm>
          <a:prstGeom prst="rect">
            <a:avLst/>
          </a:prstGeom>
          <a:noFill/>
        </p:spPr>
        <p:txBody>
          <a:bodyPr wrap="square">
            <a:spAutoFit/>
          </a:bodyPr>
          <a:lstStyle/>
          <a:p>
            <a:r>
              <a:rPr lang="en-US" dirty="0">
                <a:hlinkClick r:id="rId2"/>
              </a:rPr>
              <a:t>https://applitools.com/blog/guide-testing-automating-data-analytics-events-web-mobile/#h-different-ways-to-test-analytics-events</a:t>
            </a:r>
            <a:r>
              <a:rPr lang="en-US" dirty="0"/>
              <a:t> </a:t>
            </a:r>
          </a:p>
        </p:txBody>
      </p:sp>
      <p:pic>
        <p:nvPicPr>
          <p:cNvPr id="7" name="Picture 6" descr="Diagram&#10;&#10;Description automatically generated">
            <a:extLst>
              <a:ext uri="{FF2B5EF4-FFF2-40B4-BE49-F238E27FC236}">
                <a16:creationId xmlns:a16="http://schemas.microsoft.com/office/drawing/2014/main" id="{EB2E980F-D7E1-4BDF-B0CA-E74419D8F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104" y="1468428"/>
            <a:ext cx="5228286" cy="4179401"/>
          </a:xfrm>
          <a:prstGeom prst="rect">
            <a:avLst/>
          </a:prstGeom>
        </p:spPr>
      </p:pic>
      <p:sp>
        <p:nvSpPr>
          <p:cNvPr id="9" name="TextBox 8">
            <a:extLst>
              <a:ext uri="{FF2B5EF4-FFF2-40B4-BE49-F238E27FC236}">
                <a16:creationId xmlns:a16="http://schemas.microsoft.com/office/drawing/2014/main" id="{44C8D4ED-D263-40A4-B7B1-2D882B803728}"/>
              </a:ext>
            </a:extLst>
          </p:cNvPr>
          <p:cNvSpPr txBox="1"/>
          <p:nvPr/>
        </p:nvSpPr>
        <p:spPr>
          <a:xfrm>
            <a:off x="2611192" y="6276198"/>
            <a:ext cx="9379040" cy="369332"/>
          </a:xfrm>
          <a:prstGeom prst="rect">
            <a:avLst/>
          </a:prstGeom>
          <a:noFill/>
        </p:spPr>
        <p:txBody>
          <a:bodyPr wrap="square">
            <a:spAutoFit/>
          </a:bodyPr>
          <a:lstStyle/>
          <a:p>
            <a:r>
              <a:rPr lang="en-US" dirty="0"/>
              <a:t>Image: </a:t>
            </a:r>
            <a:r>
              <a:rPr lang="en-US" dirty="0">
                <a:hlinkClick r:id="rId4"/>
              </a:rPr>
              <a:t>https://www.softwaretestinghelp.com/beginners-guide-to-mobile-application-testing/</a:t>
            </a:r>
            <a:r>
              <a:rPr lang="en-US" dirty="0"/>
              <a:t> </a:t>
            </a:r>
          </a:p>
        </p:txBody>
      </p:sp>
    </p:spTree>
    <p:extLst>
      <p:ext uri="{BB962C8B-B14F-4D97-AF65-F5344CB8AC3E}">
        <p14:creationId xmlns:p14="http://schemas.microsoft.com/office/powerpoint/2010/main" val="247953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C05B-2026-4C09-A02F-BE125C63F40D}"/>
              </a:ext>
            </a:extLst>
          </p:cNvPr>
          <p:cNvSpPr>
            <a:spLocks noGrp="1"/>
          </p:cNvSpPr>
          <p:nvPr>
            <p:ph type="title"/>
          </p:nvPr>
        </p:nvSpPr>
        <p:spPr/>
        <p:txBody>
          <a:bodyPr/>
          <a:lstStyle/>
          <a:p>
            <a:r>
              <a:rPr lang="en-CA" dirty="0"/>
              <a:t>Application Testing</a:t>
            </a:r>
            <a:endParaRPr lang="en-US" dirty="0"/>
          </a:p>
        </p:txBody>
      </p:sp>
      <p:sp>
        <p:nvSpPr>
          <p:cNvPr id="3" name="Content Placeholder 2">
            <a:extLst>
              <a:ext uri="{FF2B5EF4-FFF2-40B4-BE49-F238E27FC236}">
                <a16:creationId xmlns:a16="http://schemas.microsoft.com/office/drawing/2014/main" id="{58BDEB39-4D77-4633-8623-B8BF7136BC6A}"/>
              </a:ext>
            </a:extLst>
          </p:cNvPr>
          <p:cNvSpPr>
            <a:spLocks noGrp="1"/>
          </p:cNvSpPr>
          <p:nvPr>
            <p:ph idx="1"/>
          </p:nvPr>
        </p:nvSpPr>
        <p:spPr/>
        <p:txBody>
          <a:bodyPr>
            <a:normAutofit/>
          </a:bodyPr>
          <a:lstStyle/>
          <a:p>
            <a:pPr marL="0" indent="0">
              <a:buNone/>
            </a:pPr>
            <a:r>
              <a:rPr lang="en-US" dirty="0"/>
              <a:t>Analytics solutions should be tested for common testing techniques:</a:t>
            </a:r>
          </a:p>
          <a:p>
            <a:r>
              <a:rPr lang="en-US" sz="2400" dirty="0"/>
              <a:t>Security Testing – authorization and authentication, availability of data</a:t>
            </a:r>
          </a:p>
          <a:p>
            <a:r>
              <a:rPr lang="en-US" sz="2400" dirty="0"/>
              <a:t>Performance Testing – accuracy of data, and performance under high load</a:t>
            </a:r>
          </a:p>
          <a:p>
            <a:r>
              <a:rPr lang="en-US" sz="2400" dirty="0"/>
              <a:t>Usability Testing – e.g. whether the application is providing right information</a:t>
            </a:r>
          </a:p>
          <a:p>
            <a:r>
              <a:rPr lang="en-US" sz="2400" dirty="0"/>
              <a:t>Failover – to ensure data is available during critical failures</a:t>
            </a:r>
          </a:p>
        </p:txBody>
      </p:sp>
      <p:sp>
        <p:nvSpPr>
          <p:cNvPr id="4" name="TextBox 3">
            <a:extLst>
              <a:ext uri="{FF2B5EF4-FFF2-40B4-BE49-F238E27FC236}">
                <a16:creationId xmlns:a16="http://schemas.microsoft.com/office/drawing/2014/main" id="{1B0877EB-19C3-46D4-869B-EF4A7ECB71A9}"/>
              </a:ext>
            </a:extLst>
          </p:cNvPr>
          <p:cNvSpPr txBox="1"/>
          <p:nvPr/>
        </p:nvSpPr>
        <p:spPr>
          <a:xfrm>
            <a:off x="705117" y="5988734"/>
            <a:ext cx="10648683" cy="646331"/>
          </a:xfrm>
          <a:prstGeom prst="rect">
            <a:avLst/>
          </a:prstGeom>
          <a:noFill/>
        </p:spPr>
        <p:txBody>
          <a:bodyPr wrap="square">
            <a:spAutoFit/>
          </a:bodyPr>
          <a:lstStyle/>
          <a:p>
            <a:r>
              <a:rPr lang="en-US" dirty="0"/>
              <a:t>Quoted from </a:t>
            </a:r>
            <a:r>
              <a:rPr lang="en-US" dirty="0">
                <a:hlinkClick r:id="rId2"/>
              </a:rPr>
              <a:t>https://www.capgemini.com/2016/01/testing-analytics-applications-what-has-changed-in-smac-world/</a:t>
            </a:r>
            <a:r>
              <a:rPr lang="en-US" dirty="0"/>
              <a:t>   Image: </a:t>
            </a:r>
            <a:r>
              <a:rPr lang="en-US" dirty="0">
                <a:hlinkClick r:id="rId3"/>
              </a:rPr>
              <a:t>https://www.inflectra.com/ideas/topic/testing-methodologies.aspx</a:t>
            </a:r>
            <a:r>
              <a:rPr lang="en-US" dirty="0"/>
              <a:t> </a:t>
            </a:r>
          </a:p>
        </p:txBody>
      </p:sp>
      <p:pic>
        <p:nvPicPr>
          <p:cNvPr id="8" name="Picture 7">
            <a:extLst>
              <a:ext uri="{FF2B5EF4-FFF2-40B4-BE49-F238E27FC236}">
                <a16:creationId xmlns:a16="http://schemas.microsoft.com/office/drawing/2014/main" id="{2176F27C-50A2-42B0-839E-2F61DC92B140}"/>
              </a:ext>
            </a:extLst>
          </p:cNvPr>
          <p:cNvPicPr>
            <a:picLocks noChangeAspect="1"/>
          </p:cNvPicPr>
          <p:nvPr/>
        </p:nvPicPr>
        <p:blipFill>
          <a:blip r:embed="rId4"/>
          <a:stretch>
            <a:fillRect/>
          </a:stretch>
        </p:blipFill>
        <p:spPr>
          <a:xfrm>
            <a:off x="705117" y="4522831"/>
            <a:ext cx="5224196" cy="1154823"/>
          </a:xfrm>
          <a:prstGeom prst="rect">
            <a:avLst/>
          </a:prstGeom>
        </p:spPr>
      </p:pic>
      <p:pic>
        <p:nvPicPr>
          <p:cNvPr id="10" name="Picture 9">
            <a:extLst>
              <a:ext uri="{FF2B5EF4-FFF2-40B4-BE49-F238E27FC236}">
                <a16:creationId xmlns:a16="http://schemas.microsoft.com/office/drawing/2014/main" id="{EB6D705B-3D61-468E-8845-C98AD839C293}"/>
              </a:ext>
            </a:extLst>
          </p:cNvPr>
          <p:cNvPicPr>
            <a:picLocks noChangeAspect="1"/>
          </p:cNvPicPr>
          <p:nvPr/>
        </p:nvPicPr>
        <p:blipFill>
          <a:blip r:embed="rId5"/>
          <a:stretch>
            <a:fillRect/>
          </a:stretch>
        </p:blipFill>
        <p:spPr>
          <a:xfrm>
            <a:off x="6062396" y="4522831"/>
            <a:ext cx="5277587" cy="1162212"/>
          </a:xfrm>
          <a:prstGeom prst="rect">
            <a:avLst/>
          </a:prstGeom>
        </p:spPr>
      </p:pic>
    </p:spTree>
    <p:extLst>
      <p:ext uri="{BB962C8B-B14F-4D97-AF65-F5344CB8AC3E}">
        <p14:creationId xmlns:p14="http://schemas.microsoft.com/office/powerpoint/2010/main" val="25395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D89A0-7827-4291-A04C-E3169251BFCE}"/>
              </a:ext>
            </a:extLst>
          </p:cNvPr>
          <p:cNvSpPr>
            <a:spLocks noGrp="1"/>
          </p:cNvSpPr>
          <p:nvPr>
            <p:ph type="title"/>
          </p:nvPr>
        </p:nvSpPr>
        <p:spPr/>
        <p:txBody>
          <a:bodyPr/>
          <a:lstStyle/>
          <a:p>
            <a:r>
              <a:rPr lang="en-CA" dirty="0"/>
              <a:t>Testing: </a:t>
            </a:r>
            <a:r>
              <a:rPr lang="en-US" dirty="0"/>
              <a:t>A/B and Multivariate Testing</a:t>
            </a:r>
          </a:p>
        </p:txBody>
      </p:sp>
      <p:sp>
        <p:nvSpPr>
          <p:cNvPr id="3" name="Content Placeholder 2">
            <a:extLst>
              <a:ext uri="{FF2B5EF4-FFF2-40B4-BE49-F238E27FC236}">
                <a16:creationId xmlns:a16="http://schemas.microsoft.com/office/drawing/2014/main" id="{13063B2A-38DB-4859-91D6-D6079C99794E}"/>
              </a:ext>
            </a:extLst>
          </p:cNvPr>
          <p:cNvSpPr>
            <a:spLocks noGrp="1"/>
          </p:cNvSpPr>
          <p:nvPr>
            <p:ph idx="1"/>
          </p:nvPr>
        </p:nvSpPr>
        <p:spPr>
          <a:xfrm>
            <a:off x="5888182" y="1825625"/>
            <a:ext cx="5465618" cy="4351338"/>
          </a:xfrm>
        </p:spPr>
        <p:txBody>
          <a:bodyPr/>
          <a:lstStyle/>
          <a:p>
            <a:pPr marL="0" indent="0">
              <a:buNone/>
            </a:pPr>
            <a:r>
              <a:rPr lang="en-CA" dirty="0"/>
              <a:t>“</a:t>
            </a:r>
            <a:r>
              <a:rPr lang="en-US" dirty="0"/>
              <a:t>This testing tells you about the performance of clickable elements of your web page. This testing approach allows gauging performance like rotating between two images or tweaking an important call to action and then acting on the results. This helps in getting a website with continuous performance improvement.”</a:t>
            </a:r>
          </a:p>
        </p:txBody>
      </p:sp>
      <p:sp>
        <p:nvSpPr>
          <p:cNvPr id="5" name="TextBox 4">
            <a:extLst>
              <a:ext uri="{FF2B5EF4-FFF2-40B4-BE49-F238E27FC236}">
                <a16:creationId xmlns:a16="http://schemas.microsoft.com/office/drawing/2014/main" id="{2120C395-5C24-4B54-AF59-9352BAF0477D}"/>
              </a:ext>
            </a:extLst>
          </p:cNvPr>
          <p:cNvSpPr txBox="1"/>
          <p:nvPr/>
        </p:nvSpPr>
        <p:spPr>
          <a:xfrm>
            <a:off x="1117241" y="5988734"/>
            <a:ext cx="8683581" cy="646331"/>
          </a:xfrm>
          <a:prstGeom prst="rect">
            <a:avLst/>
          </a:prstGeom>
          <a:noFill/>
        </p:spPr>
        <p:txBody>
          <a:bodyPr wrap="square">
            <a:spAutoFit/>
          </a:bodyPr>
          <a:lstStyle/>
          <a:p>
            <a:r>
              <a:rPr lang="en-US" dirty="0">
                <a:hlinkClick r:id="rId2"/>
              </a:rPr>
              <a:t>https://www.360logica.com/blog/web-analytics-testing-process-importance/</a:t>
            </a:r>
            <a:r>
              <a:rPr lang="en-US" dirty="0"/>
              <a:t> </a:t>
            </a:r>
          </a:p>
          <a:p>
            <a:r>
              <a:rPr lang="en-US" dirty="0"/>
              <a:t>Image: </a:t>
            </a:r>
            <a:r>
              <a:rPr lang="en-US" dirty="0">
                <a:hlinkClick r:id="rId3"/>
              </a:rPr>
              <a:t>https://www.optimizely.com/optimization-glossary/ab-testing/</a:t>
            </a:r>
            <a:r>
              <a:rPr lang="en-US" dirty="0"/>
              <a:t>  </a:t>
            </a:r>
          </a:p>
        </p:txBody>
      </p:sp>
      <p:pic>
        <p:nvPicPr>
          <p:cNvPr id="2050" name="Picture 2" descr="A/B testing - Optimizely">
            <a:extLst>
              <a:ext uri="{FF2B5EF4-FFF2-40B4-BE49-F238E27FC236}">
                <a16:creationId xmlns:a16="http://schemas.microsoft.com/office/drawing/2014/main" id="{56A181DA-B2C5-47DF-8351-00F78D83E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41" y="1825625"/>
            <a:ext cx="4222685" cy="2478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art, line chart&#10;&#10;Description automatically generated">
            <a:extLst>
              <a:ext uri="{FF2B5EF4-FFF2-40B4-BE49-F238E27FC236}">
                <a16:creationId xmlns:a16="http://schemas.microsoft.com/office/drawing/2014/main" id="{367DDD62-E3F9-4D7B-B049-E68136830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241" y="4569199"/>
            <a:ext cx="4119777" cy="1178276"/>
          </a:xfrm>
          <a:prstGeom prst="rect">
            <a:avLst/>
          </a:prstGeom>
        </p:spPr>
      </p:pic>
    </p:spTree>
    <p:extLst>
      <p:ext uri="{BB962C8B-B14F-4D97-AF65-F5344CB8AC3E}">
        <p14:creationId xmlns:p14="http://schemas.microsoft.com/office/powerpoint/2010/main" val="313179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BB8255-E074-41C6-9A3E-0133FD2FBCCC}"/>
              </a:ext>
            </a:extLst>
          </p:cNvPr>
          <p:cNvPicPr>
            <a:picLocks noChangeAspect="1"/>
          </p:cNvPicPr>
          <p:nvPr/>
        </p:nvPicPr>
        <p:blipFill>
          <a:blip r:embed="rId2"/>
          <a:stretch>
            <a:fillRect/>
          </a:stretch>
        </p:blipFill>
        <p:spPr>
          <a:xfrm>
            <a:off x="1942505" y="1511018"/>
            <a:ext cx="8306990" cy="4296719"/>
          </a:xfrm>
          <a:prstGeom prst="rect">
            <a:avLst/>
          </a:prstGeom>
        </p:spPr>
      </p:pic>
      <p:sp>
        <p:nvSpPr>
          <p:cNvPr id="2" name="Title 1">
            <a:extLst>
              <a:ext uri="{FF2B5EF4-FFF2-40B4-BE49-F238E27FC236}">
                <a16:creationId xmlns:a16="http://schemas.microsoft.com/office/drawing/2014/main" id="{35DF7ABF-C18E-48AD-8DA8-F25415298857}"/>
              </a:ext>
            </a:extLst>
          </p:cNvPr>
          <p:cNvSpPr>
            <a:spLocks noGrp="1"/>
          </p:cNvSpPr>
          <p:nvPr>
            <p:ph type="title"/>
          </p:nvPr>
        </p:nvSpPr>
        <p:spPr/>
        <p:txBody>
          <a:bodyPr/>
          <a:lstStyle/>
          <a:p>
            <a:r>
              <a:rPr lang="en-CA" dirty="0"/>
              <a:t>Testing: End Report</a:t>
            </a:r>
            <a:endParaRPr lang="en-US" dirty="0"/>
          </a:p>
        </p:txBody>
      </p:sp>
      <p:sp>
        <p:nvSpPr>
          <p:cNvPr id="3" name="Content Placeholder 2">
            <a:extLst>
              <a:ext uri="{FF2B5EF4-FFF2-40B4-BE49-F238E27FC236}">
                <a16:creationId xmlns:a16="http://schemas.microsoft.com/office/drawing/2014/main" id="{4F60D0BF-C12B-4C5C-AEBE-467291B7928A}"/>
              </a:ext>
            </a:extLst>
          </p:cNvPr>
          <p:cNvSpPr>
            <a:spLocks noGrp="1"/>
          </p:cNvSpPr>
          <p:nvPr>
            <p:ph idx="1"/>
          </p:nvPr>
        </p:nvSpPr>
        <p:spPr>
          <a:xfrm>
            <a:off x="838200" y="5628067"/>
            <a:ext cx="10515600" cy="548895"/>
          </a:xfrm>
        </p:spPr>
        <p:txBody>
          <a:bodyPr/>
          <a:lstStyle/>
          <a:p>
            <a:pPr marL="0" indent="0">
              <a:buNone/>
            </a:pPr>
            <a:r>
              <a:rPr lang="en-CA" dirty="0"/>
              <a:t>By the time you’re here, it’s a bit too late</a:t>
            </a:r>
          </a:p>
          <a:p>
            <a:endParaRPr lang="en-US" dirty="0"/>
          </a:p>
        </p:txBody>
      </p:sp>
      <p:sp>
        <p:nvSpPr>
          <p:cNvPr id="11" name="TextBox 10">
            <a:extLst>
              <a:ext uri="{FF2B5EF4-FFF2-40B4-BE49-F238E27FC236}">
                <a16:creationId xmlns:a16="http://schemas.microsoft.com/office/drawing/2014/main" id="{CC29735F-708A-4906-B652-98DEAB402A90}"/>
              </a:ext>
            </a:extLst>
          </p:cNvPr>
          <p:cNvSpPr txBox="1"/>
          <p:nvPr/>
        </p:nvSpPr>
        <p:spPr>
          <a:xfrm>
            <a:off x="838200" y="6045386"/>
            <a:ext cx="8306990" cy="646331"/>
          </a:xfrm>
          <a:prstGeom prst="rect">
            <a:avLst/>
          </a:prstGeom>
          <a:noFill/>
        </p:spPr>
        <p:txBody>
          <a:bodyPr wrap="square">
            <a:spAutoFit/>
          </a:bodyPr>
          <a:lstStyle/>
          <a:p>
            <a:r>
              <a:rPr lang="en-US" dirty="0">
                <a:hlinkClick r:id="rId3"/>
              </a:rPr>
              <a:t>https://applitools.com/blog/guide-testing-automating-data-analytics-events-web-mobile/#h-different-ways-to-test-analytics-events</a:t>
            </a:r>
            <a:r>
              <a:rPr lang="en-US" dirty="0"/>
              <a:t> </a:t>
            </a:r>
          </a:p>
        </p:txBody>
      </p:sp>
    </p:spTree>
    <p:extLst>
      <p:ext uri="{BB962C8B-B14F-4D97-AF65-F5344CB8AC3E}">
        <p14:creationId xmlns:p14="http://schemas.microsoft.com/office/powerpoint/2010/main" val="3628481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1677</Words>
  <Application>Microsoft Office PowerPoint</Application>
  <PresentationFormat>Widescreen</PresentationFormat>
  <Paragraphs>139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Testing and Application</vt:lpstr>
      <vt:lpstr>Testing and Application</vt:lpstr>
      <vt:lpstr>Testing: Objectives</vt:lpstr>
      <vt:lpstr>V Models for Testing</vt:lpstr>
      <vt:lpstr>Data Testing</vt:lpstr>
      <vt:lpstr>Request testing</vt:lpstr>
      <vt:lpstr>Application Testing</vt:lpstr>
      <vt:lpstr>Testing: A/B and Multivariate Testing</vt:lpstr>
      <vt:lpstr>Testing: End Report</vt:lpstr>
      <vt:lpstr>Simpson’s Paradox</vt:lpstr>
      <vt:lpstr>Scatterplots</vt:lpstr>
      <vt:lpstr>Whose ‘F’ That Is</vt:lpstr>
      <vt:lpstr>Testing: Automated Testing</vt:lpstr>
      <vt:lpstr>Standards For Validation And Transparency</vt:lpstr>
      <vt:lpstr>Outcomes Assessment</vt:lpstr>
      <vt:lpstr>Multiple Outcomes</vt:lpstr>
      <vt:lpstr>Conditions for Testing: Settings</vt:lpstr>
      <vt:lpstr>Conditions for Testing: Consent</vt:lpstr>
      <vt:lpstr>Knowledge Mobilization</vt:lpstr>
      <vt:lpstr>Application: Access</vt:lpstr>
      <vt:lpstr>Access and Power</vt:lpstr>
      <vt:lpstr>Application: The Human Element</vt:lpstr>
      <vt:lpstr>Application: Implemetation</vt:lpstr>
      <vt:lpstr>Application: Choice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and Application</dc:title>
  <dc:creator>Stephen Downes</dc:creator>
  <cp:lastModifiedBy>Stephen Downes</cp:lastModifiedBy>
  <cp:revision>3</cp:revision>
  <dcterms:created xsi:type="dcterms:W3CDTF">2021-12-13T16:11:44Z</dcterms:created>
  <dcterms:modified xsi:type="dcterms:W3CDTF">2021-12-13T21:56:17Z</dcterms:modified>
</cp:coreProperties>
</file>