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0" r:id="rId4"/>
    <p:sldId id="259" r:id="rId5"/>
    <p:sldId id="260" r:id="rId6"/>
    <p:sldId id="261" r:id="rId7"/>
    <p:sldId id="262" r:id="rId8"/>
    <p:sldId id="263" r:id="rId9"/>
    <p:sldId id="264" r:id="rId10"/>
    <p:sldId id="265" r:id="rId11"/>
    <p:sldId id="266" r:id="rId12"/>
    <p:sldId id="267" r:id="rId13"/>
    <p:sldId id="268" r:id="rId14"/>
    <p:sldId id="269" r:id="rId15"/>
    <p:sldId id="279" r:id="rId16"/>
    <p:sldId id="270" r:id="rId17"/>
    <p:sldId id="271" r:id="rId18"/>
    <p:sldId id="272" r:id="rId19"/>
    <p:sldId id="273" r:id="rId20"/>
    <p:sldId id="274" r:id="rId21"/>
    <p:sldId id="275" r:id="rId22"/>
    <p:sldId id="276" r:id="rId23"/>
    <p:sldId id="277" r:id="rId24"/>
    <p:sldId id="2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1" autoAdjust="0"/>
    <p:restoredTop sz="94660"/>
  </p:normalViewPr>
  <p:slideViewPr>
    <p:cSldViewPr snapToGrid="0">
      <p:cViewPr varScale="1">
        <p:scale>
          <a:sx n="66" d="100"/>
          <a:sy n="66" d="100"/>
        </p:scale>
        <p:origin x="3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D0A8B-337C-4AAA-8013-84337F80F6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8B21F7-DCB5-4769-A580-152E9D4EDF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FEBFAC-F553-4EB8-960A-EBB1536565F1}"/>
              </a:ext>
            </a:extLst>
          </p:cNvPr>
          <p:cNvSpPr>
            <a:spLocks noGrp="1"/>
          </p:cNvSpPr>
          <p:nvPr>
            <p:ph type="dt" sz="half" idx="10"/>
          </p:nvPr>
        </p:nvSpPr>
        <p:spPr/>
        <p:txBody>
          <a:bodyPr/>
          <a:lstStyle/>
          <a:p>
            <a:fld id="{6DD67D9D-EBAF-4D59-AF30-2976105CF790}" type="datetimeFigureOut">
              <a:rPr lang="en-US" smtClean="0"/>
              <a:t>12/8/2021</a:t>
            </a:fld>
            <a:endParaRPr lang="en-US"/>
          </a:p>
        </p:txBody>
      </p:sp>
      <p:sp>
        <p:nvSpPr>
          <p:cNvPr id="5" name="Footer Placeholder 4">
            <a:extLst>
              <a:ext uri="{FF2B5EF4-FFF2-40B4-BE49-F238E27FC236}">
                <a16:creationId xmlns:a16="http://schemas.microsoft.com/office/drawing/2014/main" id="{C83F9BC8-7506-4931-8C1C-5C77029D14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47AC02-140B-4E8B-B090-1B6D74033C84}"/>
              </a:ext>
            </a:extLst>
          </p:cNvPr>
          <p:cNvSpPr>
            <a:spLocks noGrp="1"/>
          </p:cNvSpPr>
          <p:nvPr>
            <p:ph type="sldNum" sz="quarter" idx="12"/>
          </p:nvPr>
        </p:nvSpPr>
        <p:spPr/>
        <p:txBody>
          <a:bodyPr/>
          <a:lstStyle/>
          <a:p>
            <a:fld id="{F9EBF373-262D-4D99-97FE-B8B8E3EC35AE}" type="slidenum">
              <a:rPr lang="en-US" smtClean="0"/>
              <a:t>‹#›</a:t>
            </a:fld>
            <a:endParaRPr lang="en-US"/>
          </a:p>
        </p:txBody>
      </p:sp>
    </p:spTree>
    <p:extLst>
      <p:ext uri="{BB962C8B-B14F-4D97-AF65-F5344CB8AC3E}">
        <p14:creationId xmlns:p14="http://schemas.microsoft.com/office/powerpoint/2010/main" val="1125627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02F03-2E3E-451B-83D4-B3ED04FDBD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67EAE6-255F-4EE7-8AAD-6FFFD22E9F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84ABE2-BE42-45AE-B419-81DDBC43539B}"/>
              </a:ext>
            </a:extLst>
          </p:cNvPr>
          <p:cNvSpPr>
            <a:spLocks noGrp="1"/>
          </p:cNvSpPr>
          <p:nvPr>
            <p:ph type="dt" sz="half" idx="10"/>
          </p:nvPr>
        </p:nvSpPr>
        <p:spPr/>
        <p:txBody>
          <a:bodyPr/>
          <a:lstStyle/>
          <a:p>
            <a:fld id="{6DD67D9D-EBAF-4D59-AF30-2976105CF790}" type="datetimeFigureOut">
              <a:rPr lang="en-US" smtClean="0"/>
              <a:t>12/8/2021</a:t>
            </a:fld>
            <a:endParaRPr lang="en-US"/>
          </a:p>
        </p:txBody>
      </p:sp>
      <p:sp>
        <p:nvSpPr>
          <p:cNvPr id="5" name="Footer Placeholder 4">
            <a:extLst>
              <a:ext uri="{FF2B5EF4-FFF2-40B4-BE49-F238E27FC236}">
                <a16:creationId xmlns:a16="http://schemas.microsoft.com/office/drawing/2014/main" id="{FCF07532-47B8-428B-92CB-372A581904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61F30-D016-4239-A92A-A5F455BA3A4A}"/>
              </a:ext>
            </a:extLst>
          </p:cNvPr>
          <p:cNvSpPr>
            <a:spLocks noGrp="1"/>
          </p:cNvSpPr>
          <p:nvPr>
            <p:ph type="sldNum" sz="quarter" idx="12"/>
          </p:nvPr>
        </p:nvSpPr>
        <p:spPr/>
        <p:txBody>
          <a:bodyPr/>
          <a:lstStyle/>
          <a:p>
            <a:fld id="{F9EBF373-262D-4D99-97FE-B8B8E3EC35AE}" type="slidenum">
              <a:rPr lang="en-US" smtClean="0"/>
              <a:t>‹#›</a:t>
            </a:fld>
            <a:endParaRPr lang="en-US"/>
          </a:p>
        </p:txBody>
      </p:sp>
    </p:spTree>
    <p:extLst>
      <p:ext uri="{BB962C8B-B14F-4D97-AF65-F5344CB8AC3E}">
        <p14:creationId xmlns:p14="http://schemas.microsoft.com/office/powerpoint/2010/main" val="4241285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E5B0D1-4E08-4A16-8C60-477F0D6011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E1A10A-078A-4FEA-ABEA-A830036910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EF362D-E3A9-44DF-8CDD-60210F693E74}"/>
              </a:ext>
            </a:extLst>
          </p:cNvPr>
          <p:cNvSpPr>
            <a:spLocks noGrp="1"/>
          </p:cNvSpPr>
          <p:nvPr>
            <p:ph type="dt" sz="half" idx="10"/>
          </p:nvPr>
        </p:nvSpPr>
        <p:spPr/>
        <p:txBody>
          <a:bodyPr/>
          <a:lstStyle/>
          <a:p>
            <a:fld id="{6DD67D9D-EBAF-4D59-AF30-2976105CF790}" type="datetimeFigureOut">
              <a:rPr lang="en-US" smtClean="0"/>
              <a:t>12/8/2021</a:t>
            </a:fld>
            <a:endParaRPr lang="en-US"/>
          </a:p>
        </p:txBody>
      </p:sp>
      <p:sp>
        <p:nvSpPr>
          <p:cNvPr id="5" name="Footer Placeholder 4">
            <a:extLst>
              <a:ext uri="{FF2B5EF4-FFF2-40B4-BE49-F238E27FC236}">
                <a16:creationId xmlns:a16="http://schemas.microsoft.com/office/drawing/2014/main" id="{6587E2C0-4718-4101-B00E-B4DEC3DAAA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34AC27-4C08-400E-87AB-E153EB45E74E}"/>
              </a:ext>
            </a:extLst>
          </p:cNvPr>
          <p:cNvSpPr>
            <a:spLocks noGrp="1"/>
          </p:cNvSpPr>
          <p:nvPr>
            <p:ph type="sldNum" sz="quarter" idx="12"/>
          </p:nvPr>
        </p:nvSpPr>
        <p:spPr/>
        <p:txBody>
          <a:bodyPr/>
          <a:lstStyle/>
          <a:p>
            <a:fld id="{F9EBF373-262D-4D99-97FE-B8B8E3EC35AE}" type="slidenum">
              <a:rPr lang="en-US" smtClean="0"/>
              <a:t>‹#›</a:t>
            </a:fld>
            <a:endParaRPr lang="en-US"/>
          </a:p>
        </p:txBody>
      </p:sp>
    </p:spTree>
    <p:extLst>
      <p:ext uri="{BB962C8B-B14F-4D97-AF65-F5344CB8AC3E}">
        <p14:creationId xmlns:p14="http://schemas.microsoft.com/office/powerpoint/2010/main" val="1124459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FD359-5A8C-4D80-8975-77AF9AF056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0846FF-78F7-4D0A-8D03-85EC1478BB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BD28CD-86C2-47D1-BEDD-FCABEAFE0406}"/>
              </a:ext>
            </a:extLst>
          </p:cNvPr>
          <p:cNvSpPr>
            <a:spLocks noGrp="1"/>
          </p:cNvSpPr>
          <p:nvPr>
            <p:ph type="dt" sz="half" idx="10"/>
          </p:nvPr>
        </p:nvSpPr>
        <p:spPr/>
        <p:txBody>
          <a:bodyPr/>
          <a:lstStyle/>
          <a:p>
            <a:fld id="{6DD67D9D-EBAF-4D59-AF30-2976105CF790}" type="datetimeFigureOut">
              <a:rPr lang="en-US" smtClean="0"/>
              <a:t>12/8/2021</a:t>
            </a:fld>
            <a:endParaRPr lang="en-US"/>
          </a:p>
        </p:txBody>
      </p:sp>
      <p:sp>
        <p:nvSpPr>
          <p:cNvPr id="5" name="Footer Placeholder 4">
            <a:extLst>
              <a:ext uri="{FF2B5EF4-FFF2-40B4-BE49-F238E27FC236}">
                <a16:creationId xmlns:a16="http://schemas.microsoft.com/office/drawing/2014/main" id="{FFF11B26-71E8-4B2D-8072-86081A23F3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CD4314-5C75-4677-9D61-A78A0DDB186E}"/>
              </a:ext>
            </a:extLst>
          </p:cNvPr>
          <p:cNvSpPr>
            <a:spLocks noGrp="1"/>
          </p:cNvSpPr>
          <p:nvPr>
            <p:ph type="sldNum" sz="quarter" idx="12"/>
          </p:nvPr>
        </p:nvSpPr>
        <p:spPr/>
        <p:txBody>
          <a:bodyPr/>
          <a:lstStyle/>
          <a:p>
            <a:fld id="{F9EBF373-262D-4D99-97FE-B8B8E3EC35AE}" type="slidenum">
              <a:rPr lang="en-US" smtClean="0"/>
              <a:t>‹#›</a:t>
            </a:fld>
            <a:endParaRPr lang="en-US"/>
          </a:p>
        </p:txBody>
      </p:sp>
    </p:spTree>
    <p:extLst>
      <p:ext uri="{BB962C8B-B14F-4D97-AF65-F5344CB8AC3E}">
        <p14:creationId xmlns:p14="http://schemas.microsoft.com/office/powerpoint/2010/main" val="2792284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858C3-2A74-4ADC-B033-A72E6814C0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691022-00FE-4CA2-902D-F30A678B2C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D71D5B-D2EA-4A3A-92D0-F54675AB97CA}"/>
              </a:ext>
            </a:extLst>
          </p:cNvPr>
          <p:cNvSpPr>
            <a:spLocks noGrp="1"/>
          </p:cNvSpPr>
          <p:nvPr>
            <p:ph type="dt" sz="half" idx="10"/>
          </p:nvPr>
        </p:nvSpPr>
        <p:spPr/>
        <p:txBody>
          <a:bodyPr/>
          <a:lstStyle/>
          <a:p>
            <a:fld id="{6DD67D9D-EBAF-4D59-AF30-2976105CF790}" type="datetimeFigureOut">
              <a:rPr lang="en-US" smtClean="0"/>
              <a:t>12/8/2021</a:t>
            </a:fld>
            <a:endParaRPr lang="en-US"/>
          </a:p>
        </p:txBody>
      </p:sp>
      <p:sp>
        <p:nvSpPr>
          <p:cNvPr id="5" name="Footer Placeholder 4">
            <a:extLst>
              <a:ext uri="{FF2B5EF4-FFF2-40B4-BE49-F238E27FC236}">
                <a16:creationId xmlns:a16="http://schemas.microsoft.com/office/drawing/2014/main" id="{F9C974ED-2EFA-495D-9AE6-6C4F240539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CC3AC3-16B6-4CE1-A538-A382A0E00055}"/>
              </a:ext>
            </a:extLst>
          </p:cNvPr>
          <p:cNvSpPr>
            <a:spLocks noGrp="1"/>
          </p:cNvSpPr>
          <p:nvPr>
            <p:ph type="sldNum" sz="quarter" idx="12"/>
          </p:nvPr>
        </p:nvSpPr>
        <p:spPr/>
        <p:txBody>
          <a:bodyPr/>
          <a:lstStyle/>
          <a:p>
            <a:fld id="{F9EBF373-262D-4D99-97FE-B8B8E3EC35AE}" type="slidenum">
              <a:rPr lang="en-US" smtClean="0"/>
              <a:t>‹#›</a:t>
            </a:fld>
            <a:endParaRPr lang="en-US"/>
          </a:p>
        </p:txBody>
      </p:sp>
    </p:spTree>
    <p:extLst>
      <p:ext uri="{BB962C8B-B14F-4D97-AF65-F5344CB8AC3E}">
        <p14:creationId xmlns:p14="http://schemas.microsoft.com/office/powerpoint/2010/main" val="2637832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19680-2AC2-479C-A667-FF22749AD9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AEBEF5-041F-4789-8C79-06278442BF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A14A3C-A1E7-4B41-A159-00EAFBF5A4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888717-5775-4A84-BA54-07C168997B33}"/>
              </a:ext>
            </a:extLst>
          </p:cNvPr>
          <p:cNvSpPr>
            <a:spLocks noGrp="1"/>
          </p:cNvSpPr>
          <p:nvPr>
            <p:ph type="dt" sz="half" idx="10"/>
          </p:nvPr>
        </p:nvSpPr>
        <p:spPr/>
        <p:txBody>
          <a:bodyPr/>
          <a:lstStyle/>
          <a:p>
            <a:fld id="{6DD67D9D-EBAF-4D59-AF30-2976105CF790}" type="datetimeFigureOut">
              <a:rPr lang="en-US" smtClean="0"/>
              <a:t>12/8/2021</a:t>
            </a:fld>
            <a:endParaRPr lang="en-US"/>
          </a:p>
        </p:txBody>
      </p:sp>
      <p:sp>
        <p:nvSpPr>
          <p:cNvPr id="6" name="Footer Placeholder 5">
            <a:extLst>
              <a:ext uri="{FF2B5EF4-FFF2-40B4-BE49-F238E27FC236}">
                <a16:creationId xmlns:a16="http://schemas.microsoft.com/office/drawing/2014/main" id="{25741615-1FDF-439A-8FB0-F846765A23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CEA761-9FF1-43AC-A008-A088273D4EAC}"/>
              </a:ext>
            </a:extLst>
          </p:cNvPr>
          <p:cNvSpPr>
            <a:spLocks noGrp="1"/>
          </p:cNvSpPr>
          <p:nvPr>
            <p:ph type="sldNum" sz="quarter" idx="12"/>
          </p:nvPr>
        </p:nvSpPr>
        <p:spPr/>
        <p:txBody>
          <a:bodyPr/>
          <a:lstStyle/>
          <a:p>
            <a:fld id="{F9EBF373-262D-4D99-97FE-B8B8E3EC35AE}" type="slidenum">
              <a:rPr lang="en-US" smtClean="0"/>
              <a:t>‹#›</a:t>
            </a:fld>
            <a:endParaRPr lang="en-US"/>
          </a:p>
        </p:txBody>
      </p:sp>
    </p:spTree>
    <p:extLst>
      <p:ext uri="{BB962C8B-B14F-4D97-AF65-F5344CB8AC3E}">
        <p14:creationId xmlns:p14="http://schemas.microsoft.com/office/powerpoint/2010/main" val="824394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DAC6A-850C-44FD-ABFE-6DEF1C40DE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0820D0-1ACE-4B8C-AFE3-0D07ABABD9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DDFFEB-50DC-48D7-9DA7-4FA113614C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C5F447-C201-4BB7-B00D-850F3A16A9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730670-BC61-40BC-96BE-B13C2C10B6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42984F-D428-4FC4-9E96-EB17F3E58038}"/>
              </a:ext>
            </a:extLst>
          </p:cNvPr>
          <p:cNvSpPr>
            <a:spLocks noGrp="1"/>
          </p:cNvSpPr>
          <p:nvPr>
            <p:ph type="dt" sz="half" idx="10"/>
          </p:nvPr>
        </p:nvSpPr>
        <p:spPr/>
        <p:txBody>
          <a:bodyPr/>
          <a:lstStyle/>
          <a:p>
            <a:fld id="{6DD67D9D-EBAF-4D59-AF30-2976105CF790}" type="datetimeFigureOut">
              <a:rPr lang="en-US" smtClean="0"/>
              <a:t>12/8/2021</a:t>
            </a:fld>
            <a:endParaRPr lang="en-US"/>
          </a:p>
        </p:txBody>
      </p:sp>
      <p:sp>
        <p:nvSpPr>
          <p:cNvPr id="8" name="Footer Placeholder 7">
            <a:extLst>
              <a:ext uri="{FF2B5EF4-FFF2-40B4-BE49-F238E27FC236}">
                <a16:creationId xmlns:a16="http://schemas.microsoft.com/office/drawing/2014/main" id="{5B180674-0A10-4DF8-AE08-17BDDA49160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B11023-CD17-4BDB-838E-3DA5F1C24F76}"/>
              </a:ext>
            </a:extLst>
          </p:cNvPr>
          <p:cNvSpPr>
            <a:spLocks noGrp="1"/>
          </p:cNvSpPr>
          <p:nvPr>
            <p:ph type="sldNum" sz="quarter" idx="12"/>
          </p:nvPr>
        </p:nvSpPr>
        <p:spPr/>
        <p:txBody>
          <a:bodyPr/>
          <a:lstStyle/>
          <a:p>
            <a:fld id="{F9EBF373-262D-4D99-97FE-B8B8E3EC35AE}" type="slidenum">
              <a:rPr lang="en-US" smtClean="0"/>
              <a:t>‹#›</a:t>
            </a:fld>
            <a:endParaRPr lang="en-US"/>
          </a:p>
        </p:txBody>
      </p:sp>
    </p:spTree>
    <p:extLst>
      <p:ext uri="{BB962C8B-B14F-4D97-AF65-F5344CB8AC3E}">
        <p14:creationId xmlns:p14="http://schemas.microsoft.com/office/powerpoint/2010/main" val="2785434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17B5E-01D7-4D5B-A97C-0E1981A6C2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2D8270-26B1-4935-AB0A-5B249297AF03}"/>
              </a:ext>
            </a:extLst>
          </p:cNvPr>
          <p:cNvSpPr>
            <a:spLocks noGrp="1"/>
          </p:cNvSpPr>
          <p:nvPr>
            <p:ph type="dt" sz="half" idx="10"/>
          </p:nvPr>
        </p:nvSpPr>
        <p:spPr/>
        <p:txBody>
          <a:bodyPr/>
          <a:lstStyle/>
          <a:p>
            <a:fld id="{6DD67D9D-EBAF-4D59-AF30-2976105CF790}" type="datetimeFigureOut">
              <a:rPr lang="en-US" smtClean="0"/>
              <a:t>12/8/2021</a:t>
            </a:fld>
            <a:endParaRPr lang="en-US"/>
          </a:p>
        </p:txBody>
      </p:sp>
      <p:sp>
        <p:nvSpPr>
          <p:cNvPr id="4" name="Footer Placeholder 3">
            <a:extLst>
              <a:ext uri="{FF2B5EF4-FFF2-40B4-BE49-F238E27FC236}">
                <a16:creationId xmlns:a16="http://schemas.microsoft.com/office/drawing/2014/main" id="{40202FCE-30D9-4451-8A81-A1C3026CB2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D9FD54-31A3-4D92-A1CA-9284E82D7301}"/>
              </a:ext>
            </a:extLst>
          </p:cNvPr>
          <p:cNvSpPr>
            <a:spLocks noGrp="1"/>
          </p:cNvSpPr>
          <p:nvPr>
            <p:ph type="sldNum" sz="quarter" idx="12"/>
          </p:nvPr>
        </p:nvSpPr>
        <p:spPr/>
        <p:txBody>
          <a:bodyPr/>
          <a:lstStyle/>
          <a:p>
            <a:fld id="{F9EBF373-262D-4D99-97FE-B8B8E3EC35AE}" type="slidenum">
              <a:rPr lang="en-US" smtClean="0"/>
              <a:t>‹#›</a:t>
            </a:fld>
            <a:endParaRPr lang="en-US"/>
          </a:p>
        </p:txBody>
      </p:sp>
    </p:spTree>
    <p:extLst>
      <p:ext uri="{BB962C8B-B14F-4D97-AF65-F5344CB8AC3E}">
        <p14:creationId xmlns:p14="http://schemas.microsoft.com/office/powerpoint/2010/main" val="1640976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1E55B5-F3A5-4028-B135-531B673380BD}"/>
              </a:ext>
            </a:extLst>
          </p:cNvPr>
          <p:cNvSpPr>
            <a:spLocks noGrp="1"/>
          </p:cNvSpPr>
          <p:nvPr>
            <p:ph type="dt" sz="half" idx="10"/>
          </p:nvPr>
        </p:nvSpPr>
        <p:spPr/>
        <p:txBody>
          <a:bodyPr/>
          <a:lstStyle/>
          <a:p>
            <a:fld id="{6DD67D9D-EBAF-4D59-AF30-2976105CF790}" type="datetimeFigureOut">
              <a:rPr lang="en-US" smtClean="0"/>
              <a:t>12/8/2021</a:t>
            </a:fld>
            <a:endParaRPr lang="en-US"/>
          </a:p>
        </p:txBody>
      </p:sp>
      <p:sp>
        <p:nvSpPr>
          <p:cNvPr id="3" name="Footer Placeholder 2">
            <a:extLst>
              <a:ext uri="{FF2B5EF4-FFF2-40B4-BE49-F238E27FC236}">
                <a16:creationId xmlns:a16="http://schemas.microsoft.com/office/drawing/2014/main" id="{513423C7-AFEE-4D92-8743-EBACEB710F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3664F9-FB92-4C7C-BACD-4B1E46011E63}"/>
              </a:ext>
            </a:extLst>
          </p:cNvPr>
          <p:cNvSpPr>
            <a:spLocks noGrp="1"/>
          </p:cNvSpPr>
          <p:nvPr>
            <p:ph type="sldNum" sz="quarter" idx="12"/>
          </p:nvPr>
        </p:nvSpPr>
        <p:spPr/>
        <p:txBody>
          <a:bodyPr/>
          <a:lstStyle/>
          <a:p>
            <a:fld id="{F9EBF373-262D-4D99-97FE-B8B8E3EC35AE}" type="slidenum">
              <a:rPr lang="en-US" smtClean="0"/>
              <a:t>‹#›</a:t>
            </a:fld>
            <a:endParaRPr lang="en-US"/>
          </a:p>
        </p:txBody>
      </p:sp>
    </p:spTree>
    <p:extLst>
      <p:ext uri="{BB962C8B-B14F-4D97-AF65-F5344CB8AC3E}">
        <p14:creationId xmlns:p14="http://schemas.microsoft.com/office/powerpoint/2010/main" val="1695276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C23FD-109A-48E9-B070-47F3C31F54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FC8AE3-0AC3-40A4-819C-C3053849A6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8C16B5-0501-4843-A879-E80CAB100F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89615B-3A23-4758-94A2-4E4D9D2CA521}"/>
              </a:ext>
            </a:extLst>
          </p:cNvPr>
          <p:cNvSpPr>
            <a:spLocks noGrp="1"/>
          </p:cNvSpPr>
          <p:nvPr>
            <p:ph type="dt" sz="half" idx="10"/>
          </p:nvPr>
        </p:nvSpPr>
        <p:spPr/>
        <p:txBody>
          <a:bodyPr/>
          <a:lstStyle/>
          <a:p>
            <a:fld id="{6DD67D9D-EBAF-4D59-AF30-2976105CF790}" type="datetimeFigureOut">
              <a:rPr lang="en-US" smtClean="0"/>
              <a:t>12/8/2021</a:t>
            </a:fld>
            <a:endParaRPr lang="en-US"/>
          </a:p>
        </p:txBody>
      </p:sp>
      <p:sp>
        <p:nvSpPr>
          <p:cNvPr id="6" name="Footer Placeholder 5">
            <a:extLst>
              <a:ext uri="{FF2B5EF4-FFF2-40B4-BE49-F238E27FC236}">
                <a16:creationId xmlns:a16="http://schemas.microsoft.com/office/drawing/2014/main" id="{70FAD361-F80E-4E96-BECF-CC451ABB47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8090CA-0C56-43AE-A9B8-CB7FBC6F1E1A}"/>
              </a:ext>
            </a:extLst>
          </p:cNvPr>
          <p:cNvSpPr>
            <a:spLocks noGrp="1"/>
          </p:cNvSpPr>
          <p:nvPr>
            <p:ph type="sldNum" sz="quarter" idx="12"/>
          </p:nvPr>
        </p:nvSpPr>
        <p:spPr/>
        <p:txBody>
          <a:bodyPr/>
          <a:lstStyle/>
          <a:p>
            <a:fld id="{F9EBF373-262D-4D99-97FE-B8B8E3EC35AE}" type="slidenum">
              <a:rPr lang="en-US" smtClean="0"/>
              <a:t>‹#›</a:t>
            </a:fld>
            <a:endParaRPr lang="en-US"/>
          </a:p>
        </p:txBody>
      </p:sp>
    </p:spTree>
    <p:extLst>
      <p:ext uri="{BB962C8B-B14F-4D97-AF65-F5344CB8AC3E}">
        <p14:creationId xmlns:p14="http://schemas.microsoft.com/office/powerpoint/2010/main" val="2345996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91725-F5C0-4BCA-A6C2-2749EC2DCA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0AC40D-0C6A-456E-AA8C-E7A4009567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C13895-34E6-4D01-ADCB-EF4FFC22D8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C61F63-635C-49F7-86A0-B25040F204F6}"/>
              </a:ext>
            </a:extLst>
          </p:cNvPr>
          <p:cNvSpPr>
            <a:spLocks noGrp="1"/>
          </p:cNvSpPr>
          <p:nvPr>
            <p:ph type="dt" sz="half" idx="10"/>
          </p:nvPr>
        </p:nvSpPr>
        <p:spPr/>
        <p:txBody>
          <a:bodyPr/>
          <a:lstStyle/>
          <a:p>
            <a:fld id="{6DD67D9D-EBAF-4D59-AF30-2976105CF790}" type="datetimeFigureOut">
              <a:rPr lang="en-US" smtClean="0"/>
              <a:t>12/8/2021</a:t>
            </a:fld>
            <a:endParaRPr lang="en-US"/>
          </a:p>
        </p:txBody>
      </p:sp>
      <p:sp>
        <p:nvSpPr>
          <p:cNvPr id="6" name="Footer Placeholder 5">
            <a:extLst>
              <a:ext uri="{FF2B5EF4-FFF2-40B4-BE49-F238E27FC236}">
                <a16:creationId xmlns:a16="http://schemas.microsoft.com/office/drawing/2014/main" id="{64AC42E6-693A-41C3-9C8C-73689F9329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5AADEA-4A07-4361-AEFB-46EB31E47ADA}"/>
              </a:ext>
            </a:extLst>
          </p:cNvPr>
          <p:cNvSpPr>
            <a:spLocks noGrp="1"/>
          </p:cNvSpPr>
          <p:nvPr>
            <p:ph type="sldNum" sz="quarter" idx="12"/>
          </p:nvPr>
        </p:nvSpPr>
        <p:spPr/>
        <p:txBody>
          <a:bodyPr/>
          <a:lstStyle/>
          <a:p>
            <a:fld id="{F9EBF373-262D-4D99-97FE-B8B8E3EC35AE}" type="slidenum">
              <a:rPr lang="en-US" smtClean="0"/>
              <a:t>‹#›</a:t>
            </a:fld>
            <a:endParaRPr lang="en-US"/>
          </a:p>
        </p:txBody>
      </p:sp>
    </p:spTree>
    <p:extLst>
      <p:ext uri="{BB962C8B-B14F-4D97-AF65-F5344CB8AC3E}">
        <p14:creationId xmlns:p14="http://schemas.microsoft.com/office/powerpoint/2010/main" val="491997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B2759F-1289-4FE1-85E9-B244A14BF0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A835E9-C7B5-4EC2-974C-31150C36E7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8C866-21F4-4AEA-A3CC-D0E07DBE4E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D67D9D-EBAF-4D59-AF30-2976105CF790}" type="datetimeFigureOut">
              <a:rPr lang="en-US" smtClean="0"/>
              <a:t>12/8/2021</a:t>
            </a:fld>
            <a:endParaRPr lang="en-US"/>
          </a:p>
        </p:txBody>
      </p:sp>
      <p:sp>
        <p:nvSpPr>
          <p:cNvPr id="5" name="Footer Placeholder 4">
            <a:extLst>
              <a:ext uri="{FF2B5EF4-FFF2-40B4-BE49-F238E27FC236}">
                <a16:creationId xmlns:a16="http://schemas.microsoft.com/office/drawing/2014/main" id="{249730C3-2A7E-4FF7-B836-1188248973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034AA2-5227-4204-8C0B-85C98C594E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EBF373-262D-4D99-97FE-B8B8E3EC35AE}" type="slidenum">
              <a:rPr lang="en-US" smtClean="0"/>
              <a:t>‹#›</a:t>
            </a:fld>
            <a:endParaRPr lang="en-US"/>
          </a:p>
        </p:txBody>
      </p:sp>
    </p:spTree>
    <p:extLst>
      <p:ext uri="{BB962C8B-B14F-4D97-AF65-F5344CB8AC3E}">
        <p14:creationId xmlns:p14="http://schemas.microsoft.com/office/powerpoint/2010/main" val="538385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mdh.net/" TargetMode="External"/><Relationship Id="rId2" Type="http://schemas.openxmlformats.org/officeDocument/2006/relationships/hyperlink" Target="https://en.wikipedia.org/wiki/Group_method_of_data_handling"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www.researchgate.net/publication/315684693_Neural_Network_Training_Using_a_GMDH_Type_Algorith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Competitive_learning" TargetMode="External"/><Relationship Id="rId2" Type="http://schemas.openxmlformats.org/officeDocument/2006/relationships/hyperlink" Target="https://archive.org/details/paralleldistribu00rume/page/151/mode/2up" TargetMode="Externa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Neuroevolution" TargetMode="External"/><Relationship Id="rId7" Type="http://schemas.openxmlformats.org/officeDocument/2006/relationships/hyperlink" Target="https://www.researchgate.net/publication/349150012_Neuroevolutionary_Approach_to_Metamodel-Based_Optimization_in_Production_and_Logistics"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hyperlink" Target="https://www.youtube.com/watch?v=lu5ul7z4icQ" TargetMode="External"/><Relationship Id="rId5" Type="http://schemas.openxmlformats.org/officeDocument/2006/relationships/hyperlink" Target="https://towardsdatascience.com/a-primer-on-the-fundamental-concepts-of-neuroevolution-9068f532f7f7" TargetMode="External"/><Relationship Id="rId4" Type="http://schemas.openxmlformats.org/officeDocument/2006/relationships/hyperlink" Target="https://www.nature.com/articles/s42256-018-0006-z"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tutorialspoint.com/artificial_neural_network/artificial_neural_network_boltzmann_machine.htm" TargetMode="External"/><Relationship Id="rId2" Type="http://schemas.openxmlformats.org/officeDocument/2006/relationships/hyperlink" Target="https://wiki.pathmind.com/restricted-boltzmann-machine"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Network_topology"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ocs.paperspace.com/machine-learning/wiki/machine-learning-models-explained"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Feedforward_neural_network"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https://towardsdatascience.com/deep-learning-feedforward-neural-network-26a6705dbdc7"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vtechworks.lib.vt.edu/bitstream/handle/10919/36847/Ch3.pdf?sequence=5" TargetMode="External"/><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s://www.cc.gatech.edu/~isbell/tutorials/rbf-intro.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2.xml"/><Relationship Id="rId4" Type="http://schemas.openxmlformats.org/officeDocument/2006/relationships/hyperlink" Target="https://towardsdatascience.com/a-comprehensive-guide-to-convolutional-neural-networks-the-eli5-way-3bd2b1164a53"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builtin.com/data-science/recurrent-neural-networks-and-lstm" TargetMode="External"/><Relationship Id="rId2" Type="http://schemas.openxmlformats.org/officeDocument/2006/relationships/hyperlink" Target="https://en.wikipedia.org/wiki/Recurrent_neural_network"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hyperlink" Target="https://www.pewresearch.org/internet/2017/02/08/code-dependent-pros-and-cons-of-the-algorithm-age/" TargetMode="External"/><Relationship Id="rId2" Type="http://schemas.openxmlformats.org/officeDocument/2006/relationships/hyperlink" Target="https://ethicstoolkit.ai/"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Long_short-term_memory"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DS6k0PhBjpI" TargetMode="External"/><Relationship Id="rId2" Type="http://schemas.openxmlformats.org/officeDocument/2006/relationships/hyperlink" Target="https://towardsdatascience.com/hopfield-networks-are-useless-heres-why-you-should-learn-them-f0930ebeadcd"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hyperlink" Target="http://www.scholarpedia.org/article/Attractor_network" TargetMode="External"/><Relationship Id="rId2" Type="http://schemas.openxmlformats.org/officeDocument/2006/relationships/hyperlink" Target="https://en.wikipedia.org/wiki/Attractor_network" TargetMode="Externa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hyperlink" Target="https://www.pnas.org/content/116/4/1074" TargetMode="External"/><Relationship Id="rId2" Type="http://schemas.openxmlformats.org/officeDocument/2006/relationships/hyperlink" Target="https://en.wikipedia.org/wiki/Deep_learning" TargetMode="Externa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4.xml.rels><?xml version="1.0" encoding="UTF-8" standalone="yes"?>
<Relationships xmlns="http://schemas.openxmlformats.org/package/2006/relationships"><Relationship Id="rId8" Type="http://schemas.openxmlformats.org/officeDocument/2006/relationships/hyperlink" Target="https://www.edureka.co/blog/top-12-artificial-intelligence-tools/#pytorch" TargetMode="External"/><Relationship Id="rId13" Type="http://schemas.openxmlformats.org/officeDocument/2006/relationships/image" Target="../media/image27.png"/><Relationship Id="rId3" Type="http://schemas.openxmlformats.org/officeDocument/2006/relationships/hyperlink" Target="https://www.edureka.co/blog/top-12-artificial-intelligence-tools/#tensorflow" TargetMode="External"/><Relationship Id="rId7" Type="http://schemas.openxmlformats.org/officeDocument/2006/relationships/hyperlink" Target="https://www.edureka.co/blog/top-12-artificial-intelligence-tools/#keras" TargetMode="External"/><Relationship Id="rId12" Type="http://schemas.openxmlformats.org/officeDocument/2006/relationships/hyperlink" Target="https://www.edureka.co/blog/top-12-artificial-intelligence-tools/#googlemlkit" TargetMode="External"/><Relationship Id="rId2" Type="http://schemas.openxmlformats.org/officeDocument/2006/relationships/hyperlink" Target="https://www.edureka.co/blog/top-12-artificial-intelligence-tools/#scikit" TargetMode="External"/><Relationship Id="rId1" Type="http://schemas.openxmlformats.org/officeDocument/2006/relationships/slideLayout" Target="../slideLayouts/slideLayout2.xml"/><Relationship Id="rId6" Type="http://schemas.openxmlformats.org/officeDocument/2006/relationships/hyperlink" Target="https://www.edureka.co/blog/top-12-artificial-intelligence-tools/#mxnet" TargetMode="External"/><Relationship Id="rId11" Type="http://schemas.openxmlformats.org/officeDocument/2006/relationships/hyperlink" Target="https://www.edureka.co/blog/top-12-artificial-intelligence-tools/#opennn" TargetMode="External"/><Relationship Id="rId5" Type="http://schemas.openxmlformats.org/officeDocument/2006/relationships/hyperlink" Target="https://www.edureka.co/blog/top-12-artificial-intelligence-tools/#caffe" TargetMode="External"/><Relationship Id="rId10" Type="http://schemas.openxmlformats.org/officeDocument/2006/relationships/hyperlink" Target="https://www.edureka.co/blog/top-12-artificial-intelligence-tools/#automl" TargetMode="External"/><Relationship Id="rId4" Type="http://schemas.openxmlformats.org/officeDocument/2006/relationships/hyperlink" Target="https://www.edureka.co/blog/top-12-artificial-intelligence-tools/#theano" TargetMode="External"/><Relationship Id="rId9" Type="http://schemas.openxmlformats.org/officeDocument/2006/relationships/hyperlink" Target="https://www.edureka.co/blog/top-12-artificial-intelligence-tools/#cntk"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medium.com/intro-to-artificial-intelligence/deep-learning-series-1-intro-to-deep-learning-abb1780ee20"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ibm.com/cloud/learn/supervised-learning"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developer.ibm.com/articles/cc-models-machine-learning/#reinforcement-learning" TargetMode="External"/><Relationship Id="rId4" Type="http://schemas.openxmlformats.org/officeDocument/2006/relationships/hyperlink" Target="https://www.ibm.com/cloud/learn/unsupervised-learnin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developer.ibm.com/articles/cc-models-machine-learning/#reinforcement-learning"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www.analyticsvidhya.com/blog/2019/08/comprehensive-guide-k-means-clustering/" TargetMode="External"/><Relationship Id="rId4" Type="http://schemas.openxmlformats.org/officeDocument/2006/relationships/hyperlink" Target="https://towardsdatascience.com/understanding-k-means-clustering-in-machine-learning-6a6e67336aa1"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K-nearest_neighbors_algorithm" TargetMode="External"/><Relationship Id="rId2" Type="http://schemas.openxmlformats.org/officeDocument/2006/relationships/hyperlink" Target="https://www.codecademy.com/learn/introduction-to-supervised-learning-skill-path/modules/k-nearest-neighbors-skill-path/cheatsheet"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demyank.tistory.com/351"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researchgate.net/publication/262150025_Sparse_Distributed_Memory_understanding_the_speed_and_robustness_of_expert_memory" TargetMode="External"/><Relationship Id="rId2" Type="http://schemas.openxmlformats.org/officeDocument/2006/relationships/hyperlink" Target="https://en.wikipedia.org/wiki/Hebbian_theory" TargetMode="Externa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ethics.mooc.ca/presentation/59" TargetMode="External"/><Relationship Id="rId1" Type="http://schemas.openxmlformats.org/officeDocument/2006/relationships/slideLayout" Target="../slideLayouts/slideLayout2.xml"/><Relationship Id="rId4" Type="http://schemas.openxmlformats.org/officeDocument/2006/relationships/hyperlink" Target="https://www.guru99.com/backpropogation-neural-network.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flower&#10;&#10;Description automatically generated with medium confidence">
            <a:extLst>
              <a:ext uri="{FF2B5EF4-FFF2-40B4-BE49-F238E27FC236}">
                <a16:creationId xmlns:a16="http://schemas.microsoft.com/office/drawing/2014/main" id="{D02AE9FC-B1C5-4134-83A6-4FDACEF97D93}"/>
              </a:ext>
            </a:extLst>
          </p:cNvPr>
          <p:cNvPicPr>
            <a:picLocks noChangeAspect="1"/>
          </p:cNvPicPr>
          <p:nvPr/>
        </p:nvPicPr>
        <p:blipFill rotWithShape="1">
          <a:blip r:embed="rId2">
            <a:alphaModFix amt="50000"/>
          </a:blip>
          <a:srcRect l="5778"/>
          <a:stretch/>
        </p:blipFill>
        <p:spPr>
          <a:xfrm>
            <a:off x="20" y="1"/>
            <a:ext cx="12191980" cy="6857999"/>
          </a:xfrm>
          <a:prstGeom prst="rect">
            <a:avLst/>
          </a:prstGeom>
        </p:spPr>
      </p:pic>
      <p:sp>
        <p:nvSpPr>
          <p:cNvPr id="2" name="Title 1">
            <a:extLst>
              <a:ext uri="{FF2B5EF4-FFF2-40B4-BE49-F238E27FC236}">
                <a16:creationId xmlns:a16="http://schemas.microsoft.com/office/drawing/2014/main" id="{8D28BD14-EA07-40E9-B5F4-38ECD6A3481C}"/>
              </a:ext>
            </a:extLst>
          </p:cNvPr>
          <p:cNvSpPr>
            <a:spLocks noGrp="1"/>
          </p:cNvSpPr>
          <p:nvPr>
            <p:ph type="ctrTitle"/>
          </p:nvPr>
        </p:nvSpPr>
        <p:spPr>
          <a:xfrm>
            <a:off x="1524000" y="1122362"/>
            <a:ext cx="9144000" cy="2900518"/>
          </a:xfrm>
        </p:spPr>
        <p:txBody>
          <a:bodyPr>
            <a:normAutofit/>
          </a:bodyPr>
          <a:lstStyle/>
          <a:p>
            <a:r>
              <a:rPr lang="en-CA">
                <a:solidFill>
                  <a:srgbClr val="FFFFFF"/>
                </a:solidFill>
              </a:rPr>
              <a:t>Tools and Algorithms</a:t>
            </a:r>
            <a:endParaRPr lang="en-US">
              <a:solidFill>
                <a:srgbClr val="FFFFFF"/>
              </a:solidFill>
            </a:endParaRPr>
          </a:p>
        </p:txBody>
      </p:sp>
      <p:sp>
        <p:nvSpPr>
          <p:cNvPr id="3" name="Subtitle 2">
            <a:extLst>
              <a:ext uri="{FF2B5EF4-FFF2-40B4-BE49-F238E27FC236}">
                <a16:creationId xmlns:a16="http://schemas.microsoft.com/office/drawing/2014/main" id="{C0DE990C-F6E0-495F-A39D-8124F4B53691}"/>
              </a:ext>
            </a:extLst>
          </p:cNvPr>
          <p:cNvSpPr>
            <a:spLocks noGrp="1"/>
          </p:cNvSpPr>
          <p:nvPr>
            <p:ph type="subTitle" idx="1"/>
          </p:nvPr>
        </p:nvSpPr>
        <p:spPr>
          <a:xfrm>
            <a:off x="1524000" y="4159404"/>
            <a:ext cx="9144000" cy="1098395"/>
          </a:xfrm>
        </p:spPr>
        <p:txBody>
          <a:bodyPr>
            <a:normAutofit/>
          </a:bodyPr>
          <a:lstStyle/>
          <a:p>
            <a:r>
              <a:rPr lang="en-CA">
                <a:solidFill>
                  <a:srgbClr val="FFFFFF"/>
                </a:solidFill>
              </a:rPr>
              <a:t>Stephen Downes</a:t>
            </a:r>
          </a:p>
          <a:p>
            <a:r>
              <a:rPr lang="en-CA">
                <a:solidFill>
                  <a:srgbClr val="FFFFFF"/>
                </a:solidFill>
              </a:rPr>
              <a:t>December 7, 2021</a:t>
            </a:r>
            <a:endParaRPr lang="en-US">
              <a:solidFill>
                <a:srgbClr val="FFFFFF"/>
              </a:solidFill>
            </a:endParaRPr>
          </a:p>
        </p:txBody>
      </p:sp>
    </p:spTree>
    <p:extLst>
      <p:ext uri="{BB962C8B-B14F-4D97-AF65-F5344CB8AC3E}">
        <p14:creationId xmlns:p14="http://schemas.microsoft.com/office/powerpoint/2010/main" val="43746370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CCAEE-B2A2-4CD3-B8A1-AB01486CB460}"/>
              </a:ext>
            </a:extLst>
          </p:cNvPr>
          <p:cNvSpPr>
            <a:spLocks noGrp="1"/>
          </p:cNvSpPr>
          <p:nvPr>
            <p:ph type="title"/>
          </p:nvPr>
        </p:nvSpPr>
        <p:spPr/>
        <p:txBody>
          <a:bodyPr/>
          <a:lstStyle/>
          <a:p>
            <a:r>
              <a:rPr lang="en-US" dirty="0"/>
              <a:t>Group Method of Data Handling (GMDH)</a:t>
            </a:r>
          </a:p>
        </p:txBody>
      </p:sp>
      <p:sp>
        <p:nvSpPr>
          <p:cNvPr id="3" name="Content Placeholder 2">
            <a:extLst>
              <a:ext uri="{FF2B5EF4-FFF2-40B4-BE49-F238E27FC236}">
                <a16:creationId xmlns:a16="http://schemas.microsoft.com/office/drawing/2014/main" id="{BB4E8051-7001-4DC5-B578-19777D5D78E8}"/>
              </a:ext>
            </a:extLst>
          </p:cNvPr>
          <p:cNvSpPr>
            <a:spLocks noGrp="1"/>
          </p:cNvSpPr>
          <p:nvPr>
            <p:ph idx="1"/>
          </p:nvPr>
        </p:nvSpPr>
        <p:spPr>
          <a:xfrm>
            <a:off x="838200" y="1825625"/>
            <a:ext cx="3712029" cy="4351338"/>
          </a:xfrm>
        </p:spPr>
        <p:txBody>
          <a:bodyPr/>
          <a:lstStyle/>
          <a:p>
            <a:pPr marL="0" indent="0">
              <a:buNone/>
            </a:pPr>
            <a:r>
              <a:rPr lang="en-US" dirty="0"/>
              <a:t>“The algorithm develops neurons for all possible combinations of two inputs to the layer. It then continues to choose only those neurons that supply the best possible MSE.”</a:t>
            </a:r>
          </a:p>
        </p:txBody>
      </p:sp>
      <p:sp>
        <p:nvSpPr>
          <p:cNvPr id="5" name="TextBox 4">
            <a:extLst>
              <a:ext uri="{FF2B5EF4-FFF2-40B4-BE49-F238E27FC236}">
                <a16:creationId xmlns:a16="http://schemas.microsoft.com/office/drawing/2014/main" id="{4A6C090C-A908-4DD3-8608-5700E26C9AA3}"/>
              </a:ext>
            </a:extLst>
          </p:cNvPr>
          <p:cNvSpPr txBox="1"/>
          <p:nvPr/>
        </p:nvSpPr>
        <p:spPr>
          <a:xfrm>
            <a:off x="838200" y="5111571"/>
            <a:ext cx="7620000" cy="1200329"/>
          </a:xfrm>
          <a:prstGeom prst="rect">
            <a:avLst/>
          </a:prstGeom>
          <a:noFill/>
        </p:spPr>
        <p:txBody>
          <a:bodyPr wrap="square">
            <a:spAutoFit/>
          </a:bodyPr>
          <a:lstStyle/>
          <a:p>
            <a:r>
              <a:rPr lang="en-US" sz="1800" b="0" i="0" u="sng" strike="noStrike" dirty="0">
                <a:solidFill>
                  <a:srgbClr val="1155CC"/>
                </a:solidFill>
                <a:effectLst/>
                <a:hlinkClick r:id="rId2"/>
              </a:rPr>
              <a:t>https://en.wikipedia.org/wiki/Group_method_of_data_handling</a:t>
            </a:r>
            <a:endParaRPr lang="en-US" sz="1800" b="0" i="0" u="sng" strike="noStrike" dirty="0">
              <a:solidFill>
                <a:srgbClr val="1155CC"/>
              </a:solidFill>
              <a:effectLst/>
              <a:hlinkClick r:id="rId3"/>
            </a:endParaRPr>
          </a:p>
          <a:p>
            <a:r>
              <a:rPr lang="en-US" sz="1800" b="0" i="0" u="sng" strike="noStrike" dirty="0">
                <a:solidFill>
                  <a:srgbClr val="1155CC"/>
                </a:solidFill>
                <a:effectLst/>
                <a:hlinkClick r:id="rId3"/>
              </a:rPr>
              <a:t>http://www.gmdh.net/</a:t>
            </a:r>
            <a:endParaRPr lang="en-US" sz="1800" b="0" i="0" u="sng" strike="noStrike" dirty="0">
              <a:solidFill>
                <a:srgbClr val="1155CC"/>
              </a:solidFill>
              <a:effectLst/>
            </a:endParaRPr>
          </a:p>
          <a:p>
            <a:r>
              <a:rPr lang="en-US" dirty="0">
                <a:hlinkClick r:id="rId4"/>
              </a:rPr>
              <a:t>https://www.researchgate.net/publication/315684693_Neural_Network_Training_Using_a_GMDH_Type_Algorithm</a:t>
            </a:r>
            <a:r>
              <a:rPr lang="en-US" u="sng" dirty="0">
                <a:solidFill>
                  <a:srgbClr val="1155CC"/>
                </a:solidFill>
                <a:latin typeface="Arial" panose="020B0604020202020204" pitchFamily="34" charset="0"/>
              </a:rPr>
              <a:t> </a:t>
            </a:r>
            <a:endParaRPr lang="en-US" dirty="0"/>
          </a:p>
        </p:txBody>
      </p:sp>
      <p:pic>
        <p:nvPicPr>
          <p:cNvPr id="7" name="Picture 6" descr="Chart&#10;&#10;Description automatically generated">
            <a:extLst>
              <a:ext uri="{FF2B5EF4-FFF2-40B4-BE49-F238E27FC236}">
                <a16:creationId xmlns:a16="http://schemas.microsoft.com/office/drawing/2014/main" id="{236B2653-FB61-4933-AD9A-3BD52BC656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7429" y="1936170"/>
            <a:ext cx="4463142" cy="2924671"/>
          </a:xfrm>
          <a:prstGeom prst="rect">
            <a:avLst/>
          </a:prstGeom>
        </p:spPr>
      </p:pic>
    </p:spTree>
    <p:extLst>
      <p:ext uri="{BB962C8B-B14F-4D97-AF65-F5344CB8AC3E}">
        <p14:creationId xmlns:p14="http://schemas.microsoft.com/office/powerpoint/2010/main" val="1130655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135C1-ADEF-47F7-8BC9-82618F6F6F55}"/>
              </a:ext>
            </a:extLst>
          </p:cNvPr>
          <p:cNvSpPr>
            <a:spLocks noGrp="1"/>
          </p:cNvSpPr>
          <p:nvPr>
            <p:ph type="title"/>
          </p:nvPr>
        </p:nvSpPr>
        <p:spPr/>
        <p:txBody>
          <a:bodyPr/>
          <a:lstStyle/>
          <a:p>
            <a:r>
              <a:rPr lang="en-US" dirty="0"/>
              <a:t>Competitive Learning</a:t>
            </a:r>
          </a:p>
        </p:txBody>
      </p:sp>
      <p:sp>
        <p:nvSpPr>
          <p:cNvPr id="3" name="Content Placeholder 2">
            <a:extLst>
              <a:ext uri="{FF2B5EF4-FFF2-40B4-BE49-F238E27FC236}">
                <a16:creationId xmlns:a16="http://schemas.microsoft.com/office/drawing/2014/main" id="{B2447191-2203-4C9F-8E85-A457EA259D3F}"/>
              </a:ext>
            </a:extLst>
          </p:cNvPr>
          <p:cNvSpPr>
            <a:spLocks noGrp="1"/>
          </p:cNvSpPr>
          <p:nvPr>
            <p:ph idx="1"/>
          </p:nvPr>
        </p:nvSpPr>
        <p:spPr>
          <a:xfrm>
            <a:off x="5725886" y="1825625"/>
            <a:ext cx="5627914" cy="4351338"/>
          </a:xfrm>
        </p:spPr>
        <p:txBody>
          <a:bodyPr/>
          <a:lstStyle/>
          <a:p>
            <a:pPr marL="0" indent="0">
              <a:buNone/>
            </a:pPr>
            <a:r>
              <a:rPr lang="en-US" dirty="0"/>
              <a:t>“Nodes compete for the right to respond to a subset of the input data. The individual neurons of the network learn to specialize on ensembles of similar patterns and in so doing become 'feature detectors' for different classes of input patterns.” </a:t>
            </a:r>
          </a:p>
        </p:txBody>
      </p:sp>
      <p:sp>
        <p:nvSpPr>
          <p:cNvPr id="5" name="TextBox 4">
            <a:extLst>
              <a:ext uri="{FF2B5EF4-FFF2-40B4-BE49-F238E27FC236}">
                <a16:creationId xmlns:a16="http://schemas.microsoft.com/office/drawing/2014/main" id="{DDA783C6-26A1-4A01-9570-0D2D1F7969B1}"/>
              </a:ext>
            </a:extLst>
          </p:cNvPr>
          <p:cNvSpPr txBox="1"/>
          <p:nvPr/>
        </p:nvSpPr>
        <p:spPr>
          <a:xfrm>
            <a:off x="838200" y="5529176"/>
            <a:ext cx="8218714" cy="923330"/>
          </a:xfrm>
          <a:prstGeom prst="rect">
            <a:avLst/>
          </a:prstGeom>
          <a:noFill/>
        </p:spPr>
        <p:txBody>
          <a:bodyPr wrap="square">
            <a:spAutoFit/>
          </a:bodyPr>
          <a:lstStyle/>
          <a:p>
            <a:r>
              <a:rPr lang="en-US" dirty="0">
                <a:hlinkClick r:id="rId2"/>
              </a:rPr>
              <a:t>https://neuron.eng.wayne.edu/tarek/MITbook/chap3/3_4.html  https://archive.org/details/paralleldistribu00rume/page/151/mode/2up</a:t>
            </a:r>
            <a:r>
              <a:rPr lang="en-US" dirty="0"/>
              <a:t> </a:t>
            </a:r>
          </a:p>
          <a:p>
            <a:r>
              <a:rPr lang="en-US" dirty="0">
                <a:hlinkClick r:id="rId3"/>
              </a:rPr>
              <a:t>https://en.wikipedia.org/wiki/Competitive_learning</a:t>
            </a:r>
            <a:r>
              <a:rPr lang="en-US" dirty="0"/>
              <a:t> </a:t>
            </a:r>
          </a:p>
        </p:txBody>
      </p:sp>
      <p:pic>
        <p:nvPicPr>
          <p:cNvPr id="7" name="Picture 6" descr="Diagram&#10;&#10;Description automatically generated">
            <a:extLst>
              <a:ext uri="{FF2B5EF4-FFF2-40B4-BE49-F238E27FC236}">
                <a16:creationId xmlns:a16="http://schemas.microsoft.com/office/drawing/2014/main" id="{74866071-287A-4E58-AF0A-49B9E5DDC8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7582" y="1966231"/>
            <a:ext cx="4317624" cy="3030311"/>
          </a:xfrm>
          <a:prstGeom prst="rect">
            <a:avLst/>
          </a:prstGeom>
        </p:spPr>
      </p:pic>
    </p:spTree>
    <p:extLst>
      <p:ext uri="{BB962C8B-B14F-4D97-AF65-F5344CB8AC3E}">
        <p14:creationId xmlns:p14="http://schemas.microsoft.com/office/powerpoint/2010/main" val="4253462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38595EC0-0E41-4B0A-AC30-21190F050A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9318" y="1375385"/>
            <a:ext cx="5479596" cy="4202864"/>
          </a:xfrm>
          <a:prstGeom prst="rect">
            <a:avLst/>
          </a:prstGeom>
        </p:spPr>
      </p:pic>
      <p:sp>
        <p:nvSpPr>
          <p:cNvPr id="2" name="Title 1">
            <a:extLst>
              <a:ext uri="{FF2B5EF4-FFF2-40B4-BE49-F238E27FC236}">
                <a16:creationId xmlns:a16="http://schemas.microsoft.com/office/drawing/2014/main" id="{A569E025-DA9C-42C1-9EB0-FEB2C4B84A05}"/>
              </a:ext>
            </a:extLst>
          </p:cNvPr>
          <p:cNvSpPr>
            <a:spLocks noGrp="1"/>
          </p:cNvSpPr>
          <p:nvPr>
            <p:ph type="title"/>
          </p:nvPr>
        </p:nvSpPr>
        <p:spPr/>
        <p:txBody>
          <a:bodyPr/>
          <a:lstStyle/>
          <a:p>
            <a:r>
              <a:rPr lang="en-US" dirty="0" err="1"/>
              <a:t>Neuroevolution</a:t>
            </a:r>
            <a:endParaRPr lang="en-US" dirty="0"/>
          </a:p>
        </p:txBody>
      </p:sp>
      <p:sp>
        <p:nvSpPr>
          <p:cNvPr id="3" name="Content Placeholder 2">
            <a:extLst>
              <a:ext uri="{FF2B5EF4-FFF2-40B4-BE49-F238E27FC236}">
                <a16:creationId xmlns:a16="http://schemas.microsoft.com/office/drawing/2014/main" id="{088CF62E-315C-432C-BACE-1C0C7A4E296A}"/>
              </a:ext>
            </a:extLst>
          </p:cNvPr>
          <p:cNvSpPr>
            <a:spLocks noGrp="1"/>
          </p:cNvSpPr>
          <p:nvPr>
            <p:ph idx="1"/>
          </p:nvPr>
        </p:nvSpPr>
        <p:spPr>
          <a:xfrm>
            <a:off x="838200" y="1825625"/>
            <a:ext cx="3744686" cy="4351338"/>
          </a:xfrm>
        </p:spPr>
        <p:txBody>
          <a:bodyPr/>
          <a:lstStyle/>
          <a:p>
            <a:pPr marL="0" indent="0">
              <a:buNone/>
            </a:pPr>
            <a:r>
              <a:rPr lang="en-US" dirty="0"/>
              <a:t>Evolutionary algorithms generate neural networks, parameters, topology and rules.</a:t>
            </a:r>
          </a:p>
          <a:p>
            <a:endParaRPr lang="en-US" dirty="0"/>
          </a:p>
          <a:p>
            <a:endParaRPr lang="en-US" dirty="0"/>
          </a:p>
        </p:txBody>
      </p:sp>
      <p:sp>
        <p:nvSpPr>
          <p:cNvPr id="5" name="TextBox 4">
            <a:extLst>
              <a:ext uri="{FF2B5EF4-FFF2-40B4-BE49-F238E27FC236}">
                <a16:creationId xmlns:a16="http://schemas.microsoft.com/office/drawing/2014/main" id="{0165133B-E062-47E0-ADD4-85FA9B69DF50}"/>
              </a:ext>
            </a:extLst>
          </p:cNvPr>
          <p:cNvSpPr txBox="1"/>
          <p:nvPr/>
        </p:nvSpPr>
        <p:spPr>
          <a:xfrm>
            <a:off x="838200" y="5205483"/>
            <a:ext cx="11408228" cy="1585049"/>
          </a:xfrm>
          <a:prstGeom prst="rect">
            <a:avLst/>
          </a:prstGeom>
          <a:noFill/>
        </p:spPr>
        <p:txBody>
          <a:bodyPr wrap="square">
            <a:spAutoFit/>
          </a:bodyPr>
          <a:lstStyle/>
          <a:p>
            <a:pPr rtl="0">
              <a:spcBef>
                <a:spcPts val="0"/>
              </a:spcBef>
              <a:spcAft>
                <a:spcPts val="1000"/>
              </a:spcAft>
            </a:pPr>
            <a:r>
              <a:rPr lang="en-US" sz="1800" b="0" i="0" u="sng" strike="noStrike" dirty="0">
                <a:solidFill>
                  <a:srgbClr val="1155CC"/>
                </a:solidFill>
                <a:effectLst/>
                <a:hlinkClick r:id="rId3"/>
              </a:rPr>
              <a:t>https://en.wikipedia.org/wiki/Neuroevolution</a:t>
            </a:r>
            <a:endParaRPr lang="en-US" dirty="0">
              <a:effectLst/>
            </a:endParaRPr>
          </a:p>
          <a:p>
            <a:pPr rtl="0">
              <a:spcBef>
                <a:spcPts val="0"/>
              </a:spcBef>
              <a:spcAft>
                <a:spcPts val="1000"/>
              </a:spcAft>
            </a:pPr>
            <a:r>
              <a:rPr lang="en-US" sz="1800" b="0" i="0" u="sng" strike="noStrike" dirty="0">
                <a:solidFill>
                  <a:srgbClr val="1155CC"/>
                </a:solidFill>
                <a:effectLst/>
                <a:hlinkClick r:id="rId4"/>
              </a:rPr>
              <a:t>https://www.nature.com/articles/s42256-018-0006-z</a:t>
            </a:r>
            <a:endParaRPr lang="en-US" sz="1800" b="0" i="0" u="sng" strike="noStrike" dirty="0">
              <a:solidFill>
                <a:srgbClr val="1155CC"/>
              </a:solidFill>
              <a:effectLst/>
            </a:endParaRPr>
          </a:p>
          <a:p>
            <a:pPr rtl="0">
              <a:spcBef>
                <a:spcPts val="0"/>
              </a:spcBef>
              <a:spcAft>
                <a:spcPts val="1000"/>
              </a:spcAft>
            </a:pPr>
            <a:r>
              <a:rPr lang="en-US" dirty="0">
                <a:effectLst/>
                <a:hlinkClick r:id="rId5"/>
              </a:rPr>
              <a:t>https://towardsdatascience.com/a-primer-on-the-fundamental-concepts-of-neuroevolution-9068f532f7f7</a:t>
            </a:r>
            <a:r>
              <a:rPr lang="en-US" u="sng" dirty="0">
                <a:solidFill>
                  <a:srgbClr val="1155CC"/>
                </a:solidFill>
              </a:rPr>
              <a:t> </a:t>
            </a:r>
            <a:endParaRPr lang="en-US" dirty="0">
              <a:effectLst/>
            </a:endParaRPr>
          </a:p>
          <a:p>
            <a:pPr rtl="0">
              <a:spcBef>
                <a:spcPts val="0"/>
              </a:spcBef>
              <a:spcAft>
                <a:spcPts val="1000"/>
              </a:spcAft>
            </a:pPr>
            <a:r>
              <a:rPr lang="en-US" sz="1800" b="0" i="0" u="none" strike="noStrike" dirty="0">
                <a:solidFill>
                  <a:srgbClr val="000000"/>
                </a:solidFill>
                <a:effectLst/>
              </a:rPr>
              <a:t>Vid: </a:t>
            </a:r>
            <a:r>
              <a:rPr lang="en-US" sz="1800" b="0" i="0" u="sng" strike="noStrike" dirty="0">
                <a:solidFill>
                  <a:srgbClr val="1155CC"/>
                </a:solidFill>
                <a:effectLst/>
                <a:hlinkClick r:id="rId6"/>
              </a:rPr>
              <a:t>https://www.youtube.com/watch?v=lu5ul7z4icQ</a:t>
            </a:r>
            <a:r>
              <a:rPr lang="en-US" sz="1800" b="0" i="0" u="none" strike="noStrike" dirty="0">
                <a:solidFill>
                  <a:srgbClr val="000000"/>
                </a:solidFill>
                <a:effectLst/>
              </a:rPr>
              <a:t> </a:t>
            </a:r>
            <a:endParaRPr lang="en-US" dirty="0">
              <a:effectLst/>
            </a:endParaRPr>
          </a:p>
        </p:txBody>
      </p:sp>
      <p:sp>
        <p:nvSpPr>
          <p:cNvPr id="9" name="TextBox 8">
            <a:extLst>
              <a:ext uri="{FF2B5EF4-FFF2-40B4-BE49-F238E27FC236}">
                <a16:creationId xmlns:a16="http://schemas.microsoft.com/office/drawing/2014/main" id="{F2A57894-06FB-4D75-BF48-627DF7B1F618}"/>
              </a:ext>
            </a:extLst>
          </p:cNvPr>
          <p:cNvSpPr txBox="1"/>
          <p:nvPr/>
        </p:nvSpPr>
        <p:spPr>
          <a:xfrm>
            <a:off x="838200" y="3728155"/>
            <a:ext cx="3744686" cy="1477328"/>
          </a:xfrm>
          <a:prstGeom prst="rect">
            <a:avLst/>
          </a:prstGeom>
          <a:noFill/>
        </p:spPr>
        <p:txBody>
          <a:bodyPr wrap="square">
            <a:spAutoFit/>
          </a:bodyPr>
          <a:lstStyle/>
          <a:p>
            <a:r>
              <a:rPr lang="en-US" dirty="0">
                <a:hlinkClick r:id="rId7"/>
              </a:rPr>
              <a:t>https://www.researchgate.net/publication/349150012_Neuroevolutionary_Approach_to_Metamodel-Based_Optimization_in_Production_and_Logistics</a:t>
            </a:r>
            <a:r>
              <a:rPr lang="en-US" dirty="0"/>
              <a:t> </a:t>
            </a:r>
          </a:p>
        </p:txBody>
      </p:sp>
    </p:spTree>
    <p:extLst>
      <p:ext uri="{BB962C8B-B14F-4D97-AF65-F5344CB8AC3E}">
        <p14:creationId xmlns:p14="http://schemas.microsoft.com/office/powerpoint/2010/main" val="3300830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69C86-91D7-45CA-8DFB-1F8D5C64EA02}"/>
              </a:ext>
            </a:extLst>
          </p:cNvPr>
          <p:cNvSpPr>
            <a:spLocks noGrp="1"/>
          </p:cNvSpPr>
          <p:nvPr>
            <p:ph type="title"/>
          </p:nvPr>
        </p:nvSpPr>
        <p:spPr/>
        <p:txBody>
          <a:bodyPr/>
          <a:lstStyle/>
          <a:p>
            <a:r>
              <a:rPr lang="en-US" dirty="0"/>
              <a:t>Restricted Boltzmann Machine</a:t>
            </a:r>
          </a:p>
        </p:txBody>
      </p:sp>
      <p:sp>
        <p:nvSpPr>
          <p:cNvPr id="3" name="Content Placeholder 2">
            <a:extLst>
              <a:ext uri="{FF2B5EF4-FFF2-40B4-BE49-F238E27FC236}">
                <a16:creationId xmlns:a16="http://schemas.microsoft.com/office/drawing/2014/main" id="{8DD16A7D-15CD-49AE-AF95-B3640B106984}"/>
              </a:ext>
            </a:extLst>
          </p:cNvPr>
          <p:cNvSpPr>
            <a:spLocks noGrp="1"/>
          </p:cNvSpPr>
          <p:nvPr>
            <p:ph idx="1"/>
          </p:nvPr>
        </p:nvSpPr>
        <p:spPr>
          <a:xfrm>
            <a:off x="838200" y="4013199"/>
            <a:ext cx="10515600" cy="2163763"/>
          </a:xfrm>
        </p:spPr>
        <p:txBody>
          <a:bodyPr/>
          <a:lstStyle/>
          <a:p>
            <a:pPr marL="0" indent="0">
              <a:buNone/>
            </a:pPr>
            <a:r>
              <a:rPr lang="en-US" dirty="0"/>
              <a:t>“While RBMs are occasionally used, most practitioners in the machine-learning community have deprecated them in favor of generative adversarial networks or variational autoencoders. RBMs are the Model T’s of neural networks – interesting for historical reasons, but surpassed by more up-to-date models.”</a:t>
            </a:r>
          </a:p>
          <a:p>
            <a:pPr marL="0" indent="0">
              <a:buNone/>
            </a:pPr>
            <a:endParaRPr lang="en-US" dirty="0"/>
          </a:p>
        </p:txBody>
      </p:sp>
      <p:sp>
        <p:nvSpPr>
          <p:cNvPr id="5" name="TextBox 4">
            <a:extLst>
              <a:ext uri="{FF2B5EF4-FFF2-40B4-BE49-F238E27FC236}">
                <a16:creationId xmlns:a16="http://schemas.microsoft.com/office/drawing/2014/main" id="{3ADF1777-BB31-4BC9-96EC-1A26F9DBD460}"/>
              </a:ext>
            </a:extLst>
          </p:cNvPr>
          <p:cNvSpPr txBox="1"/>
          <p:nvPr/>
        </p:nvSpPr>
        <p:spPr>
          <a:xfrm>
            <a:off x="838200" y="5990704"/>
            <a:ext cx="11036300" cy="646331"/>
          </a:xfrm>
          <a:prstGeom prst="rect">
            <a:avLst/>
          </a:prstGeom>
          <a:noFill/>
        </p:spPr>
        <p:txBody>
          <a:bodyPr wrap="square">
            <a:spAutoFit/>
          </a:bodyPr>
          <a:lstStyle/>
          <a:p>
            <a:r>
              <a:rPr lang="en-US" dirty="0">
                <a:hlinkClick r:id="rId2"/>
              </a:rPr>
              <a:t>https://wiki.pathmind.com/restricted-boltzmann-machine</a:t>
            </a:r>
            <a:endParaRPr lang="en-US" dirty="0"/>
          </a:p>
          <a:p>
            <a:r>
              <a:rPr lang="en-US" dirty="0">
                <a:hlinkClick r:id="rId3"/>
              </a:rPr>
              <a:t>https://www.tutorialspoint.com/artificial_neural_network/artificial_neural_network_boltzmann_machine.htm</a:t>
            </a:r>
            <a:r>
              <a:rPr lang="en-US" dirty="0"/>
              <a:t>  </a:t>
            </a:r>
          </a:p>
        </p:txBody>
      </p:sp>
      <p:pic>
        <p:nvPicPr>
          <p:cNvPr id="7" name="Picture 6" descr="Diagram&#10;&#10;Description automatically generated">
            <a:extLst>
              <a:ext uri="{FF2B5EF4-FFF2-40B4-BE49-F238E27FC236}">
                <a16:creationId xmlns:a16="http://schemas.microsoft.com/office/drawing/2014/main" id="{E290EF5A-3BDD-4668-80F1-5566D40233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900" y="1423645"/>
            <a:ext cx="3734321" cy="2429214"/>
          </a:xfrm>
          <a:prstGeom prst="rect">
            <a:avLst/>
          </a:prstGeom>
        </p:spPr>
      </p:pic>
    </p:spTree>
    <p:extLst>
      <p:ext uri="{BB962C8B-B14F-4D97-AF65-F5344CB8AC3E}">
        <p14:creationId xmlns:p14="http://schemas.microsoft.com/office/powerpoint/2010/main" val="879095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E2763-D20B-4C1A-BE24-57166FB8C75E}"/>
              </a:ext>
            </a:extLst>
          </p:cNvPr>
          <p:cNvSpPr>
            <a:spLocks noGrp="1"/>
          </p:cNvSpPr>
          <p:nvPr>
            <p:ph type="title"/>
          </p:nvPr>
        </p:nvSpPr>
        <p:spPr/>
        <p:txBody>
          <a:bodyPr/>
          <a:lstStyle/>
          <a:p>
            <a:r>
              <a:rPr lang="en-US" dirty="0"/>
              <a:t>Network Topology</a:t>
            </a:r>
          </a:p>
        </p:txBody>
      </p:sp>
      <p:sp>
        <p:nvSpPr>
          <p:cNvPr id="3" name="Content Placeholder 2">
            <a:extLst>
              <a:ext uri="{FF2B5EF4-FFF2-40B4-BE49-F238E27FC236}">
                <a16:creationId xmlns:a16="http://schemas.microsoft.com/office/drawing/2014/main" id="{EF8B2B8F-7F44-4E94-8D87-BD1A86D15EF3}"/>
              </a:ext>
            </a:extLst>
          </p:cNvPr>
          <p:cNvSpPr>
            <a:spLocks noGrp="1"/>
          </p:cNvSpPr>
          <p:nvPr>
            <p:ph idx="1"/>
          </p:nvPr>
        </p:nvSpPr>
        <p:spPr/>
        <p:txBody>
          <a:bodyPr/>
          <a:lstStyle/>
          <a:p>
            <a:r>
              <a:rPr lang="en-US" dirty="0"/>
              <a:t>Physical topology is the placement of network components</a:t>
            </a:r>
          </a:p>
          <a:p>
            <a:r>
              <a:rPr lang="en-US" dirty="0"/>
              <a:t>Logical topology shows how data flows within a network</a:t>
            </a:r>
          </a:p>
          <a:p>
            <a:endParaRPr lang="en-US" dirty="0"/>
          </a:p>
        </p:txBody>
      </p:sp>
      <p:pic>
        <p:nvPicPr>
          <p:cNvPr id="1026" name="Picture 2">
            <a:extLst>
              <a:ext uri="{FF2B5EF4-FFF2-40B4-BE49-F238E27FC236}">
                <a16:creationId xmlns:a16="http://schemas.microsoft.com/office/drawing/2014/main" id="{55FBF90D-7CF6-4633-8E88-7F78E635D8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0300" y="2820193"/>
            <a:ext cx="6246813" cy="367983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A981854-1BCB-4147-82AC-5313C3E19C9C}"/>
              </a:ext>
            </a:extLst>
          </p:cNvPr>
          <p:cNvSpPr txBox="1"/>
          <p:nvPr/>
        </p:nvSpPr>
        <p:spPr>
          <a:xfrm>
            <a:off x="838200" y="3105834"/>
            <a:ext cx="2705100" cy="646331"/>
          </a:xfrm>
          <a:prstGeom prst="rect">
            <a:avLst/>
          </a:prstGeom>
          <a:noFill/>
        </p:spPr>
        <p:txBody>
          <a:bodyPr wrap="square">
            <a:spAutoFit/>
          </a:bodyPr>
          <a:lstStyle/>
          <a:p>
            <a:r>
              <a:rPr lang="en-US" sz="1800" b="0" i="0" u="sng" strike="noStrike" dirty="0">
                <a:solidFill>
                  <a:srgbClr val="1155CC"/>
                </a:solidFill>
                <a:effectLst/>
                <a:latin typeface="Arial" panose="020B0604020202020204" pitchFamily="34" charset="0"/>
                <a:hlinkClick r:id="rId3"/>
              </a:rPr>
              <a:t>https://en.wikipedia.org/wiki/Network_topology</a:t>
            </a:r>
            <a:r>
              <a:rPr lang="en-US" sz="1800" b="0" i="0" u="none" strike="noStrike" dirty="0">
                <a:solidFill>
                  <a:srgbClr val="000000"/>
                </a:solidFill>
                <a:effectLst/>
                <a:latin typeface="Arial" panose="020B0604020202020204" pitchFamily="34" charset="0"/>
              </a:rPr>
              <a:t> </a:t>
            </a:r>
            <a:endParaRPr lang="en-US" dirty="0"/>
          </a:p>
        </p:txBody>
      </p:sp>
    </p:spTree>
    <p:extLst>
      <p:ext uri="{BB962C8B-B14F-4D97-AF65-F5344CB8AC3E}">
        <p14:creationId xmlns:p14="http://schemas.microsoft.com/office/powerpoint/2010/main" val="2193464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C77E9-2641-4C75-90FC-D7AD4BE74C72}"/>
              </a:ext>
            </a:extLst>
          </p:cNvPr>
          <p:cNvSpPr>
            <a:spLocks noGrp="1"/>
          </p:cNvSpPr>
          <p:nvPr>
            <p:ph type="title"/>
          </p:nvPr>
        </p:nvSpPr>
        <p:spPr/>
        <p:txBody>
          <a:bodyPr/>
          <a:lstStyle/>
          <a:p>
            <a:r>
              <a:rPr lang="en-CA" dirty="0"/>
              <a:t>Topologies</a:t>
            </a:r>
            <a:endParaRPr lang="en-US" dirty="0"/>
          </a:p>
        </p:txBody>
      </p:sp>
      <p:sp>
        <p:nvSpPr>
          <p:cNvPr id="3" name="Content Placeholder 2">
            <a:extLst>
              <a:ext uri="{FF2B5EF4-FFF2-40B4-BE49-F238E27FC236}">
                <a16:creationId xmlns:a16="http://schemas.microsoft.com/office/drawing/2014/main" id="{B0F37A20-D5E1-4F99-B7A8-C5094D285BE4}"/>
              </a:ext>
            </a:extLst>
          </p:cNvPr>
          <p:cNvSpPr>
            <a:spLocks noGrp="1"/>
          </p:cNvSpPr>
          <p:nvPr>
            <p:ph idx="1"/>
          </p:nvPr>
        </p:nvSpPr>
        <p:spPr>
          <a:xfrm>
            <a:off x="838200" y="1825625"/>
            <a:ext cx="3060700" cy="4351338"/>
          </a:xfrm>
        </p:spPr>
        <p:txBody>
          <a:bodyPr/>
          <a:lstStyle/>
          <a:p>
            <a:pPr marL="0" indent="0">
              <a:buNone/>
            </a:pPr>
            <a:r>
              <a:rPr lang="en-CA" dirty="0"/>
              <a:t>There is a rich array of machine learning and AI designs. We’ll look at only a few classic ones in this presentation.</a:t>
            </a:r>
            <a:endParaRPr lang="en-US" dirty="0"/>
          </a:p>
        </p:txBody>
      </p:sp>
      <p:pic>
        <p:nvPicPr>
          <p:cNvPr id="5" name="Picture 4" descr="Diagram&#10;&#10;Description automatically generated with low confidence">
            <a:extLst>
              <a:ext uri="{FF2B5EF4-FFF2-40B4-BE49-F238E27FC236}">
                <a16:creationId xmlns:a16="http://schemas.microsoft.com/office/drawing/2014/main" id="{38648F77-5A16-4A52-8C6F-DB14EDF1AC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2102" y="0"/>
            <a:ext cx="7042796" cy="6858000"/>
          </a:xfrm>
          <a:prstGeom prst="rect">
            <a:avLst/>
          </a:prstGeom>
        </p:spPr>
      </p:pic>
      <p:sp>
        <p:nvSpPr>
          <p:cNvPr id="7" name="TextBox 6">
            <a:extLst>
              <a:ext uri="{FF2B5EF4-FFF2-40B4-BE49-F238E27FC236}">
                <a16:creationId xmlns:a16="http://schemas.microsoft.com/office/drawing/2014/main" id="{26A81C97-73AF-4FBD-A491-AC4F513656D5}"/>
              </a:ext>
            </a:extLst>
          </p:cNvPr>
          <p:cNvSpPr txBox="1"/>
          <p:nvPr/>
        </p:nvSpPr>
        <p:spPr>
          <a:xfrm>
            <a:off x="838200" y="5317152"/>
            <a:ext cx="2959100" cy="1200329"/>
          </a:xfrm>
          <a:prstGeom prst="rect">
            <a:avLst/>
          </a:prstGeom>
          <a:noFill/>
        </p:spPr>
        <p:txBody>
          <a:bodyPr wrap="square">
            <a:spAutoFit/>
          </a:bodyPr>
          <a:lstStyle/>
          <a:p>
            <a:r>
              <a:rPr lang="en-US" dirty="0">
                <a:hlinkClick r:id="rId3"/>
              </a:rPr>
              <a:t>https://docs.paperspace.com/machine-learning/wiki/machine-learning-models-explained</a:t>
            </a:r>
            <a:r>
              <a:rPr lang="en-US" dirty="0"/>
              <a:t> </a:t>
            </a:r>
          </a:p>
        </p:txBody>
      </p:sp>
    </p:spTree>
    <p:extLst>
      <p:ext uri="{BB962C8B-B14F-4D97-AF65-F5344CB8AC3E}">
        <p14:creationId xmlns:p14="http://schemas.microsoft.com/office/powerpoint/2010/main" val="3493045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D55D0-3478-4B17-9045-996C34EF1798}"/>
              </a:ext>
            </a:extLst>
          </p:cNvPr>
          <p:cNvSpPr>
            <a:spLocks noGrp="1"/>
          </p:cNvSpPr>
          <p:nvPr>
            <p:ph type="title"/>
          </p:nvPr>
        </p:nvSpPr>
        <p:spPr/>
        <p:txBody>
          <a:bodyPr/>
          <a:lstStyle/>
          <a:p>
            <a:r>
              <a:rPr lang="en-US" dirty="0"/>
              <a:t>Feedforward Neural Networks</a:t>
            </a:r>
          </a:p>
        </p:txBody>
      </p:sp>
      <p:sp>
        <p:nvSpPr>
          <p:cNvPr id="3" name="Content Placeholder 2">
            <a:extLst>
              <a:ext uri="{FF2B5EF4-FFF2-40B4-BE49-F238E27FC236}">
                <a16:creationId xmlns:a16="http://schemas.microsoft.com/office/drawing/2014/main" id="{B26E3B7F-24B9-4F74-909C-CD515E048F06}"/>
              </a:ext>
            </a:extLst>
          </p:cNvPr>
          <p:cNvSpPr>
            <a:spLocks noGrp="1"/>
          </p:cNvSpPr>
          <p:nvPr>
            <p:ph idx="1"/>
          </p:nvPr>
        </p:nvSpPr>
        <p:spPr>
          <a:xfrm>
            <a:off x="838200" y="1825625"/>
            <a:ext cx="4965700" cy="4351338"/>
          </a:xfrm>
        </p:spPr>
        <p:txBody>
          <a:bodyPr/>
          <a:lstStyle/>
          <a:p>
            <a:r>
              <a:rPr lang="en-CA" dirty="0"/>
              <a:t>Example: the perceptron and multi-layer perceptron</a:t>
            </a:r>
          </a:p>
          <a:p>
            <a:r>
              <a:rPr lang="en-CA" dirty="0"/>
              <a:t>Data flows from input to output (</a:t>
            </a:r>
            <a:r>
              <a:rPr lang="en-CA" dirty="0" err="1"/>
              <a:t>ie</a:t>
            </a:r>
            <a:r>
              <a:rPr lang="en-CA" dirty="0"/>
              <a:t>., it feeds forward)</a:t>
            </a:r>
            <a:endParaRPr lang="en-US" dirty="0"/>
          </a:p>
        </p:txBody>
      </p:sp>
      <p:pic>
        <p:nvPicPr>
          <p:cNvPr id="7" name="Picture 6" descr="A group of light bulbs&#10;&#10;Description automatically generated with low confidence">
            <a:extLst>
              <a:ext uri="{FF2B5EF4-FFF2-40B4-BE49-F238E27FC236}">
                <a16:creationId xmlns:a16="http://schemas.microsoft.com/office/drawing/2014/main" id="{ACA6BCDA-F07E-42E2-B4C6-633F0BE07E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3706" y="1587236"/>
            <a:ext cx="4346259" cy="2756164"/>
          </a:xfrm>
          <a:prstGeom prst="rect">
            <a:avLst/>
          </a:prstGeom>
        </p:spPr>
      </p:pic>
      <p:sp>
        <p:nvSpPr>
          <p:cNvPr id="9" name="TextBox 8">
            <a:extLst>
              <a:ext uri="{FF2B5EF4-FFF2-40B4-BE49-F238E27FC236}">
                <a16:creationId xmlns:a16="http://schemas.microsoft.com/office/drawing/2014/main" id="{96D3650E-E023-4A94-AEDD-70A8B75FE0B9}"/>
              </a:ext>
            </a:extLst>
          </p:cNvPr>
          <p:cNvSpPr txBox="1"/>
          <p:nvPr/>
        </p:nvSpPr>
        <p:spPr>
          <a:xfrm>
            <a:off x="838200" y="5380845"/>
            <a:ext cx="10071100" cy="646331"/>
          </a:xfrm>
          <a:prstGeom prst="rect">
            <a:avLst/>
          </a:prstGeom>
          <a:noFill/>
        </p:spPr>
        <p:txBody>
          <a:bodyPr wrap="square">
            <a:spAutoFit/>
          </a:bodyPr>
          <a:lstStyle/>
          <a:p>
            <a:r>
              <a:rPr lang="en-US" dirty="0">
                <a:hlinkClick r:id="rId3"/>
              </a:rPr>
              <a:t>https://en.wikipedia.org/wiki/Feedforward_neural_network</a:t>
            </a:r>
            <a:r>
              <a:rPr lang="en-US" dirty="0"/>
              <a:t> </a:t>
            </a:r>
          </a:p>
          <a:p>
            <a:r>
              <a:rPr lang="en-US" dirty="0">
                <a:hlinkClick r:id="rId4"/>
              </a:rPr>
              <a:t>https://towardsdatascience.com/deep-learning-feedforward-neural-network-26a6705dbdc7</a:t>
            </a:r>
            <a:r>
              <a:rPr lang="en-US" dirty="0"/>
              <a:t> </a:t>
            </a:r>
          </a:p>
        </p:txBody>
      </p:sp>
    </p:spTree>
    <p:extLst>
      <p:ext uri="{BB962C8B-B14F-4D97-AF65-F5344CB8AC3E}">
        <p14:creationId xmlns:p14="http://schemas.microsoft.com/office/powerpoint/2010/main" val="1275354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59026-237E-4B22-A93E-B8FFC2CB1138}"/>
              </a:ext>
            </a:extLst>
          </p:cNvPr>
          <p:cNvSpPr>
            <a:spLocks noGrp="1"/>
          </p:cNvSpPr>
          <p:nvPr>
            <p:ph type="title"/>
          </p:nvPr>
        </p:nvSpPr>
        <p:spPr/>
        <p:txBody>
          <a:bodyPr/>
          <a:lstStyle/>
          <a:p>
            <a:r>
              <a:rPr lang="en-US" dirty="0"/>
              <a:t>Radial Basis Networks</a:t>
            </a:r>
          </a:p>
        </p:txBody>
      </p:sp>
      <p:sp>
        <p:nvSpPr>
          <p:cNvPr id="3" name="Content Placeholder 2">
            <a:extLst>
              <a:ext uri="{FF2B5EF4-FFF2-40B4-BE49-F238E27FC236}">
                <a16:creationId xmlns:a16="http://schemas.microsoft.com/office/drawing/2014/main" id="{088654B4-F884-4884-B0F2-C7007753856C}"/>
              </a:ext>
            </a:extLst>
          </p:cNvPr>
          <p:cNvSpPr>
            <a:spLocks noGrp="1"/>
          </p:cNvSpPr>
          <p:nvPr>
            <p:ph idx="1"/>
          </p:nvPr>
        </p:nvSpPr>
        <p:spPr>
          <a:xfrm>
            <a:off x="838200" y="1825625"/>
            <a:ext cx="6057900" cy="4351338"/>
          </a:xfrm>
        </p:spPr>
        <p:txBody>
          <a:bodyPr/>
          <a:lstStyle/>
          <a:p>
            <a:r>
              <a:rPr lang="en-US" dirty="0"/>
              <a:t>Radial Basis Function network was formulated by </a:t>
            </a:r>
            <a:r>
              <a:rPr lang="en-US" dirty="0" err="1"/>
              <a:t>Broomhead</a:t>
            </a:r>
            <a:r>
              <a:rPr lang="en-US" dirty="0"/>
              <a:t> and Lowe in 1988.</a:t>
            </a:r>
          </a:p>
          <a:p>
            <a:r>
              <a:rPr lang="en-US" dirty="0"/>
              <a:t>These are non-linear classifiers (</a:t>
            </a:r>
            <a:r>
              <a:rPr lang="en-US" dirty="0" err="1"/>
              <a:t>ie</a:t>
            </a:r>
            <a:r>
              <a:rPr lang="en-US" dirty="0"/>
              <a:t>., they draw circles in data).</a:t>
            </a:r>
          </a:p>
          <a:p>
            <a:endParaRPr lang="en-US" dirty="0"/>
          </a:p>
        </p:txBody>
      </p:sp>
      <p:pic>
        <p:nvPicPr>
          <p:cNvPr id="2050" name="Picture 2">
            <a:extLst>
              <a:ext uri="{FF2B5EF4-FFF2-40B4-BE49-F238E27FC236}">
                <a16:creationId xmlns:a16="http://schemas.microsoft.com/office/drawing/2014/main" id="{43F5B8F7-0225-4D94-98B3-24A3B5E601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401" y="4279575"/>
            <a:ext cx="4102099" cy="189738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8B57542-7458-400C-897A-296794D8EAD7}"/>
              </a:ext>
            </a:extLst>
          </p:cNvPr>
          <p:cNvSpPr txBox="1"/>
          <p:nvPr/>
        </p:nvSpPr>
        <p:spPr>
          <a:xfrm>
            <a:off x="6540500" y="4699635"/>
            <a:ext cx="4610099" cy="1477328"/>
          </a:xfrm>
          <a:prstGeom prst="rect">
            <a:avLst/>
          </a:prstGeom>
          <a:noFill/>
        </p:spPr>
        <p:txBody>
          <a:bodyPr wrap="square">
            <a:spAutoFit/>
          </a:bodyPr>
          <a:lstStyle/>
          <a:p>
            <a:r>
              <a:rPr lang="en-US" dirty="0">
                <a:hlinkClick r:id="rId3"/>
              </a:rPr>
              <a:t>https://vtechworks.lib.vt.edu/bitstream/handle/10919/36847/Ch3.pdf?sequence=5</a:t>
            </a:r>
            <a:r>
              <a:rPr lang="en-US" dirty="0"/>
              <a:t>  </a:t>
            </a:r>
          </a:p>
          <a:p>
            <a:endParaRPr lang="en-US" dirty="0"/>
          </a:p>
          <a:p>
            <a:r>
              <a:rPr lang="en-US" dirty="0">
                <a:hlinkClick r:id="rId4"/>
              </a:rPr>
              <a:t>https://www.cc.gatech.edu/~isbell/tutorials/rbf-intro.pdf</a:t>
            </a:r>
            <a:r>
              <a:rPr lang="en-US" dirty="0"/>
              <a:t> </a:t>
            </a:r>
          </a:p>
        </p:txBody>
      </p:sp>
      <p:pic>
        <p:nvPicPr>
          <p:cNvPr id="9" name="Picture 8" descr="Diagram&#10;&#10;Description automatically generated">
            <a:extLst>
              <a:ext uri="{FF2B5EF4-FFF2-40B4-BE49-F238E27FC236}">
                <a16:creationId xmlns:a16="http://schemas.microsoft.com/office/drawing/2014/main" id="{5AF588A6-FEB6-4935-9687-84B8FDAC7F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3018" y="1800525"/>
            <a:ext cx="3947581" cy="2479947"/>
          </a:xfrm>
          <a:prstGeom prst="rect">
            <a:avLst/>
          </a:prstGeom>
        </p:spPr>
      </p:pic>
    </p:spTree>
    <p:extLst>
      <p:ext uri="{BB962C8B-B14F-4D97-AF65-F5344CB8AC3E}">
        <p14:creationId xmlns:p14="http://schemas.microsoft.com/office/powerpoint/2010/main" val="3437191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E3E74-9D04-401A-95EF-C04A6FFE9088}"/>
              </a:ext>
            </a:extLst>
          </p:cNvPr>
          <p:cNvSpPr>
            <a:spLocks noGrp="1"/>
          </p:cNvSpPr>
          <p:nvPr>
            <p:ph type="title"/>
          </p:nvPr>
        </p:nvSpPr>
        <p:spPr/>
        <p:txBody>
          <a:bodyPr/>
          <a:lstStyle/>
          <a:p>
            <a:r>
              <a:rPr lang="en-US" dirty="0"/>
              <a:t>Convolutional Neural Network</a:t>
            </a:r>
          </a:p>
        </p:txBody>
      </p:sp>
      <p:sp>
        <p:nvSpPr>
          <p:cNvPr id="3" name="Content Placeholder 2">
            <a:extLst>
              <a:ext uri="{FF2B5EF4-FFF2-40B4-BE49-F238E27FC236}">
                <a16:creationId xmlns:a16="http://schemas.microsoft.com/office/drawing/2014/main" id="{72129205-6786-4B55-9830-26F171CB474F}"/>
              </a:ext>
            </a:extLst>
          </p:cNvPr>
          <p:cNvSpPr>
            <a:spLocks noGrp="1"/>
          </p:cNvSpPr>
          <p:nvPr>
            <p:ph idx="1"/>
          </p:nvPr>
        </p:nvSpPr>
        <p:spPr>
          <a:xfrm>
            <a:off x="838200" y="1825625"/>
            <a:ext cx="4648200" cy="4351338"/>
          </a:xfrm>
        </p:spPr>
        <p:txBody>
          <a:bodyPr>
            <a:normAutofit/>
          </a:bodyPr>
          <a:lstStyle/>
          <a:p>
            <a:pPr marL="0" indent="0">
              <a:buNone/>
            </a:pPr>
            <a:r>
              <a:rPr lang="en-CA" dirty="0"/>
              <a:t>A CNN samples different parts of the input data using a filter. These filters can be thought of as feature detectors. </a:t>
            </a:r>
          </a:p>
          <a:p>
            <a:pPr marL="0" indent="0">
              <a:buNone/>
            </a:pPr>
            <a:r>
              <a:rPr lang="en-CA" dirty="0"/>
              <a:t>   The convolution layer is usually followed with a pooling layer, which reduces the overall size of the matrix. It is then fed into (e.g.) a perceptron.</a:t>
            </a:r>
            <a:endParaRPr lang="en-US" dirty="0"/>
          </a:p>
        </p:txBody>
      </p:sp>
      <p:pic>
        <p:nvPicPr>
          <p:cNvPr id="7" name="Picture 6" descr="A picture containing diagram&#10;&#10;Description automatically generated">
            <a:extLst>
              <a:ext uri="{FF2B5EF4-FFF2-40B4-BE49-F238E27FC236}">
                <a16:creationId xmlns:a16="http://schemas.microsoft.com/office/drawing/2014/main" id="{DA95C26F-28E4-4318-B8EF-030E05B0D4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2150" y="1474787"/>
            <a:ext cx="4762500" cy="3476625"/>
          </a:xfrm>
          <a:prstGeom prst="rect">
            <a:avLst/>
          </a:prstGeom>
        </p:spPr>
      </p:pic>
      <p:sp>
        <p:nvSpPr>
          <p:cNvPr id="11" name="TextBox 10">
            <a:extLst>
              <a:ext uri="{FF2B5EF4-FFF2-40B4-BE49-F238E27FC236}">
                <a16:creationId xmlns:a16="http://schemas.microsoft.com/office/drawing/2014/main" id="{A15403D9-D08D-468A-8B56-D1584D4FB31F}"/>
              </a:ext>
            </a:extLst>
          </p:cNvPr>
          <p:cNvSpPr txBox="1"/>
          <p:nvPr/>
        </p:nvSpPr>
        <p:spPr>
          <a:xfrm>
            <a:off x="6057900" y="4951412"/>
            <a:ext cx="4648200" cy="646331"/>
          </a:xfrm>
          <a:prstGeom prst="rect">
            <a:avLst/>
          </a:prstGeom>
          <a:noFill/>
        </p:spPr>
        <p:txBody>
          <a:bodyPr wrap="square">
            <a:spAutoFit/>
          </a:bodyPr>
          <a:lstStyle/>
          <a:p>
            <a:r>
              <a:rPr lang="en-US" dirty="0"/>
              <a:t>Convoluting a 5x5x1 image with a 3x3x1 kernel to get a 3x3x1 convolved feature</a:t>
            </a:r>
          </a:p>
        </p:txBody>
      </p:sp>
      <p:pic>
        <p:nvPicPr>
          <p:cNvPr id="13" name="Picture 12">
            <a:extLst>
              <a:ext uri="{FF2B5EF4-FFF2-40B4-BE49-F238E27FC236}">
                <a16:creationId xmlns:a16="http://schemas.microsoft.com/office/drawing/2014/main" id="{0E007C4B-CFAF-4FD9-9BBB-B3EEF7DA1FCC}"/>
              </a:ext>
            </a:extLst>
          </p:cNvPr>
          <p:cNvPicPr>
            <a:picLocks noChangeAspect="1"/>
          </p:cNvPicPr>
          <p:nvPr/>
        </p:nvPicPr>
        <p:blipFill>
          <a:blip r:embed="rId3"/>
          <a:stretch>
            <a:fillRect/>
          </a:stretch>
        </p:blipFill>
        <p:spPr>
          <a:xfrm>
            <a:off x="6486260" y="5597743"/>
            <a:ext cx="1895740" cy="1152686"/>
          </a:xfrm>
          <a:prstGeom prst="rect">
            <a:avLst/>
          </a:prstGeom>
        </p:spPr>
      </p:pic>
      <p:sp>
        <p:nvSpPr>
          <p:cNvPr id="15" name="TextBox 14">
            <a:extLst>
              <a:ext uri="{FF2B5EF4-FFF2-40B4-BE49-F238E27FC236}">
                <a16:creationId xmlns:a16="http://schemas.microsoft.com/office/drawing/2014/main" id="{FFDAE152-BFAB-40C9-95F1-661A50497428}"/>
              </a:ext>
            </a:extLst>
          </p:cNvPr>
          <p:cNvSpPr txBox="1"/>
          <p:nvPr/>
        </p:nvSpPr>
        <p:spPr>
          <a:xfrm>
            <a:off x="838200" y="5850235"/>
            <a:ext cx="4867541" cy="923330"/>
          </a:xfrm>
          <a:prstGeom prst="rect">
            <a:avLst/>
          </a:prstGeom>
          <a:noFill/>
        </p:spPr>
        <p:txBody>
          <a:bodyPr wrap="square">
            <a:spAutoFit/>
          </a:bodyPr>
          <a:lstStyle/>
          <a:p>
            <a:r>
              <a:rPr lang="en-US" sz="1800" b="0" i="0" u="sng" strike="noStrike" dirty="0">
                <a:solidFill>
                  <a:srgbClr val="1155CC"/>
                </a:solidFill>
                <a:effectLst/>
                <a:latin typeface="Arial" panose="020B0604020202020204" pitchFamily="34" charset="0"/>
                <a:hlinkClick r:id="rId4"/>
              </a:rPr>
              <a:t>https://towardsdatascience.com/a-comprehensive-guide-to-convolutional-neural-networks-the-eli5-way-3bd2b1164a53</a:t>
            </a:r>
            <a:endParaRPr lang="en-US" dirty="0"/>
          </a:p>
        </p:txBody>
      </p:sp>
    </p:spTree>
    <p:extLst>
      <p:ext uri="{BB962C8B-B14F-4D97-AF65-F5344CB8AC3E}">
        <p14:creationId xmlns:p14="http://schemas.microsoft.com/office/powerpoint/2010/main" val="3013235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78650-7A65-49C7-90BD-76B132C4FC0B}"/>
              </a:ext>
            </a:extLst>
          </p:cNvPr>
          <p:cNvSpPr>
            <a:spLocks noGrp="1"/>
          </p:cNvSpPr>
          <p:nvPr>
            <p:ph type="title"/>
          </p:nvPr>
        </p:nvSpPr>
        <p:spPr/>
        <p:txBody>
          <a:bodyPr/>
          <a:lstStyle/>
          <a:p>
            <a:r>
              <a:rPr lang="en-US" dirty="0"/>
              <a:t>Recurrent Neural Networks</a:t>
            </a:r>
          </a:p>
        </p:txBody>
      </p:sp>
      <p:sp>
        <p:nvSpPr>
          <p:cNvPr id="3" name="Content Placeholder 2">
            <a:extLst>
              <a:ext uri="{FF2B5EF4-FFF2-40B4-BE49-F238E27FC236}">
                <a16:creationId xmlns:a16="http://schemas.microsoft.com/office/drawing/2014/main" id="{5A1BBFBD-28F2-4D3F-84DD-538F77512BA8}"/>
              </a:ext>
            </a:extLst>
          </p:cNvPr>
          <p:cNvSpPr>
            <a:spLocks noGrp="1"/>
          </p:cNvSpPr>
          <p:nvPr>
            <p:ph idx="1"/>
          </p:nvPr>
        </p:nvSpPr>
        <p:spPr>
          <a:xfrm>
            <a:off x="838200" y="1825625"/>
            <a:ext cx="5473700" cy="4351338"/>
          </a:xfrm>
        </p:spPr>
        <p:txBody>
          <a:bodyPr/>
          <a:lstStyle/>
          <a:p>
            <a:pPr marL="0" indent="0">
              <a:buNone/>
            </a:pPr>
            <a:r>
              <a:rPr lang="en-CA" dirty="0"/>
              <a:t>In RNNs the output from one neuron becomes the input for other neurons. </a:t>
            </a:r>
          </a:p>
          <a:p>
            <a:pPr marL="0" indent="0">
              <a:buNone/>
            </a:pPr>
            <a:r>
              <a:rPr lang="en-US" dirty="0"/>
              <a:t>Fully recurrent neural networks (FRNN) connect all neurons to each other.</a:t>
            </a:r>
          </a:p>
          <a:p>
            <a:pPr marL="0" indent="0">
              <a:buNone/>
            </a:pPr>
            <a:r>
              <a:rPr lang="en-US" dirty="0"/>
              <a:t>In simple recurrent networks (SRN) context units feed back into other units in a 3-layer network.</a:t>
            </a:r>
          </a:p>
        </p:txBody>
      </p:sp>
      <p:sp>
        <p:nvSpPr>
          <p:cNvPr id="5" name="TextBox 4">
            <a:extLst>
              <a:ext uri="{FF2B5EF4-FFF2-40B4-BE49-F238E27FC236}">
                <a16:creationId xmlns:a16="http://schemas.microsoft.com/office/drawing/2014/main" id="{667F749E-EBF3-48AA-BC82-3E863C39D870}"/>
              </a:ext>
            </a:extLst>
          </p:cNvPr>
          <p:cNvSpPr txBox="1"/>
          <p:nvPr/>
        </p:nvSpPr>
        <p:spPr>
          <a:xfrm>
            <a:off x="838200" y="5992297"/>
            <a:ext cx="7315200" cy="646331"/>
          </a:xfrm>
          <a:prstGeom prst="rect">
            <a:avLst/>
          </a:prstGeom>
          <a:noFill/>
        </p:spPr>
        <p:txBody>
          <a:bodyPr wrap="square">
            <a:spAutoFit/>
          </a:bodyPr>
          <a:lstStyle/>
          <a:p>
            <a:r>
              <a:rPr lang="en-US" dirty="0">
                <a:hlinkClick r:id="rId2"/>
              </a:rPr>
              <a:t>https://en.wikipedia.org/wiki/Recurrent_neural_network</a:t>
            </a:r>
            <a:endParaRPr lang="en-US" dirty="0"/>
          </a:p>
          <a:p>
            <a:r>
              <a:rPr lang="en-US" dirty="0">
                <a:hlinkClick r:id="rId3"/>
              </a:rPr>
              <a:t>https://builtin.com/data-science/recurrent-neural-networks-and-lstm</a:t>
            </a:r>
            <a:r>
              <a:rPr lang="en-US" dirty="0"/>
              <a:t>  </a:t>
            </a:r>
          </a:p>
        </p:txBody>
      </p:sp>
      <p:pic>
        <p:nvPicPr>
          <p:cNvPr id="6" name="Picture 5">
            <a:extLst>
              <a:ext uri="{FF2B5EF4-FFF2-40B4-BE49-F238E27FC236}">
                <a16:creationId xmlns:a16="http://schemas.microsoft.com/office/drawing/2014/main" id="{9AA1AEA9-0963-4A50-9DCF-4E66DC4880F2}"/>
              </a:ext>
            </a:extLst>
          </p:cNvPr>
          <p:cNvPicPr>
            <a:picLocks noChangeAspect="1"/>
          </p:cNvPicPr>
          <p:nvPr/>
        </p:nvPicPr>
        <p:blipFill>
          <a:blip r:embed="rId4"/>
          <a:stretch>
            <a:fillRect/>
          </a:stretch>
        </p:blipFill>
        <p:spPr>
          <a:xfrm>
            <a:off x="6311900" y="1690688"/>
            <a:ext cx="5813425" cy="3215326"/>
          </a:xfrm>
          <a:prstGeom prst="rect">
            <a:avLst/>
          </a:prstGeom>
        </p:spPr>
      </p:pic>
    </p:spTree>
    <p:extLst>
      <p:ext uri="{BB962C8B-B14F-4D97-AF65-F5344CB8AC3E}">
        <p14:creationId xmlns:p14="http://schemas.microsoft.com/office/powerpoint/2010/main" val="2892408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D467D-12DF-4E5D-B316-8A59803512AA}"/>
              </a:ext>
            </a:extLst>
          </p:cNvPr>
          <p:cNvSpPr>
            <a:spLocks noGrp="1"/>
          </p:cNvSpPr>
          <p:nvPr>
            <p:ph type="title"/>
          </p:nvPr>
        </p:nvSpPr>
        <p:spPr/>
        <p:txBody>
          <a:bodyPr/>
          <a:lstStyle/>
          <a:p>
            <a:r>
              <a:rPr lang="en-CA" dirty="0"/>
              <a:t>Tools and Algorithms</a:t>
            </a:r>
            <a:endParaRPr lang="en-US" dirty="0"/>
          </a:p>
        </p:txBody>
      </p:sp>
      <p:sp>
        <p:nvSpPr>
          <p:cNvPr id="3" name="Content Placeholder 2">
            <a:extLst>
              <a:ext uri="{FF2B5EF4-FFF2-40B4-BE49-F238E27FC236}">
                <a16:creationId xmlns:a16="http://schemas.microsoft.com/office/drawing/2014/main" id="{DC1E1192-FA4F-475C-8C6A-D733C7B47BEA}"/>
              </a:ext>
            </a:extLst>
          </p:cNvPr>
          <p:cNvSpPr>
            <a:spLocks noGrp="1"/>
          </p:cNvSpPr>
          <p:nvPr>
            <p:ph idx="1"/>
          </p:nvPr>
        </p:nvSpPr>
        <p:spPr/>
        <p:txBody>
          <a:bodyPr/>
          <a:lstStyle/>
          <a:p>
            <a:pPr marL="0" indent="0">
              <a:buNone/>
            </a:pPr>
            <a:r>
              <a:rPr lang="en-US" dirty="0"/>
              <a:t>Developers cannot just ask, “What do I need to do to fix my algorithm?” They must rather ask: “How does my algorithm interact with society at large, and as it currently is, including its structural inequalities?” (Zimmerman, et.al., 2020)</a:t>
            </a:r>
          </a:p>
          <a:p>
            <a:endParaRPr lang="en-US" dirty="0"/>
          </a:p>
        </p:txBody>
      </p:sp>
      <p:sp>
        <p:nvSpPr>
          <p:cNvPr id="5" name="TextBox 4">
            <a:extLst>
              <a:ext uri="{FF2B5EF4-FFF2-40B4-BE49-F238E27FC236}">
                <a16:creationId xmlns:a16="http://schemas.microsoft.com/office/drawing/2014/main" id="{AAF5BEE3-D8A6-4B34-852D-FB37B1472528}"/>
              </a:ext>
            </a:extLst>
          </p:cNvPr>
          <p:cNvSpPr txBox="1"/>
          <p:nvPr/>
        </p:nvSpPr>
        <p:spPr>
          <a:xfrm>
            <a:off x="838200" y="5988734"/>
            <a:ext cx="10363200" cy="646331"/>
          </a:xfrm>
          <a:prstGeom prst="rect">
            <a:avLst/>
          </a:prstGeom>
          <a:noFill/>
        </p:spPr>
        <p:txBody>
          <a:bodyPr wrap="square">
            <a:spAutoFit/>
          </a:bodyPr>
          <a:lstStyle/>
          <a:p>
            <a:r>
              <a:rPr lang="en-US" dirty="0"/>
              <a:t>Title Image: </a:t>
            </a:r>
            <a:r>
              <a:rPr lang="en-US" dirty="0">
                <a:hlinkClick r:id="rId2"/>
              </a:rPr>
              <a:t>https://ethicstoolkit.ai/</a:t>
            </a:r>
            <a:r>
              <a:rPr lang="en-US" dirty="0"/>
              <a:t>  </a:t>
            </a:r>
          </a:p>
          <a:p>
            <a:r>
              <a:rPr lang="en-US" dirty="0">
                <a:hlinkClick r:id="rId3"/>
              </a:rPr>
              <a:t>https://www.pewresearch.org/internet/2017/02/08/code-dependent-pros-and-cons-of-the-algorithm-age/</a:t>
            </a:r>
            <a:r>
              <a:rPr lang="en-US" dirty="0"/>
              <a:t>  </a:t>
            </a:r>
          </a:p>
        </p:txBody>
      </p:sp>
      <p:pic>
        <p:nvPicPr>
          <p:cNvPr id="7" name="Picture 6" descr="A screen shot of a computer&#10;&#10;Description automatically generated with low confidence">
            <a:extLst>
              <a:ext uri="{FF2B5EF4-FFF2-40B4-BE49-F238E27FC236}">
                <a16:creationId xmlns:a16="http://schemas.microsoft.com/office/drawing/2014/main" id="{2A8B7267-803B-4B93-98A7-BB7570B121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574" y="3484784"/>
            <a:ext cx="4738026" cy="2369013"/>
          </a:xfrm>
          <a:prstGeom prst="rect">
            <a:avLst/>
          </a:prstGeom>
        </p:spPr>
      </p:pic>
    </p:spTree>
    <p:extLst>
      <p:ext uri="{BB962C8B-B14F-4D97-AF65-F5344CB8AC3E}">
        <p14:creationId xmlns:p14="http://schemas.microsoft.com/office/powerpoint/2010/main" val="3370120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diagram, application&#10;&#10;Description automatically generated">
            <a:extLst>
              <a:ext uri="{FF2B5EF4-FFF2-40B4-BE49-F238E27FC236}">
                <a16:creationId xmlns:a16="http://schemas.microsoft.com/office/drawing/2014/main" id="{A1605B50-D808-49F8-BC80-C3974CC4D7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1589" y="1027906"/>
            <a:ext cx="5772411" cy="3950494"/>
          </a:xfrm>
          <a:prstGeom prst="rect">
            <a:avLst/>
          </a:prstGeom>
        </p:spPr>
      </p:pic>
      <p:sp>
        <p:nvSpPr>
          <p:cNvPr id="2" name="Title 1">
            <a:extLst>
              <a:ext uri="{FF2B5EF4-FFF2-40B4-BE49-F238E27FC236}">
                <a16:creationId xmlns:a16="http://schemas.microsoft.com/office/drawing/2014/main" id="{3845D2D9-0CF8-480C-9F76-10EAEDB4033C}"/>
              </a:ext>
            </a:extLst>
          </p:cNvPr>
          <p:cNvSpPr>
            <a:spLocks noGrp="1"/>
          </p:cNvSpPr>
          <p:nvPr>
            <p:ph type="title"/>
          </p:nvPr>
        </p:nvSpPr>
        <p:spPr/>
        <p:txBody>
          <a:bodyPr/>
          <a:lstStyle/>
          <a:p>
            <a:r>
              <a:rPr lang="en-US" dirty="0"/>
              <a:t>Long short-term memory (LSTM)</a:t>
            </a:r>
          </a:p>
        </p:txBody>
      </p:sp>
      <p:sp>
        <p:nvSpPr>
          <p:cNvPr id="3" name="Content Placeholder 2">
            <a:extLst>
              <a:ext uri="{FF2B5EF4-FFF2-40B4-BE49-F238E27FC236}">
                <a16:creationId xmlns:a16="http://schemas.microsoft.com/office/drawing/2014/main" id="{3BEE8C3E-8633-4F9C-9F39-D63755DA4B04}"/>
              </a:ext>
            </a:extLst>
          </p:cNvPr>
          <p:cNvSpPr>
            <a:spLocks noGrp="1"/>
          </p:cNvSpPr>
          <p:nvPr>
            <p:ph idx="1"/>
          </p:nvPr>
        </p:nvSpPr>
        <p:spPr>
          <a:xfrm>
            <a:off x="838200" y="4670941"/>
            <a:ext cx="10515600" cy="2006600"/>
          </a:xfrm>
        </p:spPr>
        <p:txBody>
          <a:bodyPr>
            <a:normAutofit/>
          </a:bodyPr>
          <a:lstStyle/>
          <a:p>
            <a:pPr marL="0" indent="0">
              <a:buNone/>
            </a:pPr>
            <a:r>
              <a:rPr lang="en-CA" dirty="0"/>
              <a:t>“</a:t>
            </a:r>
            <a:r>
              <a:rPr lang="en-US" dirty="0"/>
              <a:t>The Long Short-Term Memory (LSTM) cell can process data sequentially and keep its hidden state through time… LSTM is applicable to tasks such as unsegmented, connected handwriting recognition, speech recognition and anomaly detection”</a:t>
            </a:r>
          </a:p>
        </p:txBody>
      </p:sp>
      <p:sp>
        <p:nvSpPr>
          <p:cNvPr id="9" name="TextBox 8">
            <a:extLst>
              <a:ext uri="{FF2B5EF4-FFF2-40B4-BE49-F238E27FC236}">
                <a16:creationId xmlns:a16="http://schemas.microsoft.com/office/drawing/2014/main" id="{0903C76E-1D18-443D-B18B-27DC34CF72DB}"/>
              </a:ext>
            </a:extLst>
          </p:cNvPr>
          <p:cNvSpPr txBox="1"/>
          <p:nvPr/>
        </p:nvSpPr>
        <p:spPr>
          <a:xfrm>
            <a:off x="838200" y="6308209"/>
            <a:ext cx="6096000" cy="369332"/>
          </a:xfrm>
          <a:prstGeom prst="rect">
            <a:avLst/>
          </a:prstGeom>
          <a:noFill/>
        </p:spPr>
        <p:txBody>
          <a:bodyPr wrap="square">
            <a:spAutoFit/>
          </a:bodyPr>
          <a:lstStyle/>
          <a:p>
            <a:r>
              <a:rPr lang="en-US" dirty="0">
                <a:hlinkClick r:id="rId3"/>
              </a:rPr>
              <a:t>https://en.wikipedia.org/wiki/Long_short-term_memory</a:t>
            </a:r>
            <a:r>
              <a:rPr lang="en-US" dirty="0"/>
              <a:t> </a:t>
            </a:r>
          </a:p>
        </p:txBody>
      </p:sp>
    </p:spTree>
    <p:extLst>
      <p:ext uri="{BB962C8B-B14F-4D97-AF65-F5344CB8AC3E}">
        <p14:creationId xmlns:p14="http://schemas.microsoft.com/office/powerpoint/2010/main" val="2820724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C18BB-4D42-4ED9-9221-FB0271E99C7F}"/>
              </a:ext>
            </a:extLst>
          </p:cNvPr>
          <p:cNvSpPr>
            <a:spLocks noGrp="1"/>
          </p:cNvSpPr>
          <p:nvPr>
            <p:ph type="title"/>
          </p:nvPr>
        </p:nvSpPr>
        <p:spPr/>
        <p:txBody>
          <a:bodyPr/>
          <a:lstStyle/>
          <a:p>
            <a:r>
              <a:rPr lang="en-US" dirty="0"/>
              <a:t>Hopfield Networks</a:t>
            </a:r>
          </a:p>
        </p:txBody>
      </p:sp>
      <p:sp>
        <p:nvSpPr>
          <p:cNvPr id="3" name="Content Placeholder 2">
            <a:extLst>
              <a:ext uri="{FF2B5EF4-FFF2-40B4-BE49-F238E27FC236}">
                <a16:creationId xmlns:a16="http://schemas.microsoft.com/office/drawing/2014/main" id="{B29194C5-2B4D-4506-AB92-EBA0F50B43D2}"/>
              </a:ext>
            </a:extLst>
          </p:cNvPr>
          <p:cNvSpPr>
            <a:spLocks noGrp="1"/>
          </p:cNvSpPr>
          <p:nvPr>
            <p:ph idx="1"/>
          </p:nvPr>
        </p:nvSpPr>
        <p:spPr>
          <a:xfrm>
            <a:off x="5715000" y="1825625"/>
            <a:ext cx="5638800" cy="4351338"/>
          </a:xfrm>
        </p:spPr>
        <p:txBody>
          <a:bodyPr/>
          <a:lstStyle/>
          <a:p>
            <a:pPr marL="0" indent="0">
              <a:buNone/>
            </a:pPr>
            <a:r>
              <a:rPr lang="en-US" dirty="0"/>
              <a:t>Hopfield (1982): memories could be energy minima of a neural net. “The purpose of a Hopfield net is to store 1 or more patterns and to recall the full patterns based on partial input.”</a:t>
            </a:r>
          </a:p>
          <a:p>
            <a:pPr marL="0" indent="0">
              <a:buNone/>
            </a:pPr>
            <a:endParaRPr lang="en-US" dirty="0"/>
          </a:p>
        </p:txBody>
      </p:sp>
      <p:sp>
        <p:nvSpPr>
          <p:cNvPr id="7" name="TextBox 6">
            <a:extLst>
              <a:ext uri="{FF2B5EF4-FFF2-40B4-BE49-F238E27FC236}">
                <a16:creationId xmlns:a16="http://schemas.microsoft.com/office/drawing/2014/main" id="{DD9CE961-ED61-41F6-9D9B-8E5E97C57ABF}"/>
              </a:ext>
            </a:extLst>
          </p:cNvPr>
          <p:cNvSpPr txBox="1"/>
          <p:nvPr/>
        </p:nvSpPr>
        <p:spPr>
          <a:xfrm>
            <a:off x="838200" y="5328335"/>
            <a:ext cx="11201400" cy="923330"/>
          </a:xfrm>
          <a:prstGeom prst="rect">
            <a:avLst/>
          </a:prstGeom>
          <a:noFill/>
        </p:spPr>
        <p:txBody>
          <a:bodyPr wrap="square">
            <a:spAutoFit/>
          </a:bodyPr>
          <a:lstStyle/>
          <a:p>
            <a:r>
              <a:rPr lang="en-US" dirty="0">
                <a:hlinkClick r:id="rId2"/>
              </a:rPr>
              <a:t>https://towardsdatascience.com/hopfield-networks-are-useless-heres-why-you-should-learn-them-f0930ebeadcd</a:t>
            </a:r>
            <a:endParaRPr lang="en-US" dirty="0"/>
          </a:p>
          <a:p>
            <a:r>
              <a:rPr lang="sv-SE" dirty="0"/>
              <a:t>Vid: </a:t>
            </a:r>
            <a:r>
              <a:rPr lang="sv-SE" dirty="0">
                <a:hlinkClick r:id="rId3"/>
              </a:rPr>
              <a:t>https://www.youtube.com/watch?v=DS6k0PhBjpI</a:t>
            </a:r>
            <a:r>
              <a:rPr lang="sv-SE" dirty="0"/>
              <a:t>   </a:t>
            </a:r>
          </a:p>
          <a:p>
            <a:r>
              <a:rPr lang="en-US" dirty="0"/>
              <a:t> </a:t>
            </a:r>
          </a:p>
        </p:txBody>
      </p:sp>
      <p:pic>
        <p:nvPicPr>
          <p:cNvPr id="9" name="Picture 8">
            <a:extLst>
              <a:ext uri="{FF2B5EF4-FFF2-40B4-BE49-F238E27FC236}">
                <a16:creationId xmlns:a16="http://schemas.microsoft.com/office/drawing/2014/main" id="{40C70A6D-6FCC-4539-8E36-9CD89D2850B3}"/>
              </a:ext>
            </a:extLst>
          </p:cNvPr>
          <p:cNvPicPr>
            <a:picLocks noChangeAspect="1"/>
          </p:cNvPicPr>
          <p:nvPr/>
        </p:nvPicPr>
        <p:blipFill>
          <a:blip r:embed="rId4"/>
          <a:stretch>
            <a:fillRect/>
          </a:stretch>
        </p:blipFill>
        <p:spPr>
          <a:xfrm>
            <a:off x="1005863" y="1879734"/>
            <a:ext cx="3756637" cy="3259555"/>
          </a:xfrm>
          <a:prstGeom prst="rect">
            <a:avLst/>
          </a:prstGeom>
        </p:spPr>
      </p:pic>
    </p:spTree>
    <p:extLst>
      <p:ext uri="{BB962C8B-B14F-4D97-AF65-F5344CB8AC3E}">
        <p14:creationId xmlns:p14="http://schemas.microsoft.com/office/powerpoint/2010/main" val="4074070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91EA0-DAEF-4C9D-A471-23EB23B881A0}"/>
              </a:ext>
            </a:extLst>
          </p:cNvPr>
          <p:cNvSpPr>
            <a:spLocks noGrp="1"/>
          </p:cNvSpPr>
          <p:nvPr>
            <p:ph type="title"/>
          </p:nvPr>
        </p:nvSpPr>
        <p:spPr/>
        <p:txBody>
          <a:bodyPr/>
          <a:lstStyle/>
          <a:p>
            <a:r>
              <a:rPr lang="en-US" dirty="0"/>
              <a:t>Attractor Networks</a:t>
            </a:r>
          </a:p>
        </p:txBody>
      </p:sp>
      <p:sp>
        <p:nvSpPr>
          <p:cNvPr id="3" name="Content Placeholder 2">
            <a:extLst>
              <a:ext uri="{FF2B5EF4-FFF2-40B4-BE49-F238E27FC236}">
                <a16:creationId xmlns:a16="http://schemas.microsoft.com/office/drawing/2014/main" id="{7531E1B8-80C8-4DFB-AD26-20D2412F8205}"/>
              </a:ext>
            </a:extLst>
          </p:cNvPr>
          <p:cNvSpPr>
            <a:spLocks noGrp="1"/>
          </p:cNvSpPr>
          <p:nvPr>
            <p:ph idx="1"/>
          </p:nvPr>
        </p:nvSpPr>
        <p:spPr/>
        <p:txBody>
          <a:bodyPr/>
          <a:lstStyle/>
          <a:p>
            <a:pPr marL="0" indent="0">
              <a:buNone/>
            </a:pPr>
            <a:r>
              <a:rPr lang="en-US" dirty="0"/>
              <a:t>“An attractor network is a type of recurrent dynamical network that evolves toward a stable pattern over time”</a:t>
            </a:r>
          </a:p>
          <a:p>
            <a:pPr marL="0" indent="0">
              <a:buNone/>
            </a:pPr>
            <a:endParaRPr lang="en-US" dirty="0"/>
          </a:p>
        </p:txBody>
      </p:sp>
      <p:sp>
        <p:nvSpPr>
          <p:cNvPr id="5" name="TextBox 4">
            <a:extLst>
              <a:ext uri="{FF2B5EF4-FFF2-40B4-BE49-F238E27FC236}">
                <a16:creationId xmlns:a16="http://schemas.microsoft.com/office/drawing/2014/main" id="{15AD411F-F1A1-44CA-B299-C14E112C4A1B}"/>
              </a:ext>
            </a:extLst>
          </p:cNvPr>
          <p:cNvSpPr txBox="1"/>
          <p:nvPr/>
        </p:nvSpPr>
        <p:spPr>
          <a:xfrm>
            <a:off x="838200" y="6176963"/>
            <a:ext cx="6096000" cy="646331"/>
          </a:xfrm>
          <a:prstGeom prst="rect">
            <a:avLst/>
          </a:prstGeom>
          <a:noFill/>
        </p:spPr>
        <p:txBody>
          <a:bodyPr wrap="square">
            <a:spAutoFit/>
          </a:bodyPr>
          <a:lstStyle/>
          <a:p>
            <a:r>
              <a:rPr lang="en-US" dirty="0">
                <a:hlinkClick r:id="rId2"/>
              </a:rPr>
              <a:t>https://en.wikipedia.org/wiki/Attractor_network</a:t>
            </a:r>
            <a:endParaRPr lang="en-US" dirty="0"/>
          </a:p>
          <a:p>
            <a:r>
              <a:rPr lang="en-US" dirty="0">
                <a:hlinkClick r:id="rId3"/>
              </a:rPr>
              <a:t>http://www.scholarpedia.org/article/Attractor_network</a:t>
            </a:r>
            <a:r>
              <a:rPr lang="en-US" dirty="0"/>
              <a:t>  </a:t>
            </a:r>
          </a:p>
        </p:txBody>
      </p:sp>
      <p:pic>
        <p:nvPicPr>
          <p:cNvPr id="7" name="Picture 6" descr="Diagram, engineering drawing&#10;&#10;Description automatically generated">
            <a:extLst>
              <a:ext uri="{FF2B5EF4-FFF2-40B4-BE49-F238E27FC236}">
                <a16:creationId xmlns:a16="http://schemas.microsoft.com/office/drawing/2014/main" id="{780170B8-BA2F-4013-8CE7-C9E62E4B87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199" y="2734172"/>
            <a:ext cx="9020667" cy="3171328"/>
          </a:xfrm>
          <a:prstGeom prst="rect">
            <a:avLst/>
          </a:prstGeom>
        </p:spPr>
      </p:pic>
    </p:spTree>
    <p:extLst>
      <p:ext uri="{BB962C8B-B14F-4D97-AF65-F5344CB8AC3E}">
        <p14:creationId xmlns:p14="http://schemas.microsoft.com/office/powerpoint/2010/main" val="4210607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2C26D-D7CA-42EC-BAB9-A795AC54AB77}"/>
              </a:ext>
            </a:extLst>
          </p:cNvPr>
          <p:cNvSpPr>
            <a:spLocks noGrp="1"/>
          </p:cNvSpPr>
          <p:nvPr>
            <p:ph type="title"/>
          </p:nvPr>
        </p:nvSpPr>
        <p:spPr/>
        <p:txBody>
          <a:bodyPr/>
          <a:lstStyle/>
          <a:p>
            <a:r>
              <a:rPr lang="en-CA" dirty="0"/>
              <a:t>Deep Learning</a:t>
            </a:r>
            <a:endParaRPr lang="en-US" dirty="0"/>
          </a:p>
        </p:txBody>
      </p:sp>
      <p:sp>
        <p:nvSpPr>
          <p:cNvPr id="3" name="Content Placeholder 2">
            <a:extLst>
              <a:ext uri="{FF2B5EF4-FFF2-40B4-BE49-F238E27FC236}">
                <a16:creationId xmlns:a16="http://schemas.microsoft.com/office/drawing/2014/main" id="{1A5E1D24-7E3A-4C91-ADF8-1B1FBBEF1669}"/>
              </a:ext>
            </a:extLst>
          </p:cNvPr>
          <p:cNvSpPr>
            <a:spLocks noGrp="1"/>
          </p:cNvSpPr>
          <p:nvPr>
            <p:ph idx="1"/>
          </p:nvPr>
        </p:nvSpPr>
        <p:spPr>
          <a:xfrm>
            <a:off x="838200" y="1825625"/>
            <a:ext cx="3911600" cy="4351338"/>
          </a:xfrm>
        </p:spPr>
        <p:txBody>
          <a:bodyPr/>
          <a:lstStyle/>
          <a:p>
            <a:pPr marL="0" indent="0">
              <a:buNone/>
            </a:pPr>
            <a:r>
              <a:rPr lang="en-CA" dirty="0"/>
              <a:t>Deep learning is a term used to describe neural networks with multiple hidden layers (hence, ‘deep’)</a:t>
            </a:r>
            <a:endParaRPr lang="en-US" dirty="0"/>
          </a:p>
        </p:txBody>
      </p:sp>
      <p:sp>
        <p:nvSpPr>
          <p:cNvPr id="5" name="TextBox 4">
            <a:extLst>
              <a:ext uri="{FF2B5EF4-FFF2-40B4-BE49-F238E27FC236}">
                <a16:creationId xmlns:a16="http://schemas.microsoft.com/office/drawing/2014/main" id="{AB5A45B0-9086-4467-AB8E-F718C84C7810}"/>
              </a:ext>
            </a:extLst>
          </p:cNvPr>
          <p:cNvSpPr txBox="1"/>
          <p:nvPr/>
        </p:nvSpPr>
        <p:spPr>
          <a:xfrm>
            <a:off x="736600" y="6176963"/>
            <a:ext cx="9626600" cy="369332"/>
          </a:xfrm>
          <a:prstGeom prst="rect">
            <a:avLst/>
          </a:prstGeom>
          <a:noFill/>
        </p:spPr>
        <p:txBody>
          <a:bodyPr wrap="square">
            <a:spAutoFit/>
          </a:bodyPr>
          <a:lstStyle/>
          <a:p>
            <a:r>
              <a:rPr lang="en-US" dirty="0">
                <a:hlinkClick r:id="rId2"/>
              </a:rPr>
              <a:t>https://en.wikipedia.org/wiki/Deep_learning</a:t>
            </a:r>
            <a:r>
              <a:rPr lang="en-US" dirty="0"/>
              <a:t> </a:t>
            </a:r>
            <a:r>
              <a:rPr lang="en-US" dirty="0">
                <a:hlinkClick r:id="rId3"/>
              </a:rPr>
              <a:t>https://www.pnas.org/content/116/4/1074</a:t>
            </a:r>
            <a:r>
              <a:rPr lang="en-US" dirty="0"/>
              <a:t>  </a:t>
            </a:r>
          </a:p>
        </p:txBody>
      </p:sp>
      <p:pic>
        <p:nvPicPr>
          <p:cNvPr id="7" name="Picture 6" descr="Diagram&#10;&#10;Description automatically generated">
            <a:extLst>
              <a:ext uri="{FF2B5EF4-FFF2-40B4-BE49-F238E27FC236}">
                <a16:creationId xmlns:a16="http://schemas.microsoft.com/office/drawing/2014/main" id="{D549C1EF-066D-46B8-803F-61AB7E393E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5480" y="1825624"/>
            <a:ext cx="7754300" cy="4216401"/>
          </a:xfrm>
          <a:prstGeom prst="rect">
            <a:avLst/>
          </a:prstGeom>
        </p:spPr>
      </p:pic>
    </p:spTree>
    <p:extLst>
      <p:ext uri="{BB962C8B-B14F-4D97-AF65-F5344CB8AC3E}">
        <p14:creationId xmlns:p14="http://schemas.microsoft.com/office/powerpoint/2010/main" val="2402285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E7F70-C025-4389-BEDD-492252FC2196}"/>
              </a:ext>
            </a:extLst>
          </p:cNvPr>
          <p:cNvSpPr>
            <a:spLocks noGrp="1"/>
          </p:cNvSpPr>
          <p:nvPr>
            <p:ph type="title"/>
          </p:nvPr>
        </p:nvSpPr>
        <p:spPr/>
        <p:txBody>
          <a:bodyPr/>
          <a:lstStyle/>
          <a:p>
            <a:r>
              <a:rPr lang="en-CA" dirty="0"/>
              <a:t>Frameworks</a:t>
            </a:r>
            <a:endParaRPr lang="en-US" dirty="0"/>
          </a:p>
        </p:txBody>
      </p:sp>
      <p:sp>
        <p:nvSpPr>
          <p:cNvPr id="3" name="Content Placeholder 2">
            <a:extLst>
              <a:ext uri="{FF2B5EF4-FFF2-40B4-BE49-F238E27FC236}">
                <a16:creationId xmlns:a16="http://schemas.microsoft.com/office/drawing/2014/main" id="{F9E03A4D-E664-40EF-8EDA-11B432130CBD}"/>
              </a:ext>
            </a:extLst>
          </p:cNvPr>
          <p:cNvSpPr>
            <a:spLocks noGrp="1"/>
          </p:cNvSpPr>
          <p:nvPr>
            <p:ph idx="1"/>
          </p:nvPr>
        </p:nvSpPr>
        <p:spPr>
          <a:ln>
            <a:noFill/>
          </a:ln>
        </p:spPr>
        <p:txBody>
          <a:bodyPr/>
          <a:lstStyle/>
          <a:p>
            <a:pPr rtl="0" fontAlgn="base">
              <a:spcBef>
                <a:spcPts val="0"/>
              </a:spcBef>
              <a:spcAft>
                <a:spcPts val="0"/>
              </a:spcAft>
              <a:buFont typeface="Arial" panose="020B0604020202020204" pitchFamily="34" charset="0"/>
              <a:buChar char="•"/>
            </a:pPr>
            <a:r>
              <a:rPr lang="en-US" sz="2400" b="0" i="0" u="dotted" strike="noStrike" dirty="0">
                <a:solidFill>
                  <a:srgbClr val="1155CC"/>
                </a:solidFill>
                <a:effectLst/>
                <a:latin typeface="Arial" panose="020B0604020202020204" pitchFamily="34" charset="0"/>
                <a:hlinkClick r:id="rId2"/>
              </a:rPr>
              <a:t>Scikit Learn</a:t>
            </a:r>
            <a:endParaRPr lang="en-US" sz="2400" b="0" i="0" u="dotted"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2400" b="0" i="0" u="dotted" strike="noStrike" dirty="0">
                <a:solidFill>
                  <a:srgbClr val="1155CC"/>
                </a:solidFill>
                <a:effectLst/>
                <a:latin typeface="Arial" panose="020B0604020202020204" pitchFamily="34" charset="0"/>
                <a:hlinkClick r:id="rId3"/>
              </a:rPr>
              <a:t>TensorFlow</a:t>
            </a:r>
            <a:endParaRPr lang="en-US" sz="2400" b="0" i="0" u="dotted"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2400" b="0" i="0" u="dotted" strike="noStrike" dirty="0">
                <a:solidFill>
                  <a:srgbClr val="1155CC"/>
                </a:solidFill>
                <a:effectLst/>
                <a:latin typeface="Arial" panose="020B0604020202020204" pitchFamily="34" charset="0"/>
                <a:hlinkClick r:id="rId4"/>
              </a:rPr>
              <a:t>Theano</a:t>
            </a:r>
            <a:endParaRPr lang="en-US" sz="2400" b="0" i="0" u="dotted"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2400" b="0" i="0" u="dotted" strike="noStrike" dirty="0">
                <a:solidFill>
                  <a:srgbClr val="1155CC"/>
                </a:solidFill>
                <a:effectLst/>
                <a:latin typeface="Arial" panose="020B0604020202020204" pitchFamily="34" charset="0"/>
                <a:hlinkClick r:id="rId5"/>
              </a:rPr>
              <a:t>Caffe</a:t>
            </a:r>
            <a:endParaRPr lang="en-US" sz="2400" b="0" i="0" u="dotted"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2400" b="0" i="0" u="dotted" strike="noStrike" dirty="0" err="1">
                <a:solidFill>
                  <a:srgbClr val="1155CC"/>
                </a:solidFill>
                <a:effectLst/>
                <a:latin typeface="Arial" panose="020B0604020202020204" pitchFamily="34" charset="0"/>
                <a:hlinkClick r:id="rId6"/>
              </a:rPr>
              <a:t>MxNet</a:t>
            </a:r>
            <a:endParaRPr lang="en-US" sz="2400" b="0" i="0" u="dotted"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2400" b="0" i="0" u="dotted" strike="noStrike" dirty="0" err="1">
                <a:solidFill>
                  <a:srgbClr val="1155CC"/>
                </a:solidFill>
                <a:effectLst/>
                <a:latin typeface="Arial" panose="020B0604020202020204" pitchFamily="34" charset="0"/>
                <a:hlinkClick r:id="rId7"/>
              </a:rPr>
              <a:t>Keras</a:t>
            </a:r>
            <a:endParaRPr lang="en-US" sz="2400" b="0" i="0" u="dotted"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2400" b="0" i="0" u="dotted" strike="noStrike" dirty="0" err="1">
                <a:solidFill>
                  <a:srgbClr val="1155CC"/>
                </a:solidFill>
                <a:effectLst/>
                <a:latin typeface="Arial" panose="020B0604020202020204" pitchFamily="34" charset="0"/>
                <a:hlinkClick r:id="rId8"/>
              </a:rPr>
              <a:t>PyTorch</a:t>
            </a:r>
            <a:endParaRPr lang="en-US" sz="2400" b="0" i="0" u="dotted"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2400" b="0" i="0" u="dotted" strike="noStrike" dirty="0">
                <a:solidFill>
                  <a:srgbClr val="1155CC"/>
                </a:solidFill>
                <a:effectLst/>
                <a:latin typeface="Arial" panose="020B0604020202020204" pitchFamily="34" charset="0"/>
                <a:hlinkClick r:id="rId9"/>
              </a:rPr>
              <a:t>CNTK</a:t>
            </a:r>
            <a:endParaRPr lang="en-US" sz="2400" b="0" i="0" u="dotted"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2400" b="0" i="0" u="dotted" strike="noStrike" dirty="0">
                <a:solidFill>
                  <a:srgbClr val="1155CC"/>
                </a:solidFill>
                <a:effectLst/>
                <a:latin typeface="Arial" panose="020B0604020202020204" pitchFamily="34" charset="0"/>
                <a:hlinkClick r:id="rId10"/>
              </a:rPr>
              <a:t>Auto ML</a:t>
            </a:r>
            <a:endParaRPr lang="en-US" sz="2400" b="0" i="0" u="dotted"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2400" b="0" i="0" u="dotted" strike="noStrike" dirty="0" err="1">
                <a:solidFill>
                  <a:srgbClr val="1155CC"/>
                </a:solidFill>
                <a:effectLst/>
                <a:latin typeface="Arial" panose="020B0604020202020204" pitchFamily="34" charset="0"/>
                <a:hlinkClick r:id="rId11"/>
              </a:rPr>
              <a:t>OpenNN</a:t>
            </a:r>
            <a:endParaRPr lang="en-US" sz="2400" b="0" i="0" u="dotted" strike="noStrike" dirty="0">
              <a:solidFill>
                <a:srgbClr val="1155CC"/>
              </a:solidFill>
              <a:effectLst/>
              <a:latin typeface="Arial" panose="020B0604020202020204" pitchFamily="34" charset="0"/>
            </a:endParaRPr>
          </a:p>
          <a:p>
            <a:pPr rtl="0" fontAlgn="base">
              <a:spcBef>
                <a:spcPts val="0"/>
              </a:spcBef>
              <a:spcAft>
                <a:spcPts val="1200"/>
              </a:spcAft>
              <a:buFont typeface="Arial" panose="020B0604020202020204" pitchFamily="34" charset="0"/>
              <a:buChar char="•"/>
            </a:pPr>
            <a:r>
              <a:rPr lang="en-US" sz="2400" b="0" i="0" u="dotted" strike="noStrike" dirty="0">
                <a:solidFill>
                  <a:srgbClr val="1155CC"/>
                </a:solidFill>
                <a:effectLst/>
                <a:latin typeface="Arial" panose="020B0604020202020204" pitchFamily="34" charset="0"/>
                <a:hlinkClick r:id="rId12"/>
              </a:rPr>
              <a:t>Google ML Kit</a:t>
            </a:r>
            <a:endParaRPr lang="en-US" sz="2400" b="0" i="0" u="dotted" strike="noStrike" dirty="0">
              <a:solidFill>
                <a:srgbClr val="000000"/>
              </a:solidFill>
              <a:effectLst/>
              <a:latin typeface="Arial" panose="020B0604020202020204" pitchFamily="34" charset="0"/>
            </a:endParaRPr>
          </a:p>
          <a:p>
            <a:endParaRPr lang="en-US" dirty="0"/>
          </a:p>
        </p:txBody>
      </p:sp>
      <p:pic>
        <p:nvPicPr>
          <p:cNvPr id="4" name="Picture 3">
            <a:extLst>
              <a:ext uri="{FF2B5EF4-FFF2-40B4-BE49-F238E27FC236}">
                <a16:creationId xmlns:a16="http://schemas.microsoft.com/office/drawing/2014/main" id="{711CD399-F2A1-4419-8A79-5FE78754CA6C}"/>
              </a:ext>
            </a:extLst>
          </p:cNvPr>
          <p:cNvPicPr>
            <a:picLocks noChangeAspect="1"/>
          </p:cNvPicPr>
          <p:nvPr/>
        </p:nvPicPr>
        <p:blipFill>
          <a:blip r:embed="rId13"/>
          <a:stretch>
            <a:fillRect/>
          </a:stretch>
        </p:blipFill>
        <p:spPr>
          <a:xfrm>
            <a:off x="3581399" y="1825624"/>
            <a:ext cx="6714153" cy="4486275"/>
          </a:xfrm>
          <a:prstGeom prst="rect">
            <a:avLst/>
          </a:prstGeom>
        </p:spPr>
      </p:pic>
    </p:spTree>
    <p:extLst>
      <p:ext uri="{BB962C8B-B14F-4D97-AF65-F5344CB8AC3E}">
        <p14:creationId xmlns:p14="http://schemas.microsoft.com/office/powerpoint/2010/main" val="4071687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6B2FF-3BFC-4842-A0FA-28D3C7135711}"/>
              </a:ext>
            </a:extLst>
          </p:cNvPr>
          <p:cNvSpPr>
            <a:spLocks noGrp="1"/>
          </p:cNvSpPr>
          <p:nvPr>
            <p:ph type="title"/>
          </p:nvPr>
        </p:nvSpPr>
        <p:spPr/>
        <p:txBody>
          <a:bodyPr/>
          <a:lstStyle/>
          <a:p>
            <a:r>
              <a:rPr lang="en-CA" dirty="0"/>
              <a:t>Artificial Intelligence</a:t>
            </a:r>
            <a:endParaRPr lang="en-US" dirty="0"/>
          </a:p>
        </p:txBody>
      </p:sp>
      <p:pic>
        <p:nvPicPr>
          <p:cNvPr id="5" name="Content Placeholder 4" descr="Diagram&#10;&#10;Description automatically generated">
            <a:extLst>
              <a:ext uri="{FF2B5EF4-FFF2-40B4-BE49-F238E27FC236}">
                <a16:creationId xmlns:a16="http://schemas.microsoft.com/office/drawing/2014/main" id="{E948FB59-BEAE-4E90-AD57-192567CFF88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1850" y="1825625"/>
            <a:ext cx="9388300" cy="4351338"/>
          </a:xfrm>
        </p:spPr>
      </p:pic>
      <p:sp>
        <p:nvSpPr>
          <p:cNvPr id="7" name="TextBox 6">
            <a:extLst>
              <a:ext uri="{FF2B5EF4-FFF2-40B4-BE49-F238E27FC236}">
                <a16:creationId xmlns:a16="http://schemas.microsoft.com/office/drawing/2014/main" id="{13135B39-87C6-44FC-A130-CF34B5511631}"/>
              </a:ext>
            </a:extLst>
          </p:cNvPr>
          <p:cNvSpPr txBox="1"/>
          <p:nvPr/>
        </p:nvSpPr>
        <p:spPr>
          <a:xfrm>
            <a:off x="838200" y="6311900"/>
            <a:ext cx="10744200" cy="369332"/>
          </a:xfrm>
          <a:prstGeom prst="rect">
            <a:avLst/>
          </a:prstGeom>
          <a:noFill/>
        </p:spPr>
        <p:txBody>
          <a:bodyPr wrap="square">
            <a:spAutoFit/>
          </a:bodyPr>
          <a:lstStyle/>
          <a:p>
            <a:r>
              <a:rPr lang="en-US" dirty="0">
                <a:hlinkClick r:id="rId3"/>
              </a:rPr>
              <a:t>https://medium.com/intro-to-artificial-intelligence/deep-learning-series-1-intro-to-deep-learning-abb1780ee20</a:t>
            </a:r>
            <a:r>
              <a:rPr lang="en-US" dirty="0"/>
              <a:t> </a:t>
            </a:r>
          </a:p>
        </p:txBody>
      </p:sp>
    </p:spTree>
    <p:extLst>
      <p:ext uri="{BB962C8B-B14F-4D97-AF65-F5344CB8AC3E}">
        <p14:creationId xmlns:p14="http://schemas.microsoft.com/office/powerpoint/2010/main" val="2296595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3E66F125-4201-49B8-AC77-6F4AADFD0A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6596" y="1888120"/>
            <a:ext cx="6373825" cy="2880825"/>
          </a:xfrm>
          <a:prstGeom prst="rect">
            <a:avLst/>
          </a:prstGeom>
        </p:spPr>
      </p:pic>
      <p:sp>
        <p:nvSpPr>
          <p:cNvPr id="2" name="Title 1">
            <a:extLst>
              <a:ext uri="{FF2B5EF4-FFF2-40B4-BE49-F238E27FC236}">
                <a16:creationId xmlns:a16="http://schemas.microsoft.com/office/drawing/2014/main" id="{D3B245B4-1A46-4C2F-88D2-451F2990739D}"/>
              </a:ext>
            </a:extLst>
          </p:cNvPr>
          <p:cNvSpPr>
            <a:spLocks noGrp="1"/>
          </p:cNvSpPr>
          <p:nvPr>
            <p:ph type="title"/>
          </p:nvPr>
        </p:nvSpPr>
        <p:spPr/>
        <p:txBody>
          <a:bodyPr/>
          <a:lstStyle/>
          <a:p>
            <a:r>
              <a:rPr lang="en-US" dirty="0"/>
              <a:t>Types of Machine Learning</a:t>
            </a:r>
          </a:p>
        </p:txBody>
      </p:sp>
      <p:sp>
        <p:nvSpPr>
          <p:cNvPr id="3" name="Content Placeholder 2">
            <a:extLst>
              <a:ext uri="{FF2B5EF4-FFF2-40B4-BE49-F238E27FC236}">
                <a16:creationId xmlns:a16="http://schemas.microsoft.com/office/drawing/2014/main" id="{7A48C6DF-8015-4CAD-B8B5-5536FC722A1A}"/>
              </a:ext>
            </a:extLst>
          </p:cNvPr>
          <p:cNvSpPr>
            <a:spLocks noGrp="1"/>
          </p:cNvSpPr>
          <p:nvPr>
            <p:ph idx="1"/>
          </p:nvPr>
        </p:nvSpPr>
        <p:spPr>
          <a:xfrm>
            <a:off x="838200" y="1825625"/>
            <a:ext cx="5138057" cy="4351338"/>
          </a:xfrm>
        </p:spPr>
        <p:txBody>
          <a:bodyPr/>
          <a:lstStyle/>
          <a:p>
            <a:r>
              <a:rPr lang="en-CA" dirty="0"/>
              <a:t>Supervised</a:t>
            </a:r>
          </a:p>
          <a:p>
            <a:pPr lvl="1"/>
            <a:r>
              <a:rPr lang="en-CA" dirty="0"/>
              <a:t>Uses </a:t>
            </a:r>
            <a:r>
              <a:rPr lang="en-US" dirty="0"/>
              <a:t>labeled datasets to train algorithms</a:t>
            </a:r>
            <a:endParaRPr lang="en-CA" dirty="0"/>
          </a:p>
          <a:p>
            <a:r>
              <a:rPr lang="en-CA" dirty="0"/>
              <a:t>Unsupervised</a:t>
            </a:r>
          </a:p>
          <a:p>
            <a:pPr lvl="1"/>
            <a:r>
              <a:rPr lang="en-US" dirty="0"/>
              <a:t>Discover hidden patterns in unlabeled data without human intervention</a:t>
            </a:r>
            <a:endParaRPr lang="en-CA" dirty="0"/>
          </a:p>
          <a:p>
            <a:r>
              <a:rPr lang="en-CA" dirty="0"/>
              <a:t>Reinforcement</a:t>
            </a:r>
          </a:p>
          <a:p>
            <a:pPr lvl="1"/>
            <a:r>
              <a:rPr lang="en-CA" dirty="0"/>
              <a:t>Applied within a context and uses environment states as input</a:t>
            </a:r>
            <a:endParaRPr lang="en-US" dirty="0"/>
          </a:p>
        </p:txBody>
      </p:sp>
      <p:sp>
        <p:nvSpPr>
          <p:cNvPr id="5" name="TextBox 4">
            <a:extLst>
              <a:ext uri="{FF2B5EF4-FFF2-40B4-BE49-F238E27FC236}">
                <a16:creationId xmlns:a16="http://schemas.microsoft.com/office/drawing/2014/main" id="{4507BD13-B09D-4D65-B15A-DB40013117D5}"/>
              </a:ext>
            </a:extLst>
          </p:cNvPr>
          <p:cNvSpPr txBox="1"/>
          <p:nvPr/>
        </p:nvSpPr>
        <p:spPr>
          <a:xfrm>
            <a:off x="838200" y="5777793"/>
            <a:ext cx="9786257" cy="923330"/>
          </a:xfrm>
          <a:prstGeom prst="rect">
            <a:avLst/>
          </a:prstGeom>
          <a:noFill/>
        </p:spPr>
        <p:txBody>
          <a:bodyPr wrap="square">
            <a:spAutoFit/>
          </a:bodyPr>
          <a:lstStyle/>
          <a:p>
            <a:r>
              <a:rPr lang="en-US" dirty="0">
                <a:hlinkClick r:id="rId3"/>
              </a:rPr>
              <a:t>https://www.ibm.com/cloud/learn/supervised-learning</a:t>
            </a:r>
            <a:r>
              <a:rPr lang="en-US" dirty="0"/>
              <a:t> </a:t>
            </a:r>
          </a:p>
          <a:p>
            <a:r>
              <a:rPr lang="en-US" dirty="0">
                <a:hlinkClick r:id="rId4"/>
              </a:rPr>
              <a:t>https://www.ibm.com/cloud/learn/unsupervised-learning</a:t>
            </a:r>
            <a:endParaRPr lang="en-US" dirty="0"/>
          </a:p>
          <a:p>
            <a:r>
              <a:rPr lang="en-US" dirty="0">
                <a:hlinkClick r:id="rId5"/>
              </a:rPr>
              <a:t>https://developer.ibm.com/articles/cc-models-machine-learning/#reinforcement-learning</a:t>
            </a:r>
            <a:r>
              <a:rPr lang="en-US" dirty="0"/>
              <a:t>  </a:t>
            </a:r>
          </a:p>
        </p:txBody>
      </p:sp>
    </p:spTree>
    <p:extLst>
      <p:ext uri="{BB962C8B-B14F-4D97-AF65-F5344CB8AC3E}">
        <p14:creationId xmlns:p14="http://schemas.microsoft.com/office/powerpoint/2010/main" val="3664596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95A57-EF4F-45AE-9706-300A54FD6DE6}"/>
              </a:ext>
            </a:extLst>
          </p:cNvPr>
          <p:cNvSpPr>
            <a:spLocks noGrp="1"/>
          </p:cNvSpPr>
          <p:nvPr>
            <p:ph type="title"/>
          </p:nvPr>
        </p:nvSpPr>
        <p:spPr/>
        <p:txBody>
          <a:bodyPr/>
          <a:lstStyle/>
          <a:p>
            <a:r>
              <a:rPr lang="en-CA" dirty="0"/>
              <a:t>K-Means Clustering</a:t>
            </a:r>
            <a:endParaRPr lang="en-US" dirty="0"/>
          </a:p>
        </p:txBody>
      </p:sp>
      <p:sp>
        <p:nvSpPr>
          <p:cNvPr id="3" name="Content Placeholder 2">
            <a:extLst>
              <a:ext uri="{FF2B5EF4-FFF2-40B4-BE49-F238E27FC236}">
                <a16:creationId xmlns:a16="http://schemas.microsoft.com/office/drawing/2014/main" id="{F58B3270-8F75-4043-8C3C-AB5D3D6CAE2D}"/>
              </a:ext>
            </a:extLst>
          </p:cNvPr>
          <p:cNvSpPr>
            <a:spLocks noGrp="1"/>
          </p:cNvSpPr>
          <p:nvPr>
            <p:ph idx="1"/>
          </p:nvPr>
        </p:nvSpPr>
        <p:spPr>
          <a:xfrm>
            <a:off x="6619164" y="1825625"/>
            <a:ext cx="4734636" cy="4351338"/>
          </a:xfrm>
        </p:spPr>
        <p:txBody>
          <a:bodyPr/>
          <a:lstStyle/>
          <a:p>
            <a:r>
              <a:rPr lang="en-CA" dirty="0"/>
              <a:t>This is an example of an unsupervised algorithm</a:t>
            </a:r>
          </a:p>
          <a:p>
            <a:r>
              <a:rPr lang="en-CA" dirty="0"/>
              <a:t>“</a:t>
            </a:r>
            <a:r>
              <a:rPr lang="en-US" dirty="0"/>
              <a:t>The goal of the algorithm is to partition examples from a data set into </a:t>
            </a:r>
            <a:r>
              <a:rPr lang="en-US" i="1" dirty="0"/>
              <a:t>k</a:t>
            </a:r>
            <a:r>
              <a:rPr lang="en-US" dirty="0"/>
              <a:t> clusters. Each example is a numerical vector that allows the distance between vectors to be calculated as a Euclidean distance.</a:t>
            </a:r>
            <a:r>
              <a:rPr lang="en-CA" dirty="0"/>
              <a:t>”</a:t>
            </a:r>
            <a:endParaRPr lang="en-US" dirty="0"/>
          </a:p>
        </p:txBody>
      </p:sp>
      <p:pic>
        <p:nvPicPr>
          <p:cNvPr id="5" name="Picture 4" descr="A picture containing diagram&#10;&#10;Description automatically generated">
            <a:extLst>
              <a:ext uri="{FF2B5EF4-FFF2-40B4-BE49-F238E27FC236}">
                <a16:creationId xmlns:a16="http://schemas.microsoft.com/office/drawing/2014/main" id="{9886255D-B830-4E38-AB35-9608C2D39C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1" y="1825625"/>
            <a:ext cx="5780964" cy="3627622"/>
          </a:xfrm>
          <a:prstGeom prst="rect">
            <a:avLst/>
          </a:prstGeom>
        </p:spPr>
      </p:pic>
      <p:sp>
        <p:nvSpPr>
          <p:cNvPr id="7" name="TextBox 6">
            <a:extLst>
              <a:ext uri="{FF2B5EF4-FFF2-40B4-BE49-F238E27FC236}">
                <a16:creationId xmlns:a16="http://schemas.microsoft.com/office/drawing/2014/main" id="{96EFDF49-E152-49A1-B15B-2575582E46F5}"/>
              </a:ext>
            </a:extLst>
          </p:cNvPr>
          <p:cNvSpPr txBox="1"/>
          <p:nvPr/>
        </p:nvSpPr>
        <p:spPr>
          <a:xfrm>
            <a:off x="838200" y="5715298"/>
            <a:ext cx="10254343" cy="923330"/>
          </a:xfrm>
          <a:prstGeom prst="rect">
            <a:avLst/>
          </a:prstGeom>
          <a:noFill/>
        </p:spPr>
        <p:txBody>
          <a:bodyPr wrap="square">
            <a:spAutoFit/>
          </a:bodyPr>
          <a:lstStyle/>
          <a:p>
            <a:r>
              <a:rPr lang="en-US" dirty="0">
                <a:hlinkClick r:id="rId3"/>
              </a:rPr>
              <a:t>https://developer.ibm.com/articles/cc-models-machine-learning/#reinforcement-learning</a:t>
            </a:r>
            <a:endParaRPr lang="en-US" dirty="0"/>
          </a:p>
          <a:p>
            <a:r>
              <a:rPr lang="en-US" dirty="0">
                <a:hlinkClick r:id="rId4"/>
              </a:rPr>
              <a:t>https://towardsdatascience.com/understanding-k-means-clustering-in-machine-learning-6a6e67336aa1</a:t>
            </a:r>
            <a:br>
              <a:rPr lang="en-US" dirty="0"/>
            </a:br>
            <a:r>
              <a:rPr lang="en-US" dirty="0">
                <a:hlinkClick r:id="rId5"/>
              </a:rPr>
              <a:t>https://www.analyticsvidhya.com/blog/2019/08/comprehensive-guide-k-means-clustering/</a:t>
            </a:r>
            <a:r>
              <a:rPr lang="en-US" dirty="0"/>
              <a:t>    </a:t>
            </a:r>
          </a:p>
        </p:txBody>
      </p:sp>
    </p:spTree>
    <p:extLst>
      <p:ext uri="{BB962C8B-B14F-4D97-AF65-F5344CB8AC3E}">
        <p14:creationId xmlns:p14="http://schemas.microsoft.com/office/powerpoint/2010/main" val="3726002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721C2-6ACC-445B-B148-2EFBFB4AA4A4}"/>
              </a:ext>
            </a:extLst>
          </p:cNvPr>
          <p:cNvSpPr>
            <a:spLocks noGrp="1"/>
          </p:cNvSpPr>
          <p:nvPr>
            <p:ph type="title"/>
          </p:nvPr>
        </p:nvSpPr>
        <p:spPr/>
        <p:txBody>
          <a:bodyPr/>
          <a:lstStyle/>
          <a:p>
            <a:r>
              <a:rPr lang="en-US" dirty="0"/>
              <a:t>K-Nearest Neighbors</a:t>
            </a:r>
          </a:p>
        </p:txBody>
      </p:sp>
      <p:sp>
        <p:nvSpPr>
          <p:cNvPr id="3" name="Content Placeholder 2">
            <a:extLst>
              <a:ext uri="{FF2B5EF4-FFF2-40B4-BE49-F238E27FC236}">
                <a16:creationId xmlns:a16="http://schemas.microsoft.com/office/drawing/2014/main" id="{EB3F4CAF-EA36-4C31-96D6-10C5770E1BAE}"/>
              </a:ext>
            </a:extLst>
          </p:cNvPr>
          <p:cNvSpPr>
            <a:spLocks noGrp="1"/>
          </p:cNvSpPr>
          <p:nvPr>
            <p:ph idx="1"/>
          </p:nvPr>
        </p:nvSpPr>
        <p:spPr>
          <a:xfrm>
            <a:off x="838200" y="1825625"/>
            <a:ext cx="4800600" cy="4351338"/>
          </a:xfrm>
        </p:spPr>
        <p:txBody>
          <a:bodyPr/>
          <a:lstStyle/>
          <a:p>
            <a:pPr marL="0" indent="0">
              <a:buNone/>
            </a:pPr>
            <a:r>
              <a:rPr lang="en-CA" dirty="0"/>
              <a:t>Clusters data into groups based on similarity or proximity</a:t>
            </a:r>
          </a:p>
          <a:p>
            <a:endParaRPr lang="en-US" dirty="0"/>
          </a:p>
        </p:txBody>
      </p:sp>
      <p:sp>
        <p:nvSpPr>
          <p:cNvPr id="5" name="TextBox 4">
            <a:extLst>
              <a:ext uri="{FF2B5EF4-FFF2-40B4-BE49-F238E27FC236}">
                <a16:creationId xmlns:a16="http://schemas.microsoft.com/office/drawing/2014/main" id="{9FF45FFD-A1DE-4816-B10D-7B5DE8607B7F}"/>
              </a:ext>
            </a:extLst>
          </p:cNvPr>
          <p:cNvSpPr txBox="1"/>
          <p:nvPr/>
        </p:nvSpPr>
        <p:spPr>
          <a:xfrm>
            <a:off x="838200" y="5388570"/>
            <a:ext cx="6096000" cy="1200329"/>
          </a:xfrm>
          <a:prstGeom prst="rect">
            <a:avLst/>
          </a:prstGeom>
          <a:noFill/>
        </p:spPr>
        <p:txBody>
          <a:bodyPr wrap="square">
            <a:spAutoFit/>
          </a:bodyPr>
          <a:lstStyle/>
          <a:p>
            <a:r>
              <a:rPr lang="en-US" dirty="0">
                <a:hlinkClick r:id="rId2"/>
              </a:rPr>
              <a:t>https://www.codecademy.com/learn/introduction-to-supervised-learning-skill-path/modules/k-nearest-neighbors-skill-path/cheatsheet</a:t>
            </a:r>
            <a:r>
              <a:rPr lang="en-US" dirty="0"/>
              <a:t> </a:t>
            </a:r>
          </a:p>
          <a:p>
            <a:r>
              <a:rPr lang="en-US" dirty="0">
                <a:hlinkClick r:id="rId3"/>
              </a:rPr>
              <a:t>https://en.wikipedia.org/wiki/K-nearest_neighbors_algorithm</a:t>
            </a:r>
            <a:r>
              <a:rPr lang="en-US" dirty="0"/>
              <a:t> </a:t>
            </a:r>
          </a:p>
        </p:txBody>
      </p:sp>
      <p:pic>
        <p:nvPicPr>
          <p:cNvPr id="7" name="Picture 6" descr="Map&#10;&#10;Description automatically generated">
            <a:extLst>
              <a:ext uri="{FF2B5EF4-FFF2-40B4-BE49-F238E27FC236}">
                <a16:creationId xmlns:a16="http://schemas.microsoft.com/office/drawing/2014/main" id="{53A0239E-3223-4A0A-8457-F21D84480B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829" y="3095928"/>
            <a:ext cx="3364176" cy="2207912"/>
          </a:xfrm>
          <a:prstGeom prst="rect">
            <a:avLst/>
          </a:prstGeom>
        </p:spPr>
      </p:pic>
      <p:pic>
        <p:nvPicPr>
          <p:cNvPr id="9" name="Picture 8" descr="A picture containing icon&#10;&#10;Description automatically generated">
            <a:extLst>
              <a:ext uri="{FF2B5EF4-FFF2-40B4-BE49-F238E27FC236}">
                <a16:creationId xmlns:a16="http://schemas.microsoft.com/office/drawing/2014/main" id="{93F63451-47BD-4FB6-9B5A-424B860755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4349" y="1283189"/>
            <a:ext cx="2679648" cy="2419803"/>
          </a:xfrm>
          <a:prstGeom prst="rect">
            <a:avLst/>
          </a:prstGeom>
        </p:spPr>
      </p:pic>
      <p:sp>
        <p:nvSpPr>
          <p:cNvPr id="11" name="TextBox 10">
            <a:extLst>
              <a:ext uri="{FF2B5EF4-FFF2-40B4-BE49-F238E27FC236}">
                <a16:creationId xmlns:a16="http://schemas.microsoft.com/office/drawing/2014/main" id="{29522230-2CC9-4D6D-95AC-FAE978C4878B}"/>
              </a:ext>
            </a:extLst>
          </p:cNvPr>
          <p:cNvSpPr txBox="1"/>
          <p:nvPr/>
        </p:nvSpPr>
        <p:spPr>
          <a:xfrm>
            <a:off x="7064829" y="3776306"/>
            <a:ext cx="3962400" cy="2862322"/>
          </a:xfrm>
          <a:prstGeom prst="rect">
            <a:avLst/>
          </a:prstGeom>
          <a:noFill/>
        </p:spPr>
        <p:txBody>
          <a:bodyPr wrap="square">
            <a:spAutoFit/>
          </a:bodyPr>
          <a:lstStyle/>
          <a:p>
            <a:r>
              <a:rPr lang="en-US" dirty="0"/>
              <a:t>Example of </a:t>
            </a:r>
            <a:r>
              <a:rPr lang="en-US" i="1" dirty="0"/>
              <a:t>k</a:t>
            </a:r>
            <a:r>
              <a:rPr lang="en-US" dirty="0"/>
              <a:t>-NN classification. The test sample (green dot) should be classified either to blue squares or to red triangles. If </a:t>
            </a:r>
            <a:r>
              <a:rPr lang="en-US" i="1" dirty="0"/>
              <a:t>k = 3</a:t>
            </a:r>
            <a:r>
              <a:rPr lang="en-US" dirty="0"/>
              <a:t> (solid line circle) it is assigned to the red triangles because there are 2 triangles and only 1 square inside the inner circle. If </a:t>
            </a:r>
            <a:r>
              <a:rPr lang="en-US" i="1" dirty="0"/>
              <a:t>k = 5</a:t>
            </a:r>
            <a:r>
              <a:rPr lang="en-US" dirty="0"/>
              <a:t> (dashed line circle) it is assigned to the blue squares (3 squares vs. 2 triangles inside the outer circle).</a:t>
            </a:r>
          </a:p>
        </p:txBody>
      </p:sp>
    </p:spTree>
    <p:extLst>
      <p:ext uri="{BB962C8B-B14F-4D97-AF65-F5344CB8AC3E}">
        <p14:creationId xmlns:p14="http://schemas.microsoft.com/office/powerpoint/2010/main" val="2044250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5DD12-3F2A-440E-A5E3-D30E8DFD409C}"/>
              </a:ext>
            </a:extLst>
          </p:cNvPr>
          <p:cNvSpPr>
            <a:spLocks noGrp="1"/>
          </p:cNvSpPr>
          <p:nvPr>
            <p:ph type="title"/>
          </p:nvPr>
        </p:nvSpPr>
        <p:spPr/>
        <p:txBody>
          <a:bodyPr/>
          <a:lstStyle/>
          <a:p>
            <a:r>
              <a:rPr lang="en-US" dirty="0"/>
              <a:t>Learning Algorithms</a:t>
            </a:r>
          </a:p>
        </p:txBody>
      </p:sp>
      <p:sp>
        <p:nvSpPr>
          <p:cNvPr id="3" name="Content Placeholder 2">
            <a:extLst>
              <a:ext uri="{FF2B5EF4-FFF2-40B4-BE49-F238E27FC236}">
                <a16:creationId xmlns:a16="http://schemas.microsoft.com/office/drawing/2014/main" id="{85341FA3-A3AC-48DE-9459-E60A087465DD}"/>
              </a:ext>
            </a:extLst>
          </p:cNvPr>
          <p:cNvSpPr>
            <a:spLocks noGrp="1"/>
          </p:cNvSpPr>
          <p:nvPr>
            <p:ph idx="1"/>
          </p:nvPr>
        </p:nvSpPr>
        <p:spPr>
          <a:xfrm>
            <a:off x="838199" y="5159829"/>
            <a:ext cx="10156371" cy="1017134"/>
          </a:xfrm>
        </p:spPr>
        <p:txBody>
          <a:bodyPr/>
          <a:lstStyle/>
          <a:p>
            <a:pPr marL="0" indent="0">
              <a:buNone/>
            </a:pPr>
            <a:r>
              <a:rPr lang="en-CA" dirty="0"/>
              <a:t>A learning algorithm is a method or system used to update the weights between connections</a:t>
            </a:r>
            <a:endParaRPr lang="en-US" dirty="0"/>
          </a:p>
        </p:txBody>
      </p:sp>
      <p:pic>
        <p:nvPicPr>
          <p:cNvPr id="5" name="Picture 4" descr="Diagram&#10;&#10;Description automatically generated">
            <a:extLst>
              <a:ext uri="{FF2B5EF4-FFF2-40B4-BE49-F238E27FC236}">
                <a16:creationId xmlns:a16="http://schemas.microsoft.com/office/drawing/2014/main" id="{54544293-0E1A-4D78-B7C9-11804437DE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0196" y="1428222"/>
            <a:ext cx="7572375" cy="3581400"/>
          </a:xfrm>
          <a:prstGeom prst="rect">
            <a:avLst/>
          </a:prstGeom>
        </p:spPr>
      </p:pic>
      <p:sp>
        <p:nvSpPr>
          <p:cNvPr id="7" name="TextBox 6">
            <a:extLst>
              <a:ext uri="{FF2B5EF4-FFF2-40B4-BE49-F238E27FC236}">
                <a16:creationId xmlns:a16="http://schemas.microsoft.com/office/drawing/2014/main" id="{CCF42511-7BD4-40F4-BC07-694BAE0F5386}"/>
              </a:ext>
            </a:extLst>
          </p:cNvPr>
          <p:cNvSpPr txBox="1"/>
          <p:nvPr/>
        </p:nvSpPr>
        <p:spPr>
          <a:xfrm>
            <a:off x="838199" y="6123543"/>
            <a:ext cx="6093724" cy="369332"/>
          </a:xfrm>
          <a:prstGeom prst="rect">
            <a:avLst/>
          </a:prstGeom>
          <a:noFill/>
        </p:spPr>
        <p:txBody>
          <a:bodyPr wrap="square">
            <a:spAutoFit/>
          </a:bodyPr>
          <a:lstStyle/>
          <a:p>
            <a:r>
              <a:rPr lang="en-US" dirty="0"/>
              <a:t>Image: </a:t>
            </a:r>
            <a:r>
              <a:rPr lang="en-US" dirty="0">
                <a:hlinkClick r:id="rId3"/>
              </a:rPr>
              <a:t>https://demyank.tistory.com/351</a:t>
            </a:r>
            <a:r>
              <a:rPr lang="en-US" dirty="0"/>
              <a:t> </a:t>
            </a:r>
          </a:p>
        </p:txBody>
      </p:sp>
    </p:spTree>
    <p:extLst>
      <p:ext uri="{BB962C8B-B14F-4D97-AF65-F5344CB8AC3E}">
        <p14:creationId xmlns:p14="http://schemas.microsoft.com/office/powerpoint/2010/main" val="975267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DF4D8-C52E-459D-94E2-4242F10D56CD}"/>
              </a:ext>
            </a:extLst>
          </p:cNvPr>
          <p:cNvSpPr>
            <a:spLocks noGrp="1"/>
          </p:cNvSpPr>
          <p:nvPr>
            <p:ph type="title"/>
          </p:nvPr>
        </p:nvSpPr>
        <p:spPr/>
        <p:txBody>
          <a:bodyPr/>
          <a:lstStyle/>
          <a:p>
            <a:r>
              <a:rPr lang="en-US" dirty="0"/>
              <a:t>Hebbian Learning</a:t>
            </a:r>
          </a:p>
        </p:txBody>
      </p:sp>
      <p:sp>
        <p:nvSpPr>
          <p:cNvPr id="3" name="Content Placeholder 2">
            <a:extLst>
              <a:ext uri="{FF2B5EF4-FFF2-40B4-BE49-F238E27FC236}">
                <a16:creationId xmlns:a16="http://schemas.microsoft.com/office/drawing/2014/main" id="{5AEBC1D4-59A2-4A8B-802E-5B8227428CA6}"/>
              </a:ext>
            </a:extLst>
          </p:cNvPr>
          <p:cNvSpPr>
            <a:spLocks noGrp="1"/>
          </p:cNvSpPr>
          <p:nvPr>
            <p:ph idx="1"/>
          </p:nvPr>
        </p:nvSpPr>
        <p:spPr>
          <a:xfrm>
            <a:off x="838200" y="5040085"/>
            <a:ext cx="10515600" cy="1136877"/>
          </a:xfrm>
        </p:spPr>
        <p:txBody>
          <a:bodyPr/>
          <a:lstStyle/>
          <a:p>
            <a:pPr marL="0" indent="0">
              <a:buNone/>
            </a:pPr>
            <a:r>
              <a:rPr lang="en-US" dirty="0"/>
              <a:t>Often summarized as "Cells that fire together wire together."</a:t>
            </a:r>
          </a:p>
          <a:p>
            <a:pPr marL="0" indent="0">
              <a:buNone/>
            </a:pPr>
            <a:endParaRPr lang="en-US" dirty="0"/>
          </a:p>
        </p:txBody>
      </p:sp>
      <p:sp>
        <p:nvSpPr>
          <p:cNvPr id="5" name="TextBox 4">
            <a:extLst>
              <a:ext uri="{FF2B5EF4-FFF2-40B4-BE49-F238E27FC236}">
                <a16:creationId xmlns:a16="http://schemas.microsoft.com/office/drawing/2014/main" id="{88CE30FA-7E06-4544-B060-0E504253EA65}"/>
              </a:ext>
            </a:extLst>
          </p:cNvPr>
          <p:cNvSpPr txBox="1"/>
          <p:nvPr/>
        </p:nvSpPr>
        <p:spPr>
          <a:xfrm>
            <a:off x="838200" y="5569545"/>
            <a:ext cx="10069285" cy="923330"/>
          </a:xfrm>
          <a:prstGeom prst="rect">
            <a:avLst/>
          </a:prstGeom>
          <a:noFill/>
        </p:spPr>
        <p:txBody>
          <a:bodyPr wrap="square">
            <a:spAutoFit/>
          </a:bodyPr>
          <a:lstStyle/>
          <a:p>
            <a:r>
              <a:rPr lang="en-US" sz="1800" b="0" i="0" u="sng" strike="noStrike" dirty="0">
                <a:solidFill>
                  <a:srgbClr val="1155CC"/>
                </a:solidFill>
                <a:effectLst/>
                <a:latin typeface="Arial" panose="020B0604020202020204" pitchFamily="34" charset="0"/>
                <a:hlinkClick r:id="rId2"/>
              </a:rPr>
              <a:t>https://en.wikipedia.org/wiki/Hebbian_theory</a:t>
            </a:r>
            <a:endParaRPr lang="en-US" sz="1800" b="0" i="0" u="sng" strike="noStrike" dirty="0">
              <a:solidFill>
                <a:srgbClr val="1155CC"/>
              </a:solidFill>
              <a:effectLst/>
              <a:latin typeface="Arial" panose="020B0604020202020204" pitchFamily="34" charset="0"/>
            </a:endParaRPr>
          </a:p>
          <a:p>
            <a:r>
              <a:rPr lang="en-US" u="sng" dirty="0" err="1">
                <a:solidFill>
                  <a:srgbClr val="1155CC"/>
                </a:solidFill>
                <a:latin typeface="Arial" panose="020B0604020202020204" pitchFamily="34" charset="0"/>
              </a:rPr>
              <a:t>Image:</a:t>
            </a:r>
            <a:r>
              <a:rPr lang="en-US" u="sng" dirty="0" err="1">
                <a:solidFill>
                  <a:srgbClr val="1155CC"/>
                </a:solidFill>
                <a:latin typeface="Arial" panose="020B0604020202020204" pitchFamily="34" charset="0"/>
                <a:hlinkClick r:id="rId3"/>
              </a:rPr>
              <a:t>https</a:t>
            </a:r>
            <a:r>
              <a:rPr lang="en-US" u="sng" dirty="0">
                <a:solidFill>
                  <a:srgbClr val="1155CC"/>
                </a:solidFill>
                <a:latin typeface="Arial" panose="020B0604020202020204" pitchFamily="34" charset="0"/>
                <a:hlinkClick r:id="rId3"/>
              </a:rPr>
              <a:t>://www.researchgate.net/publication/262150025_Sparse_Distributed_Memory_understanding_the_speed_and_robustness_of_expert_memory</a:t>
            </a:r>
            <a:r>
              <a:rPr lang="en-US" u="sng" dirty="0">
                <a:solidFill>
                  <a:srgbClr val="1155CC"/>
                </a:solidFill>
                <a:latin typeface="Arial" panose="020B0604020202020204" pitchFamily="34" charset="0"/>
              </a:rPr>
              <a:t> </a:t>
            </a:r>
            <a:r>
              <a:rPr lang="en-US" sz="1800" b="0" i="0" u="none" strike="noStrike" dirty="0">
                <a:solidFill>
                  <a:srgbClr val="000000"/>
                </a:solidFill>
                <a:effectLst/>
                <a:latin typeface="Arial" panose="020B0604020202020204" pitchFamily="34" charset="0"/>
              </a:rPr>
              <a:t> </a:t>
            </a:r>
            <a:endParaRPr lang="en-US" dirty="0"/>
          </a:p>
        </p:txBody>
      </p:sp>
      <p:pic>
        <p:nvPicPr>
          <p:cNvPr id="9" name="Picture 8" descr="Chart, diagram&#10;&#10;Description automatically generated">
            <a:extLst>
              <a:ext uri="{FF2B5EF4-FFF2-40B4-BE49-F238E27FC236}">
                <a16:creationId xmlns:a16="http://schemas.microsoft.com/office/drawing/2014/main" id="{88DC9358-85EB-4F7F-8CEB-2E6A1D63A7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5356" y="1970315"/>
            <a:ext cx="8338269" cy="2732314"/>
          </a:xfrm>
          <a:prstGeom prst="rect">
            <a:avLst/>
          </a:prstGeom>
        </p:spPr>
      </p:pic>
    </p:spTree>
    <p:extLst>
      <p:ext uri="{BB962C8B-B14F-4D97-AF65-F5344CB8AC3E}">
        <p14:creationId xmlns:p14="http://schemas.microsoft.com/office/powerpoint/2010/main" val="2897236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A4E1C-2F7F-4E53-8EBE-ECB7A8CF9F85}"/>
              </a:ext>
            </a:extLst>
          </p:cNvPr>
          <p:cNvSpPr>
            <a:spLocks noGrp="1"/>
          </p:cNvSpPr>
          <p:nvPr>
            <p:ph type="title"/>
          </p:nvPr>
        </p:nvSpPr>
        <p:spPr/>
        <p:txBody>
          <a:bodyPr/>
          <a:lstStyle/>
          <a:p>
            <a:r>
              <a:rPr lang="en-US" dirty="0"/>
              <a:t>Backpropagation</a:t>
            </a:r>
          </a:p>
        </p:txBody>
      </p:sp>
      <p:sp>
        <p:nvSpPr>
          <p:cNvPr id="3" name="Content Placeholder 2">
            <a:extLst>
              <a:ext uri="{FF2B5EF4-FFF2-40B4-BE49-F238E27FC236}">
                <a16:creationId xmlns:a16="http://schemas.microsoft.com/office/drawing/2014/main" id="{E14ECCA2-4E7A-49C8-A831-B54DE60884E9}"/>
              </a:ext>
            </a:extLst>
          </p:cNvPr>
          <p:cNvSpPr>
            <a:spLocks noGrp="1"/>
          </p:cNvSpPr>
          <p:nvPr>
            <p:ph idx="1"/>
          </p:nvPr>
        </p:nvSpPr>
        <p:spPr/>
        <p:txBody>
          <a:bodyPr/>
          <a:lstStyle/>
          <a:p>
            <a:r>
              <a:rPr lang="en-CA" dirty="0"/>
              <a:t>Described previously (</a:t>
            </a:r>
            <a:r>
              <a:rPr lang="en-CA" dirty="0">
                <a:hlinkClick r:id="rId2"/>
              </a:rPr>
              <a:t>https://ethics.mooc.ca/presentation/59</a:t>
            </a:r>
            <a:r>
              <a:rPr lang="en-CA" dirty="0"/>
              <a:t>)</a:t>
            </a:r>
          </a:p>
          <a:p>
            <a:r>
              <a:rPr lang="en-CA" dirty="0"/>
              <a:t>Errors are measured and correction sent back through the network</a:t>
            </a:r>
            <a:endParaRPr lang="en-US" dirty="0"/>
          </a:p>
        </p:txBody>
      </p:sp>
      <p:pic>
        <p:nvPicPr>
          <p:cNvPr id="5" name="Picture 4" descr="Diagram&#10;&#10;Description automatically generated">
            <a:extLst>
              <a:ext uri="{FF2B5EF4-FFF2-40B4-BE49-F238E27FC236}">
                <a16:creationId xmlns:a16="http://schemas.microsoft.com/office/drawing/2014/main" id="{DD59D1FE-EECE-4E7A-9710-15E63A0AB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7132" y="2852258"/>
            <a:ext cx="6641008" cy="3459642"/>
          </a:xfrm>
          <a:prstGeom prst="rect">
            <a:avLst/>
          </a:prstGeom>
        </p:spPr>
      </p:pic>
      <p:sp>
        <p:nvSpPr>
          <p:cNvPr id="7" name="TextBox 6">
            <a:extLst>
              <a:ext uri="{FF2B5EF4-FFF2-40B4-BE49-F238E27FC236}">
                <a16:creationId xmlns:a16="http://schemas.microsoft.com/office/drawing/2014/main" id="{697E271F-234B-485A-9BC8-DA7E987A567F}"/>
              </a:ext>
            </a:extLst>
          </p:cNvPr>
          <p:cNvSpPr txBox="1"/>
          <p:nvPr/>
        </p:nvSpPr>
        <p:spPr>
          <a:xfrm>
            <a:off x="838200" y="6311900"/>
            <a:ext cx="8226187" cy="369332"/>
          </a:xfrm>
          <a:prstGeom prst="rect">
            <a:avLst/>
          </a:prstGeom>
          <a:noFill/>
        </p:spPr>
        <p:txBody>
          <a:bodyPr wrap="square">
            <a:spAutoFit/>
          </a:bodyPr>
          <a:lstStyle/>
          <a:p>
            <a:r>
              <a:rPr lang="en-US" dirty="0">
                <a:hlinkClick r:id="rId4"/>
              </a:rPr>
              <a:t>https://www.guru99.com/backpropogation-neural-network.html</a:t>
            </a:r>
            <a:r>
              <a:rPr lang="en-US" dirty="0"/>
              <a:t> </a:t>
            </a:r>
          </a:p>
        </p:txBody>
      </p:sp>
    </p:spTree>
    <p:extLst>
      <p:ext uri="{BB962C8B-B14F-4D97-AF65-F5344CB8AC3E}">
        <p14:creationId xmlns:p14="http://schemas.microsoft.com/office/powerpoint/2010/main" val="35398385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575</TotalTime>
  <Words>1436</Words>
  <Application>Microsoft Office PowerPoint</Application>
  <PresentationFormat>Widescreen</PresentationFormat>
  <Paragraphs>116</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Tools and Algorithms</vt:lpstr>
      <vt:lpstr>Tools and Algorithms</vt:lpstr>
      <vt:lpstr>Artificial Intelligence</vt:lpstr>
      <vt:lpstr>Types of Machine Learning</vt:lpstr>
      <vt:lpstr>K-Means Clustering</vt:lpstr>
      <vt:lpstr>K-Nearest Neighbors</vt:lpstr>
      <vt:lpstr>Learning Algorithms</vt:lpstr>
      <vt:lpstr>Hebbian Learning</vt:lpstr>
      <vt:lpstr>Backpropagation</vt:lpstr>
      <vt:lpstr>Group Method of Data Handling (GMDH)</vt:lpstr>
      <vt:lpstr>Competitive Learning</vt:lpstr>
      <vt:lpstr>Neuroevolution</vt:lpstr>
      <vt:lpstr>Restricted Boltzmann Machine</vt:lpstr>
      <vt:lpstr>Network Topology</vt:lpstr>
      <vt:lpstr>Topologies</vt:lpstr>
      <vt:lpstr>Feedforward Neural Networks</vt:lpstr>
      <vt:lpstr>Radial Basis Networks</vt:lpstr>
      <vt:lpstr>Convolutional Neural Network</vt:lpstr>
      <vt:lpstr>Recurrent Neural Networks</vt:lpstr>
      <vt:lpstr>Long short-term memory (LSTM)</vt:lpstr>
      <vt:lpstr>Hopfield Networks</vt:lpstr>
      <vt:lpstr>Attractor Networks</vt:lpstr>
      <vt:lpstr>Deep Learning</vt:lpstr>
      <vt:lpstr>Frameworks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Tools and Algorithms</dc:title>
  <dc:creator>Stephen Downes</dc:creator>
  <cp:lastModifiedBy>Stephen Downes</cp:lastModifiedBy>
  <cp:revision>6</cp:revision>
  <dcterms:created xsi:type="dcterms:W3CDTF">2021-12-07T16:04:33Z</dcterms:created>
  <dcterms:modified xsi:type="dcterms:W3CDTF">2021-12-08T21:39:15Z</dcterms:modified>
</cp:coreProperties>
</file>