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68" r:id="rId3"/>
    <p:sldId id="269" r:id="rId4"/>
    <p:sldId id="270" r:id="rId5"/>
    <p:sldId id="271" r:id="rId6"/>
    <p:sldId id="27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06" autoAdjust="0"/>
    <p:restoredTop sz="94660"/>
  </p:normalViewPr>
  <p:slideViewPr>
    <p:cSldViewPr snapToGrid="0">
      <p:cViewPr varScale="1">
        <p:scale>
          <a:sx n="63" d="100"/>
          <a:sy n="63" d="100"/>
        </p:scale>
        <p:origin x="84" y="1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2084-3DC5-4071-8329-262BF088E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85765-990D-4310-AA2D-C37B0ED108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8FFA3E-0489-468B-AC56-7797B5ACBC65}"/>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44EC4095-4A3B-4499-83A2-0AB076935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0BDEC-947E-4BEA-866A-0D036AAF7625}"/>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93243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CCEB-B720-45B9-AC6B-709500B07C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04BA0-1629-4BD9-85A9-8CB738A686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433A1-74A6-4AEC-A1FC-F7AC9F4D5CD2}"/>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AB97B1AF-D066-4B0F-9159-B103D71C3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E5023-1138-48AB-9186-5B8C24510B58}"/>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121668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EC9275-CB94-41D7-A1D7-C3EF4BBD71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E6771D-77B9-475C-9161-B14B148AEC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D5480-D7A4-4B74-BF6A-C58D81A2F6E3}"/>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0B214BF9-2DFB-49CD-A70C-B7FB4E0AE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0B581-E233-4514-8FF5-B2D0227B7AB7}"/>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15876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9CED-61B3-425D-ADC6-E15F95199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A4B9D-8305-4AA9-8C49-7BFEB5FC60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DB859-7955-4661-80FC-A4C16D530A8E}"/>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958C8D9F-D74E-46F2-A303-6D87654AF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28439-D08B-45B3-8530-E0035D911485}"/>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38966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DC35-D244-4C26-8845-AB7132563B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F94AE9-C4A7-4E05-AEEA-B895F0A88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9B2918-918C-44AD-B3DA-49C73BA7459C}"/>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B2918C1A-2F7D-4C3E-BEB3-8CF858A3F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90D9E-A153-41A7-9027-8F83AAAF8F98}"/>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60757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4F7F-C9E2-4F9A-80DC-E7EC362DC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526808-199D-4E22-BDB9-0B19F6B31C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15A3C-7F6B-4359-95C4-0DEC972AB4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DBD48C-5357-4275-95BB-A43690056EC9}"/>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6" name="Footer Placeholder 5">
            <a:extLst>
              <a:ext uri="{FF2B5EF4-FFF2-40B4-BE49-F238E27FC236}">
                <a16:creationId xmlns:a16="http://schemas.microsoft.com/office/drawing/2014/main" id="{C84F2FFD-6E5A-45FA-A16F-880243E93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0DD38-80F1-497A-A58A-7B79E30870C3}"/>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202679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5B42-A894-45E2-852D-A4B0B49474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061B9-9956-48F3-96D1-BDF96270B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A44E0-53CC-4BCA-A535-A08F571A26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0D2210-42F0-4DFF-ADF2-D1162FBD9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0454F-D5D5-4BDE-9D32-0A4172118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908834-3493-4484-B4CF-1C270439552D}"/>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8" name="Footer Placeholder 7">
            <a:extLst>
              <a:ext uri="{FF2B5EF4-FFF2-40B4-BE49-F238E27FC236}">
                <a16:creationId xmlns:a16="http://schemas.microsoft.com/office/drawing/2014/main" id="{B4A4F131-6378-4518-AF0F-24E9FE9B15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0283A9-9207-4E15-BE55-68453BE86179}"/>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76290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9684-EE1A-49D8-9C31-1818D80B93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A5174-1942-4487-A256-BB39FFA9674B}"/>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4" name="Footer Placeholder 3">
            <a:extLst>
              <a:ext uri="{FF2B5EF4-FFF2-40B4-BE49-F238E27FC236}">
                <a16:creationId xmlns:a16="http://schemas.microsoft.com/office/drawing/2014/main" id="{75E26990-2242-4B80-AA88-A5DE558680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4A9DC3-A3CB-4D00-A618-B769B58FE8A9}"/>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284971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16D72-B4D2-4AA8-ACB5-DBA1D1BCFEB3}"/>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3" name="Footer Placeholder 2">
            <a:extLst>
              <a:ext uri="{FF2B5EF4-FFF2-40B4-BE49-F238E27FC236}">
                <a16:creationId xmlns:a16="http://schemas.microsoft.com/office/drawing/2014/main" id="{1137FF38-BE8D-4646-9667-505232B1C0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B62921-E267-4ADC-A1BD-EFD4C5B8386C}"/>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204417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42EE-838E-4639-BD11-307768000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D3C941-92FE-4AE4-8DDA-C3DD8FB62C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EE1F16-D4AC-4E5E-A490-CE25A2F78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F8EC7-B0EA-49F2-B0F1-F7F4F65C24A1}"/>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6" name="Footer Placeholder 5">
            <a:extLst>
              <a:ext uri="{FF2B5EF4-FFF2-40B4-BE49-F238E27FC236}">
                <a16:creationId xmlns:a16="http://schemas.microsoft.com/office/drawing/2014/main" id="{C97BB23C-A122-4FA1-9187-5B296CD61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459D3-7A76-4730-A522-BDD51BC6275F}"/>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54631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B7B8-84CC-4D3F-B98D-6371C2FB7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9F265-B517-4CDB-BFAE-79747321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08E115-406C-4BA1-863D-B7727B0C9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C6658-8E91-415E-9A44-EDB4E0A78B0D}"/>
              </a:ext>
            </a:extLst>
          </p:cNvPr>
          <p:cNvSpPr>
            <a:spLocks noGrp="1"/>
          </p:cNvSpPr>
          <p:nvPr>
            <p:ph type="dt" sz="half" idx="10"/>
          </p:nvPr>
        </p:nvSpPr>
        <p:spPr/>
        <p:txBody>
          <a:bodyPr/>
          <a:lstStyle/>
          <a:p>
            <a:fld id="{035ACCAD-2FCF-41EB-9989-9678AC66F511}" type="datetimeFigureOut">
              <a:rPr lang="en-US" smtClean="0"/>
              <a:t>12/4/2021</a:t>
            </a:fld>
            <a:endParaRPr lang="en-US"/>
          </a:p>
        </p:txBody>
      </p:sp>
      <p:sp>
        <p:nvSpPr>
          <p:cNvPr id="6" name="Footer Placeholder 5">
            <a:extLst>
              <a:ext uri="{FF2B5EF4-FFF2-40B4-BE49-F238E27FC236}">
                <a16:creationId xmlns:a16="http://schemas.microsoft.com/office/drawing/2014/main" id="{CD0133CE-0A45-44BA-AA3E-B83E7186B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A510F-0E79-45CA-A946-36F3204B8753}"/>
              </a:ext>
            </a:extLst>
          </p:cNvPr>
          <p:cNvSpPr>
            <a:spLocks noGrp="1"/>
          </p:cNvSpPr>
          <p:nvPr>
            <p:ph type="sldNum" sz="quarter" idx="12"/>
          </p:nvPr>
        </p:nvSpPr>
        <p:spPr/>
        <p:txBody>
          <a:bodyPr/>
          <a:lstStyle/>
          <a:p>
            <a:fld id="{9996C3E3-312E-476F-A3BA-FCEAC6EA58A4}" type="slidenum">
              <a:rPr lang="en-US" smtClean="0"/>
              <a:t>‹#›</a:t>
            </a:fld>
            <a:endParaRPr lang="en-US"/>
          </a:p>
        </p:txBody>
      </p:sp>
    </p:spTree>
    <p:extLst>
      <p:ext uri="{BB962C8B-B14F-4D97-AF65-F5344CB8AC3E}">
        <p14:creationId xmlns:p14="http://schemas.microsoft.com/office/powerpoint/2010/main" val="389468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7839DE-E784-4E8A-B725-CF75BC96F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4F0CE-0123-46B8-A9D8-B3F44370A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D1382-A16B-440D-9397-96356A9F83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ACCAD-2FCF-41EB-9989-9678AC66F511}" type="datetimeFigureOut">
              <a:rPr lang="en-US" smtClean="0"/>
              <a:t>12/4/2021</a:t>
            </a:fld>
            <a:endParaRPr lang="en-US"/>
          </a:p>
        </p:txBody>
      </p:sp>
      <p:sp>
        <p:nvSpPr>
          <p:cNvPr id="5" name="Footer Placeholder 4">
            <a:extLst>
              <a:ext uri="{FF2B5EF4-FFF2-40B4-BE49-F238E27FC236}">
                <a16:creationId xmlns:a16="http://schemas.microsoft.com/office/drawing/2014/main" id="{93EC6A7F-8A47-4586-9155-21E10997E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187A70-C098-4AC6-83CB-957039B81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6C3E3-312E-476F-A3BA-FCEAC6EA58A4}" type="slidenum">
              <a:rPr lang="en-US" smtClean="0"/>
              <a:t>‹#›</a:t>
            </a:fld>
            <a:endParaRPr lang="en-US"/>
          </a:p>
        </p:txBody>
      </p:sp>
    </p:spTree>
    <p:extLst>
      <p:ext uri="{BB962C8B-B14F-4D97-AF65-F5344CB8AC3E}">
        <p14:creationId xmlns:p14="http://schemas.microsoft.com/office/powerpoint/2010/main" val="138256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3.weforum.org/docs/WEF_ITTC_PersonalDataNewAsset_Report_201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tackoverflow.com/questions/64726931/does-my-er-diagram-properly-represent-a-basic-websit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ookdown.org/marklhc/notes_bookdown/missing-data.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liendahl.com/2019/04/20/a-data-quality-mind-map/"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89/big.2018.0083"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www.scaleoutsoftware.com/technology/why-use-real-time-digital-twins-for-streaming-analytic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edium.com/idinsight-blog/the-case-for-iteration-in-qualitative-research-design-e07ed1314756" TargetMode="External"/><Relationship Id="rId2" Type="http://schemas.openxmlformats.org/officeDocument/2006/relationships/hyperlink" Target="https://epress.lib.uts.edu.au/journals/index.php/JLA/article/view/6589/7307"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ight, dark, night, night sky&#10;&#10;Description automatically generated">
            <a:extLst>
              <a:ext uri="{FF2B5EF4-FFF2-40B4-BE49-F238E27FC236}">
                <a16:creationId xmlns:a16="http://schemas.microsoft.com/office/drawing/2014/main" id="{33951CF7-A272-42B0-8D17-4B2D007C4D7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112" b="1"/>
          <a:stretch/>
        </p:blipFill>
        <p:spPr>
          <a:xfrm>
            <a:off x="20" y="1"/>
            <a:ext cx="12191980" cy="6857999"/>
          </a:xfrm>
          <a:prstGeom prst="rect">
            <a:avLst/>
          </a:prstGeom>
        </p:spPr>
      </p:pic>
      <p:sp>
        <p:nvSpPr>
          <p:cNvPr id="2" name="Title 1">
            <a:extLst>
              <a:ext uri="{FF2B5EF4-FFF2-40B4-BE49-F238E27FC236}">
                <a16:creationId xmlns:a16="http://schemas.microsoft.com/office/drawing/2014/main" id="{DDE41385-2E87-4013-A014-47B8D6809912}"/>
              </a:ext>
            </a:extLst>
          </p:cNvPr>
          <p:cNvSpPr>
            <a:spLocks noGrp="1"/>
          </p:cNvSpPr>
          <p:nvPr>
            <p:ph type="ctrTitle"/>
          </p:nvPr>
        </p:nvSpPr>
        <p:spPr>
          <a:xfrm>
            <a:off x="1524000" y="1122362"/>
            <a:ext cx="9144000" cy="2900518"/>
          </a:xfrm>
        </p:spPr>
        <p:txBody>
          <a:bodyPr>
            <a:normAutofit/>
          </a:bodyPr>
          <a:lstStyle/>
          <a:p>
            <a:r>
              <a:rPr lang="en-CA">
                <a:solidFill>
                  <a:srgbClr val="FFFFFF"/>
                </a:solidFill>
              </a:rPr>
              <a:t>Classifying Data</a:t>
            </a:r>
            <a:endParaRPr lang="en-US">
              <a:solidFill>
                <a:srgbClr val="FFFFFF"/>
              </a:solidFill>
            </a:endParaRPr>
          </a:p>
        </p:txBody>
      </p:sp>
      <p:sp>
        <p:nvSpPr>
          <p:cNvPr id="3" name="Subtitle 2">
            <a:extLst>
              <a:ext uri="{FF2B5EF4-FFF2-40B4-BE49-F238E27FC236}">
                <a16:creationId xmlns:a16="http://schemas.microsoft.com/office/drawing/2014/main" id="{F209A4EC-32C4-4D3F-B8CF-3032722C4E53}"/>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4, 2021</a:t>
            </a:r>
            <a:endParaRPr lang="en-US">
              <a:solidFill>
                <a:srgbClr val="FFFFFF"/>
              </a:solidFill>
            </a:endParaRPr>
          </a:p>
        </p:txBody>
      </p:sp>
    </p:spTree>
    <p:extLst>
      <p:ext uri="{BB962C8B-B14F-4D97-AF65-F5344CB8AC3E}">
        <p14:creationId xmlns:p14="http://schemas.microsoft.com/office/powerpoint/2010/main" val="211847484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5A29-63EA-40B5-8520-42DDF109CBE2}"/>
              </a:ext>
            </a:extLst>
          </p:cNvPr>
          <p:cNvSpPr>
            <a:spLocks noGrp="1"/>
          </p:cNvSpPr>
          <p:nvPr>
            <p:ph type="title"/>
          </p:nvPr>
        </p:nvSpPr>
        <p:spPr/>
        <p:txBody>
          <a:bodyPr/>
          <a:lstStyle/>
          <a:p>
            <a:r>
              <a:rPr lang="en-CA" dirty="0"/>
              <a:t>Data Types</a:t>
            </a:r>
            <a:endParaRPr lang="en-US" dirty="0"/>
          </a:p>
        </p:txBody>
      </p:sp>
      <p:sp>
        <p:nvSpPr>
          <p:cNvPr id="3" name="Content Placeholder 2">
            <a:extLst>
              <a:ext uri="{FF2B5EF4-FFF2-40B4-BE49-F238E27FC236}">
                <a16:creationId xmlns:a16="http://schemas.microsoft.com/office/drawing/2014/main" id="{D3C6C538-96B8-415F-A525-185438972633}"/>
              </a:ext>
            </a:extLst>
          </p:cNvPr>
          <p:cNvSpPr>
            <a:spLocks noGrp="1"/>
          </p:cNvSpPr>
          <p:nvPr>
            <p:ph idx="1"/>
          </p:nvPr>
        </p:nvSpPr>
        <p:spPr>
          <a:xfrm>
            <a:off x="5826034" y="1825625"/>
            <a:ext cx="5630092" cy="4351338"/>
          </a:xfrm>
        </p:spPr>
        <p:txBody>
          <a:bodyPr/>
          <a:lstStyle/>
          <a:p>
            <a:r>
              <a:rPr lang="en-CA" dirty="0"/>
              <a:t>Personal Data</a:t>
            </a:r>
          </a:p>
          <a:p>
            <a:pPr lvl="1"/>
            <a:r>
              <a:rPr lang="en-US" sz="1800" b="0" i="0" u="none" strike="noStrike" dirty="0">
                <a:solidFill>
                  <a:srgbClr val="000000"/>
                </a:solidFill>
                <a:effectLst/>
              </a:rPr>
              <a:t>Pentland in 2007 suggested to the World Economic Forum16 that individuals might have control over their personal data, so that “a person's data would be equivalent to their ‘money.</a:t>
            </a:r>
          </a:p>
          <a:p>
            <a:r>
              <a:rPr lang="en-US" dirty="0">
                <a:solidFill>
                  <a:srgbClr val="000000"/>
                </a:solidFill>
              </a:rPr>
              <a:t>Multimodal</a:t>
            </a:r>
          </a:p>
          <a:p>
            <a:pPr lvl="1"/>
            <a:r>
              <a:rPr lang="en-US" sz="1800" dirty="0"/>
              <a:t>not only logs of activities completed on a computer or mobile devices, but also  by  employing  such  technologies  as  biosensors,  eye  tracking,  infrared  imaging,  or wearable cameras (</a:t>
            </a:r>
            <a:r>
              <a:rPr lang="en-US" sz="1800" dirty="0" err="1"/>
              <a:t>Blikstein</a:t>
            </a:r>
            <a:r>
              <a:rPr lang="en-US" sz="1800" dirty="0"/>
              <a:t> &amp; Worsley, 2016)</a:t>
            </a:r>
          </a:p>
          <a:p>
            <a:pPr lvl="1"/>
            <a:endParaRPr lang="en-US" dirty="0"/>
          </a:p>
        </p:txBody>
      </p:sp>
      <p:sp>
        <p:nvSpPr>
          <p:cNvPr id="7" name="TextBox 6">
            <a:extLst>
              <a:ext uri="{FF2B5EF4-FFF2-40B4-BE49-F238E27FC236}">
                <a16:creationId xmlns:a16="http://schemas.microsoft.com/office/drawing/2014/main" id="{04D2F935-81E4-411C-86F7-B5ABDE2CEB6C}"/>
              </a:ext>
            </a:extLst>
          </p:cNvPr>
          <p:cNvSpPr txBox="1"/>
          <p:nvPr/>
        </p:nvSpPr>
        <p:spPr>
          <a:xfrm>
            <a:off x="838200" y="5548589"/>
            <a:ext cx="8409214" cy="369332"/>
          </a:xfrm>
          <a:prstGeom prst="rect">
            <a:avLst/>
          </a:prstGeom>
          <a:noFill/>
        </p:spPr>
        <p:txBody>
          <a:bodyPr wrap="square">
            <a:spAutoFit/>
          </a:bodyPr>
          <a:lstStyle/>
          <a:p>
            <a:r>
              <a:rPr lang="en-US" dirty="0">
                <a:hlinkClick r:id="rId2"/>
              </a:rPr>
              <a:t>http://www3.weforum.org/docs/WEF_ITTC_PersonalDataNewAsset_Report_2011.pdf</a:t>
            </a:r>
            <a:r>
              <a:rPr lang="en-US" dirty="0"/>
              <a:t> </a:t>
            </a:r>
          </a:p>
        </p:txBody>
      </p:sp>
      <p:pic>
        <p:nvPicPr>
          <p:cNvPr id="9" name="Picture 8" descr="Diagram&#10;&#10;Description automatically generated">
            <a:extLst>
              <a:ext uri="{FF2B5EF4-FFF2-40B4-BE49-F238E27FC236}">
                <a16:creationId xmlns:a16="http://schemas.microsoft.com/office/drawing/2014/main" id="{05C6B64E-BE10-412E-B41C-47A0F2AD2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64851"/>
            <a:ext cx="4472196" cy="3444512"/>
          </a:xfrm>
          <a:prstGeom prst="rect">
            <a:avLst/>
          </a:prstGeom>
        </p:spPr>
      </p:pic>
    </p:spTree>
    <p:extLst>
      <p:ext uri="{BB962C8B-B14F-4D97-AF65-F5344CB8AC3E}">
        <p14:creationId xmlns:p14="http://schemas.microsoft.com/office/powerpoint/2010/main" val="60057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412FE-6A62-4BC3-933A-4D46E4D1335A}"/>
              </a:ext>
            </a:extLst>
          </p:cNvPr>
          <p:cNvSpPr>
            <a:spLocks noGrp="1"/>
          </p:cNvSpPr>
          <p:nvPr>
            <p:ph type="title"/>
          </p:nvPr>
        </p:nvSpPr>
        <p:spPr/>
        <p:txBody>
          <a:bodyPr/>
          <a:lstStyle/>
          <a:p>
            <a:r>
              <a:rPr lang="en-CA" dirty="0"/>
              <a:t>Entities</a:t>
            </a:r>
            <a:endParaRPr lang="en-US" dirty="0"/>
          </a:p>
        </p:txBody>
      </p:sp>
      <p:pic>
        <p:nvPicPr>
          <p:cNvPr id="5" name="Content Placeholder 4" descr="Diagram&#10;&#10;Description automatically generated">
            <a:extLst>
              <a:ext uri="{FF2B5EF4-FFF2-40B4-BE49-F238E27FC236}">
                <a16:creationId xmlns:a16="http://schemas.microsoft.com/office/drawing/2014/main" id="{FA617C68-617B-4183-BB90-3BA56C7089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4078" y="1538242"/>
            <a:ext cx="8047455" cy="4351338"/>
          </a:xfrm>
        </p:spPr>
      </p:pic>
      <p:sp>
        <p:nvSpPr>
          <p:cNvPr id="7" name="TextBox 6">
            <a:extLst>
              <a:ext uri="{FF2B5EF4-FFF2-40B4-BE49-F238E27FC236}">
                <a16:creationId xmlns:a16="http://schemas.microsoft.com/office/drawing/2014/main" id="{216308A5-E6E1-4251-B88E-013C9BADDC60}"/>
              </a:ext>
            </a:extLst>
          </p:cNvPr>
          <p:cNvSpPr txBox="1"/>
          <p:nvPr/>
        </p:nvSpPr>
        <p:spPr>
          <a:xfrm>
            <a:off x="838199" y="5889580"/>
            <a:ext cx="10515599" cy="369332"/>
          </a:xfrm>
          <a:prstGeom prst="rect">
            <a:avLst/>
          </a:prstGeom>
          <a:noFill/>
        </p:spPr>
        <p:txBody>
          <a:bodyPr wrap="square">
            <a:spAutoFit/>
          </a:bodyPr>
          <a:lstStyle/>
          <a:p>
            <a:r>
              <a:rPr lang="en-US" dirty="0">
                <a:hlinkClick r:id="rId3"/>
              </a:rPr>
              <a:t>https://stackoverflow.com/questions/64726931/does-my-er-diagram-properly-represent-a-basic-website</a:t>
            </a:r>
            <a:r>
              <a:rPr lang="en-US" dirty="0"/>
              <a:t> </a:t>
            </a:r>
          </a:p>
        </p:txBody>
      </p:sp>
    </p:spTree>
    <p:extLst>
      <p:ext uri="{BB962C8B-B14F-4D97-AF65-F5344CB8AC3E}">
        <p14:creationId xmlns:p14="http://schemas.microsoft.com/office/powerpoint/2010/main" val="81769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A9EC-017A-47AA-B86E-4454BF0684E0}"/>
              </a:ext>
            </a:extLst>
          </p:cNvPr>
          <p:cNvSpPr>
            <a:spLocks noGrp="1"/>
          </p:cNvSpPr>
          <p:nvPr>
            <p:ph type="title"/>
          </p:nvPr>
        </p:nvSpPr>
        <p:spPr/>
        <p:txBody>
          <a:bodyPr/>
          <a:lstStyle/>
          <a:p>
            <a:r>
              <a:rPr lang="en-CA" dirty="0"/>
              <a:t>Omitted Data</a:t>
            </a:r>
            <a:endParaRPr lang="en-US" dirty="0"/>
          </a:p>
        </p:txBody>
      </p:sp>
      <p:sp>
        <p:nvSpPr>
          <p:cNvPr id="3" name="Content Placeholder 2">
            <a:extLst>
              <a:ext uri="{FF2B5EF4-FFF2-40B4-BE49-F238E27FC236}">
                <a16:creationId xmlns:a16="http://schemas.microsoft.com/office/drawing/2014/main" id="{29A43D1E-3F04-4991-8B50-498AA02DE69B}"/>
              </a:ext>
            </a:extLst>
          </p:cNvPr>
          <p:cNvSpPr>
            <a:spLocks noGrp="1"/>
          </p:cNvSpPr>
          <p:nvPr>
            <p:ph idx="1"/>
          </p:nvPr>
        </p:nvSpPr>
        <p:spPr>
          <a:xfrm>
            <a:off x="838200" y="1825625"/>
            <a:ext cx="3916680" cy="4351338"/>
          </a:xfrm>
        </p:spPr>
        <p:txBody>
          <a:bodyPr/>
          <a:lstStyle/>
          <a:p>
            <a:pPr marL="0" indent="0">
              <a:buNone/>
            </a:pPr>
            <a:r>
              <a:rPr lang="en-US" dirty="0"/>
              <a:t>“Omitted variable bias occurs when an algorithm lacks sufficient input information to make a truly informed prediction about someone, and learns instead to rely on available but inadequate proxy variables.” (Eckersley, et.al., 2017)</a:t>
            </a:r>
          </a:p>
        </p:txBody>
      </p:sp>
      <p:pic>
        <p:nvPicPr>
          <p:cNvPr id="5" name="Picture 4" descr="Chart, scatter chart&#10;&#10;Description automatically generated">
            <a:extLst>
              <a:ext uri="{FF2B5EF4-FFF2-40B4-BE49-F238E27FC236}">
                <a16:creationId xmlns:a16="http://schemas.microsoft.com/office/drawing/2014/main" id="{72C2DCEF-B678-44DD-8BAA-796FB29AB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766" y="1825625"/>
            <a:ext cx="5943643" cy="3671914"/>
          </a:xfrm>
          <a:prstGeom prst="rect">
            <a:avLst/>
          </a:prstGeom>
        </p:spPr>
      </p:pic>
      <p:sp>
        <p:nvSpPr>
          <p:cNvPr id="7" name="TextBox 6">
            <a:extLst>
              <a:ext uri="{FF2B5EF4-FFF2-40B4-BE49-F238E27FC236}">
                <a16:creationId xmlns:a16="http://schemas.microsoft.com/office/drawing/2014/main" id="{86029A3F-440F-4CEC-BD85-0AC9476DC3B5}"/>
              </a:ext>
            </a:extLst>
          </p:cNvPr>
          <p:cNvSpPr txBox="1"/>
          <p:nvPr/>
        </p:nvSpPr>
        <p:spPr>
          <a:xfrm>
            <a:off x="5434149" y="5309310"/>
            <a:ext cx="4385854" cy="646331"/>
          </a:xfrm>
          <a:prstGeom prst="rect">
            <a:avLst/>
          </a:prstGeom>
          <a:noFill/>
        </p:spPr>
        <p:txBody>
          <a:bodyPr wrap="square">
            <a:spAutoFit/>
          </a:bodyPr>
          <a:lstStyle/>
          <a:p>
            <a:r>
              <a:rPr lang="en-US" dirty="0">
                <a:hlinkClick r:id="rId3"/>
              </a:rPr>
              <a:t>https://bookdown.org/marklhc/notes_bookdown/missing-data.html</a:t>
            </a:r>
            <a:r>
              <a:rPr lang="en-US" dirty="0"/>
              <a:t> </a:t>
            </a:r>
          </a:p>
        </p:txBody>
      </p:sp>
    </p:spTree>
    <p:extLst>
      <p:ext uri="{BB962C8B-B14F-4D97-AF65-F5344CB8AC3E}">
        <p14:creationId xmlns:p14="http://schemas.microsoft.com/office/powerpoint/2010/main" val="1026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C4F23-A5A1-4BA7-ABE0-B879930B05A0}"/>
              </a:ext>
            </a:extLst>
          </p:cNvPr>
          <p:cNvSpPr>
            <a:spLocks noGrp="1"/>
          </p:cNvSpPr>
          <p:nvPr>
            <p:ph type="title"/>
          </p:nvPr>
        </p:nvSpPr>
        <p:spPr/>
        <p:txBody>
          <a:bodyPr/>
          <a:lstStyle/>
          <a:p>
            <a:r>
              <a:rPr lang="en-CA" dirty="0"/>
              <a:t>Data Quality</a:t>
            </a:r>
            <a:endParaRPr lang="en-US" dirty="0"/>
          </a:p>
        </p:txBody>
      </p:sp>
      <p:sp>
        <p:nvSpPr>
          <p:cNvPr id="3" name="Content Placeholder 2">
            <a:extLst>
              <a:ext uri="{FF2B5EF4-FFF2-40B4-BE49-F238E27FC236}">
                <a16:creationId xmlns:a16="http://schemas.microsoft.com/office/drawing/2014/main" id="{39CC7367-7259-4D36-911E-6DC66FE7080A}"/>
              </a:ext>
            </a:extLst>
          </p:cNvPr>
          <p:cNvSpPr>
            <a:spLocks noGrp="1"/>
          </p:cNvSpPr>
          <p:nvPr>
            <p:ph idx="1"/>
          </p:nvPr>
        </p:nvSpPr>
        <p:spPr>
          <a:xfrm>
            <a:off x="838200" y="1825625"/>
            <a:ext cx="8697686" cy="4351338"/>
          </a:xfrm>
        </p:spPr>
        <p:txBody>
          <a:bodyPr/>
          <a:lstStyle/>
          <a:p>
            <a:pPr marL="0" indent="0">
              <a:buNone/>
            </a:pPr>
            <a:r>
              <a:rPr lang="en-US" dirty="0"/>
              <a:t>“The principle of ‘representative and high quality data,’ driven by what is colloquially referred to as the ‘garbage in, garbage out’ problem, is defined as the use of appropriate inputs to an AI system.” (</a:t>
            </a:r>
            <a:r>
              <a:rPr lang="en-US" dirty="0" err="1"/>
              <a:t>Fjeld</a:t>
            </a:r>
            <a:r>
              <a:rPr lang="en-US" dirty="0"/>
              <a:t>, et.al., 2020:49)</a:t>
            </a:r>
          </a:p>
          <a:p>
            <a:pPr marL="0" indent="0">
              <a:buNone/>
            </a:pPr>
            <a:endParaRPr lang="en-US" dirty="0"/>
          </a:p>
        </p:txBody>
      </p:sp>
      <p:pic>
        <p:nvPicPr>
          <p:cNvPr id="5" name="Picture 4" descr="Diagram&#10;&#10;Description automatically generated">
            <a:extLst>
              <a:ext uri="{FF2B5EF4-FFF2-40B4-BE49-F238E27FC236}">
                <a16:creationId xmlns:a16="http://schemas.microsoft.com/office/drawing/2014/main" id="{FAC416CD-95DE-4DB1-B032-0B5EB2EB5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19" y="3509447"/>
            <a:ext cx="5922929" cy="3348553"/>
          </a:xfrm>
          <a:prstGeom prst="rect">
            <a:avLst/>
          </a:prstGeom>
        </p:spPr>
      </p:pic>
      <p:sp>
        <p:nvSpPr>
          <p:cNvPr id="7" name="TextBox 6">
            <a:extLst>
              <a:ext uri="{FF2B5EF4-FFF2-40B4-BE49-F238E27FC236}">
                <a16:creationId xmlns:a16="http://schemas.microsoft.com/office/drawing/2014/main" id="{3FB0409A-ED34-419F-BA64-9DD5C2602D6C}"/>
              </a:ext>
            </a:extLst>
          </p:cNvPr>
          <p:cNvSpPr txBox="1"/>
          <p:nvPr/>
        </p:nvSpPr>
        <p:spPr>
          <a:xfrm>
            <a:off x="6871062" y="5576798"/>
            <a:ext cx="4242163" cy="1200329"/>
          </a:xfrm>
          <a:prstGeom prst="rect">
            <a:avLst/>
          </a:prstGeom>
          <a:noFill/>
        </p:spPr>
        <p:txBody>
          <a:bodyPr wrap="square">
            <a:spAutoFit/>
          </a:bodyPr>
          <a:lstStyle/>
          <a:p>
            <a:r>
              <a:rPr lang="en-US" dirty="0"/>
              <a:t>A Data Quality Mind Map</a:t>
            </a:r>
          </a:p>
          <a:p>
            <a:r>
              <a:rPr lang="en-US" dirty="0"/>
              <a:t>20th April 2019, Henrik Gabs </a:t>
            </a:r>
            <a:r>
              <a:rPr lang="en-US" dirty="0" err="1"/>
              <a:t>Liliendahl</a:t>
            </a:r>
            <a:r>
              <a:rPr lang="en-US" dirty="0"/>
              <a:t> </a:t>
            </a:r>
            <a:r>
              <a:rPr lang="en-US" dirty="0">
                <a:hlinkClick r:id="rId3"/>
              </a:rPr>
              <a:t>https://liliendahl.com/2019/04/20/a-data-quality-mind-map/</a:t>
            </a:r>
            <a:r>
              <a:rPr lang="en-US" dirty="0"/>
              <a:t> </a:t>
            </a:r>
          </a:p>
        </p:txBody>
      </p:sp>
    </p:spTree>
    <p:extLst>
      <p:ext uri="{BB962C8B-B14F-4D97-AF65-F5344CB8AC3E}">
        <p14:creationId xmlns:p14="http://schemas.microsoft.com/office/powerpoint/2010/main" val="766226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A061AC1F-06CE-4A2B-8257-5294F3CB5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445" y="3429000"/>
            <a:ext cx="5950857" cy="2112554"/>
          </a:xfrm>
          <a:prstGeom prst="rect">
            <a:avLst/>
          </a:prstGeom>
        </p:spPr>
      </p:pic>
      <p:sp>
        <p:nvSpPr>
          <p:cNvPr id="2" name="Title 1">
            <a:extLst>
              <a:ext uri="{FF2B5EF4-FFF2-40B4-BE49-F238E27FC236}">
                <a16:creationId xmlns:a16="http://schemas.microsoft.com/office/drawing/2014/main" id="{60BF7514-0CD8-4A4D-8756-A814CA410B1F}"/>
              </a:ext>
            </a:extLst>
          </p:cNvPr>
          <p:cNvSpPr>
            <a:spLocks noGrp="1"/>
          </p:cNvSpPr>
          <p:nvPr>
            <p:ph type="title"/>
          </p:nvPr>
        </p:nvSpPr>
        <p:spPr/>
        <p:txBody>
          <a:bodyPr/>
          <a:lstStyle/>
          <a:p>
            <a:r>
              <a:rPr lang="en-US" dirty="0"/>
              <a:t>Real-Time and Dynamic Data</a:t>
            </a:r>
          </a:p>
        </p:txBody>
      </p:sp>
      <p:sp>
        <p:nvSpPr>
          <p:cNvPr id="3" name="Content Placeholder 2">
            <a:extLst>
              <a:ext uri="{FF2B5EF4-FFF2-40B4-BE49-F238E27FC236}">
                <a16:creationId xmlns:a16="http://schemas.microsoft.com/office/drawing/2014/main" id="{25246C35-12EC-4435-B8C4-36FF0A25E5A6}"/>
              </a:ext>
            </a:extLst>
          </p:cNvPr>
          <p:cNvSpPr>
            <a:spLocks noGrp="1"/>
          </p:cNvSpPr>
          <p:nvPr>
            <p:ph idx="1"/>
          </p:nvPr>
        </p:nvSpPr>
        <p:spPr/>
        <p:txBody>
          <a:bodyPr/>
          <a:lstStyle/>
          <a:p>
            <a:r>
              <a:rPr lang="en-CA" dirty="0"/>
              <a:t>Dynamic: </a:t>
            </a:r>
            <a:r>
              <a:rPr lang="en-US" dirty="0"/>
              <a:t>data sets often evolve and accumulate, so they may permit discoveries in the future that they do not permit today.</a:t>
            </a:r>
          </a:p>
          <a:p>
            <a:r>
              <a:rPr lang="en-US" dirty="0"/>
              <a:t>Real-time: online analysis and decision-making as data arrive post additional challenges</a:t>
            </a:r>
          </a:p>
          <a:p>
            <a:endParaRPr lang="en-US" dirty="0"/>
          </a:p>
        </p:txBody>
      </p:sp>
      <p:sp>
        <p:nvSpPr>
          <p:cNvPr id="7" name="TextBox 6">
            <a:extLst>
              <a:ext uri="{FF2B5EF4-FFF2-40B4-BE49-F238E27FC236}">
                <a16:creationId xmlns:a16="http://schemas.microsoft.com/office/drawing/2014/main" id="{1B16570D-9A1F-4CB6-9E0C-2E1104B2C701}"/>
              </a:ext>
            </a:extLst>
          </p:cNvPr>
          <p:cNvSpPr txBox="1"/>
          <p:nvPr/>
        </p:nvSpPr>
        <p:spPr>
          <a:xfrm>
            <a:off x="838200" y="5715298"/>
            <a:ext cx="10002882" cy="923330"/>
          </a:xfrm>
          <a:prstGeom prst="rect">
            <a:avLst/>
          </a:prstGeom>
          <a:noFill/>
        </p:spPr>
        <p:txBody>
          <a:bodyPr wrap="square">
            <a:spAutoFit/>
          </a:bodyPr>
          <a:lstStyle/>
          <a:p>
            <a:r>
              <a:rPr lang="en-US" dirty="0"/>
              <a:t>David J. Hand. (2018). Aspects of Data Ethics in a Changing World: Where Are We Now?  Big Data, Vol. 6, No. 3. Published Online:17 Sep 2018 </a:t>
            </a:r>
            <a:r>
              <a:rPr lang="en-US" dirty="0">
                <a:hlinkClick r:id="rId3"/>
              </a:rPr>
              <a:t>https://doi.org/10.1089/big.2018.0083</a:t>
            </a:r>
            <a:r>
              <a:rPr lang="en-US" dirty="0"/>
              <a:t> </a:t>
            </a:r>
          </a:p>
          <a:p>
            <a:r>
              <a:rPr lang="en-US" dirty="0">
                <a:hlinkClick r:id="rId4"/>
              </a:rPr>
              <a:t>https://www.scaleoutsoftware.com/technology/why-use-real-time-digital-twins-for-streaming-analytics/</a:t>
            </a:r>
            <a:r>
              <a:rPr lang="en-US" dirty="0"/>
              <a:t> </a:t>
            </a:r>
          </a:p>
        </p:txBody>
      </p:sp>
    </p:spTree>
    <p:extLst>
      <p:ext uri="{BB962C8B-B14F-4D97-AF65-F5344CB8AC3E}">
        <p14:creationId xmlns:p14="http://schemas.microsoft.com/office/powerpoint/2010/main" val="179250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EC65-474C-4797-9CEB-F10CDEB8CF11}"/>
              </a:ext>
            </a:extLst>
          </p:cNvPr>
          <p:cNvSpPr>
            <a:spLocks noGrp="1"/>
          </p:cNvSpPr>
          <p:nvPr>
            <p:ph type="title"/>
          </p:nvPr>
        </p:nvSpPr>
        <p:spPr/>
        <p:txBody>
          <a:bodyPr/>
          <a:lstStyle/>
          <a:p>
            <a:r>
              <a:rPr lang="en-CA" dirty="0"/>
              <a:t>Data Assemblage</a:t>
            </a:r>
            <a:endParaRPr lang="en-US" dirty="0"/>
          </a:p>
        </p:txBody>
      </p:sp>
      <p:sp>
        <p:nvSpPr>
          <p:cNvPr id="3" name="Content Placeholder 2">
            <a:extLst>
              <a:ext uri="{FF2B5EF4-FFF2-40B4-BE49-F238E27FC236}">
                <a16:creationId xmlns:a16="http://schemas.microsoft.com/office/drawing/2014/main" id="{CDF8C3F2-7D34-4674-8499-CBA602A1B7C9}"/>
              </a:ext>
            </a:extLst>
          </p:cNvPr>
          <p:cNvSpPr>
            <a:spLocks noGrp="1"/>
          </p:cNvSpPr>
          <p:nvPr>
            <p:ph idx="1"/>
          </p:nvPr>
        </p:nvSpPr>
        <p:spPr>
          <a:xfrm>
            <a:off x="838200" y="1825625"/>
            <a:ext cx="4935583" cy="4351338"/>
          </a:xfrm>
        </p:spPr>
        <p:txBody>
          <a:bodyPr/>
          <a:lstStyle/>
          <a:p>
            <a:pPr marL="0" indent="0">
              <a:buNone/>
            </a:pPr>
            <a:r>
              <a:rPr lang="en-US" dirty="0"/>
              <a:t>CDS asks us to consider the notion of the data assemblage, which  “encompasses all of the technological, political, social and economic apparatuses and elements that constitutes and frames the generation, circulation and deployment of data” Ackermann</a:t>
            </a:r>
          </a:p>
        </p:txBody>
      </p:sp>
      <p:sp>
        <p:nvSpPr>
          <p:cNvPr id="5" name="TextBox 4">
            <a:extLst>
              <a:ext uri="{FF2B5EF4-FFF2-40B4-BE49-F238E27FC236}">
                <a16:creationId xmlns:a16="http://schemas.microsoft.com/office/drawing/2014/main" id="{0EDBC952-0E90-4E69-9CFB-2827ABE57C1B}"/>
              </a:ext>
            </a:extLst>
          </p:cNvPr>
          <p:cNvSpPr txBox="1"/>
          <p:nvPr/>
        </p:nvSpPr>
        <p:spPr>
          <a:xfrm>
            <a:off x="838200" y="5525270"/>
            <a:ext cx="10993890" cy="907941"/>
          </a:xfrm>
          <a:prstGeom prst="rect">
            <a:avLst/>
          </a:prstGeom>
          <a:noFill/>
        </p:spPr>
        <p:txBody>
          <a:bodyPr wrap="square">
            <a:spAutoFit/>
          </a:bodyPr>
          <a:lstStyle/>
          <a:p>
            <a:pPr rtl="0">
              <a:spcBef>
                <a:spcPts val="0"/>
              </a:spcBef>
              <a:spcAft>
                <a:spcPts val="300"/>
              </a:spcAft>
            </a:pPr>
            <a:r>
              <a:rPr lang="en-US" sz="1600" b="0" i="0" u="none" strike="noStrike" dirty="0">
                <a:solidFill>
                  <a:srgbClr val="000000"/>
                </a:solidFill>
                <a:effectLst/>
              </a:rPr>
              <a:t>Prinsloo 2019 </a:t>
            </a:r>
            <a:r>
              <a:rPr lang="en-US" sz="1600" b="0" i="0" u="sng" strike="noStrike" dirty="0">
                <a:solidFill>
                  <a:srgbClr val="1155CC"/>
                </a:solidFill>
                <a:effectLst/>
                <a:hlinkClick r:id="rId2"/>
              </a:rPr>
              <a:t>https://epress.lib.uts.edu.au/journals/index.php/JLA/article/view/6589/7307</a:t>
            </a:r>
            <a:endParaRPr lang="en-US" sz="1600" b="0" i="0" u="sng" strike="noStrike" dirty="0">
              <a:solidFill>
                <a:srgbClr val="1155CC"/>
              </a:solidFill>
              <a:effectLst/>
            </a:endParaRPr>
          </a:p>
          <a:p>
            <a:pPr rtl="0">
              <a:spcBef>
                <a:spcPts val="0"/>
              </a:spcBef>
              <a:spcAft>
                <a:spcPts val="300"/>
              </a:spcAft>
            </a:pPr>
            <a:r>
              <a:rPr lang="en-US" sz="1600" u="sng" dirty="0">
                <a:solidFill>
                  <a:srgbClr val="1155CC"/>
                </a:solidFill>
                <a:hlinkClick r:id="rId3"/>
              </a:rPr>
              <a:t>https://medium.com/idinsight-blog/the-case-for-iteration-in-qualitative-research-design-e07ed1314756</a:t>
            </a:r>
            <a:endParaRPr lang="en-US" sz="1600" u="sng" dirty="0">
              <a:solidFill>
                <a:srgbClr val="1155CC"/>
              </a:solidFill>
            </a:endParaRPr>
          </a:p>
          <a:p>
            <a:pPr rtl="0">
              <a:spcBef>
                <a:spcPts val="0"/>
              </a:spcBef>
              <a:spcAft>
                <a:spcPts val="300"/>
              </a:spcAft>
            </a:pPr>
            <a:r>
              <a:rPr lang="en-US" sz="1600" u="sng" dirty="0">
                <a:solidFill>
                  <a:srgbClr val="1155CC"/>
                </a:solidFill>
              </a:rPr>
              <a:t>  </a:t>
            </a:r>
          </a:p>
        </p:txBody>
      </p:sp>
      <p:pic>
        <p:nvPicPr>
          <p:cNvPr id="7" name="Picture 6" descr="Diagram&#10;&#10;Description automatically generated">
            <a:extLst>
              <a:ext uri="{FF2B5EF4-FFF2-40B4-BE49-F238E27FC236}">
                <a16:creationId xmlns:a16="http://schemas.microsoft.com/office/drawing/2014/main" id="{83746FF2-6591-4017-B128-F238BDB74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1714" y="1690688"/>
            <a:ext cx="6280376" cy="2962990"/>
          </a:xfrm>
          <a:prstGeom prst="rect">
            <a:avLst/>
          </a:prstGeom>
        </p:spPr>
      </p:pic>
    </p:spTree>
    <p:extLst>
      <p:ext uri="{BB962C8B-B14F-4D97-AF65-F5344CB8AC3E}">
        <p14:creationId xmlns:p14="http://schemas.microsoft.com/office/powerpoint/2010/main" val="4229197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434</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Classifying Data</vt:lpstr>
      <vt:lpstr>Data Types</vt:lpstr>
      <vt:lpstr>Entities</vt:lpstr>
      <vt:lpstr>Omitted Data</vt:lpstr>
      <vt:lpstr>Data Quality</vt:lpstr>
      <vt:lpstr>Real-Time and Dynamic Data</vt:lpstr>
      <vt:lpstr>Data Assemblage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c:title>
  <dc:creator>Stephen Downes</dc:creator>
  <cp:lastModifiedBy>Stephen Downes</cp:lastModifiedBy>
  <cp:revision>3</cp:revision>
  <dcterms:created xsi:type="dcterms:W3CDTF">2021-12-04T17:22:04Z</dcterms:created>
  <dcterms:modified xsi:type="dcterms:W3CDTF">2021-12-04T21:42:54Z</dcterms:modified>
</cp:coreProperties>
</file>