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58" r:id="rId5"/>
    <p:sldId id="262" r:id="rId6"/>
    <p:sldId id="261" r:id="rId7"/>
    <p:sldId id="267" r:id="rId8"/>
    <p:sldId id="259" r:id="rId9"/>
    <p:sldId id="272" r:id="rId10"/>
    <p:sldId id="265" r:id="rId11"/>
    <p:sldId id="268" r:id="rId12"/>
    <p:sldId id="263" r:id="rId13"/>
    <p:sldId id="264" r:id="rId14"/>
    <p:sldId id="266" r:id="rId15"/>
    <p:sldId id="269" r:id="rId16"/>
    <p:sldId id="273"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64" d="100"/>
          <a:sy n="64" d="100"/>
        </p:scale>
        <p:origin x="294"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E82D1-7E3F-4104-B87E-C30E33AA9D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EB0B1D-3509-45D4-9DC4-6DF5C1DB4D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354BA4-7A9A-441A-8082-63CB1AF98728}"/>
              </a:ext>
            </a:extLst>
          </p:cNvPr>
          <p:cNvSpPr>
            <a:spLocks noGrp="1"/>
          </p:cNvSpPr>
          <p:nvPr>
            <p:ph type="dt" sz="half" idx="10"/>
          </p:nvPr>
        </p:nvSpPr>
        <p:spPr/>
        <p:txBody>
          <a:bodyPr/>
          <a:lstStyle/>
          <a:p>
            <a:fld id="{7266550C-56B5-4DCD-9302-7FE8DF649594}" type="datetimeFigureOut">
              <a:rPr lang="en-US" smtClean="0"/>
              <a:t>11/30/2021</a:t>
            </a:fld>
            <a:endParaRPr lang="en-US"/>
          </a:p>
        </p:txBody>
      </p:sp>
      <p:sp>
        <p:nvSpPr>
          <p:cNvPr id="5" name="Footer Placeholder 4">
            <a:extLst>
              <a:ext uri="{FF2B5EF4-FFF2-40B4-BE49-F238E27FC236}">
                <a16:creationId xmlns:a16="http://schemas.microsoft.com/office/drawing/2014/main" id="{59923E43-1F95-4298-8F43-9B6813E337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E6EC9-A367-4478-B09D-DD5A85527B99}"/>
              </a:ext>
            </a:extLst>
          </p:cNvPr>
          <p:cNvSpPr>
            <a:spLocks noGrp="1"/>
          </p:cNvSpPr>
          <p:nvPr>
            <p:ph type="sldNum" sz="quarter" idx="12"/>
          </p:nvPr>
        </p:nvSpPr>
        <p:spPr/>
        <p:txBody>
          <a:bodyPr/>
          <a:lstStyle/>
          <a:p>
            <a:fld id="{A2F204E4-1F7D-4220-94D1-7E9C92371B0D}" type="slidenum">
              <a:rPr lang="en-US" smtClean="0"/>
              <a:t>‹#›</a:t>
            </a:fld>
            <a:endParaRPr lang="en-US"/>
          </a:p>
        </p:txBody>
      </p:sp>
    </p:spTree>
    <p:extLst>
      <p:ext uri="{BB962C8B-B14F-4D97-AF65-F5344CB8AC3E}">
        <p14:creationId xmlns:p14="http://schemas.microsoft.com/office/powerpoint/2010/main" val="249217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D2647-79A8-45F1-A801-0B3D1DA159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83FFF8-3343-4FF9-A9D0-B6D8BA843E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38EE9C-6B02-4143-9D76-0C28B3E97B8F}"/>
              </a:ext>
            </a:extLst>
          </p:cNvPr>
          <p:cNvSpPr>
            <a:spLocks noGrp="1"/>
          </p:cNvSpPr>
          <p:nvPr>
            <p:ph type="dt" sz="half" idx="10"/>
          </p:nvPr>
        </p:nvSpPr>
        <p:spPr/>
        <p:txBody>
          <a:bodyPr/>
          <a:lstStyle/>
          <a:p>
            <a:fld id="{7266550C-56B5-4DCD-9302-7FE8DF649594}" type="datetimeFigureOut">
              <a:rPr lang="en-US" smtClean="0"/>
              <a:t>11/30/2021</a:t>
            </a:fld>
            <a:endParaRPr lang="en-US"/>
          </a:p>
        </p:txBody>
      </p:sp>
      <p:sp>
        <p:nvSpPr>
          <p:cNvPr id="5" name="Footer Placeholder 4">
            <a:extLst>
              <a:ext uri="{FF2B5EF4-FFF2-40B4-BE49-F238E27FC236}">
                <a16:creationId xmlns:a16="http://schemas.microsoft.com/office/drawing/2014/main" id="{59877671-3630-4917-96C1-6BEA07EFAB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303D6-2272-4DEE-91A9-2A3C057D43E4}"/>
              </a:ext>
            </a:extLst>
          </p:cNvPr>
          <p:cNvSpPr>
            <a:spLocks noGrp="1"/>
          </p:cNvSpPr>
          <p:nvPr>
            <p:ph type="sldNum" sz="quarter" idx="12"/>
          </p:nvPr>
        </p:nvSpPr>
        <p:spPr/>
        <p:txBody>
          <a:bodyPr/>
          <a:lstStyle/>
          <a:p>
            <a:fld id="{A2F204E4-1F7D-4220-94D1-7E9C92371B0D}" type="slidenum">
              <a:rPr lang="en-US" smtClean="0"/>
              <a:t>‹#›</a:t>
            </a:fld>
            <a:endParaRPr lang="en-US"/>
          </a:p>
        </p:txBody>
      </p:sp>
    </p:spTree>
    <p:extLst>
      <p:ext uri="{BB962C8B-B14F-4D97-AF65-F5344CB8AC3E}">
        <p14:creationId xmlns:p14="http://schemas.microsoft.com/office/powerpoint/2010/main" val="145236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C33BB4-0F26-4760-B5B4-8E08BC98C5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1B05C-E8F2-4370-9858-A3DB7EDD4F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6FE424-19E4-48EE-9169-241AD078566F}"/>
              </a:ext>
            </a:extLst>
          </p:cNvPr>
          <p:cNvSpPr>
            <a:spLocks noGrp="1"/>
          </p:cNvSpPr>
          <p:nvPr>
            <p:ph type="dt" sz="half" idx="10"/>
          </p:nvPr>
        </p:nvSpPr>
        <p:spPr/>
        <p:txBody>
          <a:bodyPr/>
          <a:lstStyle/>
          <a:p>
            <a:fld id="{7266550C-56B5-4DCD-9302-7FE8DF649594}" type="datetimeFigureOut">
              <a:rPr lang="en-US" smtClean="0"/>
              <a:t>11/30/2021</a:t>
            </a:fld>
            <a:endParaRPr lang="en-US"/>
          </a:p>
        </p:txBody>
      </p:sp>
      <p:sp>
        <p:nvSpPr>
          <p:cNvPr id="5" name="Footer Placeholder 4">
            <a:extLst>
              <a:ext uri="{FF2B5EF4-FFF2-40B4-BE49-F238E27FC236}">
                <a16:creationId xmlns:a16="http://schemas.microsoft.com/office/drawing/2014/main" id="{4F54EA76-CAD1-4635-9162-AD93E169B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B718F-4AC5-4CD5-8489-622C415253DF}"/>
              </a:ext>
            </a:extLst>
          </p:cNvPr>
          <p:cNvSpPr>
            <a:spLocks noGrp="1"/>
          </p:cNvSpPr>
          <p:nvPr>
            <p:ph type="sldNum" sz="quarter" idx="12"/>
          </p:nvPr>
        </p:nvSpPr>
        <p:spPr/>
        <p:txBody>
          <a:bodyPr/>
          <a:lstStyle/>
          <a:p>
            <a:fld id="{A2F204E4-1F7D-4220-94D1-7E9C92371B0D}" type="slidenum">
              <a:rPr lang="en-US" smtClean="0"/>
              <a:t>‹#›</a:t>
            </a:fld>
            <a:endParaRPr lang="en-US"/>
          </a:p>
        </p:txBody>
      </p:sp>
    </p:spTree>
    <p:extLst>
      <p:ext uri="{BB962C8B-B14F-4D97-AF65-F5344CB8AC3E}">
        <p14:creationId xmlns:p14="http://schemas.microsoft.com/office/powerpoint/2010/main" val="94198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FC28-6051-4578-A8B1-E55DE57FF0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C80C19-7C9D-4DDC-91A4-650884D69D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0FD9B-40F6-4B2B-9FFF-7E73CE680376}"/>
              </a:ext>
            </a:extLst>
          </p:cNvPr>
          <p:cNvSpPr>
            <a:spLocks noGrp="1"/>
          </p:cNvSpPr>
          <p:nvPr>
            <p:ph type="dt" sz="half" idx="10"/>
          </p:nvPr>
        </p:nvSpPr>
        <p:spPr/>
        <p:txBody>
          <a:bodyPr/>
          <a:lstStyle/>
          <a:p>
            <a:fld id="{7266550C-56B5-4DCD-9302-7FE8DF649594}" type="datetimeFigureOut">
              <a:rPr lang="en-US" smtClean="0"/>
              <a:t>11/30/2021</a:t>
            </a:fld>
            <a:endParaRPr lang="en-US"/>
          </a:p>
        </p:txBody>
      </p:sp>
      <p:sp>
        <p:nvSpPr>
          <p:cNvPr id="5" name="Footer Placeholder 4">
            <a:extLst>
              <a:ext uri="{FF2B5EF4-FFF2-40B4-BE49-F238E27FC236}">
                <a16:creationId xmlns:a16="http://schemas.microsoft.com/office/drawing/2014/main" id="{4DB2C202-E4AE-4339-9B32-E0B24BBF2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D9F7D-62B9-4211-868A-F084C711908F}"/>
              </a:ext>
            </a:extLst>
          </p:cNvPr>
          <p:cNvSpPr>
            <a:spLocks noGrp="1"/>
          </p:cNvSpPr>
          <p:nvPr>
            <p:ph type="sldNum" sz="quarter" idx="12"/>
          </p:nvPr>
        </p:nvSpPr>
        <p:spPr/>
        <p:txBody>
          <a:bodyPr/>
          <a:lstStyle/>
          <a:p>
            <a:fld id="{A2F204E4-1F7D-4220-94D1-7E9C92371B0D}" type="slidenum">
              <a:rPr lang="en-US" smtClean="0"/>
              <a:t>‹#›</a:t>
            </a:fld>
            <a:endParaRPr lang="en-US"/>
          </a:p>
        </p:txBody>
      </p:sp>
    </p:spTree>
    <p:extLst>
      <p:ext uri="{BB962C8B-B14F-4D97-AF65-F5344CB8AC3E}">
        <p14:creationId xmlns:p14="http://schemas.microsoft.com/office/powerpoint/2010/main" val="368193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0B61-2186-48BE-AEC6-88AE145335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BE0032-4546-4F2D-8B9F-3384ADCBE5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946FF4-8346-41F6-B7C2-927342A2D099}"/>
              </a:ext>
            </a:extLst>
          </p:cNvPr>
          <p:cNvSpPr>
            <a:spLocks noGrp="1"/>
          </p:cNvSpPr>
          <p:nvPr>
            <p:ph type="dt" sz="half" idx="10"/>
          </p:nvPr>
        </p:nvSpPr>
        <p:spPr/>
        <p:txBody>
          <a:bodyPr/>
          <a:lstStyle/>
          <a:p>
            <a:fld id="{7266550C-56B5-4DCD-9302-7FE8DF649594}" type="datetimeFigureOut">
              <a:rPr lang="en-US" smtClean="0"/>
              <a:t>11/30/2021</a:t>
            </a:fld>
            <a:endParaRPr lang="en-US"/>
          </a:p>
        </p:txBody>
      </p:sp>
      <p:sp>
        <p:nvSpPr>
          <p:cNvPr id="5" name="Footer Placeholder 4">
            <a:extLst>
              <a:ext uri="{FF2B5EF4-FFF2-40B4-BE49-F238E27FC236}">
                <a16:creationId xmlns:a16="http://schemas.microsoft.com/office/drawing/2014/main" id="{8E726372-D28F-4894-8D49-06132B6A2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4CE87-7E20-4D5E-AD60-AF980B2E63B6}"/>
              </a:ext>
            </a:extLst>
          </p:cNvPr>
          <p:cNvSpPr>
            <a:spLocks noGrp="1"/>
          </p:cNvSpPr>
          <p:nvPr>
            <p:ph type="sldNum" sz="quarter" idx="12"/>
          </p:nvPr>
        </p:nvSpPr>
        <p:spPr/>
        <p:txBody>
          <a:bodyPr/>
          <a:lstStyle/>
          <a:p>
            <a:fld id="{A2F204E4-1F7D-4220-94D1-7E9C92371B0D}" type="slidenum">
              <a:rPr lang="en-US" smtClean="0"/>
              <a:t>‹#›</a:t>
            </a:fld>
            <a:endParaRPr lang="en-US"/>
          </a:p>
        </p:txBody>
      </p:sp>
    </p:spTree>
    <p:extLst>
      <p:ext uri="{BB962C8B-B14F-4D97-AF65-F5344CB8AC3E}">
        <p14:creationId xmlns:p14="http://schemas.microsoft.com/office/powerpoint/2010/main" val="1252895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ED5C6-E8A7-40F4-A01A-6ED6E2AD4E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8102AD-1AEB-4C0B-9556-26F8F96370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904F5B-2BB5-4F22-8CEC-20C940D934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2407CE-A13B-48CF-8E53-7203CA0E9E05}"/>
              </a:ext>
            </a:extLst>
          </p:cNvPr>
          <p:cNvSpPr>
            <a:spLocks noGrp="1"/>
          </p:cNvSpPr>
          <p:nvPr>
            <p:ph type="dt" sz="half" idx="10"/>
          </p:nvPr>
        </p:nvSpPr>
        <p:spPr/>
        <p:txBody>
          <a:bodyPr/>
          <a:lstStyle/>
          <a:p>
            <a:fld id="{7266550C-56B5-4DCD-9302-7FE8DF649594}" type="datetimeFigureOut">
              <a:rPr lang="en-US" smtClean="0"/>
              <a:t>11/30/2021</a:t>
            </a:fld>
            <a:endParaRPr lang="en-US"/>
          </a:p>
        </p:txBody>
      </p:sp>
      <p:sp>
        <p:nvSpPr>
          <p:cNvPr id="6" name="Footer Placeholder 5">
            <a:extLst>
              <a:ext uri="{FF2B5EF4-FFF2-40B4-BE49-F238E27FC236}">
                <a16:creationId xmlns:a16="http://schemas.microsoft.com/office/drawing/2014/main" id="{78DBB840-5633-4D65-9EF9-5742A79FB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82D4A-AB03-42DE-94DA-6D699A4B7CBE}"/>
              </a:ext>
            </a:extLst>
          </p:cNvPr>
          <p:cNvSpPr>
            <a:spLocks noGrp="1"/>
          </p:cNvSpPr>
          <p:nvPr>
            <p:ph type="sldNum" sz="quarter" idx="12"/>
          </p:nvPr>
        </p:nvSpPr>
        <p:spPr/>
        <p:txBody>
          <a:bodyPr/>
          <a:lstStyle/>
          <a:p>
            <a:fld id="{A2F204E4-1F7D-4220-94D1-7E9C92371B0D}" type="slidenum">
              <a:rPr lang="en-US" smtClean="0"/>
              <a:t>‹#›</a:t>
            </a:fld>
            <a:endParaRPr lang="en-US"/>
          </a:p>
        </p:txBody>
      </p:sp>
    </p:spTree>
    <p:extLst>
      <p:ext uri="{BB962C8B-B14F-4D97-AF65-F5344CB8AC3E}">
        <p14:creationId xmlns:p14="http://schemas.microsoft.com/office/powerpoint/2010/main" val="137467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F302-0CC4-4CEB-AA96-46DAA56ED5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F312B4-1375-4C70-8BF1-4DA4ABC48C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181D5B-C802-4B0C-9720-470486A2BE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F682FC-5F26-4E05-8B01-5AF76D92F2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85CDB5-700D-477E-ACB2-DE64D8652D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B01BB9-7DC2-49CB-9FD5-E2E5A24734BE}"/>
              </a:ext>
            </a:extLst>
          </p:cNvPr>
          <p:cNvSpPr>
            <a:spLocks noGrp="1"/>
          </p:cNvSpPr>
          <p:nvPr>
            <p:ph type="dt" sz="half" idx="10"/>
          </p:nvPr>
        </p:nvSpPr>
        <p:spPr/>
        <p:txBody>
          <a:bodyPr/>
          <a:lstStyle/>
          <a:p>
            <a:fld id="{7266550C-56B5-4DCD-9302-7FE8DF649594}" type="datetimeFigureOut">
              <a:rPr lang="en-US" smtClean="0"/>
              <a:t>11/30/2021</a:t>
            </a:fld>
            <a:endParaRPr lang="en-US"/>
          </a:p>
        </p:txBody>
      </p:sp>
      <p:sp>
        <p:nvSpPr>
          <p:cNvPr id="8" name="Footer Placeholder 7">
            <a:extLst>
              <a:ext uri="{FF2B5EF4-FFF2-40B4-BE49-F238E27FC236}">
                <a16:creationId xmlns:a16="http://schemas.microsoft.com/office/drawing/2014/main" id="{DDA527D2-1E5C-46E3-B2A7-A4B6546A01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48C48A-785B-4446-B3A9-621AA01BC52B}"/>
              </a:ext>
            </a:extLst>
          </p:cNvPr>
          <p:cNvSpPr>
            <a:spLocks noGrp="1"/>
          </p:cNvSpPr>
          <p:nvPr>
            <p:ph type="sldNum" sz="quarter" idx="12"/>
          </p:nvPr>
        </p:nvSpPr>
        <p:spPr/>
        <p:txBody>
          <a:bodyPr/>
          <a:lstStyle/>
          <a:p>
            <a:fld id="{A2F204E4-1F7D-4220-94D1-7E9C92371B0D}" type="slidenum">
              <a:rPr lang="en-US" smtClean="0"/>
              <a:t>‹#›</a:t>
            </a:fld>
            <a:endParaRPr lang="en-US"/>
          </a:p>
        </p:txBody>
      </p:sp>
    </p:spTree>
    <p:extLst>
      <p:ext uri="{BB962C8B-B14F-4D97-AF65-F5344CB8AC3E}">
        <p14:creationId xmlns:p14="http://schemas.microsoft.com/office/powerpoint/2010/main" val="1009476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C30F9-470A-4861-8941-321FF015CB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E51B51-40E3-4215-BA7D-1D0E6F5164BC}"/>
              </a:ext>
            </a:extLst>
          </p:cNvPr>
          <p:cNvSpPr>
            <a:spLocks noGrp="1"/>
          </p:cNvSpPr>
          <p:nvPr>
            <p:ph type="dt" sz="half" idx="10"/>
          </p:nvPr>
        </p:nvSpPr>
        <p:spPr/>
        <p:txBody>
          <a:bodyPr/>
          <a:lstStyle/>
          <a:p>
            <a:fld id="{7266550C-56B5-4DCD-9302-7FE8DF649594}" type="datetimeFigureOut">
              <a:rPr lang="en-US" smtClean="0"/>
              <a:t>11/30/2021</a:t>
            </a:fld>
            <a:endParaRPr lang="en-US"/>
          </a:p>
        </p:txBody>
      </p:sp>
      <p:sp>
        <p:nvSpPr>
          <p:cNvPr id="4" name="Footer Placeholder 3">
            <a:extLst>
              <a:ext uri="{FF2B5EF4-FFF2-40B4-BE49-F238E27FC236}">
                <a16:creationId xmlns:a16="http://schemas.microsoft.com/office/drawing/2014/main" id="{E1A6735F-9DB2-481F-8A77-D0C6A1C508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165997-F983-4A41-B9AF-BBD90072F188}"/>
              </a:ext>
            </a:extLst>
          </p:cNvPr>
          <p:cNvSpPr>
            <a:spLocks noGrp="1"/>
          </p:cNvSpPr>
          <p:nvPr>
            <p:ph type="sldNum" sz="quarter" idx="12"/>
          </p:nvPr>
        </p:nvSpPr>
        <p:spPr/>
        <p:txBody>
          <a:bodyPr/>
          <a:lstStyle/>
          <a:p>
            <a:fld id="{A2F204E4-1F7D-4220-94D1-7E9C92371B0D}" type="slidenum">
              <a:rPr lang="en-US" smtClean="0"/>
              <a:t>‹#›</a:t>
            </a:fld>
            <a:endParaRPr lang="en-US"/>
          </a:p>
        </p:txBody>
      </p:sp>
    </p:spTree>
    <p:extLst>
      <p:ext uri="{BB962C8B-B14F-4D97-AF65-F5344CB8AC3E}">
        <p14:creationId xmlns:p14="http://schemas.microsoft.com/office/powerpoint/2010/main" val="1244927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479291-7FFA-4417-ABD8-1ED6C2727BA3}"/>
              </a:ext>
            </a:extLst>
          </p:cNvPr>
          <p:cNvSpPr>
            <a:spLocks noGrp="1"/>
          </p:cNvSpPr>
          <p:nvPr>
            <p:ph type="dt" sz="half" idx="10"/>
          </p:nvPr>
        </p:nvSpPr>
        <p:spPr/>
        <p:txBody>
          <a:bodyPr/>
          <a:lstStyle/>
          <a:p>
            <a:fld id="{7266550C-56B5-4DCD-9302-7FE8DF649594}" type="datetimeFigureOut">
              <a:rPr lang="en-US" smtClean="0"/>
              <a:t>11/30/2021</a:t>
            </a:fld>
            <a:endParaRPr lang="en-US"/>
          </a:p>
        </p:txBody>
      </p:sp>
      <p:sp>
        <p:nvSpPr>
          <p:cNvPr id="3" name="Footer Placeholder 2">
            <a:extLst>
              <a:ext uri="{FF2B5EF4-FFF2-40B4-BE49-F238E27FC236}">
                <a16:creationId xmlns:a16="http://schemas.microsoft.com/office/drawing/2014/main" id="{7B010E34-D976-4E98-8FB7-030080E67C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EBDEB4-44D4-479F-B350-9A76590E8B89}"/>
              </a:ext>
            </a:extLst>
          </p:cNvPr>
          <p:cNvSpPr>
            <a:spLocks noGrp="1"/>
          </p:cNvSpPr>
          <p:nvPr>
            <p:ph type="sldNum" sz="quarter" idx="12"/>
          </p:nvPr>
        </p:nvSpPr>
        <p:spPr/>
        <p:txBody>
          <a:bodyPr/>
          <a:lstStyle/>
          <a:p>
            <a:fld id="{A2F204E4-1F7D-4220-94D1-7E9C92371B0D}" type="slidenum">
              <a:rPr lang="en-US" smtClean="0"/>
              <a:t>‹#›</a:t>
            </a:fld>
            <a:endParaRPr lang="en-US"/>
          </a:p>
        </p:txBody>
      </p:sp>
    </p:spTree>
    <p:extLst>
      <p:ext uri="{BB962C8B-B14F-4D97-AF65-F5344CB8AC3E}">
        <p14:creationId xmlns:p14="http://schemas.microsoft.com/office/powerpoint/2010/main" val="300781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B9EDE-4484-48B7-AEDA-91F93F5B8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C092F9-4909-4061-B012-41627844DD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F4103F-4DEF-4A54-A1EF-60D9EEC5F1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7DFF1-2286-4E7B-BE08-0109769012CE}"/>
              </a:ext>
            </a:extLst>
          </p:cNvPr>
          <p:cNvSpPr>
            <a:spLocks noGrp="1"/>
          </p:cNvSpPr>
          <p:nvPr>
            <p:ph type="dt" sz="half" idx="10"/>
          </p:nvPr>
        </p:nvSpPr>
        <p:spPr/>
        <p:txBody>
          <a:bodyPr/>
          <a:lstStyle/>
          <a:p>
            <a:fld id="{7266550C-56B5-4DCD-9302-7FE8DF649594}" type="datetimeFigureOut">
              <a:rPr lang="en-US" smtClean="0"/>
              <a:t>11/30/2021</a:t>
            </a:fld>
            <a:endParaRPr lang="en-US"/>
          </a:p>
        </p:txBody>
      </p:sp>
      <p:sp>
        <p:nvSpPr>
          <p:cNvPr id="6" name="Footer Placeholder 5">
            <a:extLst>
              <a:ext uri="{FF2B5EF4-FFF2-40B4-BE49-F238E27FC236}">
                <a16:creationId xmlns:a16="http://schemas.microsoft.com/office/drawing/2014/main" id="{53948018-F62B-467B-997C-10D454CDE0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780BEB-0DEC-42C2-9E5B-E5E478AE1BC5}"/>
              </a:ext>
            </a:extLst>
          </p:cNvPr>
          <p:cNvSpPr>
            <a:spLocks noGrp="1"/>
          </p:cNvSpPr>
          <p:nvPr>
            <p:ph type="sldNum" sz="quarter" idx="12"/>
          </p:nvPr>
        </p:nvSpPr>
        <p:spPr/>
        <p:txBody>
          <a:bodyPr/>
          <a:lstStyle/>
          <a:p>
            <a:fld id="{A2F204E4-1F7D-4220-94D1-7E9C92371B0D}" type="slidenum">
              <a:rPr lang="en-US" smtClean="0"/>
              <a:t>‹#›</a:t>
            </a:fld>
            <a:endParaRPr lang="en-US"/>
          </a:p>
        </p:txBody>
      </p:sp>
    </p:spTree>
    <p:extLst>
      <p:ext uri="{BB962C8B-B14F-4D97-AF65-F5344CB8AC3E}">
        <p14:creationId xmlns:p14="http://schemas.microsoft.com/office/powerpoint/2010/main" val="2673072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D183C-79D7-4E9A-8195-CDB9F098AE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A7F426-C36E-4138-BB1C-4BECE7718D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F0CC56-C95E-4711-9B02-3EED901176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3DCDE2-E065-4411-9A50-6481857FB263}"/>
              </a:ext>
            </a:extLst>
          </p:cNvPr>
          <p:cNvSpPr>
            <a:spLocks noGrp="1"/>
          </p:cNvSpPr>
          <p:nvPr>
            <p:ph type="dt" sz="half" idx="10"/>
          </p:nvPr>
        </p:nvSpPr>
        <p:spPr/>
        <p:txBody>
          <a:bodyPr/>
          <a:lstStyle/>
          <a:p>
            <a:fld id="{7266550C-56B5-4DCD-9302-7FE8DF649594}" type="datetimeFigureOut">
              <a:rPr lang="en-US" smtClean="0"/>
              <a:t>11/30/2021</a:t>
            </a:fld>
            <a:endParaRPr lang="en-US"/>
          </a:p>
        </p:txBody>
      </p:sp>
      <p:sp>
        <p:nvSpPr>
          <p:cNvPr id="6" name="Footer Placeholder 5">
            <a:extLst>
              <a:ext uri="{FF2B5EF4-FFF2-40B4-BE49-F238E27FC236}">
                <a16:creationId xmlns:a16="http://schemas.microsoft.com/office/drawing/2014/main" id="{9A5EBB03-D0AE-4D1C-ADD1-59A73D84D0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01283D-68DA-477F-9B09-9F4CB1E51707}"/>
              </a:ext>
            </a:extLst>
          </p:cNvPr>
          <p:cNvSpPr>
            <a:spLocks noGrp="1"/>
          </p:cNvSpPr>
          <p:nvPr>
            <p:ph type="sldNum" sz="quarter" idx="12"/>
          </p:nvPr>
        </p:nvSpPr>
        <p:spPr/>
        <p:txBody>
          <a:bodyPr/>
          <a:lstStyle/>
          <a:p>
            <a:fld id="{A2F204E4-1F7D-4220-94D1-7E9C92371B0D}" type="slidenum">
              <a:rPr lang="en-US" smtClean="0"/>
              <a:t>‹#›</a:t>
            </a:fld>
            <a:endParaRPr lang="en-US"/>
          </a:p>
        </p:txBody>
      </p:sp>
    </p:spTree>
    <p:extLst>
      <p:ext uri="{BB962C8B-B14F-4D97-AF65-F5344CB8AC3E}">
        <p14:creationId xmlns:p14="http://schemas.microsoft.com/office/powerpoint/2010/main" val="127000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0A5C00-A146-4426-8676-96146E1701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1C24FE-F082-414D-B122-28D27866FF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A3AD9-8E63-43F2-A770-89BC295824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6550C-56B5-4DCD-9302-7FE8DF649594}" type="datetimeFigureOut">
              <a:rPr lang="en-US" smtClean="0"/>
              <a:t>11/30/2021</a:t>
            </a:fld>
            <a:endParaRPr lang="en-US"/>
          </a:p>
        </p:txBody>
      </p:sp>
      <p:sp>
        <p:nvSpPr>
          <p:cNvPr id="5" name="Footer Placeholder 4">
            <a:extLst>
              <a:ext uri="{FF2B5EF4-FFF2-40B4-BE49-F238E27FC236}">
                <a16:creationId xmlns:a16="http://schemas.microsoft.com/office/drawing/2014/main" id="{D1F4A1F8-9529-425E-A68D-6B134C4BE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62354A-004B-445A-BF50-6F8DF225C7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204E4-1F7D-4220-94D1-7E9C92371B0D}" type="slidenum">
              <a:rPr lang="en-US" smtClean="0"/>
              <a:t>‹#›</a:t>
            </a:fld>
            <a:endParaRPr lang="en-US"/>
          </a:p>
        </p:txBody>
      </p:sp>
    </p:spTree>
    <p:extLst>
      <p:ext uri="{BB962C8B-B14F-4D97-AF65-F5344CB8AC3E}">
        <p14:creationId xmlns:p14="http://schemas.microsoft.com/office/powerpoint/2010/main" val="695080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hapters.indigo.ca/en-ca/books/ethical-sentimentalism/9781107461307-item.html" TargetMode="External"/><Relationship Id="rId2" Type="http://schemas.openxmlformats.org/officeDocument/2006/relationships/hyperlink" Target="https://digitalcommons.macalester.edu/cgi/viewcontent.cgi?article=1013&amp;context=phil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halfanhour.blogspot.com/2019/06/the-failure-of-reason.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digitalcommons.macalester.edu/cgi/viewcontent.cgi?article=1013&amp;context=phil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ep.utm.edu/moralrea/" TargetMode="External"/><Relationship Id="rId2" Type="http://schemas.openxmlformats.org/officeDocument/2006/relationships/hyperlink" Target="https://digitalcommons.macalester.edu/cgi/viewcontent.cgi?article=1013&amp;context=philo" TargetMode="Externa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airn-int.info/focus-E_RIP_263_0081--hume-on-the-importance-of-humanity.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cirp.org/journal/paperinformation.aspx?paperid=110279"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vox.com/future-perfect/2019/4/25/18291925/human-rationality-science-justin-smith"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ciencedirect.com/science/article/pii/S027322971830025X#b0395"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www.sciencedirect.com/science/article/pii/S027322971830025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ritannica.com/topic/ethics-of-care" TargetMode="External"/><Relationship Id="rId1" Type="http://schemas.openxmlformats.org/officeDocument/2006/relationships/slideLayout" Target="../slideLayouts/slideLayout2.xml"/><Relationship Id="rId4" Type="http://schemas.openxmlformats.org/officeDocument/2006/relationships/hyperlink" Target="https://www.ascd.org/books/analytic-processes-for-school-leaders?chapter=rational-thinking-as-a-proces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digitalcommons.macalester.edu/philo/vol14/iss1/2"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www.sparknotes.com/philosophy/dialogues/full-text/part-10/" TargetMode="External"/><Relationship Id="rId4" Type="http://schemas.openxmlformats.org/officeDocument/2006/relationships/hyperlink" Target="http://www.timothyministry.com/2014/11/david-hume-and-problem-of-evil.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dn.ymaws.com/www.saimeche.org.za/resource/collection/BFA070FF-C69A-4A96-8106-47BBF81920CE/044-081-PDP-Outcome_8-Conduct_activities_ethically_MJRev0-04112013.pdf" TargetMode="External"/><Relationship Id="rId2" Type="http://schemas.openxmlformats.org/officeDocument/2006/relationships/hyperlink" Target="https://ethicsalarms.com/about/"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kobo.com/gr/en/ebook/the-moral-sense" TargetMode="External"/><Relationship Id="rId2" Type="http://schemas.openxmlformats.org/officeDocument/2006/relationships/hyperlink" Target="https://www.cairn.info/revue-internationale-de-philosophie-2013-1-page-9.ht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oxonianreview.org/wp/adam-smith-a-moral-philosoph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lato.stanford.edu/entries/moral-sentimentalism/" TargetMode="External"/><Relationship Id="rId2" Type="http://schemas.openxmlformats.org/officeDocument/2006/relationships/hyperlink" Target="http://www.mit.edu/~shaslang/mprg/PrinzCS.pdf"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lant&#10;&#10;Description automatically generated">
            <a:extLst>
              <a:ext uri="{FF2B5EF4-FFF2-40B4-BE49-F238E27FC236}">
                <a16:creationId xmlns:a16="http://schemas.microsoft.com/office/drawing/2014/main" id="{A9A60A5D-041F-476A-A687-0EA31CF15D4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7678" b="8053"/>
          <a:stretch/>
        </p:blipFill>
        <p:spPr>
          <a:xfrm>
            <a:off x="20" y="1"/>
            <a:ext cx="12191980" cy="6857999"/>
          </a:xfrm>
          <a:prstGeom prst="rect">
            <a:avLst/>
          </a:prstGeom>
        </p:spPr>
      </p:pic>
      <p:sp>
        <p:nvSpPr>
          <p:cNvPr id="2" name="Title 1">
            <a:extLst>
              <a:ext uri="{FF2B5EF4-FFF2-40B4-BE49-F238E27FC236}">
                <a16:creationId xmlns:a16="http://schemas.microsoft.com/office/drawing/2014/main" id="{2C64D711-FD91-46F3-9623-968D18BDB628}"/>
              </a:ext>
            </a:extLst>
          </p:cNvPr>
          <p:cNvSpPr>
            <a:spLocks noGrp="1"/>
          </p:cNvSpPr>
          <p:nvPr>
            <p:ph type="ctrTitle"/>
          </p:nvPr>
        </p:nvSpPr>
        <p:spPr>
          <a:xfrm>
            <a:off x="1524000" y="1122362"/>
            <a:ext cx="9144000" cy="2900518"/>
          </a:xfrm>
        </p:spPr>
        <p:txBody>
          <a:bodyPr>
            <a:normAutofit/>
          </a:bodyPr>
          <a:lstStyle/>
          <a:p>
            <a:r>
              <a:rPr lang="en-CA">
                <a:solidFill>
                  <a:srgbClr val="FFFFFF"/>
                </a:solidFill>
              </a:rPr>
              <a:t>Moral Sentiment</a:t>
            </a:r>
            <a:endParaRPr lang="en-US">
              <a:solidFill>
                <a:srgbClr val="FFFFFF"/>
              </a:solidFill>
            </a:endParaRPr>
          </a:p>
        </p:txBody>
      </p:sp>
      <p:sp>
        <p:nvSpPr>
          <p:cNvPr id="3" name="Subtitle 2">
            <a:extLst>
              <a:ext uri="{FF2B5EF4-FFF2-40B4-BE49-F238E27FC236}">
                <a16:creationId xmlns:a16="http://schemas.microsoft.com/office/drawing/2014/main" id="{EB3BDC4A-2D6E-4268-B131-1A0F45A1EE52}"/>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November 30, 2021</a:t>
            </a:r>
            <a:endParaRPr lang="en-US">
              <a:solidFill>
                <a:srgbClr val="FFFFFF"/>
              </a:solidFill>
            </a:endParaRPr>
          </a:p>
        </p:txBody>
      </p:sp>
    </p:spTree>
    <p:extLst>
      <p:ext uri="{BB962C8B-B14F-4D97-AF65-F5344CB8AC3E}">
        <p14:creationId xmlns:p14="http://schemas.microsoft.com/office/powerpoint/2010/main" val="288400063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53C7F-00DE-477D-80F8-3696EF89AAFC}"/>
              </a:ext>
            </a:extLst>
          </p:cNvPr>
          <p:cNvSpPr>
            <a:spLocks noGrp="1"/>
          </p:cNvSpPr>
          <p:nvPr>
            <p:ph type="title"/>
          </p:nvPr>
        </p:nvSpPr>
        <p:spPr/>
        <p:txBody>
          <a:bodyPr/>
          <a:lstStyle/>
          <a:p>
            <a:r>
              <a:rPr lang="en-CA" dirty="0"/>
              <a:t>Ethics as Sentiment</a:t>
            </a:r>
            <a:endParaRPr lang="en-US" dirty="0"/>
          </a:p>
        </p:txBody>
      </p:sp>
      <p:sp>
        <p:nvSpPr>
          <p:cNvPr id="3" name="Content Placeholder 2">
            <a:extLst>
              <a:ext uri="{FF2B5EF4-FFF2-40B4-BE49-F238E27FC236}">
                <a16:creationId xmlns:a16="http://schemas.microsoft.com/office/drawing/2014/main" id="{573B68EE-0427-4018-8E60-857312118AC6}"/>
              </a:ext>
            </a:extLst>
          </p:cNvPr>
          <p:cNvSpPr>
            <a:spLocks noGrp="1"/>
          </p:cNvSpPr>
          <p:nvPr>
            <p:ph idx="1"/>
          </p:nvPr>
        </p:nvSpPr>
        <p:spPr/>
        <p:txBody>
          <a:bodyPr>
            <a:normAutofit/>
          </a:bodyPr>
          <a:lstStyle/>
          <a:p>
            <a:pPr marL="0" indent="0">
              <a:buNone/>
            </a:pPr>
            <a:r>
              <a:rPr lang="en-US" dirty="0"/>
              <a:t>Hume’s position  has  been  termed  “sentimentalism”  because  he believes  that  morality  arises  from  human  sentiments.  Hume  firmly  states  this  position  in  many  areas  of  this treatise,  such  as  when  he  says  “When  you  pronounce any action or character to be vicious, you mean nothing, but that from the constitution of your nature you have a feeling or sentiment of blame from the contemplation of it.” (Treatise 3.1.1.26, SBN 468-9)</a:t>
            </a:r>
          </a:p>
          <a:p>
            <a:pPr lvl="1"/>
            <a:r>
              <a:rPr lang="en-US" dirty="0"/>
              <a:t>“Ethical Sentimentalism promises a conception of morality that is grounded in a realistic account of human psychology, which, correspondingly, acknowledges the central place of emotion in our moral lives.”</a:t>
            </a:r>
          </a:p>
        </p:txBody>
      </p:sp>
      <p:sp>
        <p:nvSpPr>
          <p:cNvPr id="7" name="TextBox 6">
            <a:extLst>
              <a:ext uri="{FF2B5EF4-FFF2-40B4-BE49-F238E27FC236}">
                <a16:creationId xmlns:a16="http://schemas.microsoft.com/office/drawing/2014/main" id="{C97DE099-95C1-4F09-BFE8-CD6B5A5D614C}"/>
              </a:ext>
            </a:extLst>
          </p:cNvPr>
          <p:cNvSpPr txBox="1"/>
          <p:nvPr/>
        </p:nvSpPr>
        <p:spPr>
          <a:xfrm>
            <a:off x="838200" y="5665569"/>
            <a:ext cx="10381343" cy="646331"/>
          </a:xfrm>
          <a:prstGeom prst="rect">
            <a:avLst/>
          </a:prstGeom>
          <a:noFill/>
        </p:spPr>
        <p:txBody>
          <a:bodyPr wrap="square">
            <a:spAutoFit/>
          </a:bodyPr>
          <a:lstStyle/>
          <a:p>
            <a:r>
              <a:rPr lang="en-US" dirty="0">
                <a:hlinkClick r:id="rId2"/>
              </a:rPr>
              <a:t>https://digitalcommons.macalester.edu/cgi/viewcontent.cgi?article=1013&amp;context=philo</a:t>
            </a:r>
            <a:r>
              <a:rPr lang="en-US" dirty="0"/>
              <a:t> </a:t>
            </a:r>
          </a:p>
          <a:p>
            <a:r>
              <a:rPr lang="en-US" dirty="0">
                <a:hlinkClick r:id="rId3"/>
              </a:rPr>
              <a:t>https://www.chapters.indigo.ca/en-ca/books/ethical-sentimentalism/9781107461307-item.html</a:t>
            </a:r>
            <a:r>
              <a:rPr lang="en-US" dirty="0"/>
              <a:t> </a:t>
            </a:r>
          </a:p>
        </p:txBody>
      </p:sp>
    </p:spTree>
    <p:extLst>
      <p:ext uri="{BB962C8B-B14F-4D97-AF65-F5344CB8AC3E}">
        <p14:creationId xmlns:p14="http://schemas.microsoft.com/office/powerpoint/2010/main" val="3822798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219FB-7493-4C54-BA09-25E8AFCF19D0}"/>
              </a:ext>
            </a:extLst>
          </p:cNvPr>
          <p:cNvSpPr>
            <a:spLocks noGrp="1"/>
          </p:cNvSpPr>
          <p:nvPr>
            <p:ph type="title"/>
          </p:nvPr>
        </p:nvSpPr>
        <p:spPr/>
        <p:txBody>
          <a:bodyPr/>
          <a:lstStyle/>
          <a:p>
            <a:r>
              <a:rPr lang="en-CA" dirty="0"/>
              <a:t>Ethics and Experience</a:t>
            </a:r>
            <a:endParaRPr lang="en-US" dirty="0"/>
          </a:p>
        </p:txBody>
      </p:sp>
      <p:sp>
        <p:nvSpPr>
          <p:cNvPr id="3" name="Content Placeholder 2">
            <a:extLst>
              <a:ext uri="{FF2B5EF4-FFF2-40B4-BE49-F238E27FC236}">
                <a16:creationId xmlns:a16="http://schemas.microsoft.com/office/drawing/2014/main" id="{E8204FB5-C5E1-455D-969D-6323C9B35345}"/>
              </a:ext>
            </a:extLst>
          </p:cNvPr>
          <p:cNvSpPr>
            <a:spLocks noGrp="1"/>
          </p:cNvSpPr>
          <p:nvPr>
            <p:ph idx="1"/>
          </p:nvPr>
        </p:nvSpPr>
        <p:spPr>
          <a:xfrm>
            <a:off x="838200" y="1825625"/>
            <a:ext cx="10541000" cy="4351338"/>
          </a:xfrm>
        </p:spPr>
        <p:txBody>
          <a:bodyPr/>
          <a:lstStyle/>
          <a:p>
            <a:pPr marL="0" indent="0">
              <a:buNone/>
            </a:pPr>
            <a:r>
              <a:rPr lang="en-US" dirty="0"/>
              <a:t>This (in my view) is a perspective of an ethics that is learned through experience:</a:t>
            </a:r>
          </a:p>
          <a:p>
            <a:pPr lvl="1"/>
            <a:r>
              <a:rPr lang="en-US" dirty="0"/>
              <a:t>Similar to Hume’s moral sentiment</a:t>
            </a:r>
          </a:p>
          <a:p>
            <a:pPr lvl="1"/>
            <a:r>
              <a:rPr lang="en-US" dirty="0"/>
              <a:t>Often experienced at a </a:t>
            </a:r>
            <a:r>
              <a:rPr lang="en-US" dirty="0" err="1"/>
              <a:t>subsymbolic</a:t>
            </a:r>
            <a:r>
              <a:rPr lang="en-US" dirty="0"/>
              <a:t> level - ethics is not (contra Kant) not a matter of rationality but rather one of sympathy - cf. the post ‘The Failure of Reason’ I wrote last June</a:t>
            </a:r>
          </a:p>
          <a:p>
            <a:pPr lvl="1"/>
            <a:r>
              <a:rPr lang="en-US" dirty="0"/>
              <a:t>How we react in a particular case depends on our ethical background and is the result of multiple simultaneous factors, not large-print key statements</a:t>
            </a:r>
          </a:p>
          <a:p>
            <a:endParaRPr lang="en-US" dirty="0"/>
          </a:p>
        </p:txBody>
      </p:sp>
      <p:sp>
        <p:nvSpPr>
          <p:cNvPr id="5" name="TextBox 4">
            <a:extLst>
              <a:ext uri="{FF2B5EF4-FFF2-40B4-BE49-F238E27FC236}">
                <a16:creationId xmlns:a16="http://schemas.microsoft.com/office/drawing/2014/main" id="{18D3650A-C05C-4B37-95AC-1D4F32127719}"/>
              </a:ext>
            </a:extLst>
          </p:cNvPr>
          <p:cNvSpPr txBox="1"/>
          <p:nvPr/>
        </p:nvSpPr>
        <p:spPr>
          <a:xfrm>
            <a:off x="838200" y="4613440"/>
            <a:ext cx="3370943" cy="1200329"/>
          </a:xfrm>
          <a:prstGeom prst="rect">
            <a:avLst/>
          </a:prstGeom>
          <a:noFill/>
        </p:spPr>
        <p:txBody>
          <a:bodyPr wrap="square">
            <a:spAutoFit/>
          </a:bodyPr>
          <a:lstStyle/>
          <a:p>
            <a:r>
              <a:rPr lang="en-US" dirty="0"/>
              <a:t> </a:t>
            </a:r>
            <a:r>
              <a:rPr lang="en-US" dirty="0">
                <a:hlinkClick r:id="rId2"/>
              </a:rPr>
              <a:t>https://halfanhour.blogspot.com/2019/06/the-failure-of-reason.html</a:t>
            </a:r>
            <a:r>
              <a:rPr lang="en-US" dirty="0"/>
              <a:t>   </a:t>
            </a:r>
          </a:p>
        </p:txBody>
      </p:sp>
      <p:pic>
        <p:nvPicPr>
          <p:cNvPr id="7" name="Picture 6" descr="Text, whiteboard&#10;&#10;Description automatically generated">
            <a:extLst>
              <a:ext uri="{FF2B5EF4-FFF2-40B4-BE49-F238E27FC236}">
                <a16:creationId xmlns:a16="http://schemas.microsoft.com/office/drawing/2014/main" id="{8C5CD95B-2667-4219-85CC-C18AB70E7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378" y="4955387"/>
            <a:ext cx="2124529" cy="1537488"/>
          </a:xfrm>
          <a:prstGeom prst="rect">
            <a:avLst/>
          </a:prstGeom>
        </p:spPr>
      </p:pic>
    </p:spTree>
    <p:extLst>
      <p:ext uri="{BB962C8B-B14F-4D97-AF65-F5344CB8AC3E}">
        <p14:creationId xmlns:p14="http://schemas.microsoft.com/office/powerpoint/2010/main" val="2634757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9E83D-0E3A-47E6-99D7-72E63DDCD197}"/>
              </a:ext>
            </a:extLst>
          </p:cNvPr>
          <p:cNvSpPr>
            <a:spLocks noGrp="1"/>
          </p:cNvSpPr>
          <p:nvPr>
            <p:ph type="title"/>
          </p:nvPr>
        </p:nvSpPr>
        <p:spPr/>
        <p:txBody>
          <a:bodyPr/>
          <a:lstStyle/>
          <a:p>
            <a:r>
              <a:rPr lang="en-CA" dirty="0"/>
              <a:t>Sympathy</a:t>
            </a:r>
            <a:endParaRPr lang="en-US" dirty="0"/>
          </a:p>
        </p:txBody>
      </p:sp>
      <p:sp>
        <p:nvSpPr>
          <p:cNvPr id="3" name="Content Placeholder 2">
            <a:extLst>
              <a:ext uri="{FF2B5EF4-FFF2-40B4-BE49-F238E27FC236}">
                <a16:creationId xmlns:a16="http://schemas.microsoft.com/office/drawing/2014/main" id="{0A7D1609-488A-4271-8D3E-0A13460F87C8}"/>
              </a:ext>
            </a:extLst>
          </p:cNvPr>
          <p:cNvSpPr>
            <a:spLocks noGrp="1"/>
          </p:cNvSpPr>
          <p:nvPr>
            <p:ph idx="1"/>
          </p:nvPr>
        </p:nvSpPr>
        <p:spPr/>
        <p:txBody>
          <a:bodyPr/>
          <a:lstStyle/>
          <a:p>
            <a:r>
              <a:rPr lang="en-CA" dirty="0"/>
              <a:t>“</a:t>
            </a:r>
            <a:r>
              <a:rPr lang="en-US" dirty="0"/>
              <a:t>Hume  sees  what  he  calls  sympathy  as  the  underlying foundation of the interpersonal nature of human morality.  By sympathy Hume is referring to the human ability  to  convey  our  moral  sentiments  to  one  another and,  upon  observing  the  outward  effects  of  someone else’s  internal  moral  sentiments,  our  ability  to  actually feel those sentiments as though they were our own.” E.g. Treatise  2.1.11.8, SBN 319-20)</a:t>
            </a:r>
          </a:p>
        </p:txBody>
      </p:sp>
      <p:sp>
        <p:nvSpPr>
          <p:cNvPr id="5" name="TextBox 4">
            <a:extLst>
              <a:ext uri="{FF2B5EF4-FFF2-40B4-BE49-F238E27FC236}">
                <a16:creationId xmlns:a16="http://schemas.microsoft.com/office/drawing/2014/main" id="{30831069-17AF-4A1F-B3B4-EEA18A101BB7}"/>
              </a:ext>
            </a:extLst>
          </p:cNvPr>
          <p:cNvSpPr txBox="1"/>
          <p:nvPr/>
        </p:nvSpPr>
        <p:spPr>
          <a:xfrm>
            <a:off x="838200" y="6176963"/>
            <a:ext cx="8882743" cy="369332"/>
          </a:xfrm>
          <a:prstGeom prst="rect">
            <a:avLst/>
          </a:prstGeom>
          <a:noFill/>
        </p:spPr>
        <p:txBody>
          <a:bodyPr wrap="square">
            <a:spAutoFit/>
          </a:bodyPr>
          <a:lstStyle/>
          <a:p>
            <a:r>
              <a:rPr lang="en-US" dirty="0">
                <a:hlinkClick r:id="rId2"/>
              </a:rPr>
              <a:t>https://digitalcommons.macalester.edu/cgi/viewcontent.cgi?article=1013&amp;context=philo</a:t>
            </a:r>
            <a:r>
              <a:rPr lang="en-US" dirty="0"/>
              <a:t> </a:t>
            </a:r>
          </a:p>
        </p:txBody>
      </p:sp>
      <p:pic>
        <p:nvPicPr>
          <p:cNvPr id="7" name="Picture 6" descr="A picture containing text, clavier&#10;&#10;Description automatically generated">
            <a:extLst>
              <a:ext uri="{FF2B5EF4-FFF2-40B4-BE49-F238E27FC236}">
                <a16:creationId xmlns:a16="http://schemas.microsoft.com/office/drawing/2014/main" id="{DB3A8E50-3EA7-481B-BDFA-D04FA2869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1854" y="4250376"/>
            <a:ext cx="5353232" cy="1791650"/>
          </a:xfrm>
          <a:prstGeom prst="rect">
            <a:avLst/>
          </a:prstGeom>
        </p:spPr>
      </p:pic>
    </p:spTree>
    <p:extLst>
      <p:ext uri="{BB962C8B-B14F-4D97-AF65-F5344CB8AC3E}">
        <p14:creationId xmlns:p14="http://schemas.microsoft.com/office/powerpoint/2010/main" val="2097278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C2B2-B3C4-4E75-9CA7-D595F478B0D7}"/>
              </a:ext>
            </a:extLst>
          </p:cNvPr>
          <p:cNvSpPr>
            <a:spLocks noGrp="1"/>
          </p:cNvSpPr>
          <p:nvPr>
            <p:ph type="title"/>
          </p:nvPr>
        </p:nvSpPr>
        <p:spPr/>
        <p:txBody>
          <a:bodyPr/>
          <a:lstStyle/>
          <a:p>
            <a:r>
              <a:rPr lang="en-CA" dirty="0"/>
              <a:t>Moral Sentiments v. Moral Judgements</a:t>
            </a:r>
            <a:endParaRPr lang="en-US" dirty="0"/>
          </a:p>
        </p:txBody>
      </p:sp>
      <p:sp>
        <p:nvSpPr>
          <p:cNvPr id="3" name="Content Placeholder 2">
            <a:extLst>
              <a:ext uri="{FF2B5EF4-FFF2-40B4-BE49-F238E27FC236}">
                <a16:creationId xmlns:a16="http://schemas.microsoft.com/office/drawing/2014/main" id="{11EC99CB-562C-4E0D-8A27-554A622394C9}"/>
              </a:ext>
            </a:extLst>
          </p:cNvPr>
          <p:cNvSpPr>
            <a:spLocks noGrp="1"/>
          </p:cNvSpPr>
          <p:nvPr>
            <p:ph idx="1"/>
          </p:nvPr>
        </p:nvSpPr>
        <p:spPr/>
        <p:txBody>
          <a:bodyPr/>
          <a:lstStyle/>
          <a:p>
            <a:pPr marL="0" indent="0">
              <a:buNone/>
            </a:pPr>
            <a:r>
              <a:rPr lang="en-US" dirty="0" err="1"/>
              <a:t>Glossop</a:t>
            </a:r>
            <a:r>
              <a:rPr lang="en-US" dirty="0"/>
              <a:t> makes a very relevant distinction between moral sentiments  and  moral  judgments.  </a:t>
            </a:r>
            <a:r>
              <a:rPr lang="en-US" dirty="0" err="1"/>
              <a:t>Glossop</a:t>
            </a:r>
            <a:r>
              <a:rPr lang="en-US" dirty="0"/>
              <a:t>  states  that sentiments arise from actual sympathy, and by correcting  them  through  reflecting  on  them  with  an imagined impartiality we can attempt to make appropriate moral judgments, by adopting the sentiments afforded by the resultant ideal sympathy.</a:t>
            </a:r>
          </a:p>
        </p:txBody>
      </p:sp>
      <p:sp>
        <p:nvSpPr>
          <p:cNvPr id="5" name="TextBox 4">
            <a:extLst>
              <a:ext uri="{FF2B5EF4-FFF2-40B4-BE49-F238E27FC236}">
                <a16:creationId xmlns:a16="http://schemas.microsoft.com/office/drawing/2014/main" id="{F00CFB58-E5CE-490A-9BF3-278F410C7F14}"/>
              </a:ext>
            </a:extLst>
          </p:cNvPr>
          <p:cNvSpPr txBox="1"/>
          <p:nvPr/>
        </p:nvSpPr>
        <p:spPr>
          <a:xfrm>
            <a:off x="838200" y="5988734"/>
            <a:ext cx="10352314" cy="923330"/>
          </a:xfrm>
          <a:prstGeom prst="rect">
            <a:avLst/>
          </a:prstGeom>
          <a:noFill/>
        </p:spPr>
        <p:txBody>
          <a:bodyPr wrap="square">
            <a:spAutoFit/>
          </a:bodyPr>
          <a:lstStyle/>
          <a:p>
            <a:r>
              <a:rPr lang="en-US" dirty="0">
                <a:hlinkClick r:id="rId2"/>
              </a:rPr>
              <a:t>https://digitalcommons.macalester.edu/cgi/viewcontent.cgi?article=1013&amp;context=philo</a:t>
            </a:r>
            <a:endParaRPr lang="en-US" dirty="0"/>
          </a:p>
          <a:p>
            <a:r>
              <a:rPr lang="en-US" dirty="0">
                <a:effectLst/>
              </a:rPr>
              <a:t>R. </a:t>
            </a:r>
            <a:r>
              <a:rPr lang="en-US" dirty="0" err="1">
                <a:effectLst/>
              </a:rPr>
              <a:t>Glossop</a:t>
            </a:r>
            <a:r>
              <a:rPr lang="en-US" dirty="0">
                <a:effectLst/>
              </a:rPr>
              <a:t>, “The Nature of Hume's Ethics,” Philosophy and Phenomenological Research, 27 (1967): 527-536.</a:t>
            </a:r>
          </a:p>
          <a:p>
            <a:r>
              <a:rPr lang="en-US" dirty="0"/>
              <a:t>IEP, ‘Moral Realism’, </a:t>
            </a:r>
            <a:r>
              <a:rPr lang="en-US" dirty="0">
                <a:hlinkClick r:id="rId3"/>
              </a:rPr>
              <a:t>https://iep.utm.edu/moralrea/</a:t>
            </a:r>
            <a:r>
              <a:rPr lang="en-US" dirty="0"/>
              <a:t>  </a:t>
            </a:r>
          </a:p>
        </p:txBody>
      </p:sp>
      <p:pic>
        <p:nvPicPr>
          <p:cNvPr id="7" name="Picture 6" descr="Timeline&#10;&#10;Description automatically generated">
            <a:extLst>
              <a:ext uri="{FF2B5EF4-FFF2-40B4-BE49-F238E27FC236}">
                <a16:creationId xmlns:a16="http://schemas.microsoft.com/office/drawing/2014/main" id="{E34721EF-2D6D-4A41-A813-6A999EF72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0287" y="3864659"/>
            <a:ext cx="6067425" cy="2124075"/>
          </a:xfrm>
          <a:prstGeom prst="rect">
            <a:avLst/>
          </a:prstGeom>
        </p:spPr>
      </p:pic>
    </p:spTree>
    <p:extLst>
      <p:ext uri="{BB962C8B-B14F-4D97-AF65-F5344CB8AC3E}">
        <p14:creationId xmlns:p14="http://schemas.microsoft.com/office/powerpoint/2010/main" val="2554194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7A69A-212E-4C9B-BA9B-CA9FCEDBC50B}"/>
              </a:ext>
            </a:extLst>
          </p:cNvPr>
          <p:cNvSpPr>
            <a:spLocks noGrp="1"/>
          </p:cNvSpPr>
          <p:nvPr>
            <p:ph type="title"/>
          </p:nvPr>
        </p:nvSpPr>
        <p:spPr/>
        <p:txBody>
          <a:bodyPr/>
          <a:lstStyle/>
          <a:p>
            <a:r>
              <a:rPr lang="en-CA" dirty="0"/>
              <a:t>Expressing Judgements</a:t>
            </a:r>
            <a:endParaRPr lang="en-US" dirty="0"/>
          </a:p>
        </p:txBody>
      </p:sp>
      <p:sp>
        <p:nvSpPr>
          <p:cNvPr id="3" name="Content Placeholder 2">
            <a:extLst>
              <a:ext uri="{FF2B5EF4-FFF2-40B4-BE49-F238E27FC236}">
                <a16:creationId xmlns:a16="http://schemas.microsoft.com/office/drawing/2014/main" id="{BC19BF11-0FE0-4401-A839-FA422B367322}"/>
              </a:ext>
            </a:extLst>
          </p:cNvPr>
          <p:cNvSpPr>
            <a:spLocks noGrp="1"/>
          </p:cNvSpPr>
          <p:nvPr>
            <p:ph idx="1"/>
          </p:nvPr>
        </p:nvSpPr>
        <p:spPr>
          <a:xfrm>
            <a:off x="838200" y="4180113"/>
            <a:ext cx="10515600" cy="1996849"/>
          </a:xfrm>
        </p:spPr>
        <p:txBody>
          <a:bodyPr>
            <a:normAutofit lnSpcReduction="10000"/>
          </a:bodyPr>
          <a:lstStyle/>
          <a:p>
            <a:pPr marL="0" indent="0">
              <a:buNone/>
            </a:pPr>
            <a:r>
              <a:rPr lang="en-CA" dirty="0"/>
              <a:t>“</a:t>
            </a:r>
            <a:r>
              <a:rPr lang="en-US" dirty="0"/>
              <a:t>Take away the very concept of power - of a capacity to produce or prevent outcomes – and there is nothing left to base a distinctively moral responsibility. But nor is there anything left of something very much part of our conception of rationality – a power of justifications to move us.” (Pink, 2020)</a:t>
            </a:r>
          </a:p>
          <a:p>
            <a:endParaRPr lang="en-US" dirty="0"/>
          </a:p>
          <a:p>
            <a:endParaRPr lang="en-US" dirty="0"/>
          </a:p>
        </p:txBody>
      </p:sp>
      <p:pic>
        <p:nvPicPr>
          <p:cNvPr id="5" name="Picture 4" descr="A picture containing ground, outdoor, person, brick&#10;&#10;Description automatically generated">
            <a:extLst>
              <a:ext uri="{FF2B5EF4-FFF2-40B4-BE49-F238E27FC236}">
                <a16:creationId xmlns:a16="http://schemas.microsoft.com/office/drawing/2014/main" id="{F0702BA8-3271-4805-BB44-D8427910D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762" y="1541676"/>
            <a:ext cx="5258920" cy="2559341"/>
          </a:xfrm>
          <a:prstGeom prst="rect">
            <a:avLst/>
          </a:prstGeom>
        </p:spPr>
      </p:pic>
    </p:spTree>
    <p:extLst>
      <p:ext uri="{BB962C8B-B14F-4D97-AF65-F5344CB8AC3E}">
        <p14:creationId xmlns:p14="http://schemas.microsoft.com/office/powerpoint/2010/main" val="2795800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69C3-6A19-4DB6-ABED-5E12ED591FC0}"/>
              </a:ext>
            </a:extLst>
          </p:cNvPr>
          <p:cNvSpPr>
            <a:spLocks noGrp="1"/>
          </p:cNvSpPr>
          <p:nvPr>
            <p:ph type="title"/>
          </p:nvPr>
        </p:nvSpPr>
        <p:spPr/>
        <p:txBody>
          <a:bodyPr/>
          <a:lstStyle/>
          <a:p>
            <a:r>
              <a:rPr lang="en-CA" dirty="0"/>
              <a:t>Learning Ethics</a:t>
            </a:r>
            <a:endParaRPr lang="en-US" dirty="0"/>
          </a:p>
        </p:txBody>
      </p:sp>
      <p:sp>
        <p:nvSpPr>
          <p:cNvPr id="3" name="Content Placeholder 2">
            <a:extLst>
              <a:ext uri="{FF2B5EF4-FFF2-40B4-BE49-F238E27FC236}">
                <a16:creationId xmlns:a16="http://schemas.microsoft.com/office/drawing/2014/main" id="{F36E613E-A263-427A-B005-9E67141AA70B}"/>
              </a:ext>
            </a:extLst>
          </p:cNvPr>
          <p:cNvSpPr>
            <a:spLocks noGrp="1"/>
          </p:cNvSpPr>
          <p:nvPr>
            <p:ph idx="1"/>
          </p:nvPr>
        </p:nvSpPr>
        <p:spPr>
          <a:xfrm>
            <a:off x="838200" y="1825625"/>
            <a:ext cx="10515600" cy="3428546"/>
          </a:xfrm>
        </p:spPr>
        <p:txBody>
          <a:bodyPr>
            <a:normAutofit/>
          </a:bodyPr>
          <a:lstStyle/>
          <a:p>
            <a:r>
              <a:rPr lang="en-US" dirty="0"/>
              <a:t>“Hume says that our sense of humanity allows us to form general views about the useful and agreeable (to which the relativist does not subscribe), and that we do so on the basis of conversations and debates in which we must make ourselves mutually intelligible to one another.”</a:t>
            </a:r>
          </a:p>
          <a:p>
            <a:r>
              <a:rPr lang="en-US" dirty="0"/>
              <a:t>To borrow a phrase, we might say “it takes a community to learn ethics” – all we do, all we experience, is the ‘data’ from which a person develops an ethical sense</a:t>
            </a:r>
          </a:p>
          <a:p>
            <a:endParaRPr lang="en-US" dirty="0"/>
          </a:p>
          <a:p>
            <a:endParaRPr lang="en-US" dirty="0"/>
          </a:p>
        </p:txBody>
      </p:sp>
      <p:sp>
        <p:nvSpPr>
          <p:cNvPr id="5" name="TextBox 4">
            <a:extLst>
              <a:ext uri="{FF2B5EF4-FFF2-40B4-BE49-F238E27FC236}">
                <a16:creationId xmlns:a16="http://schemas.microsoft.com/office/drawing/2014/main" id="{9AE8E50C-F247-4754-A04E-64F761A2B2B1}"/>
              </a:ext>
            </a:extLst>
          </p:cNvPr>
          <p:cNvSpPr txBox="1"/>
          <p:nvPr/>
        </p:nvSpPr>
        <p:spPr>
          <a:xfrm>
            <a:off x="912585" y="5569545"/>
            <a:ext cx="10366829" cy="923330"/>
          </a:xfrm>
          <a:prstGeom prst="rect">
            <a:avLst/>
          </a:prstGeom>
          <a:noFill/>
        </p:spPr>
        <p:txBody>
          <a:bodyPr wrap="square">
            <a:spAutoFit/>
          </a:bodyPr>
          <a:lstStyle/>
          <a:p>
            <a:r>
              <a:rPr lang="en-US" dirty="0"/>
              <a:t>Jacqueline Taylor. (2013). Hume on the Importance of Humanity. Revue </a:t>
            </a:r>
            <a:r>
              <a:rPr lang="en-US" dirty="0" err="1"/>
              <a:t>internationale</a:t>
            </a:r>
            <a:r>
              <a:rPr lang="en-US" dirty="0"/>
              <a:t> de </a:t>
            </a:r>
            <a:r>
              <a:rPr lang="en-US" dirty="0" err="1"/>
              <a:t>philosophie</a:t>
            </a:r>
            <a:r>
              <a:rPr lang="en-US" dirty="0"/>
              <a:t>, 2013/1 (No 263). 81-97. </a:t>
            </a:r>
            <a:r>
              <a:rPr lang="en-US" dirty="0">
                <a:hlinkClick r:id="rId2"/>
              </a:rPr>
              <a:t>https://www.cairn-int.info/focus-E_RIP_263_0081--hume-on-the-importance-of-humanity.htm</a:t>
            </a:r>
            <a:r>
              <a:rPr lang="en-US" dirty="0"/>
              <a:t>   </a:t>
            </a:r>
          </a:p>
        </p:txBody>
      </p:sp>
    </p:spTree>
    <p:extLst>
      <p:ext uri="{BB962C8B-B14F-4D97-AF65-F5344CB8AC3E}">
        <p14:creationId xmlns:p14="http://schemas.microsoft.com/office/powerpoint/2010/main" val="1591925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98C52-6195-4FB7-9F47-ED6CA9131113}"/>
              </a:ext>
            </a:extLst>
          </p:cNvPr>
          <p:cNvSpPr>
            <a:spLocks noGrp="1"/>
          </p:cNvSpPr>
          <p:nvPr>
            <p:ph type="title"/>
          </p:nvPr>
        </p:nvSpPr>
        <p:spPr/>
        <p:txBody>
          <a:bodyPr/>
          <a:lstStyle/>
          <a:p>
            <a:r>
              <a:rPr lang="en-CA" dirty="0"/>
              <a:t>Modeling Ethics</a:t>
            </a:r>
            <a:endParaRPr lang="en-US" dirty="0"/>
          </a:p>
        </p:txBody>
      </p:sp>
      <p:sp>
        <p:nvSpPr>
          <p:cNvPr id="3" name="Content Placeholder 2">
            <a:extLst>
              <a:ext uri="{FF2B5EF4-FFF2-40B4-BE49-F238E27FC236}">
                <a16:creationId xmlns:a16="http://schemas.microsoft.com/office/drawing/2014/main" id="{033A2E45-B9C4-4DD7-AF8F-AAB3720C53FF}"/>
              </a:ext>
            </a:extLst>
          </p:cNvPr>
          <p:cNvSpPr>
            <a:spLocks noGrp="1"/>
          </p:cNvSpPr>
          <p:nvPr>
            <p:ph idx="1"/>
          </p:nvPr>
        </p:nvSpPr>
        <p:spPr>
          <a:xfrm>
            <a:off x="838200" y="1825625"/>
            <a:ext cx="3066143" cy="4351338"/>
          </a:xfrm>
        </p:spPr>
        <p:txBody>
          <a:bodyPr>
            <a:normAutofit/>
          </a:bodyPr>
          <a:lstStyle/>
          <a:p>
            <a:pPr marL="0" indent="0">
              <a:buNone/>
            </a:pPr>
            <a:r>
              <a:rPr lang="en-US" dirty="0"/>
              <a:t>“…the mediation of moral sympathy, moral contempt and moral anger and disgust, in the relationship between leader ethical role modeling and morally courageous behavior</a:t>
            </a:r>
            <a:r>
              <a:rPr lang="en-CA" dirty="0"/>
              <a:t>s”</a:t>
            </a:r>
            <a:endParaRPr lang="en-US" dirty="0"/>
          </a:p>
        </p:txBody>
      </p:sp>
      <p:pic>
        <p:nvPicPr>
          <p:cNvPr id="5" name="Picture 4" descr="Diagram&#10;&#10;Description automatically generated">
            <a:extLst>
              <a:ext uri="{FF2B5EF4-FFF2-40B4-BE49-F238E27FC236}">
                <a16:creationId xmlns:a16="http://schemas.microsoft.com/office/drawing/2014/main" id="{07F4C927-9956-4C92-9D23-91A6C56DAD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9169" y="1825625"/>
            <a:ext cx="7917441" cy="3867430"/>
          </a:xfrm>
          <a:prstGeom prst="rect">
            <a:avLst/>
          </a:prstGeom>
        </p:spPr>
      </p:pic>
      <p:sp>
        <p:nvSpPr>
          <p:cNvPr id="7" name="TextBox 6">
            <a:extLst>
              <a:ext uri="{FF2B5EF4-FFF2-40B4-BE49-F238E27FC236}">
                <a16:creationId xmlns:a16="http://schemas.microsoft.com/office/drawing/2014/main" id="{8314C5E8-2D39-489C-A345-E433D9C43C83}"/>
              </a:ext>
            </a:extLst>
          </p:cNvPr>
          <p:cNvSpPr txBox="1"/>
          <p:nvPr/>
        </p:nvSpPr>
        <p:spPr>
          <a:xfrm>
            <a:off x="856343" y="6311900"/>
            <a:ext cx="9840686" cy="369332"/>
          </a:xfrm>
          <a:prstGeom prst="rect">
            <a:avLst/>
          </a:prstGeom>
          <a:noFill/>
        </p:spPr>
        <p:txBody>
          <a:bodyPr wrap="square">
            <a:spAutoFit/>
          </a:bodyPr>
          <a:lstStyle/>
          <a:p>
            <a:r>
              <a:rPr lang="en-US" dirty="0">
                <a:hlinkClick r:id="rId3"/>
              </a:rPr>
              <a:t>https://www.scirp.org/journal/paperinformation.aspx?paperid=110279</a:t>
            </a:r>
            <a:r>
              <a:rPr lang="en-US" dirty="0"/>
              <a:t> </a:t>
            </a:r>
          </a:p>
        </p:txBody>
      </p:sp>
    </p:spTree>
    <p:extLst>
      <p:ext uri="{BB962C8B-B14F-4D97-AF65-F5344CB8AC3E}">
        <p14:creationId xmlns:p14="http://schemas.microsoft.com/office/powerpoint/2010/main" val="1800823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ADBE2-CC26-4D4D-9409-FEA460775D81}"/>
              </a:ext>
            </a:extLst>
          </p:cNvPr>
          <p:cNvSpPr>
            <a:spLocks noGrp="1"/>
          </p:cNvSpPr>
          <p:nvPr>
            <p:ph type="title"/>
          </p:nvPr>
        </p:nvSpPr>
        <p:spPr/>
        <p:txBody>
          <a:bodyPr/>
          <a:lstStyle/>
          <a:p>
            <a:r>
              <a:rPr lang="en-CA" dirty="0"/>
              <a:t>It takes a Community</a:t>
            </a:r>
            <a:endParaRPr lang="en-US" dirty="0"/>
          </a:p>
        </p:txBody>
      </p:sp>
      <p:sp>
        <p:nvSpPr>
          <p:cNvPr id="3" name="Content Placeholder 2">
            <a:extLst>
              <a:ext uri="{FF2B5EF4-FFF2-40B4-BE49-F238E27FC236}">
                <a16:creationId xmlns:a16="http://schemas.microsoft.com/office/drawing/2014/main" id="{E91C2CC5-2DDE-4D87-8D70-45012945A5B0}"/>
              </a:ext>
            </a:extLst>
          </p:cNvPr>
          <p:cNvSpPr>
            <a:spLocks noGrp="1"/>
          </p:cNvSpPr>
          <p:nvPr>
            <p:ph idx="1"/>
          </p:nvPr>
        </p:nvSpPr>
        <p:spPr/>
        <p:txBody>
          <a:bodyPr/>
          <a:lstStyle/>
          <a:p>
            <a:r>
              <a:rPr lang="en-US" dirty="0"/>
              <a:t>It’s a matter of a community as an entire system, rather than  one individual making a decision</a:t>
            </a:r>
          </a:p>
          <a:p>
            <a:r>
              <a:rPr lang="en-US" dirty="0"/>
              <a:t>We need to keep in mind how we’re all connected</a:t>
            </a:r>
          </a:p>
          <a:p>
            <a:r>
              <a:rPr lang="en-US" dirty="0"/>
              <a:t>What’s important here is how we learn to be ethical in the first place (as opposed to the specific statement of a set of rules defining what it is to be ethical)</a:t>
            </a:r>
          </a:p>
        </p:txBody>
      </p:sp>
      <p:pic>
        <p:nvPicPr>
          <p:cNvPr id="5" name="Picture 4" descr="A group of people in clothing&#10;&#10;Description automatically generated with low confidence">
            <a:extLst>
              <a:ext uri="{FF2B5EF4-FFF2-40B4-BE49-F238E27FC236}">
                <a16:creationId xmlns:a16="http://schemas.microsoft.com/office/drawing/2014/main" id="{9C4DE1B7-9F25-4F4D-A767-CEBC6949C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717" y="3930061"/>
            <a:ext cx="5235388" cy="2927939"/>
          </a:xfrm>
          <a:prstGeom prst="rect">
            <a:avLst/>
          </a:prstGeom>
        </p:spPr>
      </p:pic>
    </p:spTree>
    <p:extLst>
      <p:ext uri="{BB962C8B-B14F-4D97-AF65-F5344CB8AC3E}">
        <p14:creationId xmlns:p14="http://schemas.microsoft.com/office/powerpoint/2010/main" val="1612967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683A6-1177-44A9-94B2-B70AF1426585}"/>
              </a:ext>
            </a:extLst>
          </p:cNvPr>
          <p:cNvSpPr>
            <a:spLocks noGrp="1"/>
          </p:cNvSpPr>
          <p:nvPr>
            <p:ph type="title"/>
          </p:nvPr>
        </p:nvSpPr>
        <p:spPr/>
        <p:txBody>
          <a:bodyPr/>
          <a:lstStyle/>
          <a:p>
            <a:r>
              <a:rPr lang="en-CA" dirty="0"/>
              <a:t>The Ethical Mind</a:t>
            </a:r>
            <a:endParaRPr lang="en-US" dirty="0"/>
          </a:p>
        </p:txBody>
      </p:sp>
      <p:sp>
        <p:nvSpPr>
          <p:cNvPr id="3" name="Content Placeholder 2">
            <a:extLst>
              <a:ext uri="{FF2B5EF4-FFF2-40B4-BE49-F238E27FC236}">
                <a16:creationId xmlns:a16="http://schemas.microsoft.com/office/drawing/2014/main" id="{A07AEF5F-FD9F-4072-AD5F-6A168377621D}"/>
              </a:ext>
            </a:extLst>
          </p:cNvPr>
          <p:cNvSpPr>
            <a:spLocks noGrp="1"/>
          </p:cNvSpPr>
          <p:nvPr>
            <p:ph idx="1"/>
          </p:nvPr>
        </p:nvSpPr>
        <p:spPr/>
        <p:txBody>
          <a:bodyPr/>
          <a:lstStyle/>
          <a:p>
            <a:r>
              <a:rPr lang="en-US" dirty="0"/>
              <a:t>A person’s mind is at least as complex as social networks</a:t>
            </a:r>
          </a:p>
          <a:p>
            <a:pPr lvl="1"/>
            <a:r>
              <a:rPr lang="en-US" dirty="0"/>
              <a:t>What they learn is going to be based on the data - </a:t>
            </a:r>
            <a:r>
              <a:rPr lang="en-US" dirty="0" err="1"/>
              <a:t>ie</a:t>
            </a:r>
            <a:r>
              <a:rPr lang="en-US" dirty="0"/>
              <a:t>., the totality of the input</a:t>
            </a:r>
          </a:p>
          <a:p>
            <a:pPr lvl="1"/>
            <a:r>
              <a:rPr lang="en-US" dirty="0"/>
              <a:t>This isn’t something that can be corrected simply by rote and by rules</a:t>
            </a:r>
          </a:p>
          <a:p>
            <a:r>
              <a:rPr lang="en-US" dirty="0"/>
              <a:t>We need to provide an ethical culture (rather than emphasis on following the rules)</a:t>
            </a:r>
          </a:p>
          <a:p>
            <a:pPr lvl="1"/>
            <a:r>
              <a:rPr lang="en-US" dirty="0"/>
              <a:t>Diversity of perspective to create a wider sense of community</a:t>
            </a:r>
          </a:p>
          <a:p>
            <a:pPr lvl="1"/>
            <a:r>
              <a:rPr lang="en-US" dirty="0"/>
              <a:t>Encouragement of openness and interaction (art, drama, </a:t>
            </a:r>
            <a:r>
              <a:rPr lang="en-US" dirty="0" err="1"/>
              <a:t>etc</a:t>
            </a:r>
            <a:r>
              <a:rPr lang="en-US" dirty="0"/>
              <a:t>) to develop empathy and capacity to see from the perspective of others</a:t>
            </a:r>
          </a:p>
          <a:p>
            <a:endParaRPr lang="en-US" dirty="0"/>
          </a:p>
        </p:txBody>
      </p:sp>
      <p:pic>
        <p:nvPicPr>
          <p:cNvPr id="5" name="Picture 4">
            <a:extLst>
              <a:ext uri="{FF2B5EF4-FFF2-40B4-BE49-F238E27FC236}">
                <a16:creationId xmlns:a16="http://schemas.microsoft.com/office/drawing/2014/main" id="{4EF956A5-BD7A-4AE1-83BC-46C4E7A981AD}"/>
              </a:ext>
            </a:extLst>
          </p:cNvPr>
          <p:cNvPicPr>
            <a:picLocks noChangeAspect="1"/>
          </p:cNvPicPr>
          <p:nvPr/>
        </p:nvPicPr>
        <p:blipFill>
          <a:blip r:embed="rId2"/>
          <a:stretch>
            <a:fillRect/>
          </a:stretch>
        </p:blipFill>
        <p:spPr>
          <a:xfrm>
            <a:off x="6318822" y="5245209"/>
            <a:ext cx="3578213" cy="1397638"/>
          </a:xfrm>
          <a:prstGeom prst="rect">
            <a:avLst/>
          </a:prstGeom>
        </p:spPr>
      </p:pic>
    </p:spTree>
    <p:extLst>
      <p:ext uri="{BB962C8B-B14F-4D97-AF65-F5344CB8AC3E}">
        <p14:creationId xmlns:p14="http://schemas.microsoft.com/office/powerpoint/2010/main" val="4138448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9BCE12-2489-4F21-9385-61A55A924929}"/>
              </a:ext>
            </a:extLst>
          </p:cNvPr>
          <p:cNvPicPr>
            <a:picLocks noChangeAspect="1"/>
          </p:cNvPicPr>
          <p:nvPr/>
        </p:nvPicPr>
        <p:blipFill>
          <a:blip r:embed="rId2"/>
          <a:stretch>
            <a:fillRect/>
          </a:stretch>
        </p:blipFill>
        <p:spPr>
          <a:xfrm>
            <a:off x="6366747" y="1825625"/>
            <a:ext cx="4552265" cy="3497233"/>
          </a:xfrm>
          <a:prstGeom prst="rect">
            <a:avLst/>
          </a:prstGeom>
        </p:spPr>
      </p:pic>
      <p:sp>
        <p:nvSpPr>
          <p:cNvPr id="2" name="Title 1">
            <a:extLst>
              <a:ext uri="{FF2B5EF4-FFF2-40B4-BE49-F238E27FC236}">
                <a16:creationId xmlns:a16="http://schemas.microsoft.com/office/drawing/2014/main" id="{F9237DF2-ECAF-4B27-A32E-BC2F235DCE77}"/>
              </a:ext>
            </a:extLst>
          </p:cNvPr>
          <p:cNvSpPr>
            <a:spLocks noGrp="1"/>
          </p:cNvSpPr>
          <p:nvPr>
            <p:ph type="title"/>
          </p:nvPr>
        </p:nvSpPr>
        <p:spPr/>
        <p:txBody>
          <a:bodyPr/>
          <a:lstStyle/>
          <a:p>
            <a:r>
              <a:rPr lang="en-CA" dirty="0"/>
              <a:t>Moral Sentiment</a:t>
            </a:r>
            <a:endParaRPr lang="en-US" dirty="0"/>
          </a:p>
        </p:txBody>
      </p:sp>
      <p:sp>
        <p:nvSpPr>
          <p:cNvPr id="3" name="Content Placeholder 2">
            <a:extLst>
              <a:ext uri="{FF2B5EF4-FFF2-40B4-BE49-F238E27FC236}">
                <a16:creationId xmlns:a16="http://schemas.microsoft.com/office/drawing/2014/main" id="{1A6CD58B-21F3-4E1C-8832-6EAE9D514CBC}"/>
              </a:ext>
            </a:extLst>
          </p:cNvPr>
          <p:cNvSpPr>
            <a:spLocks noGrp="1"/>
          </p:cNvSpPr>
          <p:nvPr>
            <p:ph idx="1"/>
          </p:nvPr>
        </p:nvSpPr>
        <p:spPr>
          <a:xfrm>
            <a:off x="838199" y="1825625"/>
            <a:ext cx="9005047" cy="4351338"/>
          </a:xfrm>
        </p:spPr>
        <p:txBody>
          <a:bodyPr/>
          <a:lstStyle/>
          <a:p>
            <a:r>
              <a:rPr lang="en-CA" dirty="0"/>
              <a:t>The idea of a moral sense (as opposed to moral reasoning)</a:t>
            </a:r>
          </a:p>
          <a:p>
            <a:r>
              <a:rPr lang="en-CA" dirty="0"/>
              <a:t>Methods of ethics and experience</a:t>
            </a:r>
          </a:p>
          <a:p>
            <a:r>
              <a:rPr lang="en-CA" dirty="0"/>
              <a:t>Moral sentiments v. moral judgements</a:t>
            </a:r>
          </a:p>
          <a:p>
            <a:r>
              <a:rPr lang="en-CA" dirty="0"/>
              <a:t>Learning ethics</a:t>
            </a:r>
          </a:p>
          <a:p>
            <a:endParaRPr lang="en-US" dirty="0"/>
          </a:p>
        </p:txBody>
      </p:sp>
      <p:sp>
        <p:nvSpPr>
          <p:cNvPr id="5" name="TextBox 4">
            <a:extLst>
              <a:ext uri="{FF2B5EF4-FFF2-40B4-BE49-F238E27FC236}">
                <a16:creationId xmlns:a16="http://schemas.microsoft.com/office/drawing/2014/main" id="{9D008F3C-9F7C-48BD-9255-4688ADF48A0A}"/>
              </a:ext>
            </a:extLst>
          </p:cNvPr>
          <p:cNvSpPr txBox="1"/>
          <p:nvPr/>
        </p:nvSpPr>
        <p:spPr>
          <a:xfrm>
            <a:off x="838199" y="6031210"/>
            <a:ext cx="12239171" cy="369332"/>
          </a:xfrm>
          <a:prstGeom prst="rect">
            <a:avLst/>
          </a:prstGeom>
          <a:noFill/>
        </p:spPr>
        <p:txBody>
          <a:bodyPr wrap="square">
            <a:spAutoFit/>
          </a:bodyPr>
          <a:lstStyle/>
          <a:p>
            <a:r>
              <a:rPr lang="en-US" dirty="0"/>
              <a:t>Title Image: </a:t>
            </a:r>
            <a:r>
              <a:rPr lang="en-US" dirty="0">
                <a:hlinkClick r:id="rId3"/>
              </a:rPr>
              <a:t>https://www.vox.com/future-perfect/2019/4/25/18291925/human-rationality-science-justin-smith</a:t>
            </a:r>
            <a:r>
              <a:rPr lang="en-US" dirty="0"/>
              <a:t> </a:t>
            </a:r>
          </a:p>
        </p:txBody>
      </p:sp>
    </p:spTree>
    <p:extLst>
      <p:ext uri="{BB962C8B-B14F-4D97-AF65-F5344CB8AC3E}">
        <p14:creationId xmlns:p14="http://schemas.microsoft.com/office/powerpoint/2010/main" val="3240494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B60CF-082E-4040-B8B0-FED66BAD0740}"/>
              </a:ext>
            </a:extLst>
          </p:cNvPr>
          <p:cNvSpPr>
            <a:spLocks noGrp="1"/>
          </p:cNvSpPr>
          <p:nvPr>
            <p:ph type="title"/>
          </p:nvPr>
        </p:nvSpPr>
        <p:spPr/>
        <p:txBody>
          <a:bodyPr/>
          <a:lstStyle/>
          <a:p>
            <a:r>
              <a:rPr lang="en-CA" dirty="0"/>
              <a:t>Moral Judgements?</a:t>
            </a:r>
            <a:endParaRPr lang="en-US" dirty="0"/>
          </a:p>
        </p:txBody>
      </p:sp>
      <p:pic>
        <p:nvPicPr>
          <p:cNvPr id="5" name="Content Placeholder 4" descr="Diagram&#10;&#10;Description automatically generated">
            <a:extLst>
              <a:ext uri="{FF2B5EF4-FFF2-40B4-BE49-F238E27FC236}">
                <a16:creationId xmlns:a16="http://schemas.microsoft.com/office/drawing/2014/main" id="{C05068CB-2C22-4EC2-B940-6315D3DF19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7931" y="1382086"/>
            <a:ext cx="7311556" cy="4689480"/>
          </a:xfrm>
        </p:spPr>
      </p:pic>
      <p:sp>
        <p:nvSpPr>
          <p:cNvPr id="7" name="TextBox 6">
            <a:extLst>
              <a:ext uri="{FF2B5EF4-FFF2-40B4-BE49-F238E27FC236}">
                <a16:creationId xmlns:a16="http://schemas.microsoft.com/office/drawing/2014/main" id="{3603C3EB-2B51-48F5-9656-C309073ABF64}"/>
              </a:ext>
            </a:extLst>
          </p:cNvPr>
          <p:cNvSpPr txBox="1"/>
          <p:nvPr/>
        </p:nvSpPr>
        <p:spPr>
          <a:xfrm>
            <a:off x="838200" y="6169709"/>
            <a:ext cx="9031514" cy="646331"/>
          </a:xfrm>
          <a:prstGeom prst="rect">
            <a:avLst/>
          </a:prstGeom>
          <a:noFill/>
        </p:spPr>
        <p:txBody>
          <a:bodyPr wrap="square">
            <a:spAutoFit/>
          </a:bodyPr>
          <a:lstStyle/>
          <a:p>
            <a:r>
              <a:rPr lang="en-US" dirty="0"/>
              <a:t>Moral principles are necessary but not sufficient for moral behaviour, (</a:t>
            </a:r>
            <a:r>
              <a:rPr lang="en-US" dirty="0">
                <a:hlinkClick r:id="rId3"/>
              </a:rPr>
              <a:t>Kohlberg, 1984a</a:t>
            </a:r>
            <a:r>
              <a:rPr lang="en-US" dirty="0"/>
              <a:t>) </a:t>
            </a:r>
            <a:r>
              <a:rPr lang="en-US" dirty="0">
                <a:hlinkClick r:id="rId4"/>
              </a:rPr>
              <a:t>https://www.sciencedirect.com/science/article/pii/S027322971830025X</a:t>
            </a:r>
            <a:r>
              <a:rPr lang="en-US" dirty="0"/>
              <a:t> </a:t>
            </a:r>
          </a:p>
        </p:txBody>
      </p:sp>
    </p:spTree>
    <p:extLst>
      <p:ext uri="{BB962C8B-B14F-4D97-AF65-F5344CB8AC3E}">
        <p14:creationId xmlns:p14="http://schemas.microsoft.com/office/powerpoint/2010/main" val="2722411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A57F-397B-47CE-8CF3-371F90495994}"/>
              </a:ext>
            </a:extLst>
          </p:cNvPr>
          <p:cNvSpPr>
            <a:spLocks noGrp="1"/>
          </p:cNvSpPr>
          <p:nvPr>
            <p:ph type="title"/>
          </p:nvPr>
        </p:nvSpPr>
        <p:spPr/>
        <p:txBody>
          <a:bodyPr/>
          <a:lstStyle/>
          <a:p>
            <a:r>
              <a:rPr lang="en-CA" dirty="0"/>
              <a:t>Personal Knowledge</a:t>
            </a:r>
            <a:endParaRPr lang="en-US" dirty="0"/>
          </a:p>
        </p:txBody>
      </p:sp>
      <p:sp>
        <p:nvSpPr>
          <p:cNvPr id="3" name="Content Placeholder 2">
            <a:extLst>
              <a:ext uri="{FF2B5EF4-FFF2-40B4-BE49-F238E27FC236}">
                <a16:creationId xmlns:a16="http://schemas.microsoft.com/office/drawing/2014/main" id="{1009780C-10C7-4E08-8C97-9FA86514D2E8}"/>
              </a:ext>
            </a:extLst>
          </p:cNvPr>
          <p:cNvSpPr>
            <a:spLocks noGrp="1"/>
          </p:cNvSpPr>
          <p:nvPr>
            <p:ph idx="1"/>
          </p:nvPr>
        </p:nvSpPr>
        <p:spPr>
          <a:xfrm>
            <a:off x="838200" y="1825625"/>
            <a:ext cx="10515599" cy="4351338"/>
          </a:xfrm>
        </p:spPr>
        <p:txBody>
          <a:bodyPr/>
          <a:lstStyle/>
          <a:p>
            <a:pPr marL="0" indent="0">
              <a:buNone/>
            </a:pPr>
            <a:r>
              <a:rPr lang="en-CA" dirty="0"/>
              <a:t>“</a:t>
            </a:r>
            <a:r>
              <a:rPr lang="en-US" dirty="0"/>
              <a:t>Feminine moral theory deals a blow to the exclusively rational systems of thought, which have as their grounding an inherent disregard for the inherently personal—and sometimes gender-biased—nature of knowledge construction.”</a:t>
            </a:r>
          </a:p>
        </p:txBody>
      </p:sp>
      <p:sp>
        <p:nvSpPr>
          <p:cNvPr id="5" name="TextBox 4">
            <a:extLst>
              <a:ext uri="{FF2B5EF4-FFF2-40B4-BE49-F238E27FC236}">
                <a16:creationId xmlns:a16="http://schemas.microsoft.com/office/drawing/2014/main" id="{EF626F98-537E-4FE5-B152-C95946B3C538}"/>
              </a:ext>
            </a:extLst>
          </p:cNvPr>
          <p:cNvSpPr txBox="1"/>
          <p:nvPr/>
        </p:nvSpPr>
        <p:spPr>
          <a:xfrm>
            <a:off x="838200" y="5853797"/>
            <a:ext cx="10250714" cy="646331"/>
          </a:xfrm>
          <a:prstGeom prst="rect">
            <a:avLst/>
          </a:prstGeom>
          <a:noFill/>
        </p:spPr>
        <p:txBody>
          <a:bodyPr wrap="square">
            <a:spAutoFit/>
          </a:bodyPr>
          <a:lstStyle/>
          <a:p>
            <a:pPr rtl="0">
              <a:spcBef>
                <a:spcPts val="0"/>
              </a:spcBef>
              <a:spcAft>
                <a:spcPts val="1000"/>
              </a:spcAft>
            </a:pPr>
            <a:r>
              <a:rPr lang="en-US" sz="1800" b="0" i="0" u="none" strike="noStrike" dirty="0">
                <a:solidFill>
                  <a:srgbClr val="000000"/>
                </a:solidFill>
                <a:effectLst/>
              </a:rPr>
              <a:t>Craig P. Dunn Brian K. Burton. Ethics of care. Encyclopedia Britannica. </a:t>
            </a:r>
            <a:r>
              <a:rPr lang="en-US" sz="1800" b="0" i="0" u="sng" strike="noStrike" dirty="0">
                <a:solidFill>
                  <a:srgbClr val="1155CC"/>
                </a:solidFill>
                <a:effectLst/>
                <a:hlinkClick r:id="rId2"/>
              </a:rPr>
              <a:t>https://www.britannica.com/topic/ethics-of-care</a:t>
            </a:r>
            <a:r>
              <a:rPr lang="en-US" sz="1800" b="0" i="0" u="none" strike="noStrike" dirty="0">
                <a:solidFill>
                  <a:srgbClr val="000000"/>
                </a:solidFill>
                <a:effectLst/>
              </a:rPr>
              <a:t> </a:t>
            </a:r>
            <a:endParaRPr lang="en-US" dirty="0">
              <a:effectLst/>
            </a:endParaRPr>
          </a:p>
        </p:txBody>
      </p:sp>
      <p:pic>
        <p:nvPicPr>
          <p:cNvPr id="7" name="Picture 6">
            <a:extLst>
              <a:ext uri="{FF2B5EF4-FFF2-40B4-BE49-F238E27FC236}">
                <a16:creationId xmlns:a16="http://schemas.microsoft.com/office/drawing/2014/main" id="{285E2A4E-6940-446B-92A8-272A25AC16F3}"/>
              </a:ext>
            </a:extLst>
          </p:cNvPr>
          <p:cNvPicPr>
            <a:picLocks noChangeAspect="1"/>
          </p:cNvPicPr>
          <p:nvPr/>
        </p:nvPicPr>
        <p:blipFill>
          <a:blip r:embed="rId3"/>
          <a:stretch>
            <a:fillRect/>
          </a:stretch>
        </p:blipFill>
        <p:spPr>
          <a:xfrm>
            <a:off x="1016911" y="3429000"/>
            <a:ext cx="4774288" cy="2266005"/>
          </a:xfrm>
          <a:prstGeom prst="rect">
            <a:avLst/>
          </a:prstGeom>
        </p:spPr>
      </p:pic>
      <p:sp>
        <p:nvSpPr>
          <p:cNvPr id="9" name="TextBox 8">
            <a:extLst>
              <a:ext uri="{FF2B5EF4-FFF2-40B4-BE49-F238E27FC236}">
                <a16:creationId xmlns:a16="http://schemas.microsoft.com/office/drawing/2014/main" id="{483A0326-F6EB-41F8-BC72-C51DDA63DC33}"/>
              </a:ext>
            </a:extLst>
          </p:cNvPr>
          <p:cNvSpPr txBox="1"/>
          <p:nvPr/>
        </p:nvSpPr>
        <p:spPr>
          <a:xfrm>
            <a:off x="5791199" y="5183611"/>
            <a:ext cx="5950859" cy="646331"/>
          </a:xfrm>
          <a:prstGeom prst="rect">
            <a:avLst/>
          </a:prstGeom>
          <a:noFill/>
        </p:spPr>
        <p:txBody>
          <a:bodyPr wrap="square">
            <a:spAutoFit/>
          </a:bodyPr>
          <a:lstStyle/>
          <a:p>
            <a:r>
              <a:rPr lang="en-US" dirty="0"/>
              <a:t>Image: </a:t>
            </a:r>
            <a:r>
              <a:rPr lang="en-US" dirty="0">
                <a:hlinkClick r:id="rId4"/>
              </a:rPr>
              <a:t>https://www.ascd.org/books/analytic-processes-for-school-leaders?chapter=rational-thinking-as-a-process</a:t>
            </a:r>
            <a:r>
              <a:rPr lang="en-US" dirty="0"/>
              <a:t> </a:t>
            </a:r>
          </a:p>
        </p:txBody>
      </p:sp>
    </p:spTree>
    <p:extLst>
      <p:ext uri="{BB962C8B-B14F-4D97-AF65-F5344CB8AC3E}">
        <p14:creationId xmlns:p14="http://schemas.microsoft.com/office/powerpoint/2010/main" val="3157785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1799C5-6A17-44A6-BCBF-1D3992302A96}"/>
              </a:ext>
            </a:extLst>
          </p:cNvPr>
          <p:cNvPicPr>
            <a:picLocks noChangeAspect="1"/>
          </p:cNvPicPr>
          <p:nvPr/>
        </p:nvPicPr>
        <p:blipFill>
          <a:blip r:embed="rId2"/>
          <a:stretch>
            <a:fillRect/>
          </a:stretch>
        </p:blipFill>
        <p:spPr>
          <a:xfrm>
            <a:off x="948537" y="1697309"/>
            <a:ext cx="3367024" cy="4156488"/>
          </a:xfrm>
          <a:prstGeom prst="rect">
            <a:avLst/>
          </a:prstGeom>
        </p:spPr>
      </p:pic>
      <p:sp>
        <p:nvSpPr>
          <p:cNvPr id="2" name="Title 1">
            <a:extLst>
              <a:ext uri="{FF2B5EF4-FFF2-40B4-BE49-F238E27FC236}">
                <a16:creationId xmlns:a16="http://schemas.microsoft.com/office/drawing/2014/main" id="{ECDD17A2-EB44-4095-A457-070B6D1B8CE1}"/>
              </a:ext>
            </a:extLst>
          </p:cNvPr>
          <p:cNvSpPr>
            <a:spLocks noGrp="1"/>
          </p:cNvSpPr>
          <p:nvPr>
            <p:ph type="title"/>
          </p:nvPr>
        </p:nvSpPr>
        <p:spPr/>
        <p:txBody>
          <a:bodyPr/>
          <a:lstStyle/>
          <a:p>
            <a:r>
              <a:rPr lang="en-CA" dirty="0"/>
              <a:t>Hume’s Scepticism</a:t>
            </a:r>
            <a:endParaRPr lang="en-US" dirty="0"/>
          </a:p>
        </p:txBody>
      </p:sp>
      <p:sp>
        <p:nvSpPr>
          <p:cNvPr id="3" name="Content Placeholder 2">
            <a:extLst>
              <a:ext uri="{FF2B5EF4-FFF2-40B4-BE49-F238E27FC236}">
                <a16:creationId xmlns:a16="http://schemas.microsoft.com/office/drawing/2014/main" id="{53B292D7-5398-40B1-AE60-F950C166D893}"/>
              </a:ext>
            </a:extLst>
          </p:cNvPr>
          <p:cNvSpPr>
            <a:spLocks noGrp="1"/>
          </p:cNvSpPr>
          <p:nvPr>
            <p:ph idx="1"/>
          </p:nvPr>
        </p:nvSpPr>
        <p:spPr>
          <a:xfrm>
            <a:off x="4833256" y="1825625"/>
            <a:ext cx="6520543" cy="4351338"/>
          </a:xfrm>
        </p:spPr>
        <p:txBody>
          <a:bodyPr/>
          <a:lstStyle/>
          <a:p>
            <a:pPr marL="0" indent="0">
              <a:buNone/>
            </a:pPr>
            <a:r>
              <a:rPr lang="en-CA" dirty="0"/>
              <a:t>“</a:t>
            </a:r>
            <a:r>
              <a:rPr lang="en-US" dirty="0"/>
              <a:t>We  cannot  be  motivated  to  act morally  through  reason  alone,  because  reason  is  only concerned with determining truths about objects already existing in the world.”</a:t>
            </a:r>
          </a:p>
          <a:p>
            <a:pPr marL="0" indent="0">
              <a:buNone/>
            </a:pPr>
            <a:r>
              <a:rPr lang="en-US" dirty="0"/>
              <a:t>Hume: “There is no view of human life, or of the condition of mankind, from which, without the greatest violence, we can infer the moral attributes....” (Hume, </a:t>
            </a:r>
            <a:r>
              <a:rPr lang="en-US" i="1" dirty="0"/>
              <a:t>Dialogues</a:t>
            </a:r>
            <a:r>
              <a:rPr lang="en-US" dirty="0"/>
              <a:t>, part 10)</a:t>
            </a:r>
          </a:p>
        </p:txBody>
      </p:sp>
      <p:sp>
        <p:nvSpPr>
          <p:cNvPr id="5" name="TextBox 4">
            <a:extLst>
              <a:ext uri="{FF2B5EF4-FFF2-40B4-BE49-F238E27FC236}">
                <a16:creationId xmlns:a16="http://schemas.microsoft.com/office/drawing/2014/main" id="{6D2C1B60-2EEF-49B8-B319-648E913B0713}"/>
              </a:ext>
            </a:extLst>
          </p:cNvPr>
          <p:cNvSpPr txBox="1"/>
          <p:nvPr/>
        </p:nvSpPr>
        <p:spPr>
          <a:xfrm>
            <a:off x="838198" y="5527069"/>
            <a:ext cx="10515599" cy="1200329"/>
          </a:xfrm>
          <a:prstGeom prst="rect">
            <a:avLst/>
          </a:prstGeom>
          <a:noFill/>
        </p:spPr>
        <p:txBody>
          <a:bodyPr wrap="square">
            <a:spAutoFit/>
          </a:bodyPr>
          <a:lstStyle/>
          <a:p>
            <a:r>
              <a:rPr lang="en-US" dirty="0"/>
              <a:t>Rayner, Sam (2005) "Hume's Moral Philosophy," Macalester Journal of Philosophy: Vol. 14: </a:t>
            </a:r>
            <a:r>
              <a:rPr lang="en-US" dirty="0" err="1"/>
              <a:t>Iss</a:t>
            </a:r>
            <a:r>
              <a:rPr lang="en-US" dirty="0"/>
              <a:t>. 1, Article 2.</a:t>
            </a:r>
          </a:p>
          <a:p>
            <a:r>
              <a:rPr lang="en-US" dirty="0">
                <a:hlinkClick r:id="rId3"/>
              </a:rPr>
              <a:t>http://digitalcommons.macalester.edu/philo/vol14/iss1/2</a:t>
            </a:r>
            <a:r>
              <a:rPr lang="en-US" dirty="0"/>
              <a:t> </a:t>
            </a:r>
          </a:p>
          <a:p>
            <a:r>
              <a:rPr lang="en-US" dirty="0">
                <a:hlinkClick r:id="rId4"/>
              </a:rPr>
              <a:t>http://www.timothyministry.com/2014/11/david-hume-and-problem-of-evil.html</a:t>
            </a:r>
            <a:endParaRPr lang="en-US" dirty="0"/>
          </a:p>
          <a:p>
            <a:r>
              <a:rPr lang="en-US" dirty="0">
                <a:hlinkClick r:id="rId5"/>
              </a:rPr>
              <a:t>https://www.sparknotes.com/philosophy/dialogues/full-text/part-10/</a:t>
            </a:r>
            <a:r>
              <a:rPr lang="en-US" dirty="0"/>
              <a:t>  </a:t>
            </a:r>
          </a:p>
        </p:txBody>
      </p:sp>
    </p:spTree>
    <p:extLst>
      <p:ext uri="{BB962C8B-B14F-4D97-AF65-F5344CB8AC3E}">
        <p14:creationId xmlns:p14="http://schemas.microsoft.com/office/powerpoint/2010/main" val="427029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1B55D-3690-4DEE-819D-A64C454A7EF2}"/>
              </a:ext>
            </a:extLst>
          </p:cNvPr>
          <p:cNvSpPr>
            <a:spLocks noGrp="1"/>
          </p:cNvSpPr>
          <p:nvPr>
            <p:ph type="title"/>
          </p:nvPr>
        </p:nvSpPr>
        <p:spPr/>
        <p:txBody>
          <a:bodyPr/>
          <a:lstStyle/>
          <a:p>
            <a:r>
              <a:rPr lang="en-CA" dirty="0"/>
              <a:t>Ethics Alarms</a:t>
            </a:r>
            <a:endParaRPr lang="en-US" dirty="0"/>
          </a:p>
        </p:txBody>
      </p:sp>
      <p:sp>
        <p:nvSpPr>
          <p:cNvPr id="3" name="Content Placeholder 2">
            <a:extLst>
              <a:ext uri="{FF2B5EF4-FFF2-40B4-BE49-F238E27FC236}">
                <a16:creationId xmlns:a16="http://schemas.microsoft.com/office/drawing/2014/main" id="{9AFA1B90-C0D3-481F-BDCD-2F6533797DCC}"/>
              </a:ext>
            </a:extLst>
          </p:cNvPr>
          <p:cNvSpPr>
            <a:spLocks noGrp="1"/>
          </p:cNvSpPr>
          <p:nvPr>
            <p:ph idx="1"/>
          </p:nvPr>
        </p:nvSpPr>
        <p:spPr/>
        <p:txBody>
          <a:bodyPr/>
          <a:lstStyle/>
          <a:p>
            <a:pPr marL="0" indent="0">
              <a:buNone/>
            </a:pPr>
            <a:r>
              <a:rPr lang="en-US" dirty="0"/>
              <a:t>“Ethics alarms are the feelings in your gut, the twinges in your conscience, and the sense of  caution  in  your  brain  when  situations  involving  choices  of  right  and  wrong  are beginning to develop, fast approaching, or unavoidable.” </a:t>
            </a:r>
          </a:p>
        </p:txBody>
      </p:sp>
      <p:sp>
        <p:nvSpPr>
          <p:cNvPr id="5" name="TextBox 4">
            <a:extLst>
              <a:ext uri="{FF2B5EF4-FFF2-40B4-BE49-F238E27FC236}">
                <a16:creationId xmlns:a16="http://schemas.microsoft.com/office/drawing/2014/main" id="{20AC9B14-851E-4E54-B484-D3B230D5C9F8}"/>
              </a:ext>
            </a:extLst>
          </p:cNvPr>
          <p:cNvSpPr txBox="1"/>
          <p:nvPr/>
        </p:nvSpPr>
        <p:spPr>
          <a:xfrm>
            <a:off x="838199" y="5807631"/>
            <a:ext cx="10308771" cy="923330"/>
          </a:xfrm>
          <a:prstGeom prst="rect">
            <a:avLst/>
          </a:prstGeom>
          <a:noFill/>
        </p:spPr>
        <p:txBody>
          <a:bodyPr wrap="square">
            <a:spAutoFit/>
          </a:bodyPr>
          <a:lstStyle/>
          <a:p>
            <a:r>
              <a:rPr lang="en-US" dirty="0"/>
              <a:t>Jack Marshall, </a:t>
            </a:r>
            <a:r>
              <a:rPr lang="en-US" dirty="0">
                <a:hlinkClick r:id="rId2"/>
              </a:rPr>
              <a:t>https://ethicsalarms.com/about/</a:t>
            </a:r>
            <a:endParaRPr lang="en-US" dirty="0"/>
          </a:p>
          <a:p>
            <a:r>
              <a:rPr lang="en-US" sz="1800" b="0" i="0" u="sng" strike="noStrike" dirty="0">
                <a:solidFill>
                  <a:srgbClr val="1155CC"/>
                </a:solidFill>
                <a:effectLst/>
                <a:hlinkClick r:id="rId3"/>
              </a:rPr>
              <a:t>https://cdn.ymaws.com/www.saimeche.org.za/resource/collection/BFA070FF-C69A-4A96-8106-47BBF81920CE/044-081-PDP-Outcome_8-Conduct_activities_ethically_MJRev0-04112013.pdf</a:t>
            </a:r>
            <a:r>
              <a:rPr lang="en-US" sz="1800" b="0" i="0" u="sng" strike="noStrike" dirty="0">
                <a:solidFill>
                  <a:srgbClr val="1155CC"/>
                </a:solidFill>
                <a:effectLst/>
              </a:rPr>
              <a:t> </a:t>
            </a:r>
            <a:r>
              <a:rPr lang="en-US" dirty="0"/>
              <a:t> </a:t>
            </a:r>
          </a:p>
        </p:txBody>
      </p:sp>
      <p:pic>
        <p:nvPicPr>
          <p:cNvPr id="7" name="Picture 6" descr="A collage of a person&#10;&#10;Description automatically generated with low confidence">
            <a:extLst>
              <a:ext uri="{FF2B5EF4-FFF2-40B4-BE49-F238E27FC236}">
                <a16:creationId xmlns:a16="http://schemas.microsoft.com/office/drawing/2014/main" id="{13032CEE-7C79-485A-85A1-326020D35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29" y="3496259"/>
            <a:ext cx="7198324" cy="2131379"/>
          </a:xfrm>
          <a:prstGeom prst="rect">
            <a:avLst/>
          </a:prstGeom>
        </p:spPr>
      </p:pic>
    </p:spTree>
    <p:extLst>
      <p:ext uri="{BB962C8B-B14F-4D97-AF65-F5344CB8AC3E}">
        <p14:creationId xmlns:p14="http://schemas.microsoft.com/office/powerpoint/2010/main" val="403215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CEE3C-E0BC-423F-B534-E1D440DB4605}"/>
              </a:ext>
            </a:extLst>
          </p:cNvPr>
          <p:cNvSpPr>
            <a:spLocks noGrp="1"/>
          </p:cNvSpPr>
          <p:nvPr>
            <p:ph type="title"/>
          </p:nvPr>
        </p:nvSpPr>
        <p:spPr/>
        <p:txBody>
          <a:bodyPr/>
          <a:lstStyle/>
          <a:p>
            <a:r>
              <a:rPr lang="en-CA" dirty="0"/>
              <a:t>Moral Sense</a:t>
            </a:r>
            <a:endParaRPr lang="en-US" dirty="0"/>
          </a:p>
        </p:txBody>
      </p:sp>
      <p:sp>
        <p:nvSpPr>
          <p:cNvPr id="3" name="Content Placeholder 2">
            <a:extLst>
              <a:ext uri="{FF2B5EF4-FFF2-40B4-BE49-F238E27FC236}">
                <a16:creationId xmlns:a16="http://schemas.microsoft.com/office/drawing/2014/main" id="{8B100FED-EE5A-4F18-A5D3-CE2A5335DBD9}"/>
              </a:ext>
            </a:extLst>
          </p:cNvPr>
          <p:cNvSpPr>
            <a:spLocks noGrp="1"/>
          </p:cNvSpPr>
          <p:nvPr>
            <p:ph idx="1"/>
          </p:nvPr>
        </p:nvSpPr>
        <p:spPr>
          <a:xfrm>
            <a:off x="838200" y="1825625"/>
            <a:ext cx="8465457" cy="4351338"/>
          </a:xfrm>
        </p:spPr>
        <p:txBody>
          <a:bodyPr/>
          <a:lstStyle/>
          <a:p>
            <a:r>
              <a:rPr lang="en-US" dirty="0"/>
              <a:t>“Our moral distinctions depend on our experiencing sentiments or feelings: we do not rely exclusively on the employment of reason to make our moral discernments.”</a:t>
            </a:r>
          </a:p>
          <a:p>
            <a:r>
              <a:rPr lang="en-US" dirty="0"/>
              <a:t>Note that this is not a theory of innateness or natural morality – the idea is that we learn ethics, but we learn them in such a way that we feel or experience a moral sense, rather than fully formed general principles</a:t>
            </a:r>
          </a:p>
          <a:p>
            <a:endParaRPr lang="en-US" dirty="0"/>
          </a:p>
        </p:txBody>
      </p:sp>
      <p:sp>
        <p:nvSpPr>
          <p:cNvPr id="7" name="TextBox 6">
            <a:extLst>
              <a:ext uri="{FF2B5EF4-FFF2-40B4-BE49-F238E27FC236}">
                <a16:creationId xmlns:a16="http://schemas.microsoft.com/office/drawing/2014/main" id="{BBF4CAD6-AA4F-46B1-A88B-C661E8A8B77E}"/>
              </a:ext>
            </a:extLst>
          </p:cNvPr>
          <p:cNvSpPr txBox="1"/>
          <p:nvPr/>
        </p:nvSpPr>
        <p:spPr>
          <a:xfrm>
            <a:off x="1088571" y="5754211"/>
            <a:ext cx="10145486" cy="923330"/>
          </a:xfrm>
          <a:prstGeom prst="rect">
            <a:avLst/>
          </a:prstGeom>
          <a:noFill/>
        </p:spPr>
        <p:txBody>
          <a:bodyPr wrap="square">
            <a:spAutoFit/>
          </a:bodyPr>
          <a:lstStyle/>
          <a:p>
            <a:r>
              <a:rPr lang="en-US" dirty="0"/>
              <a:t>Elizabeth S. Radcliffe. (2013). Moral Sentimentalism and the Reasonableness of Being Good</a:t>
            </a:r>
          </a:p>
          <a:p>
            <a:r>
              <a:rPr lang="en-US" dirty="0"/>
              <a:t>Dans Revue </a:t>
            </a:r>
            <a:r>
              <a:rPr lang="en-US" dirty="0" err="1"/>
              <a:t>internationale</a:t>
            </a:r>
            <a:r>
              <a:rPr lang="en-US" dirty="0"/>
              <a:t> de </a:t>
            </a:r>
            <a:r>
              <a:rPr lang="en-US" dirty="0" err="1"/>
              <a:t>philosophie</a:t>
            </a:r>
            <a:r>
              <a:rPr lang="en-US" dirty="0"/>
              <a:t> 2013/1 (n° 263), pages 9 – 27. </a:t>
            </a:r>
            <a:r>
              <a:rPr lang="en-US" dirty="0">
                <a:hlinkClick r:id="rId2"/>
              </a:rPr>
              <a:t>https://www.cairn.info/revue-internationale-de-philosophie-2013-1-page-9.htm</a:t>
            </a:r>
            <a:r>
              <a:rPr lang="en-US" dirty="0"/>
              <a:t> </a:t>
            </a:r>
            <a:r>
              <a:rPr lang="en-US" dirty="0">
                <a:hlinkClick r:id="rId3"/>
              </a:rPr>
              <a:t>https://www.kobo.com/gr/en/ebook/the-moral-sense</a:t>
            </a:r>
            <a:r>
              <a:rPr lang="en-US" dirty="0"/>
              <a:t> </a:t>
            </a:r>
          </a:p>
        </p:txBody>
      </p:sp>
      <p:pic>
        <p:nvPicPr>
          <p:cNvPr id="8" name="Picture 7">
            <a:extLst>
              <a:ext uri="{FF2B5EF4-FFF2-40B4-BE49-F238E27FC236}">
                <a16:creationId xmlns:a16="http://schemas.microsoft.com/office/drawing/2014/main" id="{C32773A5-6333-497F-9697-5173AB34AE06}"/>
              </a:ext>
            </a:extLst>
          </p:cNvPr>
          <p:cNvPicPr>
            <a:picLocks noChangeAspect="1"/>
          </p:cNvPicPr>
          <p:nvPr/>
        </p:nvPicPr>
        <p:blipFill>
          <a:blip r:embed="rId4"/>
          <a:stretch>
            <a:fillRect/>
          </a:stretch>
        </p:blipFill>
        <p:spPr>
          <a:xfrm>
            <a:off x="9563499" y="1825624"/>
            <a:ext cx="2149078" cy="3384949"/>
          </a:xfrm>
          <a:prstGeom prst="rect">
            <a:avLst/>
          </a:prstGeom>
        </p:spPr>
      </p:pic>
    </p:spTree>
    <p:extLst>
      <p:ext uri="{BB962C8B-B14F-4D97-AF65-F5344CB8AC3E}">
        <p14:creationId xmlns:p14="http://schemas.microsoft.com/office/powerpoint/2010/main" val="655373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494B5-65AC-4386-A081-F6F644752617}"/>
              </a:ext>
            </a:extLst>
          </p:cNvPr>
          <p:cNvSpPr>
            <a:spLocks noGrp="1"/>
          </p:cNvSpPr>
          <p:nvPr>
            <p:ph type="title"/>
          </p:nvPr>
        </p:nvSpPr>
        <p:spPr/>
        <p:txBody>
          <a:bodyPr/>
          <a:lstStyle/>
          <a:p>
            <a:r>
              <a:rPr lang="en-CA" dirty="0"/>
              <a:t>Reference to Sentiment</a:t>
            </a:r>
            <a:endParaRPr lang="en-US" dirty="0"/>
          </a:p>
        </p:txBody>
      </p:sp>
      <p:sp>
        <p:nvSpPr>
          <p:cNvPr id="3" name="Content Placeholder 2">
            <a:extLst>
              <a:ext uri="{FF2B5EF4-FFF2-40B4-BE49-F238E27FC236}">
                <a16:creationId xmlns:a16="http://schemas.microsoft.com/office/drawing/2014/main" id="{1C7A3FBD-7C93-444F-AC6C-91199581F3CB}"/>
              </a:ext>
            </a:extLst>
          </p:cNvPr>
          <p:cNvSpPr>
            <a:spLocks noGrp="1"/>
          </p:cNvSpPr>
          <p:nvPr>
            <p:ph idx="1"/>
          </p:nvPr>
        </p:nvSpPr>
        <p:spPr>
          <a:xfrm>
            <a:off x="838199" y="1825625"/>
            <a:ext cx="6636657" cy="4351338"/>
          </a:xfrm>
        </p:spPr>
        <p:txBody>
          <a:bodyPr/>
          <a:lstStyle/>
          <a:p>
            <a:pPr marL="0" indent="0">
              <a:buNone/>
            </a:pPr>
            <a:r>
              <a:rPr lang="en-US" dirty="0"/>
              <a:t>“To be amiable and to be meritorious; that is, to deserve love and to deserve reward, are the great characters of virtue; and to be odious and punishable, of vice. But all these characters have an immediate reference to the sentiments of others.”</a:t>
            </a:r>
          </a:p>
        </p:txBody>
      </p:sp>
      <p:sp>
        <p:nvSpPr>
          <p:cNvPr id="5" name="TextBox 4">
            <a:extLst>
              <a:ext uri="{FF2B5EF4-FFF2-40B4-BE49-F238E27FC236}">
                <a16:creationId xmlns:a16="http://schemas.microsoft.com/office/drawing/2014/main" id="{EDACD96A-E742-4639-83B2-B9C19D0750D6}"/>
              </a:ext>
            </a:extLst>
          </p:cNvPr>
          <p:cNvSpPr txBox="1"/>
          <p:nvPr/>
        </p:nvSpPr>
        <p:spPr>
          <a:xfrm>
            <a:off x="838199" y="5846544"/>
            <a:ext cx="9379858" cy="774571"/>
          </a:xfrm>
          <a:prstGeom prst="rect">
            <a:avLst/>
          </a:prstGeom>
          <a:noFill/>
        </p:spPr>
        <p:txBody>
          <a:bodyPr wrap="square">
            <a:spAutoFit/>
          </a:bodyPr>
          <a:lstStyle/>
          <a:p>
            <a:pPr rtl="0">
              <a:spcBef>
                <a:spcPts val="0"/>
              </a:spcBef>
              <a:spcAft>
                <a:spcPts val="1000"/>
              </a:spcAft>
            </a:pPr>
            <a:r>
              <a:rPr lang="en-US" sz="1800" b="0" i="0" u="none" strike="noStrike" dirty="0">
                <a:solidFill>
                  <a:srgbClr val="000000"/>
                </a:solidFill>
                <a:effectLst/>
              </a:rPr>
              <a:t>Adam Smith, The Theory of Moral Sentiments,  Part III, Chapter 1.</a:t>
            </a:r>
          </a:p>
          <a:p>
            <a:pPr rtl="0">
              <a:spcBef>
                <a:spcPts val="0"/>
              </a:spcBef>
              <a:spcAft>
                <a:spcPts val="1000"/>
              </a:spcAft>
            </a:pPr>
            <a:r>
              <a:rPr lang="en-US" dirty="0">
                <a:solidFill>
                  <a:srgbClr val="000000"/>
                </a:solidFill>
              </a:rPr>
              <a:t>See also </a:t>
            </a:r>
            <a:r>
              <a:rPr lang="en-US" dirty="0">
                <a:solidFill>
                  <a:srgbClr val="000000"/>
                </a:solidFill>
                <a:hlinkClick r:id="rId2"/>
              </a:rPr>
              <a:t>https://www.oxonianreview.org/wp/adam-smith-a-moral-philosopher/</a:t>
            </a:r>
            <a:r>
              <a:rPr lang="en-US" dirty="0">
                <a:solidFill>
                  <a:srgbClr val="000000"/>
                </a:solidFill>
              </a:rPr>
              <a:t> </a:t>
            </a:r>
            <a:endParaRPr lang="en-US" dirty="0">
              <a:effectLst/>
            </a:endParaRPr>
          </a:p>
        </p:txBody>
      </p:sp>
      <p:pic>
        <p:nvPicPr>
          <p:cNvPr id="7" name="Picture 6">
            <a:extLst>
              <a:ext uri="{FF2B5EF4-FFF2-40B4-BE49-F238E27FC236}">
                <a16:creationId xmlns:a16="http://schemas.microsoft.com/office/drawing/2014/main" id="{15F29367-C9A3-4785-B3FB-9394B56C28AA}"/>
              </a:ext>
            </a:extLst>
          </p:cNvPr>
          <p:cNvPicPr>
            <a:picLocks noChangeAspect="1"/>
          </p:cNvPicPr>
          <p:nvPr/>
        </p:nvPicPr>
        <p:blipFill>
          <a:blip r:embed="rId3"/>
          <a:stretch>
            <a:fillRect/>
          </a:stretch>
        </p:blipFill>
        <p:spPr>
          <a:xfrm>
            <a:off x="7685860" y="1825625"/>
            <a:ext cx="3837471" cy="3360174"/>
          </a:xfrm>
          <a:prstGeom prst="rect">
            <a:avLst/>
          </a:prstGeom>
        </p:spPr>
      </p:pic>
    </p:spTree>
    <p:extLst>
      <p:ext uri="{BB962C8B-B14F-4D97-AF65-F5344CB8AC3E}">
        <p14:creationId xmlns:p14="http://schemas.microsoft.com/office/powerpoint/2010/main" val="323586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F7D66-4591-440C-890A-415C74926E47}"/>
              </a:ext>
            </a:extLst>
          </p:cNvPr>
          <p:cNvSpPr>
            <a:spLocks noGrp="1"/>
          </p:cNvSpPr>
          <p:nvPr>
            <p:ph type="title"/>
          </p:nvPr>
        </p:nvSpPr>
        <p:spPr/>
        <p:txBody>
          <a:bodyPr/>
          <a:lstStyle/>
          <a:p>
            <a:r>
              <a:rPr lang="en-CA" dirty="0"/>
              <a:t>Moral Sentimentalism</a:t>
            </a:r>
            <a:endParaRPr lang="en-US" dirty="0"/>
          </a:p>
        </p:txBody>
      </p:sp>
      <p:sp>
        <p:nvSpPr>
          <p:cNvPr id="3" name="Content Placeholder 2">
            <a:extLst>
              <a:ext uri="{FF2B5EF4-FFF2-40B4-BE49-F238E27FC236}">
                <a16:creationId xmlns:a16="http://schemas.microsoft.com/office/drawing/2014/main" id="{40A9B3D9-2120-4402-8626-A067BABB107D}"/>
              </a:ext>
            </a:extLst>
          </p:cNvPr>
          <p:cNvSpPr>
            <a:spLocks noGrp="1"/>
          </p:cNvSpPr>
          <p:nvPr>
            <p:ph idx="1"/>
          </p:nvPr>
        </p:nvSpPr>
        <p:spPr>
          <a:xfrm>
            <a:off x="838200" y="1825625"/>
            <a:ext cx="5765800" cy="4351338"/>
          </a:xfrm>
        </p:spPr>
        <p:txBody>
          <a:bodyPr/>
          <a:lstStyle/>
          <a:p>
            <a:pPr marL="0" indent="0">
              <a:buNone/>
            </a:pPr>
            <a:r>
              <a:rPr lang="en-CA" dirty="0"/>
              <a:t>E.g. </a:t>
            </a:r>
            <a:r>
              <a:rPr lang="en-US" dirty="0"/>
              <a:t>Jonathan Haidt (2012): moral judgments are for the most part intuitions proximally caused by gut reactions, quick and automatic flashes of affect.</a:t>
            </a:r>
          </a:p>
          <a:p>
            <a:pPr lvl="1"/>
            <a:r>
              <a:rPr lang="en-US" dirty="0"/>
              <a:t>people are easily dumbfounded when challenged on their moral views</a:t>
            </a:r>
          </a:p>
          <a:p>
            <a:pPr lvl="1"/>
            <a:r>
              <a:rPr lang="en-US" dirty="0"/>
              <a:t>they cannot (Haidt claims) give reasons for why they disapprove</a:t>
            </a:r>
          </a:p>
        </p:txBody>
      </p:sp>
      <p:sp>
        <p:nvSpPr>
          <p:cNvPr id="5" name="TextBox 4">
            <a:extLst>
              <a:ext uri="{FF2B5EF4-FFF2-40B4-BE49-F238E27FC236}">
                <a16:creationId xmlns:a16="http://schemas.microsoft.com/office/drawing/2014/main" id="{273DBC80-0A72-48DF-B7E6-0F9E6AEF3D89}"/>
              </a:ext>
            </a:extLst>
          </p:cNvPr>
          <p:cNvSpPr txBox="1"/>
          <p:nvPr/>
        </p:nvSpPr>
        <p:spPr>
          <a:xfrm>
            <a:off x="838200" y="5918341"/>
            <a:ext cx="8030029" cy="923330"/>
          </a:xfrm>
          <a:prstGeom prst="rect">
            <a:avLst/>
          </a:prstGeom>
          <a:noFill/>
        </p:spPr>
        <p:txBody>
          <a:bodyPr wrap="square">
            <a:spAutoFit/>
          </a:bodyPr>
          <a:lstStyle/>
          <a:p>
            <a:r>
              <a:rPr lang="en-CA" dirty="0"/>
              <a:t>Image: </a:t>
            </a:r>
            <a:r>
              <a:rPr lang="en-CA" dirty="0">
                <a:hlinkClick r:id="rId2"/>
              </a:rPr>
              <a:t>http://www.mit.edu/~shaslang/mprg/PrinzCS.pdf</a:t>
            </a:r>
            <a:r>
              <a:rPr lang="en-CA" dirty="0"/>
              <a:t> </a:t>
            </a:r>
          </a:p>
          <a:p>
            <a:r>
              <a:rPr lang="en-CA" dirty="0"/>
              <a:t>All quoted from </a:t>
            </a:r>
            <a:r>
              <a:rPr lang="en-US" dirty="0">
                <a:hlinkClick r:id="rId3"/>
              </a:rPr>
              <a:t>https://plato.stanford.edu/entries/moral-sentimentalism/</a:t>
            </a:r>
            <a:r>
              <a:rPr lang="en-US" dirty="0"/>
              <a:t> </a:t>
            </a:r>
          </a:p>
          <a:p>
            <a:endParaRPr lang="en-US" dirty="0"/>
          </a:p>
        </p:txBody>
      </p:sp>
      <p:pic>
        <p:nvPicPr>
          <p:cNvPr id="9" name="Picture 8">
            <a:extLst>
              <a:ext uri="{FF2B5EF4-FFF2-40B4-BE49-F238E27FC236}">
                <a16:creationId xmlns:a16="http://schemas.microsoft.com/office/drawing/2014/main" id="{19CCD151-78A9-4BEE-AAE6-8B34D9DEF366}"/>
              </a:ext>
            </a:extLst>
          </p:cNvPr>
          <p:cNvPicPr>
            <a:picLocks noChangeAspect="1"/>
          </p:cNvPicPr>
          <p:nvPr/>
        </p:nvPicPr>
        <p:blipFill>
          <a:blip r:embed="rId4"/>
          <a:stretch>
            <a:fillRect/>
          </a:stretch>
        </p:blipFill>
        <p:spPr>
          <a:xfrm>
            <a:off x="6792684" y="1690688"/>
            <a:ext cx="5097947" cy="3685348"/>
          </a:xfrm>
          <a:prstGeom prst="rect">
            <a:avLst/>
          </a:prstGeom>
        </p:spPr>
      </p:pic>
    </p:spTree>
    <p:extLst>
      <p:ext uri="{BB962C8B-B14F-4D97-AF65-F5344CB8AC3E}">
        <p14:creationId xmlns:p14="http://schemas.microsoft.com/office/powerpoint/2010/main" val="468133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1255</TotalTime>
  <Words>1582</Words>
  <Application>Microsoft Office PowerPoint</Application>
  <PresentationFormat>Widescreen</PresentationFormat>
  <Paragraphs>80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Moral Sentiment</vt:lpstr>
      <vt:lpstr>Moral Sentiment</vt:lpstr>
      <vt:lpstr>Moral Judgements?</vt:lpstr>
      <vt:lpstr>Personal Knowledge</vt:lpstr>
      <vt:lpstr>Hume’s Scepticism</vt:lpstr>
      <vt:lpstr>Ethics Alarms</vt:lpstr>
      <vt:lpstr>Moral Sense</vt:lpstr>
      <vt:lpstr>Reference to Sentiment</vt:lpstr>
      <vt:lpstr>Moral Sentimentalism</vt:lpstr>
      <vt:lpstr>Ethics as Sentiment</vt:lpstr>
      <vt:lpstr>Ethics and Experience</vt:lpstr>
      <vt:lpstr>Sympathy</vt:lpstr>
      <vt:lpstr>Moral Sentiments v. Moral Judgements</vt:lpstr>
      <vt:lpstr>Expressing Judgements</vt:lpstr>
      <vt:lpstr>Learning Ethics</vt:lpstr>
      <vt:lpstr>Modeling Ethics</vt:lpstr>
      <vt:lpstr>It takes a Community</vt:lpstr>
      <vt:lpstr>The Ethical Mind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Moral Sentiment</dc:title>
  <dc:creator>Stephen Downes</dc:creator>
  <cp:lastModifiedBy>Stephen Downes</cp:lastModifiedBy>
  <cp:revision>2</cp:revision>
  <dcterms:created xsi:type="dcterms:W3CDTF">2021-11-30T17:40:46Z</dcterms:created>
  <dcterms:modified xsi:type="dcterms:W3CDTF">2021-12-01T14:35:51Z</dcterms:modified>
</cp:coreProperties>
</file>