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307" r:id="rId5"/>
    <p:sldId id="289" r:id="rId6"/>
    <p:sldId id="271" r:id="rId7"/>
    <p:sldId id="274" r:id="rId8"/>
    <p:sldId id="275" r:id="rId9"/>
    <p:sldId id="276" r:id="rId10"/>
    <p:sldId id="321" r:id="rId11"/>
    <p:sldId id="277" r:id="rId12"/>
    <p:sldId id="279" r:id="rId13"/>
    <p:sldId id="312" r:id="rId14"/>
    <p:sldId id="308" r:id="rId15"/>
    <p:sldId id="322" r:id="rId16"/>
    <p:sldId id="282" r:id="rId17"/>
    <p:sldId id="324" r:id="rId18"/>
    <p:sldId id="325" r:id="rId19"/>
    <p:sldId id="285"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6" d="100"/>
          <a:sy n="66" d="100"/>
        </p:scale>
        <p:origin x="354" y="66"/>
      </p:cViewPr>
      <p:guideLst/>
    </p:cSldViewPr>
  </p:slideViewPr>
  <p:notesTextViewPr>
    <p:cViewPr>
      <p:scale>
        <a:sx n="1" d="1"/>
        <a:sy n="1" d="1"/>
      </p:scale>
      <p:origin x="0" y="0"/>
    </p:cViewPr>
  </p:notesTextViewPr>
  <p:sorterViewPr>
    <p:cViewPr>
      <p:scale>
        <a:sx n="100" d="100"/>
        <a:sy n="100" d="100"/>
      </p:scale>
      <p:origin x="0" y="-11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1E3B-A27F-487B-A2EC-722DB1B13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B4E3D-7540-48E1-8AEA-0F44B274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CEA7F-9F9F-4656-B924-CA4DE3ABAF10}"/>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30201829-54DB-408C-9306-E16472F55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6469B-5DD2-4F72-B3F3-9074B8F1EC69}"/>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61487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B65B-E8B1-4729-A2C0-EF47883EB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7CE4-EDFA-4752-B082-FF9A6FA13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D9D0F-29DB-4FCB-B764-AFBBA6E4785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A4D70763-7F60-46DD-975C-5AFD5BF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E4A-1208-4E17-BB8C-96FD6488D31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7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19F70-CF92-49D4-B9A6-2BE9458DC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1648F-7680-4A1A-A79D-CE896A600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E7F67-779C-46AE-A02C-217FEE38FAB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7781EC26-B846-40B4-9033-3F1C52F74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BDCB3-2750-46FC-9D0C-DDC8CCDD8068}"/>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4060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436-AD9F-4E6A-9EA7-B224F0D99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F488D-3A16-4E6A-A501-60EDD9B0F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307D-7B9A-4EBC-BB9E-119FC30BE117}"/>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3CFC6F7D-1086-4AC6-82D9-4EAE06F32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A4915-BB5F-49A8-9429-D1CBD776D44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39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47AC-8EB1-4FD6-9E70-729C9FD84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6BBC4-776C-4089-BEFC-83FB92949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235A4-90E8-451E-8C6A-988FE2743300}"/>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6E904E6D-5F0E-484A-8EDD-97191C3CE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8690-1ED4-403C-AD80-E75D45704B51}"/>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40619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7668-1AA1-4ABF-ADCD-CC8E01BAB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2768-50A4-41B4-8368-B4C4A4C05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63936-7927-4DD3-9DC0-91FE80E0F6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4D5E7-7EB2-410D-8A2F-9984BDD6BE7C}"/>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782B5358-ABAF-4BE2-89FB-7228A62DC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357C-ED59-4726-8F0C-DC0AD4C0535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7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42CC-CD97-4B3A-9A1A-3A54D636A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3E579-1B8A-426A-8BDF-60863F54A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8A1D1-0509-460D-BAC4-3E634CEF8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86963-FFBC-4D62-B239-C48C390637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6BBB0-545A-4D88-B875-3CCDBFE751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F1E64-038A-4FC5-9AB0-6FE6FD033B6E}"/>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8" name="Footer Placeholder 7">
            <a:extLst>
              <a:ext uri="{FF2B5EF4-FFF2-40B4-BE49-F238E27FC236}">
                <a16:creationId xmlns:a16="http://schemas.microsoft.com/office/drawing/2014/main" id="{224B38DE-3A3C-4FC4-B3D2-BD4D2A7243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38F76-955E-4421-B752-60F80159C8B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10842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A699-CC66-4FB9-AB17-6BB406BF5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2D635-10B6-469D-BDA2-D1F917621512}"/>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4" name="Footer Placeholder 3">
            <a:extLst>
              <a:ext uri="{FF2B5EF4-FFF2-40B4-BE49-F238E27FC236}">
                <a16:creationId xmlns:a16="http://schemas.microsoft.com/office/drawing/2014/main" id="{72695F7E-A3A4-4D64-9018-A9997583A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F1593-DED9-40EF-85AC-FE160E16045C}"/>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23436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3A8BB-6428-43F4-A89F-D179CE0CD89D}"/>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3" name="Footer Placeholder 2">
            <a:extLst>
              <a:ext uri="{FF2B5EF4-FFF2-40B4-BE49-F238E27FC236}">
                <a16:creationId xmlns:a16="http://schemas.microsoft.com/office/drawing/2014/main" id="{1DCE700C-89D8-49CF-9DFA-81540611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C56ABF-D319-40ED-8A2F-5855297CA83D}"/>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6101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41C9-5F4D-4573-BBB2-833496840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52C3-06BB-4B96-A934-32AD79D1E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7EDF3-5418-4357-980B-928B28AAE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2761-04E5-4E06-8FC4-7654A1C6FA7C}"/>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BF77C26A-644A-46BC-AB16-9C3A25795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A04E4-FCBA-420F-864E-22AB3AD6A736}"/>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7336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70EF-202A-426C-A609-4CEE21F5E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ECBBAB-0ACB-4579-A3D4-FAF9162C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4C78B-E7FC-4E0B-8865-95F268F45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FE2F-630A-476E-8827-DDD6178597E6}"/>
              </a:ext>
            </a:extLst>
          </p:cNvPr>
          <p:cNvSpPr>
            <a:spLocks noGrp="1"/>
          </p:cNvSpPr>
          <p:nvPr>
            <p:ph type="dt" sz="half" idx="10"/>
          </p:nvPr>
        </p:nvSpPr>
        <p:spPr/>
        <p:txBody>
          <a:bodyPr/>
          <a:lstStyle/>
          <a:p>
            <a:fld id="{CF50A1EC-F42B-4ADF-A8E1-29E587C21E6A}" type="datetimeFigureOut">
              <a:rPr lang="en-US" smtClean="0"/>
              <a:t>11/28/2021</a:t>
            </a:fld>
            <a:endParaRPr lang="en-US"/>
          </a:p>
        </p:txBody>
      </p:sp>
      <p:sp>
        <p:nvSpPr>
          <p:cNvPr id="6" name="Footer Placeholder 5">
            <a:extLst>
              <a:ext uri="{FF2B5EF4-FFF2-40B4-BE49-F238E27FC236}">
                <a16:creationId xmlns:a16="http://schemas.microsoft.com/office/drawing/2014/main" id="{FFC663D5-629A-477D-BD25-A820CFB01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3B8AE-467A-402B-8256-95C1F6A8C307}"/>
              </a:ext>
            </a:extLst>
          </p:cNvPr>
          <p:cNvSpPr>
            <a:spLocks noGrp="1"/>
          </p:cNvSpPr>
          <p:nvPr>
            <p:ph type="sldNum" sz="quarter" idx="12"/>
          </p:nvPr>
        </p:nvSpPr>
        <p:spPr/>
        <p:txBody>
          <a:bodyPr/>
          <a:lstStyle/>
          <a:p>
            <a:fld id="{17AB1AF1-4C9E-4098-990D-492AA6E24FE3}" type="slidenum">
              <a:rPr lang="en-US" smtClean="0"/>
              <a:t>‹#›</a:t>
            </a:fld>
            <a:endParaRPr lang="en-US"/>
          </a:p>
        </p:txBody>
      </p:sp>
    </p:spTree>
    <p:extLst>
      <p:ext uri="{BB962C8B-B14F-4D97-AF65-F5344CB8AC3E}">
        <p14:creationId xmlns:p14="http://schemas.microsoft.com/office/powerpoint/2010/main" val="35462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A1CD-5CE0-4849-807D-0C9E8EA39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94FEF-36F8-4CC6-850D-F4FA3919C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374EB-A1CC-4A87-91AF-6DB2AA259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0A1EC-F42B-4ADF-A8E1-29E587C21E6A}" type="datetimeFigureOut">
              <a:rPr lang="en-US" smtClean="0"/>
              <a:t>11/28/2021</a:t>
            </a:fld>
            <a:endParaRPr lang="en-US"/>
          </a:p>
        </p:txBody>
      </p:sp>
      <p:sp>
        <p:nvSpPr>
          <p:cNvPr id="5" name="Footer Placeholder 4">
            <a:extLst>
              <a:ext uri="{FF2B5EF4-FFF2-40B4-BE49-F238E27FC236}">
                <a16:creationId xmlns:a16="http://schemas.microsoft.com/office/drawing/2014/main" id="{F0BF19B3-97FF-47EE-A2F1-EFCF4F495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AD8873-A269-4842-A4CA-99BB4AA5E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B1AF1-4C9E-4098-990D-492AA6E24FE3}" type="slidenum">
              <a:rPr lang="en-US" smtClean="0"/>
              <a:t>‹#›</a:t>
            </a:fld>
            <a:endParaRPr lang="en-US"/>
          </a:p>
        </p:txBody>
      </p:sp>
    </p:spTree>
    <p:extLst>
      <p:ext uri="{BB962C8B-B14F-4D97-AF65-F5344CB8AC3E}">
        <p14:creationId xmlns:p14="http://schemas.microsoft.com/office/powerpoint/2010/main" val="300931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ybridpedagogy.org/critical-digital-pedagogy-definition/" TargetMode="External"/><Relationship Id="rId2" Type="http://schemas.openxmlformats.org/officeDocument/2006/relationships/hyperlink" Target="https://www-jime.open.ac.uk/articles/10.5334/jime.657/"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rm.coe.int/prems-008318-gbr-2508-reference-framework-of-competences-vol-1-8573-co/16807bc66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nerrainbowproject.com/108-positive-affirmations-empower-girl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yllabus.pirate.care/library/Maria%20Puig%20de%20La%20Bellacasa/Matters%20of%20Care%20(171)/Matters%20of%20Care%20-%20Maria%20Puig%20de%20La%20Bellacasa.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clusionontario.ca/what-is-inclusion.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publication/228674646_From_Access_to_Success_An_Integrated_Approach_to_Quality_Higher_Education_Informed_by_Social_Inclusion_Theory_and_Practic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cgdev.org/sites/default/files/9781933286228-Lewis-Lockheed-exclusion.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lionsroar.com/bell-hooks-and-thich-nhat-hanh-on-building-a-community-of-love/" TargetMode="External"/><Relationship Id="rId2" Type="http://schemas.openxmlformats.org/officeDocument/2006/relationships/hyperlink" Target="https://uucsj.org/wp-content/uploads/2016/05/bell-hooks-Love-as-the-Practice-of-Freedom.pdf"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hybridpedagogy.org/pedagogy-of-care-gone-massiv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e.int/en/web/campaign-free-to-speak-safe-to-learn/reference-framework-of-competences-for-democratic-cultur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emanticscholar.org/paper/AN-ONTOLOGY-OF-CLIMATE-CHANGE-Integral-Pluralism-of-Esbj%C3%B6rn-Hargens/a16c17166a85ad93da8449adbaf3e75be739089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studocu.com/en-gb/document/the-chancellor-masters-and-scholars-of-the-university-of-cambridge/anthropological-theory-and-methods/san3-psychological-anthropology-yael-navaro/1567277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kqed.org/mindshift/55941/how-to-develop-culturally-responsive-teaching-for-distance-learn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o-gn.net/gogn_outputs/openness-and-education-a-beginners-guid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lead-prep.org/2020/07/embodying-a-pedagogy-of-car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Against_Metho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ennymackness.wordpress.com/2021/06/08/nel-noddings-a-feminine-approach-to-ethics-and-moral-education-not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ehrmohammadi.ir/wp-content/uploads/2020/09/The-Challenge-to-Care-in-School-Nel-Noddings.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nursology.net/nurse-theories/modeling-and-role-model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cademictrap.files.wordpress.com/2015/03/bell-hooks-teaching-to-transgress.pdf" TargetMode="External"/><Relationship Id="rId2" Type="http://schemas.openxmlformats.org/officeDocument/2006/relationships/hyperlink" Target="http://mehrmohammadi.ir/wp-content/uploads/2020/09/The-Challenge-to-Care-in-School-Nel-Nodding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10;&#10;Description automatically generated with low confidence">
            <a:extLst>
              <a:ext uri="{FF2B5EF4-FFF2-40B4-BE49-F238E27FC236}">
                <a16:creationId xmlns:a16="http://schemas.microsoft.com/office/drawing/2014/main" id="{E3F4409D-CC6F-4A69-BA09-05F793475A1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174"/>
          <a:stretch/>
        </p:blipFill>
        <p:spPr>
          <a:xfrm>
            <a:off x="20" y="1"/>
            <a:ext cx="12191980" cy="6857999"/>
          </a:xfrm>
          <a:prstGeom prst="rect">
            <a:avLst/>
          </a:prstGeom>
        </p:spPr>
      </p:pic>
      <p:sp>
        <p:nvSpPr>
          <p:cNvPr id="2" name="Title 1">
            <a:extLst>
              <a:ext uri="{FF2B5EF4-FFF2-40B4-BE49-F238E27FC236}">
                <a16:creationId xmlns:a16="http://schemas.microsoft.com/office/drawing/2014/main" id="{BC1EA3DA-64BC-4A00-AB58-1CA808019D14}"/>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Caring and Pedagogy</a:t>
            </a:r>
            <a:endParaRPr lang="en-US" dirty="0">
              <a:solidFill>
                <a:srgbClr val="FFFFFF"/>
              </a:solidFill>
            </a:endParaRPr>
          </a:p>
        </p:txBody>
      </p:sp>
      <p:sp>
        <p:nvSpPr>
          <p:cNvPr id="3" name="Subtitle 2">
            <a:extLst>
              <a:ext uri="{FF2B5EF4-FFF2-40B4-BE49-F238E27FC236}">
                <a16:creationId xmlns:a16="http://schemas.microsoft.com/office/drawing/2014/main" id="{25BA4D5F-B350-4C8B-BFDA-74C51E901C25}"/>
              </a:ext>
            </a:extLst>
          </p:cNvPr>
          <p:cNvSpPr>
            <a:spLocks noGrp="1"/>
          </p:cNvSpPr>
          <p:nvPr>
            <p:ph type="subTitle" idx="1"/>
          </p:nvPr>
        </p:nvSpPr>
        <p:spPr>
          <a:xfrm>
            <a:off x="1524000" y="4159404"/>
            <a:ext cx="9144000" cy="1098395"/>
          </a:xfrm>
        </p:spPr>
        <p:txBody>
          <a:bodyPr>
            <a:normAutofit/>
          </a:bodyPr>
          <a:lstStyle/>
          <a:p>
            <a:r>
              <a:rPr lang="en-CA" dirty="0">
                <a:solidFill>
                  <a:srgbClr val="FFFFFF"/>
                </a:solidFill>
              </a:rPr>
              <a:t>Stephen Downes</a:t>
            </a:r>
          </a:p>
          <a:p>
            <a:r>
              <a:rPr lang="en-CA" dirty="0">
                <a:solidFill>
                  <a:srgbClr val="FFFFFF"/>
                </a:solidFill>
              </a:rPr>
              <a:t>November 28, 2021</a:t>
            </a:r>
            <a:endParaRPr lang="en-US" dirty="0">
              <a:solidFill>
                <a:srgbClr val="FFFFFF"/>
              </a:solidFill>
            </a:endParaRPr>
          </a:p>
        </p:txBody>
      </p:sp>
    </p:spTree>
    <p:extLst>
      <p:ext uri="{BB962C8B-B14F-4D97-AF65-F5344CB8AC3E}">
        <p14:creationId xmlns:p14="http://schemas.microsoft.com/office/powerpoint/2010/main" val="3779331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8667-CB31-4448-9E40-4582BB58C781}"/>
              </a:ext>
            </a:extLst>
          </p:cNvPr>
          <p:cNvSpPr>
            <a:spLocks noGrp="1"/>
          </p:cNvSpPr>
          <p:nvPr>
            <p:ph type="title"/>
          </p:nvPr>
        </p:nvSpPr>
        <p:spPr/>
        <p:txBody>
          <a:bodyPr/>
          <a:lstStyle/>
          <a:p>
            <a:r>
              <a:rPr lang="en-CA" dirty="0"/>
              <a:t>Critical Digital Pedagogy</a:t>
            </a:r>
            <a:endParaRPr lang="en-US" dirty="0"/>
          </a:p>
        </p:txBody>
      </p:sp>
      <p:sp>
        <p:nvSpPr>
          <p:cNvPr id="3" name="Content Placeholder 2">
            <a:extLst>
              <a:ext uri="{FF2B5EF4-FFF2-40B4-BE49-F238E27FC236}">
                <a16:creationId xmlns:a16="http://schemas.microsoft.com/office/drawing/2014/main" id="{05B8C56D-5E07-49F6-8C09-2DFCC29DFBBC}"/>
              </a:ext>
            </a:extLst>
          </p:cNvPr>
          <p:cNvSpPr>
            <a:spLocks noGrp="1"/>
          </p:cNvSpPr>
          <p:nvPr>
            <p:ph idx="1"/>
          </p:nvPr>
        </p:nvSpPr>
        <p:spPr>
          <a:xfrm>
            <a:off x="6096000" y="3704914"/>
            <a:ext cx="5454805" cy="2924795"/>
          </a:xfrm>
          <a:ln w="3175">
            <a:solidFill>
              <a:schemeClr val="tx1"/>
            </a:solidFill>
          </a:ln>
        </p:spPr>
        <p:txBody>
          <a:bodyPr>
            <a:normAutofit lnSpcReduction="10000"/>
          </a:bodyPr>
          <a:lstStyle/>
          <a:p>
            <a:pPr marL="0" indent="0">
              <a:buNone/>
            </a:pPr>
            <a:r>
              <a:rPr lang="en-US" sz="2000" dirty="0"/>
              <a:t>“A Critical Digital Pedagogy perspective on MOOCs involves… generating collaborative spaces for intrinsically motivated co-intentional education, online learning, and critical practice (and) demands that open educational environments be more than content repositories, therefore, a MOOC cannot simply be a delivery device, but must first be aimed at building empowered communities, making MOOCs a space for dialogue, openness and change.” </a:t>
            </a:r>
          </a:p>
          <a:p>
            <a:pPr marL="0" indent="0">
              <a:buNone/>
            </a:pPr>
            <a:r>
              <a:rPr lang="en-US" sz="1400" dirty="0">
                <a:hlinkClick r:id="rId2"/>
              </a:rPr>
              <a:t>https://www-jime.open.ac.uk/articles/10.5334/jime.657/</a:t>
            </a:r>
            <a:endParaRPr lang="en-US" sz="2000" dirty="0"/>
          </a:p>
        </p:txBody>
      </p:sp>
      <p:sp>
        <p:nvSpPr>
          <p:cNvPr id="5" name="TextBox 4">
            <a:extLst>
              <a:ext uri="{FF2B5EF4-FFF2-40B4-BE49-F238E27FC236}">
                <a16:creationId xmlns:a16="http://schemas.microsoft.com/office/drawing/2014/main" id="{5A939E73-C17A-4A7E-B0FC-955949C32625}"/>
              </a:ext>
            </a:extLst>
          </p:cNvPr>
          <p:cNvSpPr txBox="1"/>
          <p:nvPr/>
        </p:nvSpPr>
        <p:spPr>
          <a:xfrm>
            <a:off x="838200" y="5262422"/>
            <a:ext cx="4581293" cy="1200329"/>
          </a:xfrm>
          <a:prstGeom prst="rect">
            <a:avLst/>
          </a:prstGeom>
          <a:noFill/>
        </p:spPr>
        <p:txBody>
          <a:bodyPr wrap="square">
            <a:spAutoFit/>
          </a:bodyPr>
          <a:lstStyle/>
          <a:p>
            <a:endParaRPr lang="en-US" dirty="0"/>
          </a:p>
          <a:p>
            <a:r>
              <a:rPr lang="en-US" dirty="0"/>
              <a:t>Jesse </a:t>
            </a:r>
            <a:r>
              <a:rPr lang="en-US" dirty="0" err="1"/>
              <a:t>Stommel</a:t>
            </a:r>
            <a:r>
              <a:rPr lang="en-US" dirty="0"/>
              <a:t> </a:t>
            </a:r>
            <a:r>
              <a:rPr lang="en-US" dirty="0">
                <a:hlinkClick r:id="rId3"/>
              </a:rPr>
              <a:t> https://hybridpedagogy.org/critical-digital-pedagogy-definition/</a:t>
            </a:r>
            <a:r>
              <a:rPr lang="en-US" dirty="0"/>
              <a:t>  </a:t>
            </a:r>
          </a:p>
        </p:txBody>
      </p:sp>
      <p:sp>
        <p:nvSpPr>
          <p:cNvPr id="7" name="TextBox 6">
            <a:extLst>
              <a:ext uri="{FF2B5EF4-FFF2-40B4-BE49-F238E27FC236}">
                <a16:creationId xmlns:a16="http://schemas.microsoft.com/office/drawing/2014/main" id="{6A1E34E6-18E2-4033-AFDD-75B3513FBF4E}"/>
              </a:ext>
            </a:extLst>
          </p:cNvPr>
          <p:cNvSpPr txBox="1"/>
          <p:nvPr/>
        </p:nvSpPr>
        <p:spPr>
          <a:xfrm>
            <a:off x="838201" y="1825625"/>
            <a:ext cx="5083097" cy="3108543"/>
          </a:xfrm>
          <a:prstGeom prst="rect">
            <a:avLst/>
          </a:prstGeom>
          <a:noFill/>
        </p:spPr>
        <p:txBody>
          <a:bodyPr wrap="square">
            <a:spAutoFit/>
          </a:bodyPr>
          <a:lstStyle/>
          <a:p>
            <a:r>
              <a:rPr lang="en-US" sz="2800" dirty="0"/>
              <a:t>Critical:</a:t>
            </a:r>
          </a:p>
          <a:p>
            <a:pPr marL="230400" indent="-230400">
              <a:buFont typeface="Arial" panose="020B0604020202020204" pitchFamily="34" charset="0"/>
              <a:buChar char="•"/>
            </a:pPr>
            <a:r>
              <a:rPr lang="en-US" sz="2800" dirty="0"/>
              <a:t> as in mission-critical;</a:t>
            </a:r>
          </a:p>
          <a:p>
            <a:pPr marL="230400" indent="-230400">
              <a:buFont typeface="Arial" panose="020B0604020202020204" pitchFamily="34" charset="0"/>
              <a:buChar char="•"/>
            </a:pPr>
            <a:r>
              <a:rPr lang="en-US" sz="2800" dirty="0"/>
              <a:t> as in literary criticism</a:t>
            </a:r>
          </a:p>
          <a:p>
            <a:pPr marL="230400" indent="-230400">
              <a:buFont typeface="Arial" panose="020B0604020202020204" pitchFamily="34" charset="0"/>
              <a:buChar char="•"/>
            </a:pPr>
            <a:r>
              <a:rPr lang="en-US" sz="2800" dirty="0"/>
              <a:t> as in reflective and nuanced</a:t>
            </a:r>
          </a:p>
          <a:p>
            <a:pPr marL="230400" indent="-230400">
              <a:buFont typeface="Arial" panose="020B0604020202020204" pitchFamily="34" charset="0"/>
              <a:buChar char="•"/>
            </a:pPr>
            <a:r>
              <a:rPr lang="en-US" sz="2800" dirty="0"/>
              <a:t> as in criticizing impediments</a:t>
            </a:r>
          </a:p>
          <a:p>
            <a:pPr marL="230400" indent="-230400">
              <a:buFont typeface="Arial" panose="020B0604020202020204" pitchFamily="34" charset="0"/>
              <a:buChar char="•"/>
            </a:pPr>
            <a:r>
              <a:rPr lang="en-US" sz="2800" dirty="0"/>
              <a:t> as a disciplinary approach</a:t>
            </a:r>
          </a:p>
          <a:p>
            <a:endParaRPr lang="en-US" sz="2800" dirty="0"/>
          </a:p>
        </p:txBody>
      </p:sp>
      <p:pic>
        <p:nvPicPr>
          <p:cNvPr id="9" name="Picture 8">
            <a:extLst>
              <a:ext uri="{FF2B5EF4-FFF2-40B4-BE49-F238E27FC236}">
                <a16:creationId xmlns:a16="http://schemas.microsoft.com/office/drawing/2014/main" id="{8F1FC400-2EDA-4130-BF88-3A6D75F5A075}"/>
              </a:ext>
            </a:extLst>
          </p:cNvPr>
          <p:cNvPicPr>
            <a:picLocks noChangeAspect="1"/>
          </p:cNvPicPr>
          <p:nvPr/>
        </p:nvPicPr>
        <p:blipFill>
          <a:blip r:embed="rId4"/>
          <a:stretch>
            <a:fillRect/>
          </a:stretch>
        </p:blipFill>
        <p:spPr>
          <a:xfrm>
            <a:off x="6096000" y="1690688"/>
            <a:ext cx="3594382" cy="1855400"/>
          </a:xfrm>
          <a:prstGeom prst="rect">
            <a:avLst/>
          </a:prstGeom>
        </p:spPr>
      </p:pic>
    </p:spTree>
    <p:extLst>
      <p:ext uri="{BB962C8B-B14F-4D97-AF65-F5344CB8AC3E}">
        <p14:creationId xmlns:p14="http://schemas.microsoft.com/office/powerpoint/2010/main" val="207099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5C82-73D2-4AC5-9881-D4AC49AE6AEE}"/>
              </a:ext>
            </a:extLst>
          </p:cNvPr>
          <p:cNvSpPr>
            <a:spLocks noGrp="1"/>
          </p:cNvSpPr>
          <p:nvPr>
            <p:ph type="title"/>
          </p:nvPr>
        </p:nvSpPr>
        <p:spPr/>
        <p:txBody>
          <a:bodyPr/>
          <a:lstStyle/>
          <a:p>
            <a:r>
              <a:rPr lang="en-CA" dirty="0"/>
              <a:t>Practice</a:t>
            </a:r>
            <a:endParaRPr lang="en-US" dirty="0"/>
          </a:p>
        </p:txBody>
      </p:sp>
      <p:sp>
        <p:nvSpPr>
          <p:cNvPr id="3" name="Content Placeholder 2">
            <a:extLst>
              <a:ext uri="{FF2B5EF4-FFF2-40B4-BE49-F238E27FC236}">
                <a16:creationId xmlns:a16="http://schemas.microsoft.com/office/drawing/2014/main" id="{94A95449-E2EA-474A-8E39-E5034A4E82EF}"/>
              </a:ext>
            </a:extLst>
          </p:cNvPr>
          <p:cNvSpPr>
            <a:spLocks noGrp="1"/>
          </p:cNvSpPr>
          <p:nvPr>
            <p:ph idx="1"/>
          </p:nvPr>
        </p:nvSpPr>
        <p:spPr>
          <a:xfrm>
            <a:off x="838200" y="1825625"/>
            <a:ext cx="5607205" cy="4351338"/>
          </a:xfrm>
        </p:spPr>
        <p:txBody>
          <a:bodyPr/>
          <a:lstStyle/>
          <a:p>
            <a:r>
              <a:rPr lang="en-CA" dirty="0"/>
              <a:t>Attitudes and mentalities are shaped by experience – there’s lots of evidence for this</a:t>
            </a:r>
          </a:p>
          <a:p>
            <a:r>
              <a:rPr lang="en-CA" dirty="0"/>
              <a:t>Training programs don’t just teach knowledge or skills, but “shape minds”</a:t>
            </a:r>
          </a:p>
          <a:p>
            <a:r>
              <a:rPr lang="en-CA" dirty="0"/>
              <a:t>E.g. community service, but “</a:t>
            </a:r>
            <a:r>
              <a:rPr lang="en-US" dirty="0"/>
              <a:t>with people who can demonstrate caring.”</a:t>
            </a:r>
            <a:endParaRPr lang="en-CA" dirty="0"/>
          </a:p>
          <a:p>
            <a:endParaRPr lang="en-CA" dirty="0"/>
          </a:p>
        </p:txBody>
      </p:sp>
      <p:pic>
        <p:nvPicPr>
          <p:cNvPr id="5" name="Picture 4">
            <a:extLst>
              <a:ext uri="{FF2B5EF4-FFF2-40B4-BE49-F238E27FC236}">
                <a16:creationId xmlns:a16="http://schemas.microsoft.com/office/drawing/2014/main" id="{38B3164C-5279-4E2B-9AD9-B0B57C582BA2}"/>
              </a:ext>
            </a:extLst>
          </p:cNvPr>
          <p:cNvPicPr>
            <a:picLocks noChangeAspect="1"/>
          </p:cNvPicPr>
          <p:nvPr/>
        </p:nvPicPr>
        <p:blipFill>
          <a:blip r:embed="rId2"/>
          <a:stretch>
            <a:fillRect/>
          </a:stretch>
        </p:blipFill>
        <p:spPr>
          <a:xfrm>
            <a:off x="6690726" y="1825625"/>
            <a:ext cx="5077534" cy="3753374"/>
          </a:xfrm>
          <a:prstGeom prst="rect">
            <a:avLst/>
          </a:prstGeom>
        </p:spPr>
      </p:pic>
      <p:sp>
        <p:nvSpPr>
          <p:cNvPr id="7" name="TextBox 6">
            <a:extLst>
              <a:ext uri="{FF2B5EF4-FFF2-40B4-BE49-F238E27FC236}">
                <a16:creationId xmlns:a16="http://schemas.microsoft.com/office/drawing/2014/main" id="{95CFEE0F-91FA-4B2E-A296-625AC70E6FFF}"/>
              </a:ext>
            </a:extLst>
          </p:cNvPr>
          <p:cNvSpPr txBox="1"/>
          <p:nvPr/>
        </p:nvSpPr>
        <p:spPr>
          <a:xfrm>
            <a:off x="838200" y="5988734"/>
            <a:ext cx="10515600" cy="369332"/>
          </a:xfrm>
          <a:prstGeom prst="rect">
            <a:avLst/>
          </a:prstGeom>
          <a:noFill/>
        </p:spPr>
        <p:txBody>
          <a:bodyPr wrap="square">
            <a:spAutoFit/>
          </a:bodyPr>
          <a:lstStyle/>
          <a:p>
            <a:r>
              <a:rPr lang="en-US" dirty="0">
                <a:hlinkClick r:id="rId3"/>
              </a:rPr>
              <a:t>https://rm.coe.int/prems-008318-gbr-2508-reference-framework-of-competences-vol-1-8573-co/16807bc66c</a:t>
            </a:r>
            <a:r>
              <a:rPr lang="en-US" dirty="0"/>
              <a:t> </a:t>
            </a:r>
          </a:p>
        </p:txBody>
      </p:sp>
    </p:spTree>
    <p:extLst>
      <p:ext uri="{BB962C8B-B14F-4D97-AF65-F5344CB8AC3E}">
        <p14:creationId xmlns:p14="http://schemas.microsoft.com/office/powerpoint/2010/main" val="20440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DD52-42FA-4505-B9A9-62ABBE01C0BD}"/>
              </a:ext>
            </a:extLst>
          </p:cNvPr>
          <p:cNvSpPr>
            <a:spLocks noGrp="1"/>
          </p:cNvSpPr>
          <p:nvPr>
            <p:ph type="title"/>
          </p:nvPr>
        </p:nvSpPr>
        <p:spPr/>
        <p:txBody>
          <a:bodyPr/>
          <a:lstStyle/>
          <a:p>
            <a:r>
              <a:rPr lang="en-CA" dirty="0"/>
              <a:t>Confirmation</a:t>
            </a:r>
            <a:endParaRPr lang="en-US" dirty="0"/>
          </a:p>
        </p:txBody>
      </p:sp>
      <p:sp>
        <p:nvSpPr>
          <p:cNvPr id="3" name="Content Placeholder 2">
            <a:extLst>
              <a:ext uri="{FF2B5EF4-FFF2-40B4-BE49-F238E27FC236}">
                <a16:creationId xmlns:a16="http://schemas.microsoft.com/office/drawing/2014/main" id="{F55655FB-250B-496C-9169-DDF76BA6508A}"/>
              </a:ext>
            </a:extLst>
          </p:cNvPr>
          <p:cNvSpPr>
            <a:spLocks noGrp="1"/>
          </p:cNvSpPr>
          <p:nvPr>
            <p:ph idx="1"/>
          </p:nvPr>
        </p:nvSpPr>
        <p:spPr>
          <a:xfrm>
            <a:off x="838200" y="3813717"/>
            <a:ext cx="10515600" cy="2363246"/>
          </a:xfrm>
        </p:spPr>
        <p:txBody>
          <a:bodyPr>
            <a:normAutofit/>
          </a:bodyPr>
          <a:lstStyle/>
          <a:p>
            <a:r>
              <a:rPr lang="en-US" dirty="0"/>
              <a:t>Martin Buber (1965) describes confirmation as an act of affirming and encouraging the best in others. (</a:t>
            </a:r>
            <a:r>
              <a:rPr lang="en-US" dirty="0" err="1"/>
              <a:t>Noddings</a:t>
            </a:r>
            <a:r>
              <a:rPr lang="en-US" dirty="0"/>
              <a:t>, 2005, p. 25)</a:t>
            </a:r>
          </a:p>
          <a:p>
            <a:r>
              <a:rPr lang="en-US" dirty="0"/>
              <a:t>“We do not set up a single ideal or set of expectations for everyone to meet, but we identify something admirable, or at least acceptable, struggling to emerge in each person we encounter.” (p.25)</a:t>
            </a:r>
          </a:p>
        </p:txBody>
      </p:sp>
      <p:pic>
        <p:nvPicPr>
          <p:cNvPr id="5" name="Picture 4">
            <a:extLst>
              <a:ext uri="{FF2B5EF4-FFF2-40B4-BE49-F238E27FC236}">
                <a16:creationId xmlns:a16="http://schemas.microsoft.com/office/drawing/2014/main" id="{537DE03F-DE1F-4977-AAC3-C6A85053367D}"/>
              </a:ext>
            </a:extLst>
          </p:cNvPr>
          <p:cNvPicPr>
            <a:picLocks noChangeAspect="1"/>
          </p:cNvPicPr>
          <p:nvPr/>
        </p:nvPicPr>
        <p:blipFill>
          <a:blip r:embed="rId2"/>
          <a:stretch>
            <a:fillRect/>
          </a:stretch>
        </p:blipFill>
        <p:spPr>
          <a:xfrm>
            <a:off x="1078094" y="1257012"/>
            <a:ext cx="9612066" cy="2448267"/>
          </a:xfrm>
          <a:prstGeom prst="rect">
            <a:avLst/>
          </a:prstGeom>
        </p:spPr>
      </p:pic>
      <p:sp>
        <p:nvSpPr>
          <p:cNvPr id="6" name="Rectangle 5">
            <a:extLst>
              <a:ext uri="{FF2B5EF4-FFF2-40B4-BE49-F238E27FC236}">
                <a16:creationId xmlns:a16="http://schemas.microsoft.com/office/drawing/2014/main" id="{1975125C-30D4-48F8-AA39-F88787D0F5F6}"/>
              </a:ext>
            </a:extLst>
          </p:cNvPr>
          <p:cNvSpPr/>
          <p:nvPr/>
        </p:nvSpPr>
        <p:spPr>
          <a:xfrm>
            <a:off x="7895063" y="2910468"/>
            <a:ext cx="2955074" cy="90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2782D26-247A-43C2-ADF0-399759C87EA6}"/>
              </a:ext>
            </a:extLst>
          </p:cNvPr>
          <p:cNvSpPr txBox="1"/>
          <p:nvPr/>
        </p:nvSpPr>
        <p:spPr>
          <a:xfrm>
            <a:off x="838200" y="6176150"/>
            <a:ext cx="9387468" cy="369332"/>
          </a:xfrm>
          <a:prstGeom prst="rect">
            <a:avLst/>
          </a:prstGeom>
          <a:noFill/>
        </p:spPr>
        <p:txBody>
          <a:bodyPr wrap="square">
            <a:spAutoFit/>
          </a:bodyPr>
          <a:lstStyle/>
          <a:p>
            <a:r>
              <a:rPr lang="en-US" dirty="0"/>
              <a:t>Image: </a:t>
            </a:r>
            <a:r>
              <a:rPr lang="en-US" dirty="0">
                <a:hlinkClick r:id="rId3"/>
              </a:rPr>
              <a:t>https://www.innerrainbowproject.com/108-positive-affirmations-empower-girls/</a:t>
            </a:r>
            <a:r>
              <a:rPr lang="en-US" dirty="0"/>
              <a:t> </a:t>
            </a:r>
          </a:p>
        </p:txBody>
      </p:sp>
    </p:spTree>
    <p:extLst>
      <p:ext uri="{BB962C8B-B14F-4D97-AF65-F5344CB8AC3E}">
        <p14:creationId xmlns:p14="http://schemas.microsoft.com/office/powerpoint/2010/main" val="262238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A42F-2A05-4B12-BA16-F05BC1AA0C84}"/>
              </a:ext>
            </a:extLst>
          </p:cNvPr>
          <p:cNvSpPr>
            <a:spLocks noGrp="1"/>
          </p:cNvSpPr>
          <p:nvPr>
            <p:ph type="title"/>
          </p:nvPr>
        </p:nvSpPr>
        <p:spPr/>
        <p:txBody>
          <a:bodyPr/>
          <a:lstStyle/>
          <a:p>
            <a:r>
              <a:rPr lang="en-CA" dirty="0"/>
              <a:t>Thinking With Care</a:t>
            </a:r>
            <a:endParaRPr lang="en-US" dirty="0"/>
          </a:p>
        </p:txBody>
      </p:sp>
      <p:sp>
        <p:nvSpPr>
          <p:cNvPr id="3" name="Content Placeholder 2">
            <a:extLst>
              <a:ext uri="{FF2B5EF4-FFF2-40B4-BE49-F238E27FC236}">
                <a16:creationId xmlns:a16="http://schemas.microsoft.com/office/drawing/2014/main" id="{D378AEFB-76D7-49B3-91A5-E56D03893A17}"/>
              </a:ext>
            </a:extLst>
          </p:cNvPr>
          <p:cNvSpPr>
            <a:spLocks noGrp="1"/>
          </p:cNvSpPr>
          <p:nvPr>
            <p:ph idx="1"/>
          </p:nvPr>
        </p:nvSpPr>
        <p:spPr/>
        <p:txBody>
          <a:bodyPr>
            <a:normAutofit/>
          </a:bodyPr>
          <a:lstStyle/>
          <a:p>
            <a:pPr marL="0" indent="0">
              <a:buNone/>
            </a:pPr>
            <a:r>
              <a:rPr lang="en-US" dirty="0"/>
              <a:t>Relations of thinking and knowing require care and affect how we care. C.f. Donna Haraway’s relational ontology:</a:t>
            </a:r>
          </a:p>
          <a:p>
            <a:pPr lvl="1"/>
            <a:r>
              <a:rPr lang="en-US" i="1" dirty="0"/>
              <a:t>Thinking-with</a:t>
            </a:r>
            <a:r>
              <a:rPr lang="en-US" dirty="0"/>
              <a:t>:</a:t>
            </a:r>
            <a:r>
              <a:rPr lang="en-US" i="1" dirty="0"/>
              <a:t> </a:t>
            </a:r>
            <a:r>
              <a:rPr lang="en-US" dirty="0"/>
              <a:t>thinking with many people, beings, and things; it is thinking in a populated world. “the embeddedness of thought in the worlds one cares for.”</a:t>
            </a:r>
          </a:p>
          <a:p>
            <a:pPr lvl="2"/>
            <a:r>
              <a:rPr lang="en-US" dirty="0"/>
              <a:t>in the late 1990s… Haraway surprised a room’s expectant audience by articulating her keynote around stories of personal care for her dog Cayenne. P. 77 </a:t>
            </a:r>
          </a:p>
          <a:p>
            <a:pPr lvl="1"/>
            <a:r>
              <a:rPr lang="en-US" i="1" dirty="0"/>
              <a:t>Dissenting-Within</a:t>
            </a:r>
            <a:r>
              <a:rPr lang="en-US" dirty="0"/>
              <a:t>: “Relationality is all there is, but this does not mean a world without conflict or dissension.” p. 78</a:t>
            </a:r>
          </a:p>
          <a:p>
            <a:pPr lvl="1"/>
            <a:r>
              <a:rPr lang="en-US" i="1" dirty="0"/>
              <a:t>Thinking-for</a:t>
            </a:r>
            <a:r>
              <a:rPr lang="en-US" dirty="0"/>
              <a:t>: “a commitment to value knowledge generated through any context of subjugation.” p. 84</a:t>
            </a:r>
            <a:endParaRPr lang="en-US" i="1" dirty="0"/>
          </a:p>
        </p:txBody>
      </p:sp>
      <p:sp>
        <p:nvSpPr>
          <p:cNvPr id="5" name="TextBox 4">
            <a:extLst>
              <a:ext uri="{FF2B5EF4-FFF2-40B4-BE49-F238E27FC236}">
                <a16:creationId xmlns:a16="http://schemas.microsoft.com/office/drawing/2014/main" id="{7A37CB43-887A-405D-A02C-E53D3B18773B}"/>
              </a:ext>
            </a:extLst>
          </p:cNvPr>
          <p:cNvSpPr txBox="1"/>
          <p:nvPr/>
        </p:nvSpPr>
        <p:spPr>
          <a:xfrm>
            <a:off x="838200" y="5715298"/>
            <a:ext cx="9304421" cy="923330"/>
          </a:xfrm>
          <a:prstGeom prst="rect">
            <a:avLst/>
          </a:prstGeom>
          <a:noFill/>
        </p:spPr>
        <p:txBody>
          <a:bodyPr wrap="square">
            <a:spAutoFit/>
          </a:bodyPr>
          <a:lstStyle/>
          <a:p>
            <a:r>
              <a:rPr lang="en-US" dirty="0"/>
              <a:t>María Puig de la </a:t>
            </a:r>
            <a:r>
              <a:rPr lang="en-US" dirty="0" err="1"/>
              <a:t>Bellacasa</a:t>
            </a:r>
            <a:r>
              <a:rPr lang="en-US" dirty="0"/>
              <a:t> (2017) Matters of Care.  </a:t>
            </a:r>
            <a:r>
              <a:rPr lang="en-US" dirty="0">
                <a:hlinkClick r:id="rId2"/>
              </a:rPr>
              <a:t>https://syllabus.pirate.care/library/Maria%20Puig%20de%20La%20Bellacasa/Matters%20of%20Care%20(171)/Matters%20of%20Care%20-%20Maria%20Puig%20de%20La%20Bellacasa.pdf</a:t>
            </a:r>
            <a:r>
              <a:rPr lang="en-US" dirty="0"/>
              <a:t> </a:t>
            </a:r>
          </a:p>
        </p:txBody>
      </p:sp>
    </p:spTree>
    <p:extLst>
      <p:ext uri="{BB962C8B-B14F-4D97-AF65-F5344CB8AC3E}">
        <p14:creationId xmlns:p14="http://schemas.microsoft.com/office/powerpoint/2010/main" val="161868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1122-C87E-4900-8BD6-566EC0485920}"/>
              </a:ext>
            </a:extLst>
          </p:cNvPr>
          <p:cNvSpPr>
            <a:spLocks noGrp="1"/>
          </p:cNvSpPr>
          <p:nvPr>
            <p:ph type="title"/>
          </p:nvPr>
        </p:nvSpPr>
        <p:spPr/>
        <p:txBody>
          <a:bodyPr/>
          <a:lstStyle/>
          <a:p>
            <a:r>
              <a:rPr lang="en-CA" dirty="0"/>
              <a:t>Inclusion</a:t>
            </a:r>
            <a:endParaRPr lang="en-US" dirty="0"/>
          </a:p>
        </p:txBody>
      </p:sp>
      <p:sp>
        <p:nvSpPr>
          <p:cNvPr id="3" name="Content Placeholder 2">
            <a:extLst>
              <a:ext uri="{FF2B5EF4-FFF2-40B4-BE49-F238E27FC236}">
                <a16:creationId xmlns:a16="http://schemas.microsoft.com/office/drawing/2014/main" id="{18D782D7-0050-4D1D-9229-894D3F1DCA17}"/>
              </a:ext>
            </a:extLst>
          </p:cNvPr>
          <p:cNvSpPr>
            <a:spLocks noGrp="1"/>
          </p:cNvSpPr>
          <p:nvPr>
            <p:ph idx="1"/>
          </p:nvPr>
        </p:nvSpPr>
        <p:spPr/>
        <p:txBody>
          <a:bodyPr/>
          <a:lstStyle/>
          <a:p>
            <a:pPr marL="0" indent="0">
              <a:buNone/>
            </a:pPr>
            <a:r>
              <a:rPr lang="en-US" dirty="0"/>
              <a:t>Social inclusion is defined as “the process of improving the terms on which individuals and groups take part in society—improving the ability, opportunity, and dignity of those disadvantaged on the basis of their identity” (World Bank 2019). </a:t>
            </a:r>
          </a:p>
          <a:p>
            <a:endParaRPr lang="en-US" dirty="0"/>
          </a:p>
        </p:txBody>
      </p:sp>
      <p:pic>
        <p:nvPicPr>
          <p:cNvPr id="5" name="Picture 4" descr="Diagram, bubble chart&#10;&#10;Description automatically generated with medium confidence">
            <a:extLst>
              <a:ext uri="{FF2B5EF4-FFF2-40B4-BE49-F238E27FC236}">
                <a16:creationId xmlns:a16="http://schemas.microsoft.com/office/drawing/2014/main" id="{C6297C5C-6904-489A-8926-0CE55D5BB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56" y="3616937"/>
            <a:ext cx="9452317" cy="2363079"/>
          </a:xfrm>
          <a:prstGeom prst="rect">
            <a:avLst/>
          </a:prstGeom>
        </p:spPr>
      </p:pic>
      <p:sp>
        <p:nvSpPr>
          <p:cNvPr id="7" name="TextBox 6">
            <a:extLst>
              <a:ext uri="{FF2B5EF4-FFF2-40B4-BE49-F238E27FC236}">
                <a16:creationId xmlns:a16="http://schemas.microsoft.com/office/drawing/2014/main" id="{EF13B400-F104-4F82-9943-0BB45F7E4983}"/>
              </a:ext>
            </a:extLst>
          </p:cNvPr>
          <p:cNvSpPr txBox="1"/>
          <p:nvPr/>
        </p:nvSpPr>
        <p:spPr>
          <a:xfrm>
            <a:off x="838200" y="5952271"/>
            <a:ext cx="10725615" cy="369332"/>
          </a:xfrm>
          <a:prstGeom prst="rect">
            <a:avLst/>
          </a:prstGeom>
          <a:noFill/>
        </p:spPr>
        <p:txBody>
          <a:bodyPr wrap="square">
            <a:spAutoFit/>
          </a:bodyPr>
          <a:lstStyle/>
          <a:p>
            <a:r>
              <a:rPr lang="en-US" dirty="0"/>
              <a:t>Ontario: Statement of Inclusion Principles </a:t>
            </a:r>
            <a:r>
              <a:rPr lang="en-US" dirty="0">
                <a:hlinkClick r:id="rId3"/>
              </a:rPr>
              <a:t>https://www.inclusionontario.ca/what-is-inclusion.html</a:t>
            </a:r>
            <a:endParaRPr lang="en-US" dirty="0"/>
          </a:p>
        </p:txBody>
      </p:sp>
    </p:spTree>
    <p:extLst>
      <p:ext uri="{BB962C8B-B14F-4D97-AF65-F5344CB8AC3E}">
        <p14:creationId xmlns:p14="http://schemas.microsoft.com/office/powerpoint/2010/main" val="68078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24CD4534-5487-4CC0-9BF1-5D240E3FD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8414"/>
            <a:ext cx="4207959" cy="2925769"/>
          </a:xfrm>
          <a:prstGeom prst="rect">
            <a:avLst/>
          </a:prstGeom>
        </p:spPr>
      </p:pic>
      <p:sp>
        <p:nvSpPr>
          <p:cNvPr id="2" name="Title 1">
            <a:extLst>
              <a:ext uri="{FF2B5EF4-FFF2-40B4-BE49-F238E27FC236}">
                <a16:creationId xmlns:a16="http://schemas.microsoft.com/office/drawing/2014/main" id="{86AA6341-5068-4B93-B2BE-E3E0D1DD31B5}"/>
              </a:ext>
            </a:extLst>
          </p:cNvPr>
          <p:cNvSpPr>
            <a:spLocks noGrp="1"/>
          </p:cNvSpPr>
          <p:nvPr>
            <p:ph type="title"/>
          </p:nvPr>
        </p:nvSpPr>
        <p:spPr/>
        <p:txBody>
          <a:bodyPr/>
          <a:lstStyle/>
          <a:p>
            <a:r>
              <a:rPr lang="en-CA" dirty="0"/>
              <a:t>And Exclusion</a:t>
            </a:r>
            <a:endParaRPr lang="en-US" dirty="0"/>
          </a:p>
        </p:txBody>
      </p:sp>
      <p:sp>
        <p:nvSpPr>
          <p:cNvPr id="3" name="Content Placeholder 2">
            <a:extLst>
              <a:ext uri="{FF2B5EF4-FFF2-40B4-BE49-F238E27FC236}">
                <a16:creationId xmlns:a16="http://schemas.microsoft.com/office/drawing/2014/main" id="{28791D85-F4CB-401A-AF86-6207C7741349}"/>
              </a:ext>
            </a:extLst>
          </p:cNvPr>
          <p:cNvSpPr>
            <a:spLocks noGrp="1"/>
          </p:cNvSpPr>
          <p:nvPr>
            <p:ph idx="1"/>
          </p:nvPr>
        </p:nvSpPr>
        <p:spPr>
          <a:xfrm>
            <a:off x="3635298" y="1825625"/>
            <a:ext cx="7718502" cy="4351338"/>
          </a:xfrm>
        </p:spPr>
        <p:txBody>
          <a:bodyPr/>
          <a:lstStyle/>
          <a:p>
            <a:pPr marL="0" indent="0">
              <a:buNone/>
            </a:pPr>
            <a:r>
              <a:rPr lang="en-US" dirty="0"/>
              <a:t>Disadvantaged groups are potentially excluded because of their “socio-economic status, culture (including indigenous cultures), linguistic group, religion, geography (rural and remote/isolated), gender, sexual orientation, age (including youth and old age), physical and mental health/ability, and status with regard to unemployment, homelessness and incarceration” (Gidley et al. 2010: 1).</a:t>
            </a:r>
          </a:p>
          <a:p>
            <a:endParaRPr lang="en-US" dirty="0"/>
          </a:p>
        </p:txBody>
      </p:sp>
      <p:sp>
        <p:nvSpPr>
          <p:cNvPr id="5" name="TextBox 4">
            <a:extLst>
              <a:ext uri="{FF2B5EF4-FFF2-40B4-BE49-F238E27FC236}">
                <a16:creationId xmlns:a16="http://schemas.microsoft.com/office/drawing/2014/main" id="{E83BDDC2-6DDC-4EC6-8B5D-22E77614531E}"/>
              </a:ext>
            </a:extLst>
          </p:cNvPr>
          <p:cNvSpPr txBox="1"/>
          <p:nvPr/>
        </p:nvSpPr>
        <p:spPr>
          <a:xfrm>
            <a:off x="838200" y="5204510"/>
            <a:ext cx="9724792" cy="1292662"/>
          </a:xfrm>
          <a:prstGeom prst="rect">
            <a:avLst/>
          </a:prstGeom>
          <a:noFill/>
        </p:spPr>
        <p:txBody>
          <a:bodyPr wrap="square">
            <a:spAutoFit/>
          </a:bodyPr>
          <a:lstStyle/>
          <a:p>
            <a:r>
              <a:rPr lang="en-US" sz="1800" dirty="0">
                <a:hlinkClick r:id="rId3"/>
              </a:rPr>
              <a:t>https://www.researchgate.net/publication/228674646_From_Access_to_Success_An_Integrated_Approach_to_Quality_Higher_Education_Informed_by_Social_Inclusion_Theory_and_Practice</a:t>
            </a:r>
            <a:r>
              <a:rPr lang="en-US" sz="1800" dirty="0"/>
              <a:t>  </a:t>
            </a:r>
            <a:endParaRPr lang="en-US" dirty="0"/>
          </a:p>
          <a:p>
            <a:endParaRPr lang="en-US" sz="600" dirty="0"/>
          </a:p>
          <a:p>
            <a:r>
              <a:rPr lang="en-US" dirty="0"/>
              <a:t>Exclusion, Gender and Education </a:t>
            </a:r>
            <a:r>
              <a:rPr lang="en-US" dirty="0">
                <a:hlinkClick r:id="rId4"/>
              </a:rPr>
              <a:t>https://www.cgdev.org/sites/default/files/9781933286228-Lewis-Lockheed-exclusion.pdf</a:t>
            </a:r>
            <a:r>
              <a:rPr lang="en-US" dirty="0"/>
              <a:t>   </a:t>
            </a:r>
          </a:p>
        </p:txBody>
      </p:sp>
    </p:spTree>
    <p:extLst>
      <p:ext uri="{BB962C8B-B14F-4D97-AF65-F5344CB8AC3E}">
        <p14:creationId xmlns:p14="http://schemas.microsoft.com/office/powerpoint/2010/main" val="382092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2BB5-A6B0-4A2B-B93B-6CEDC5F1882C}"/>
              </a:ext>
            </a:extLst>
          </p:cNvPr>
          <p:cNvSpPr>
            <a:spLocks noGrp="1"/>
          </p:cNvSpPr>
          <p:nvPr>
            <p:ph type="title"/>
          </p:nvPr>
        </p:nvSpPr>
        <p:spPr/>
        <p:txBody>
          <a:bodyPr/>
          <a:lstStyle/>
          <a:p>
            <a:r>
              <a:rPr lang="en-CA" dirty="0"/>
              <a:t>Love</a:t>
            </a:r>
            <a:endParaRPr lang="en-US" dirty="0"/>
          </a:p>
        </p:txBody>
      </p:sp>
      <p:sp>
        <p:nvSpPr>
          <p:cNvPr id="3" name="Content Placeholder 2">
            <a:extLst>
              <a:ext uri="{FF2B5EF4-FFF2-40B4-BE49-F238E27FC236}">
                <a16:creationId xmlns:a16="http://schemas.microsoft.com/office/drawing/2014/main" id="{E59F0D87-EB0D-4DBE-BE68-9817FA26816A}"/>
              </a:ext>
            </a:extLst>
          </p:cNvPr>
          <p:cNvSpPr>
            <a:spLocks noGrp="1"/>
          </p:cNvSpPr>
          <p:nvPr>
            <p:ph idx="1"/>
          </p:nvPr>
        </p:nvSpPr>
        <p:spPr/>
        <p:txBody>
          <a:bodyPr>
            <a:normAutofit/>
          </a:bodyPr>
          <a:lstStyle/>
          <a:p>
            <a:pPr marL="0" indent="0">
              <a:buNone/>
            </a:pPr>
            <a:r>
              <a:rPr lang="en-CA" dirty="0"/>
              <a:t>“</a:t>
            </a:r>
            <a:r>
              <a:rPr lang="en-US" dirty="0"/>
              <a:t>Without an ethic of love shaping the direction of our political vision and our radical aspirations, we are often seduced, in one way or the other, into continued allegiance to systems of domination—imperialism, sexism, racism, classism.” (hooks, 1994)</a:t>
            </a:r>
          </a:p>
        </p:txBody>
      </p:sp>
      <p:sp>
        <p:nvSpPr>
          <p:cNvPr id="5" name="TextBox 4">
            <a:extLst>
              <a:ext uri="{FF2B5EF4-FFF2-40B4-BE49-F238E27FC236}">
                <a16:creationId xmlns:a16="http://schemas.microsoft.com/office/drawing/2014/main" id="{F4FBE437-0316-482C-B9A6-ACD1FAF4D448}"/>
              </a:ext>
            </a:extLst>
          </p:cNvPr>
          <p:cNvSpPr txBox="1"/>
          <p:nvPr/>
        </p:nvSpPr>
        <p:spPr>
          <a:xfrm>
            <a:off x="6568067" y="4369504"/>
            <a:ext cx="4315522" cy="2031325"/>
          </a:xfrm>
          <a:prstGeom prst="rect">
            <a:avLst/>
          </a:prstGeom>
          <a:noFill/>
        </p:spPr>
        <p:txBody>
          <a:bodyPr wrap="square">
            <a:spAutoFit/>
          </a:bodyPr>
          <a:lstStyle/>
          <a:p>
            <a:r>
              <a:rPr lang="en-US" dirty="0">
                <a:hlinkClick r:id="rId2"/>
              </a:rPr>
              <a:t>https://uucsj.org/wp-content/uploads/2016/05/bell-hooks-Love-as-the-Practice-of-Freedom.pdf</a:t>
            </a:r>
            <a:r>
              <a:rPr lang="en-US" dirty="0"/>
              <a:t> </a:t>
            </a:r>
          </a:p>
          <a:p>
            <a:endParaRPr lang="en-US" dirty="0"/>
          </a:p>
          <a:p>
            <a:r>
              <a:rPr lang="en-US" dirty="0">
                <a:hlinkClick r:id="rId3"/>
              </a:rPr>
              <a:t>https://www.lionsroar.com/bell-hooks-and-thich-nhat-hanh-on-building-a-community-of-love/</a:t>
            </a:r>
            <a:r>
              <a:rPr lang="en-US" dirty="0"/>
              <a:t> </a:t>
            </a:r>
          </a:p>
        </p:txBody>
      </p:sp>
      <p:pic>
        <p:nvPicPr>
          <p:cNvPr id="6" name="Picture 5" descr="A person and person smiling&#10;&#10;Description automatically generated with medium confidence">
            <a:extLst>
              <a:ext uri="{FF2B5EF4-FFF2-40B4-BE49-F238E27FC236}">
                <a16:creationId xmlns:a16="http://schemas.microsoft.com/office/drawing/2014/main" id="{F0E02133-C38A-495B-BD3D-19B7FD2EE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22" y="3562989"/>
            <a:ext cx="4810594" cy="2748911"/>
          </a:xfrm>
          <a:prstGeom prst="rect">
            <a:avLst/>
          </a:prstGeom>
        </p:spPr>
      </p:pic>
    </p:spTree>
    <p:extLst>
      <p:ext uri="{BB962C8B-B14F-4D97-AF65-F5344CB8AC3E}">
        <p14:creationId xmlns:p14="http://schemas.microsoft.com/office/powerpoint/2010/main" val="223830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A1A4-871F-4D8A-9CC9-111328C3CDD9}"/>
              </a:ext>
            </a:extLst>
          </p:cNvPr>
          <p:cNvSpPr>
            <a:spLocks noGrp="1"/>
          </p:cNvSpPr>
          <p:nvPr>
            <p:ph type="title"/>
          </p:nvPr>
        </p:nvSpPr>
        <p:spPr/>
        <p:txBody>
          <a:bodyPr/>
          <a:lstStyle/>
          <a:p>
            <a:r>
              <a:rPr lang="en-CA" dirty="0"/>
              <a:t>And Danger</a:t>
            </a:r>
            <a:endParaRPr lang="en-US" dirty="0"/>
          </a:p>
        </p:txBody>
      </p:sp>
      <p:sp>
        <p:nvSpPr>
          <p:cNvPr id="3" name="Content Placeholder 2">
            <a:extLst>
              <a:ext uri="{FF2B5EF4-FFF2-40B4-BE49-F238E27FC236}">
                <a16:creationId xmlns:a16="http://schemas.microsoft.com/office/drawing/2014/main" id="{70F0F7A6-732E-4AA1-AA8D-89F0900CE6BD}"/>
              </a:ext>
            </a:extLst>
          </p:cNvPr>
          <p:cNvSpPr>
            <a:spLocks noGrp="1"/>
          </p:cNvSpPr>
          <p:nvPr>
            <p:ph idx="1"/>
          </p:nvPr>
        </p:nvSpPr>
        <p:spPr>
          <a:xfrm>
            <a:off x="838200" y="1825625"/>
            <a:ext cx="6164766" cy="4351338"/>
          </a:xfrm>
        </p:spPr>
        <p:txBody>
          <a:bodyPr/>
          <a:lstStyle/>
          <a:p>
            <a:pPr marL="0" indent="0">
              <a:buNone/>
            </a:pPr>
            <a:r>
              <a:rPr lang="en-US" dirty="0"/>
              <a:t>“When we talk about loving our students, these same voices usually talk about exercising caution. They warn us about the dangers of getting ‘too’ close.” (hooks, teaching community, p. 127)</a:t>
            </a:r>
          </a:p>
          <a:p>
            <a:pPr marL="0" indent="0">
              <a:buNone/>
            </a:pPr>
            <a:r>
              <a:rPr lang="en-US" dirty="0"/>
              <a:t>“when we teach with love we are better able to respond to the unique concerns of individual students while simultaneously integrating those of the classroom community”. (p. 133)</a:t>
            </a:r>
          </a:p>
          <a:p>
            <a:endParaRPr lang="en-US" dirty="0"/>
          </a:p>
        </p:txBody>
      </p:sp>
      <p:pic>
        <p:nvPicPr>
          <p:cNvPr id="5" name="Picture 4" descr="Text&#10;&#10;Description automatically generated">
            <a:extLst>
              <a:ext uri="{FF2B5EF4-FFF2-40B4-BE49-F238E27FC236}">
                <a16:creationId xmlns:a16="http://schemas.microsoft.com/office/drawing/2014/main" id="{355993FE-C411-408F-BDAF-0F1EAC238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498" y="1027906"/>
            <a:ext cx="5440502" cy="4351339"/>
          </a:xfrm>
          <a:prstGeom prst="rect">
            <a:avLst/>
          </a:prstGeom>
        </p:spPr>
      </p:pic>
    </p:spTree>
    <p:extLst>
      <p:ext uri="{BB962C8B-B14F-4D97-AF65-F5344CB8AC3E}">
        <p14:creationId xmlns:p14="http://schemas.microsoft.com/office/powerpoint/2010/main" val="370514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D270-8D74-4754-AFCA-7258D995AB4E}"/>
              </a:ext>
            </a:extLst>
          </p:cNvPr>
          <p:cNvSpPr>
            <a:spLocks noGrp="1"/>
          </p:cNvSpPr>
          <p:nvPr>
            <p:ph type="title"/>
          </p:nvPr>
        </p:nvSpPr>
        <p:spPr/>
        <p:txBody>
          <a:bodyPr/>
          <a:lstStyle/>
          <a:p>
            <a:r>
              <a:rPr lang="en-CA" dirty="0"/>
              <a:t>Pedagogy of Care</a:t>
            </a:r>
            <a:endParaRPr lang="en-US" dirty="0"/>
          </a:p>
        </p:txBody>
      </p:sp>
      <p:sp>
        <p:nvSpPr>
          <p:cNvPr id="3" name="Content Placeholder 2">
            <a:extLst>
              <a:ext uri="{FF2B5EF4-FFF2-40B4-BE49-F238E27FC236}">
                <a16:creationId xmlns:a16="http://schemas.microsoft.com/office/drawing/2014/main" id="{791915D2-318F-4FF2-98A5-161F8CE3D737}"/>
              </a:ext>
            </a:extLst>
          </p:cNvPr>
          <p:cNvSpPr>
            <a:spLocks noGrp="1"/>
          </p:cNvSpPr>
          <p:nvPr>
            <p:ph idx="1"/>
          </p:nvPr>
        </p:nvSpPr>
        <p:spPr>
          <a:xfrm>
            <a:off x="838200" y="1825625"/>
            <a:ext cx="6767286" cy="4351338"/>
          </a:xfrm>
        </p:spPr>
        <p:txBody>
          <a:bodyPr/>
          <a:lstStyle/>
          <a:p>
            <a:pPr marL="0" indent="0">
              <a:buNone/>
            </a:pPr>
            <a:r>
              <a:rPr lang="en-CA" dirty="0"/>
              <a:t>“</a:t>
            </a:r>
            <a:r>
              <a:rPr lang="en-US" dirty="0"/>
              <a:t>Sometimes, the most valuable thing we can offer our students is genuine care for them, their well-being, their happiness. Not just their grades. Not just their learning. But their whole selves.” Maha Bali</a:t>
            </a:r>
          </a:p>
          <a:p>
            <a:r>
              <a:rPr lang="en-US" dirty="0"/>
              <a:t>Caring involves sharing and empathy</a:t>
            </a:r>
          </a:p>
          <a:p>
            <a:r>
              <a:rPr lang="en-US" dirty="0"/>
              <a:t>“If you want students to share of themselves, to make themselves vulnerable, you need to start with yourself, as bell hooks suggests.”</a:t>
            </a:r>
          </a:p>
        </p:txBody>
      </p:sp>
      <p:sp>
        <p:nvSpPr>
          <p:cNvPr id="5" name="TextBox 4">
            <a:extLst>
              <a:ext uri="{FF2B5EF4-FFF2-40B4-BE49-F238E27FC236}">
                <a16:creationId xmlns:a16="http://schemas.microsoft.com/office/drawing/2014/main" id="{7AC293FC-A653-46A4-AF14-0713658B2758}"/>
              </a:ext>
            </a:extLst>
          </p:cNvPr>
          <p:cNvSpPr txBox="1"/>
          <p:nvPr/>
        </p:nvSpPr>
        <p:spPr>
          <a:xfrm>
            <a:off x="838200" y="6176963"/>
            <a:ext cx="6096000" cy="369332"/>
          </a:xfrm>
          <a:prstGeom prst="rect">
            <a:avLst/>
          </a:prstGeom>
          <a:noFill/>
        </p:spPr>
        <p:txBody>
          <a:bodyPr wrap="square">
            <a:spAutoFit/>
          </a:bodyPr>
          <a:lstStyle/>
          <a:p>
            <a:r>
              <a:rPr lang="en-US" dirty="0">
                <a:hlinkClick r:id="rId2"/>
              </a:rPr>
              <a:t>https://hybridpedagogy.org/pedagogy-of-care-gone-massive/</a:t>
            </a:r>
            <a:r>
              <a:rPr lang="en-US" dirty="0"/>
              <a:t> </a:t>
            </a:r>
          </a:p>
        </p:txBody>
      </p:sp>
      <p:pic>
        <p:nvPicPr>
          <p:cNvPr id="7" name="Picture 6" descr="A picture containing tree, outdoor, red, close&#10;&#10;Description automatically generated">
            <a:extLst>
              <a:ext uri="{FF2B5EF4-FFF2-40B4-BE49-F238E27FC236}">
                <a16:creationId xmlns:a16="http://schemas.microsoft.com/office/drawing/2014/main" id="{79C54244-4A03-4A19-9050-AC2F87D5D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486" y="1938620"/>
            <a:ext cx="3635270" cy="2422922"/>
          </a:xfrm>
          <a:prstGeom prst="rect">
            <a:avLst/>
          </a:prstGeom>
        </p:spPr>
      </p:pic>
    </p:spTree>
    <p:extLst>
      <p:ext uri="{BB962C8B-B14F-4D97-AF65-F5344CB8AC3E}">
        <p14:creationId xmlns:p14="http://schemas.microsoft.com/office/powerpoint/2010/main" val="404863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A214-FFD7-4B69-8679-32253AF3C21A}"/>
              </a:ext>
            </a:extLst>
          </p:cNvPr>
          <p:cNvSpPr>
            <a:spLocks noGrp="1"/>
          </p:cNvSpPr>
          <p:nvPr>
            <p:ph type="title"/>
          </p:nvPr>
        </p:nvSpPr>
        <p:spPr/>
        <p:txBody>
          <a:bodyPr/>
          <a:lstStyle/>
          <a:p>
            <a:r>
              <a:rPr lang="en-CA" dirty="0"/>
              <a:t>A Pedagogy of Hope</a:t>
            </a:r>
            <a:endParaRPr lang="en-US" dirty="0"/>
          </a:p>
        </p:txBody>
      </p:sp>
      <p:sp>
        <p:nvSpPr>
          <p:cNvPr id="3" name="Content Placeholder 2">
            <a:extLst>
              <a:ext uri="{FF2B5EF4-FFF2-40B4-BE49-F238E27FC236}">
                <a16:creationId xmlns:a16="http://schemas.microsoft.com/office/drawing/2014/main" id="{828BE66E-9FD7-471E-9F23-309F60C4C76E}"/>
              </a:ext>
            </a:extLst>
          </p:cNvPr>
          <p:cNvSpPr>
            <a:spLocks noGrp="1"/>
          </p:cNvSpPr>
          <p:nvPr>
            <p:ph idx="1"/>
          </p:nvPr>
        </p:nvSpPr>
        <p:spPr>
          <a:xfrm>
            <a:off x="838200" y="1825625"/>
            <a:ext cx="5060795" cy="4351338"/>
          </a:xfrm>
        </p:spPr>
        <p:txBody>
          <a:bodyPr/>
          <a:lstStyle/>
          <a:p>
            <a:pPr marL="0" indent="0">
              <a:buNone/>
            </a:pPr>
            <a:r>
              <a:rPr lang="en-CA" dirty="0"/>
              <a:t>“</a:t>
            </a:r>
            <a:r>
              <a:rPr lang="en-US" dirty="0"/>
              <a:t>In the last twenty years, educators who have dared to study and learn new ways of thinking and teaching so that the work we do does not reinforce systems of domination, of imperialism, racism, sexism or class elitism have created a pedagogy of hope.” bell hooks, Teaching Community, p. xiv</a:t>
            </a:r>
          </a:p>
        </p:txBody>
      </p:sp>
      <p:pic>
        <p:nvPicPr>
          <p:cNvPr id="5" name="Picture 4" descr="A picture containing outdoor, building, ground, stone&#10;&#10;Description automatically generated">
            <a:extLst>
              <a:ext uri="{FF2B5EF4-FFF2-40B4-BE49-F238E27FC236}">
                <a16:creationId xmlns:a16="http://schemas.microsoft.com/office/drawing/2014/main" id="{07A400BF-DE2B-4A25-985F-5534E8E2E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995" y="1825624"/>
            <a:ext cx="5757796" cy="3857723"/>
          </a:xfrm>
          <a:prstGeom prst="rect">
            <a:avLst/>
          </a:prstGeom>
        </p:spPr>
      </p:pic>
    </p:spTree>
    <p:extLst>
      <p:ext uri="{BB962C8B-B14F-4D97-AF65-F5344CB8AC3E}">
        <p14:creationId xmlns:p14="http://schemas.microsoft.com/office/powerpoint/2010/main" val="297512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9B3-6FBA-47BD-896E-F27005CA004C}"/>
              </a:ext>
            </a:extLst>
          </p:cNvPr>
          <p:cNvSpPr>
            <a:spLocks noGrp="1"/>
          </p:cNvSpPr>
          <p:nvPr>
            <p:ph type="title"/>
          </p:nvPr>
        </p:nvSpPr>
        <p:spPr/>
        <p:txBody>
          <a:bodyPr/>
          <a:lstStyle/>
          <a:p>
            <a:r>
              <a:rPr lang="en-CA" dirty="0"/>
              <a:t>Democratic Education</a:t>
            </a:r>
            <a:endParaRPr lang="en-US" dirty="0"/>
          </a:p>
        </p:txBody>
      </p:sp>
      <p:sp>
        <p:nvSpPr>
          <p:cNvPr id="3" name="Content Placeholder 2">
            <a:extLst>
              <a:ext uri="{FF2B5EF4-FFF2-40B4-BE49-F238E27FC236}">
                <a16:creationId xmlns:a16="http://schemas.microsoft.com/office/drawing/2014/main" id="{2E8E6FEB-A557-4537-AB87-669A7E8804BB}"/>
              </a:ext>
            </a:extLst>
          </p:cNvPr>
          <p:cNvSpPr>
            <a:spLocks noGrp="1"/>
          </p:cNvSpPr>
          <p:nvPr>
            <p:ph idx="1"/>
          </p:nvPr>
        </p:nvSpPr>
        <p:spPr/>
        <p:txBody>
          <a:bodyPr/>
          <a:lstStyle/>
          <a:p>
            <a:pPr marL="0" indent="0">
              <a:buNone/>
            </a:pPr>
            <a:r>
              <a:rPr lang="en-CA" dirty="0"/>
              <a:t>“</a:t>
            </a:r>
            <a:r>
              <a:rPr lang="en-US" dirty="0"/>
              <a:t>Educators who challenge themselves to teach beyond the classroom setting, to move into the world sharing knowledge, learn a diversity of styles to convey information.” (bell hooks, teaching community, p. 43)</a:t>
            </a:r>
          </a:p>
          <a:p>
            <a:pPr marL="0" indent="0">
              <a:buNone/>
            </a:pPr>
            <a:r>
              <a:rPr lang="en-US" dirty="0"/>
              <a:t>“Authoritarianism in the classroom dehumanizes and thus shuts down the “magic” that is always present when individuals are active learners.” (p.43)</a:t>
            </a:r>
          </a:p>
        </p:txBody>
      </p:sp>
      <p:pic>
        <p:nvPicPr>
          <p:cNvPr id="5" name="Picture 4" descr="A picture containing diagram&#10;&#10;Description automatically generated">
            <a:extLst>
              <a:ext uri="{FF2B5EF4-FFF2-40B4-BE49-F238E27FC236}">
                <a16:creationId xmlns:a16="http://schemas.microsoft.com/office/drawing/2014/main" id="{E9324867-CB51-4A71-9D53-EE06599F8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76155"/>
            <a:ext cx="8066928" cy="2134515"/>
          </a:xfrm>
          <a:prstGeom prst="rect">
            <a:avLst/>
          </a:prstGeom>
        </p:spPr>
      </p:pic>
      <p:sp>
        <p:nvSpPr>
          <p:cNvPr id="9" name="TextBox 8">
            <a:extLst>
              <a:ext uri="{FF2B5EF4-FFF2-40B4-BE49-F238E27FC236}">
                <a16:creationId xmlns:a16="http://schemas.microsoft.com/office/drawing/2014/main" id="{FDD3AEE3-32E0-459C-885E-4FF879C8D8F5}"/>
              </a:ext>
            </a:extLst>
          </p:cNvPr>
          <p:cNvSpPr txBox="1"/>
          <p:nvPr/>
        </p:nvSpPr>
        <p:spPr>
          <a:xfrm>
            <a:off x="8905128" y="4302346"/>
            <a:ext cx="3286872" cy="2308324"/>
          </a:xfrm>
          <a:prstGeom prst="rect">
            <a:avLst/>
          </a:prstGeom>
          <a:noFill/>
        </p:spPr>
        <p:txBody>
          <a:bodyPr wrap="square">
            <a:spAutoFit/>
          </a:bodyPr>
          <a:lstStyle/>
          <a:p>
            <a:r>
              <a:rPr lang="en-US" dirty="0"/>
              <a:t>Reference Framework of Competences for Democratic Culture, Council of Europe, 2021 </a:t>
            </a:r>
            <a:r>
              <a:rPr lang="en-US" dirty="0">
                <a:hlinkClick r:id="rId3"/>
              </a:rPr>
              <a:t>https://www.coe.int/en/web/campaign-free-to-speak-safe-to-learn/reference-framework-of-competences-for-democratic-culture</a:t>
            </a:r>
            <a:r>
              <a:rPr lang="en-US" dirty="0"/>
              <a:t> </a:t>
            </a:r>
          </a:p>
        </p:txBody>
      </p:sp>
    </p:spTree>
    <p:extLst>
      <p:ext uri="{BB962C8B-B14F-4D97-AF65-F5344CB8AC3E}">
        <p14:creationId xmlns:p14="http://schemas.microsoft.com/office/powerpoint/2010/main" val="3488778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10;&#10;Description automatically generated">
            <a:extLst>
              <a:ext uri="{FF2B5EF4-FFF2-40B4-BE49-F238E27FC236}">
                <a16:creationId xmlns:a16="http://schemas.microsoft.com/office/drawing/2014/main" id="{DE95374B-688B-48E8-90A5-C482CFBA0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22312"/>
            <a:ext cx="6848998" cy="3030681"/>
          </a:xfrm>
          <a:prstGeom prst="rect">
            <a:avLst/>
          </a:prstGeom>
        </p:spPr>
      </p:pic>
      <p:sp>
        <p:nvSpPr>
          <p:cNvPr id="2" name="Title 1">
            <a:extLst>
              <a:ext uri="{FF2B5EF4-FFF2-40B4-BE49-F238E27FC236}">
                <a16:creationId xmlns:a16="http://schemas.microsoft.com/office/drawing/2014/main" id="{D041953D-AF52-4074-9887-8E43804AD47B}"/>
              </a:ext>
            </a:extLst>
          </p:cNvPr>
          <p:cNvSpPr>
            <a:spLocks noGrp="1"/>
          </p:cNvSpPr>
          <p:nvPr>
            <p:ph type="title"/>
          </p:nvPr>
        </p:nvSpPr>
        <p:spPr/>
        <p:txBody>
          <a:bodyPr/>
          <a:lstStyle/>
          <a:p>
            <a:r>
              <a:rPr lang="en-US" dirty="0"/>
              <a:t>Whence Care?</a:t>
            </a:r>
          </a:p>
        </p:txBody>
      </p:sp>
      <p:sp>
        <p:nvSpPr>
          <p:cNvPr id="3" name="Content Placeholder 2">
            <a:extLst>
              <a:ext uri="{FF2B5EF4-FFF2-40B4-BE49-F238E27FC236}">
                <a16:creationId xmlns:a16="http://schemas.microsoft.com/office/drawing/2014/main" id="{ED73E6A5-547D-4FDC-92E0-496A5A162E52}"/>
              </a:ext>
            </a:extLst>
          </p:cNvPr>
          <p:cNvSpPr>
            <a:spLocks noGrp="1"/>
          </p:cNvSpPr>
          <p:nvPr>
            <p:ph idx="1"/>
          </p:nvPr>
        </p:nvSpPr>
        <p:spPr/>
        <p:txBody>
          <a:bodyPr/>
          <a:lstStyle/>
          <a:p>
            <a:pPr marL="0" indent="0">
              <a:buNone/>
            </a:pPr>
            <a:r>
              <a:rPr lang="en-CA" dirty="0"/>
              <a:t>We can begin with some questions…</a:t>
            </a:r>
          </a:p>
          <a:p>
            <a:r>
              <a:rPr lang="en-CA" dirty="0"/>
              <a:t>How can neurons care? </a:t>
            </a:r>
          </a:p>
          <a:p>
            <a:r>
              <a:rPr lang="en-CA" dirty="0"/>
              <a:t>Is caring driven by evolution?</a:t>
            </a:r>
          </a:p>
          <a:p>
            <a:r>
              <a:rPr lang="en-CA" dirty="0"/>
              <a:t>Cultural evolution or biological evolution?</a:t>
            </a:r>
          </a:p>
          <a:p>
            <a:r>
              <a:rPr lang="en-CA" dirty="0"/>
              <a:t>Does caring depend on rules and rationality?</a:t>
            </a:r>
          </a:p>
          <a:p>
            <a:r>
              <a:rPr lang="en-CA" dirty="0"/>
              <a:t>Does caring require attachment?</a:t>
            </a:r>
          </a:p>
        </p:txBody>
      </p:sp>
    </p:spTree>
    <p:extLst>
      <p:ext uri="{BB962C8B-B14F-4D97-AF65-F5344CB8AC3E}">
        <p14:creationId xmlns:p14="http://schemas.microsoft.com/office/powerpoint/2010/main" val="210721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10592-188C-4001-8A37-17ADA8993CE2}"/>
              </a:ext>
            </a:extLst>
          </p:cNvPr>
          <p:cNvSpPr>
            <a:spLocks noGrp="1"/>
          </p:cNvSpPr>
          <p:nvPr>
            <p:ph type="title"/>
          </p:nvPr>
        </p:nvSpPr>
        <p:spPr/>
        <p:txBody>
          <a:bodyPr/>
          <a:lstStyle/>
          <a:p>
            <a:r>
              <a:rPr lang="en-CA" dirty="0"/>
              <a:t>Diversity and Pluralism</a:t>
            </a:r>
            <a:endParaRPr lang="en-US" dirty="0"/>
          </a:p>
        </p:txBody>
      </p:sp>
      <p:sp>
        <p:nvSpPr>
          <p:cNvPr id="3" name="Content Placeholder 2">
            <a:extLst>
              <a:ext uri="{FF2B5EF4-FFF2-40B4-BE49-F238E27FC236}">
                <a16:creationId xmlns:a16="http://schemas.microsoft.com/office/drawing/2014/main" id="{2E476D33-010D-4C7A-BD94-325B026182D7}"/>
              </a:ext>
            </a:extLst>
          </p:cNvPr>
          <p:cNvSpPr>
            <a:spLocks noGrp="1"/>
          </p:cNvSpPr>
          <p:nvPr>
            <p:ph idx="1"/>
          </p:nvPr>
        </p:nvSpPr>
        <p:spPr>
          <a:xfrm>
            <a:off x="838200" y="1562735"/>
            <a:ext cx="6316980" cy="4930140"/>
          </a:xfrm>
        </p:spPr>
        <p:txBody>
          <a:bodyPr>
            <a:normAutofit/>
          </a:bodyPr>
          <a:lstStyle/>
          <a:p>
            <a:pPr marL="0" indent="0">
              <a:buNone/>
            </a:pPr>
            <a:r>
              <a:rPr lang="en-US" dirty="0"/>
              <a:t>“Pluralism is not diversity. Pluralism… is a response to the fact of diversity. In pluralism, we commit to engage with the other person or the other community. Pluralism is a commitment to communicate with and relate to the larger world.” </a:t>
            </a:r>
          </a:p>
          <a:p>
            <a:pPr marL="0" indent="0">
              <a:buNone/>
            </a:pPr>
            <a:r>
              <a:rPr lang="en-US" dirty="0"/>
              <a:t>- The problem of embracing diversity but resisting pluralism</a:t>
            </a:r>
          </a:p>
          <a:p>
            <a:pPr marL="0" indent="0">
              <a:buNone/>
            </a:pPr>
            <a:r>
              <a:rPr lang="en-US" sz="1800" dirty="0"/>
              <a:t>(bell hooks, teaching community, p. 47, citing Commitment and Openness: A Contemplative Approach to Pluralism,” Judith Simmer-Brown)</a:t>
            </a:r>
          </a:p>
        </p:txBody>
      </p:sp>
      <p:pic>
        <p:nvPicPr>
          <p:cNvPr id="7" name="Picture 6" descr="Diagram&#10;&#10;Description automatically generated">
            <a:extLst>
              <a:ext uri="{FF2B5EF4-FFF2-40B4-BE49-F238E27FC236}">
                <a16:creationId xmlns:a16="http://schemas.microsoft.com/office/drawing/2014/main" id="{8FE972C7-EB07-4C8F-9B24-4E2FDA347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77" y="1690688"/>
            <a:ext cx="4772951" cy="2264092"/>
          </a:xfrm>
          <a:prstGeom prst="rect">
            <a:avLst/>
          </a:prstGeom>
        </p:spPr>
      </p:pic>
      <p:sp>
        <p:nvSpPr>
          <p:cNvPr id="9" name="TextBox 8">
            <a:extLst>
              <a:ext uri="{FF2B5EF4-FFF2-40B4-BE49-F238E27FC236}">
                <a16:creationId xmlns:a16="http://schemas.microsoft.com/office/drawing/2014/main" id="{4881431C-FE00-4BBB-A247-ED31147744EE}"/>
              </a:ext>
            </a:extLst>
          </p:cNvPr>
          <p:cNvSpPr txBox="1"/>
          <p:nvPr/>
        </p:nvSpPr>
        <p:spPr>
          <a:xfrm>
            <a:off x="7155180" y="4027805"/>
            <a:ext cx="4494847" cy="1477328"/>
          </a:xfrm>
          <a:prstGeom prst="rect">
            <a:avLst/>
          </a:prstGeom>
          <a:noFill/>
        </p:spPr>
        <p:txBody>
          <a:bodyPr wrap="square">
            <a:spAutoFit/>
          </a:bodyPr>
          <a:lstStyle/>
          <a:p>
            <a:r>
              <a:rPr lang="en-US" dirty="0">
                <a:hlinkClick r:id="rId3"/>
              </a:rPr>
              <a:t>https://www.semanticscholar.org/paper/AN-ONTOLOGY-OF-CLIMATE-CHANGE-Integral-Pluralism-of-Esbj%C3%B6rn-Hargens/a16c17166a85ad93da8449adbaf3e75be7390896</a:t>
            </a:r>
            <a:r>
              <a:rPr lang="en-US" dirty="0"/>
              <a:t> </a:t>
            </a:r>
          </a:p>
        </p:txBody>
      </p:sp>
      <p:sp>
        <p:nvSpPr>
          <p:cNvPr id="8" name="TextBox 7">
            <a:extLst>
              <a:ext uri="{FF2B5EF4-FFF2-40B4-BE49-F238E27FC236}">
                <a16:creationId xmlns:a16="http://schemas.microsoft.com/office/drawing/2014/main" id="{86D82607-8148-487A-B4B5-1CA2F354DAA2}"/>
              </a:ext>
            </a:extLst>
          </p:cNvPr>
          <p:cNvSpPr txBox="1"/>
          <p:nvPr/>
        </p:nvSpPr>
        <p:spPr>
          <a:xfrm>
            <a:off x="838199" y="6211669"/>
            <a:ext cx="10515599" cy="615553"/>
          </a:xfrm>
          <a:prstGeom prst="rect">
            <a:avLst/>
          </a:prstGeom>
          <a:noFill/>
        </p:spPr>
        <p:txBody>
          <a:bodyPr wrap="square">
            <a:spAutoFit/>
          </a:bodyPr>
          <a:lstStyle/>
          <a:p>
            <a:r>
              <a:rPr lang="en-US" dirty="0"/>
              <a:t>Frans Boas – Plurality of Cultures </a:t>
            </a:r>
            <a:r>
              <a:rPr lang="en-US" sz="1600" dirty="0">
                <a:hlinkClick r:id="rId4"/>
              </a:rPr>
              <a:t>https://www.studocu.com/en-gb/document/the-chancellor-masters-and-scholars-of-the-university-of-cambridge/anthropological-theory-and-methods/san3-psychological-anthropology-yael-navaro/15672771</a:t>
            </a:r>
            <a:r>
              <a:rPr lang="en-US" sz="1600" dirty="0"/>
              <a:t> </a:t>
            </a:r>
            <a:endParaRPr lang="en-US" dirty="0"/>
          </a:p>
        </p:txBody>
      </p:sp>
    </p:spTree>
    <p:extLst>
      <p:ext uri="{BB962C8B-B14F-4D97-AF65-F5344CB8AC3E}">
        <p14:creationId xmlns:p14="http://schemas.microsoft.com/office/powerpoint/2010/main" val="299532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D5F4-2271-40BD-A2DC-2A1902527173}"/>
              </a:ext>
            </a:extLst>
          </p:cNvPr>
          <p:cNvSpPr>
            <a:spLocks noGrp="1"/>
          </p:cNvSpPr>
          <p:nvPr>
            <p:ph type="title"/>
          </p:nvPr>
        </p:nvSpPr>
        <p:spPr/>
        <p:txBody>
          <a:bodyPr/>
          <a:lstStyle/>
          <a:p>
            <a:r>
              <a:rPr lang="en-CA" dirty="0"/>
              <a:t>Cultural Responsiveness</a:t>
            </a:r>
            <a:endParaRPr lang="en-US" dirty="0"/>
          </a:p>
        </p:txBody>
      </p:sp>
      <p:sp>
        <p:nvSpPr>
          <p:cNvPr id="3" name="Content Placeholder 2">
            <a:extLst>
              <a:ext uri="{FF2B5EF4-FFF2-40B4-BE49-F238E27FC236}">
                <a16:creationId xmlns:a16="http://schemas.microsoft.com/office/drawing/2014/main" id="{7E3F328E-B42E-4E38-BBAA-41048C3135AB}"/>
              </a:ext>
            </a:extLst>
          </p:cNvPr>
          <p:cNvSpPr>
            <a:spLocks noGrp="1"/>
          </p:cNvSpPr>
          <p:nvPr>
            <p:ph idx="1"/>
          </p:nvPr>
        </p:nvSpPr>
        <p:spPr/>
        <p:txBody>
          <a:bodyPr/>
          <a:lstStyle/>
          <a:p>
            <a:r>
              <a:rPr lang="en-US" dirty="0"/>
              <a:t>“Culturally responsive instruction should:</a:t>
            </a:r>
          </a:p>
          <a:p>
            <a:r>
              <a:rPr lang="en-US" dirty="0"/>
              <a:t>Focus on improving the learning capacity of students who have been marginalized educationally because of historical inequities in our school systems.</a:t>
            </a:r>
          </a:p>
          <a:p>
            <a:r>
              <a:rPr lang="en-US" dirty="0"/>
              <a:t>Center around both the affective and cognitive aspects of teaching and learning.</a:t>
            </a:r>
          </a:p>
          <a:p>
            <a:r>
              <a:rPr lang="en-US" dirty="0"/>
              <a:t>Build cognitive capacity and academic mindset by pushing back on dominant narratives about people of color.“</a:t>
            </a:r>
          </a:p>
          <a:p>
            <a:endParaRPr lang="en-US" dirty="0"/>
          </a:p>
        </p:txBody>
      </p:sp>
      <p:pic>
        <p:nvPicPr>
          <p:cNvPr id="1028" name="Picture 4">
            <a:extLst>
              <a:ext uri="{FF2B5EF4-FFF2-40B4-BE49-F238E27FC236}">
                <a16:creationId xmlns:a16="http://schemas.microsoft.com/office/drawing/2014/main" id="{5ADFA8D8-ECFC-487C-B86B-7822E02C7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426" y="1067594"/>
            <a:ext cx="3800475"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871147-A200-4DD1-B163-39251904BC95}"/>
              </a:ext>
            </a:extLst>
          </p:cNvPr>
          <p:cNvSpPr txBox="1"/>
          <p:nvPr/>
        </p:nvSpPr>
        <p:spPr>
          <a:xfrm>
            <a:off x="838200" y="5988734"/>
            <a:ext cx="10391274" cy="646331"/>
          </a:xfrm>
          <a:prstGeom prst="rect">
            <a:avLst/>
          </a:prstGeom>
          <a:noFill/>
        </p:spPr>
        <p:txBody>
          <a:bodyPr wrap="square">
            <a:spAutoFit/>
          </a:bodyPr>
          <a:lstStyle/>
          <a:p>
            <a:pPr rtl="0">
              <a:spcBef>
                <a:spcPts val="0"/>
              </a:spcBef>
              <a:spcAft>
                <a:spcPts val="1000"/>
              </a:spcAft>
            </a:pPr>
            <a:r>
              <a:rPr lang="en-US" sz="1800" b="0" i="0" u="sng" strike="noStrike" dirty="0">
                <a:solidFill>
                  <a:srgbClr val="1155CC"/>
                </a:solidFill>
                <a:effectLst/>
                <a:latin typeface="Arial" panose="020B0604020202020204" pitchFamily="34" charset="0"/>
                <a:hlinkClick r:id="rId3"/>
              </a:rPr>
              <a:t>https://www.kqed.org/mindshift/55941/how-to-develop-culturally-responsive-teaching-for-distance-learning</a:t>
            </a:r>
            <a:r>
              <a:rPr lang="en-US" sz="1800" b="0" i="0" u="none" strike="noStrike" dirty="0">
                <a:solidFill>
                  <a:srgbClr val="000000"/>
                </a:solidFill>
                <a:effectLst/>
                <a:latin typeface="Arial" panose="020B0604020202020204" pitchFamily="34" charset="0"/>
              </a:rPr>
              <a:t> </a:t>
            </a:r>
            <a:endParaRPr lang="en-US" dirty="0">
              <a:effectLst/>
            </a:endParaRPr>
          </a:p>
        </p:txBody>
      </p:sp>
    </p:spTree>
    <p:extLst>
      <p:ext uri="{BB962C8B-B14F-4D97-AF65-F5344CB8AC3E}">
        <p14:creationId xmlns:p14="http://schemas.microsoft.com/office/powerpoint/2010/main" val="398037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D9AA-6026-40EB-BE55-28CA88F72AEE}"/>
              </a:ext>
            </a:extLst>
          </p:cNvPr>
          <p:cNvSpPr>
            <a:spLocks noGrp="1"/>
          </p:cNvSpPr>
          <p:nvPr>
            <p:ph type="title"/>
          </p:nvPr>
        </p:nvSpPr>
        <p:spPr/>
        <p:txBody>
          <a:bodyPr/>
          <a:lstStyle/>
          <a:p>
            <a:r>
              <a:rPr lang="en-CA" dirty="0"/>
              <a:t>Openness</a:t>
            </a:r>
            <a:endParaRPr lang="en-US" dirty="0"/>
          </a:p>
        </p:txBody>
      </p:sp>
      <p:sp>
        <p:nvSpPr>
          <p:cNvPr id="3" name="Content Placeholder 2">
            <a:extLst>
              <a:ext uri="{FF2B5EF4-FFF2-40B4-BE49-F238E27FC236}">
                <a16:creationId xmlns:a16="http://schemas.microsoft.com/office/drawing/2014/main" id="{1DA3D17F-6260-49B5-BA21-F6A0E109BDF2}"/>
              </a:ext>
            </a:extLst>
          </p:cNvPr>
          <p:cNvSpPr>
            <a:spLocks noGrp="1"/>
          </p:cNvSpPr>
          <p:nvPr>
            <p:ph idx="1"/>
          </p:nvPr>
        </p:nvSpPr>
        <p:spPr>
          <a:xfrm>
            <a:off x="4457700" y="1825625"/>
            <a:ext cx="6896100" cy="4351338"/>
          </a:xfrm>
        </p:spPr>
        <p:txBody>
          <a:bodyPr/>
          <a:lstStyle/>
          <a:p>
            <a:pPr marL="0" indent="0">
              <a:buNone/>
            </a:pPr>
            <a:r>
              <a:rPr lang="en-CA" dirty="0"/>
              <a:t>“</a:t>
            </a:r>
            <a:r>
              <a:rPr lang="en-US" dirty="0"/>
              <a:t>One of the most positive outcomes is a commitment to “radical openness,” the will to explore different perspectives and change one’s mind as new information is presented.” (hooks, teaching community, p. 48)</a:t>
            </a:r>
          </a:p>
          <a:p>
            <a:pPr marL="0" indent="0">
              <a:buNone/>
            </a:pPr>
            <a:r>
              <a:rPr lang="en-US" dirty="0"/>
              <a:t>“Competitive education rarely works for students who have been socialized to value working for the good of the community.” (p. 49)</a:t>
            </a:r>
          </a:p>
        </p:txBody>
      </p:sp>
      <p:pic>
        <p:nvPicPr>
          <p:cNvPr id="5" name="Picture 4">
            <a:extLst>
              <a:ext uri="{FF2B5EF4-FFF2-40B4-BE49-F238E27FC236}">
                <a16:creationId xmlns:a16="http://schemas.microsoft.com/office/drawing/2014/main" id="{02F9430A-7064-4029-8FAD-827285462059}"/>
              </a:ext>
            </a:extLst>
          </p:cNvPr>
          <p:cNvPicPr>
            <a:picLocks noChangeAspect="1"/>
          </p:cNvPicPr>
          <p:nvPr/>
        </p:nvPicPr>
        <p:blipFill>
          <a:blip r:embed="rId2"/>
          <a:stretch>
            <a:fillRect/>
          </a:stretch>
        </p:blipFill>
        <p:spPr>
          <a:xfrm>
            <a:off x="0" y="1929632"/>
            <a:ext cx="4311418" cy="2867164"/>
          </a:xfrm>
          <a:prstGeom prst="rect">
            <a:avLst/>
          </a:prstGeom>
        </p:spPr>
      </p:pic>
      <p:sp>
        <p:nvSpPr>
          <p:cNvPr id="7" name="TextBox 6">
            <a:extLst>
              <a:ext uri="{FF2B5EF4-FFF2-40B4-BE49-F238E27FC236}">
                <a16:creationId xmlns:a16="http://schemas.microsoft.com/office/drawing/2014/main" id="{B0E27E32-B774-4E35-8F11-548BB106F21C}"/>
              </a:ext>
            </a:extLst>
          </p:cNvPr>
          <p:cNvSpPr txBox="1"/>
          <p:nvPr/>
        </p:nvSpPr>
        <p:spPr>
          <a:xfrm>
            <a:off x="391391" y="5623254"/>
            <a:ext cx="8132618" cy="369332"/>
          </a:xfrm>
          <a:prstGeom prst="rect">
            <a:avLst/>
          </a:prstGeom>
          <a:noFill/>
        </p:spPr>
        <p:txBody>
          <a:bodyPr wrap="square">
            <a:spAutoFit/>
          </a:bodyPr>
          <a:lstStyle/>
          <a:p>
            <a:r>
              <a:rPr lang="en-US" dirty="0">
                <a:hlinkClick r:id="rId3"/>
              </a:rPr>
              <a:t>https://go-gn.net/gogn_outputs/openness-and-education-a-beginners-guide/</a:t>
            </a:r>
            <a:r>
              <a:rPr lang="en-US" dirty="0"/>
              <a:t> </a:t>
            </a:r>
          </a:p>
        </p:txBody>
      </p:sp>
      <p:sp>
        <p:nvSpPr>
          <p:cNvPr id="8" name="TextBox 7">
            <a:extLst>
              <a:ext uri="{FF2B5EF4-FFF2-40B4-BE49-F238E27FC236}">
                <a16:creationId xmlns:a16="http://schemas.microsoft.com/office/drawing/2014/main" id="{2FAFC7D5-3052-4BCD-BE7F-7BDF51A29CFF}"/>
              </a:ext>
            </a:extLst>
          </p:cNvPr>
          <p:cNvSpPr txBox="1"/>
          <p:nvPr/>
        </p:nvSpPr>
        <p:spPr>
          <a:xfrm>
            <a:off x="391391" y="5992586"/>
            <a:ext cx="10320152" cy="369332"/>
          </a:xfrm>
          <a:prstGeom prst="rect">
            <a:avLst/>
          </a:prstGeom>
          <a:noFill/>
        </p:spPr>
        <p:txBody>
          <a:bodyPr wrap="square">
            <a:spAutoFit/>
          </a:bodyPr>
          <a:lstStyle/>
          <a:p>
            <a:r>
              <a:rPr lang="en-US" dirty="0"/>
              <a:t>Title Image: </a:t>
            </a:r>
            <a:r>
              <a:rPr lang="en-US" dirty="0">
                <a:hlinkClick r:id="rId4"/>
              </a:rPr>
              <a:t>https://lead-prep.org/2020/07/embodying-a-pedagogy-of-care/</a:t>
            </a:r>
            <a:r>
              <a:rPr lang="en-US" dirty="0"/>
              <a:t> </a:t>
            </a:r>
          </a:p>
        </p:txBody>
      </p:sp>
    </p:spTree>
    <p:extLst>
      <p:ext uri="{BB962C8B-B14F-4D97-AF65-F5344CB8AC3E}">
        <p14:creationId xmlns:p14="http://schemas.microsoft.com/office/powerpoint/2010/main" val="213473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A558-4664-486A-9028-3D18E6BA9A1F}"/>
              </a:ext>
            </a:extLst>
          </p:cNvPr>
          <p:cNvSpPr>
            <a:spLocks noGrp="1"/>
          </p:cNvSpPr>
          <p:nvPr>
            <p:ph type="title"/>
          </p:nvPr>
        </p:nvSpPr>
        <p:spPr/>
        <p:txBody>
          <a:bodyPr/>
          <a:lstStyle/>
          <a:p>
            <a:r>
              <a:rPr lang="en-CA" dirty="0"/>
              <a:t>Against Method</a:t>
            </a:r>
            <a:endParaRPr lang="en-US" dirty="0"/>
          </a:p>
        </p:txBody>
      </p:sp>
      <p:sp>
        <p:nvSpPr>
          <p:cNvPr id="3" name="Content Placeholder 2">
            <a:extLst>
              <a:ext uri="{FF2B5EF4-FFF2-40B4-BE49-F238E27FC236}">
                <a16:creationId xmlns:a16="http://schemas.microsoft.com/office/drawing/2014/main" id="{DCCA8CBD-5A46-4204-B537-49BC99A1C63B}"/>
              </a:ext>
            </a:extLst>
          </p:cNvPr>
          <p:cNvSpPr>
            <a:spLocks noGrp="1"/>
          </p:cNvSpPr>
          <p:nvPr>
            <p:ph idx="1"/>
          </p:nvPr>
        </p:nvSpPr>
        <p:spPr>
          <a:xfrm>
            <a:off x="838199" y="1825625"/>
            <a:ext cx="10680033" cy="4351338"/>
          </a:xfrm>
        </p:spPr>
        <p:txBody>
          <a:bodyPr>
            <a:normAutofit/>
          </a:bodyPr>
          <a:lstStyle/>
          <a:p>
            <a:r>
              <a:rPr lang="en-CA" dirty="0" err="1"/>
              <a:t>Noddings</a:t>
            </a:r>
            <a:r>
              <a:rPr lang="en-CA" dirty="0"/>
              <a:t>: “</a:t>
            </a:r>
            <a:r>
              <a:rPr lang="en-US" dirty="0"/>
              <a:t>The desire to reduce all teaching and learning to one well-defined method  is  part  of  a  larger  pattern  in  science,  epistemology,  and  ethics.  It  has  been  criticized  by  many  contemporary  theorists.  </a:t>
            </a:r>
          </a:p>
          <a:p>
            <a:r>
              <a:rPr lang="en-US" dirty="0"/>
              <a:t>“Feminist theologian  Mary  Daly  (1973)  has  called  the  pursuit  ‘</a:t>
            </a:r>
            <a:r>
              <a:rPr lang="en-US" dirty="0" err="1"/>
              <a:t>methodolatry</a:t>
            </a:r>
            <a:r>
              <a:rPr lang="en-US" dirty="0"/>
              <a:t>,’ the  worship  of  method.  Philosophers,  scientists,  ethicists,  and  many  other thinkers have tried since the time of Descartes to substitute fool-proof  method  for  the  situated,  living  human  being  who  must  think and  decide.  Method  became  all-important.”</a:t>
            </a:r>
          </a:p>
        </p:txBody>
      </p:sp>
      <p:sp>
        <p:nvSpPr>
          <p:cNvPr id="5" name="TextBox 4">
            <a:extLst>
              <a:ext uri="{FF2B5EF4-FFF2-40B4-BE49-F238E27FC236}">
                <a16:creationId xmlns:a16="http://schemas.microsoft.com/office/drawing/2014/main" id="{905AA145-8C74-49F9-BD84-974F55EF6579}"/>
              </a:ext>
            </a:extLst>
          </p:cNvPr>
          <p:cNvSpPr txBox="1"/>
          <p:nvPr/>
        </p:nvSpPr>
        <p:spPr>
          <a:xfrm>
            <a:off x="838199" y="5992297"/>
            <a:ext cx="6096000" cy="369332"/>
          </a:xfrm>
          <a:prstGeom prst="rect">
            <a:avLst/>
          </a:prstGeom>
          <a:noFill/>
        </p:spPr>
        <p:txBody>
          <a:bodyPr wrap="square">
            <a:spAutoFit/>
          </a:bodyPr>
          <a:lstStyle/>
          <a:p>
            <a:r>
              <a:rPr lang="en-US" dirty="0">
                <a:hlinkClick r:id="rId2"/>
              </a:rPr>
              <a:t>https://en.wikipedia.org/wiki/Against_Method</a:t>
            </a:r>
            <a:r>
              <a:rPr lang="en-US" dirty="0"/>
              <a:t> </a:t>
            </a:r>
          </a:p>
        </p:txBody>
      </p:sp>
    </p:spTree>
    <p:extLst>
      <p:ext uri="{BB962C8B-B14F-4D97-AF65-F5344CB8AC3E}">
        <p14:creationId xmlns:p14="http://schemas.microsoft.com/office/powerpoint/2010/main" val="279407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3ACD-646A-417B-8B82-84CBACFEB1BA}"/>
              </a:ext>
            </a:extLst>
          </p:cNvPr>
          <p:cNvSpPr>
            <a:spLocks noGrp="1"/>
          </p:cNvSpPr>
          <p:nvPr>
            <p:ph type="title"/>
          </p:nvPr>
        </p:nvSpPr>
        <p:spPr/>
        <p:txBody>
          <a:bodyPr/>
          <a:lstStyle/>
          <a:p>
            <a:r>
              <a:rPr lang="en-CA" dirty="0"/>
              <a:t>Moral Education</a:t>
            </a:r>
            <a:endParaRPr lang="en-US" dirty="0"/>
          </a:p>
        </p:txBody>
      </p:sp>
      <p:sp>
        <p:nvSpPr>
          <p:cNvPr id="3" name="Content Placeholder 2">
            <a:extLst>
              <a:ext uri="{FF2B5EF4-FFF2-40B4-BE49-F238E27FC236}">
                <a16:creationId xmlns:a16="http://schemas.microsoft.com/office/drawing/2014/main" id="{050F956D-F4A7-4BEB-A511-441F98A843B3}"/>
              </a:ext>
            </a:extLst>
          </p:cNvPr>
          <p:cNvSpPr>
            <a:spLocks noGrp="1"/>
          </p:cNvSpPr>
          <p:nvPr>
            <p:ph idx="1"/>
          </p:nvPr>
        </p:nvSpPr>
        <p:spPr>
          <a:xfrm>
            <a:off x="838200" y="1825625"/>
            <a:ext cx="4980709" cy="4351338"/>
          </a:xfrm>
        </p:spPr>
        <p:txBody>
          <a:bodyPr/>
          <a:lstStyle/>
          <a:p>
            <a:pPr marL="0" indent="0">
              <a:buNone/>
            </a:pPr>
            <a:r>
              <a:rPr lang="en-US" dirty="0"/>
              <a:t>“The ethical ideal is to be one-caring and to meet the other morally.”</a:t>
            </a:r>
          </a:p>
          <a:p>
            <a:pPr marL="0" indent="0">
              <a:buNone/>
            </a:pPr>
            <a:r>
              <a:rPr lang="en-US" dirty="0" err="1"/>
              <a:t>Noddings</a:t>
            </a:r>
            <a:r>
              <a:rPr lang="en-US" dirty="0"/>
              <a:t>: Moral education from the perspective of an ethic of caring has four major  components:  modeling,  dialogue,  practice,  and  confirmation</a:t>
            </a:r>
          </a:p>
        </p:txBody>
      </p:sp>
      <p:sp>
        <p:nvSpPr>
          <p:cNvPr id="5" name="TextBox 4">
            <a:extLst>
              <a:ext uri="{FF2B5EF4-FFF2-40B4-BE49-F238E27FC236}">
                <a16:creationId xmlns:a16="http://schemas.microsoft.com/office/drawing/2014/main" id="{CB2D0F71-864A-4170-B1B0-4C829998B232}"/>
              </a:ext>
            </a:extLst>
          </p:cNvPr>
          <p:cNvSpPr txBox="1"/>
          <p:nvPr/>
        </p:nvSpPr>
        <p:spPr>
          <a:xfrm>
            <a:off x="838200" y="5988734"/>
            <a:ext cx="10856495" cy="646331"/>
          </a:xfrm>
          <a:prstGeom prst="rect">
            <a:avLst/>
          </a:prstGeom>
          <a:noFill/>
        </p:spPr>
        <p:txBody>
          <a:bodyPr wrap="square">
            <a:spAutoFit/>
          </a:bodyPr>
          <a:lstStyle/>
          <a:p>
            <a:r>
              <a:rPr lang="en-US" dirty="0">
                <a:hlinkClick r:id="rId2"/>
              </a:rPr>
              <a:t>https://jennymackness.wordpress.com/2021/06/08/nel-noddings-a-feminine-approach-to-ethics-and-moral-education-notes/</a:t>
            </a:r>
            <a:r>
              <a:rPr lang="en-US" dirty="0"/>
              <a:t> </a:t>
            </a:r>
          </a:p>
        </p:txBody>
      </p:sp>
      <p:pic>
        <p:nvPicPr>
          <p:cNvPr id="7" name="Picture 6" descr="Diagram&#10;&#10;Description automatically generated">
            <a:extLst>
              <a:ext uri="{FF2B5EF4-FFF2-40B4-BE49-F238E27FC236}">
                <a16:creationId xmlns:a16="http://schemas.microsoft.com/office/drawing/2014/main" id="{354C7E44-B1FB-4F70-93C6-E7ECB3E5F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194" y="2652844"/>
            <a:ext cx="4325216" cy="2696899"/>
          </a:xfrm>
          <a:prstGeom prst="rect">
            <a:avLst/>
          </a:prstGeom>
        </p:spPr>
      </p:pic>
      <p:sp>
        <p:nvSpPr>
          <p:cNvPr id="9" name="TextBox 8">
            <a:extLst>
              <a:ext uri="{FF2B5EF4-FFF2-40B4-BE49-F238E27FC236}">
                <a16:creationId xmlns:a16="http://schemas.microsoft.com/office/drawing/2014/main" id="{F852C794-7875-4FFD-8BDD-1E5F52C651F9}"/>
              </a:ext>
            </a:extLst>
          </p:cNvPr>
          <p:cNvSpPr txBox="1"/>
          <p:nvPr/>
        </p:nvSpPr>
        <p:spPr>
          <a:xfrm>
            <a:off x="6519293" y="2283512"/>
            <a:ext cx="4475018" cy="369332"/>
          </a:xfrm>
          <a:prstGeom prst="rect">
            <a:avLst/>
          </a:prstGeom>
          <a:noFill/>
        </p:spPr>
        <p:txBody>
          <a:bodyPr wrap="square">
            <a:spAutoFit/>
          </a:bodyPr>
          <a:lstStyle/>
          <a:p>
            <a:r>
              <a:rPr lang="en-US" dirty="0"/>
              <a:t>Compare with:</a:t>
            </a:r>
          </a:p>
        </p:txBody>
      </p:sp>
    </p:spTree>
    <p:extLst>
      <p:ext uri="{BB962C8B-B14F-4D97-AF65-F5344CB8AC3E}">
        <p14:creationId xmlns:p14="http://schemas.microsoft.com/office/powerpoint/2010/main" val="179468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sinesscard&#10;&#10;Description automatically generated">
            <a:extLst>
              <a:ext uri="{FF2B5EF4-FFF2-40B4-BE49-F238E27FC236}">
                <a16:creationId xmlns:a16="http://schemas.microsoft.com/office/drawing/2014/main" id="{8C78ED9E-552A-4DAF-8BF6-117CA9AE5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450" y="1932098"/>
            <a:ext cx="6496451" cy="3815224"/>
          </a:xfrm>
          <a:prstGeom prst="rect">
            <a:avLst/>
          </a:prstGeom>
        </p:spPr>
      </p:pic>
      <p:sp>
        <p:nvSpPr>
          <p:cNvPr id="2" name="Title 1">
            <a:extLst>
              <a:ext uri="{FF2B5EF4-FFF2-40B4-BE49-F238E27FC236}">
                <a16:creationId xmlns:a16="http://schemas.microsoft.com/office/drawing/2014/main" id="{1C80A1D6-004C-4675-9528-494CB8EF5537}"/>
              </a:ext>
            </a:extLst>
          </p:cNvPr>
          <p:cNvSpPr>
            <a:spLocks noGrp="1"/>
          </p:cNvSpPr>
          <p:nvPr>
            <p:ph type="title"/>
          </p:nvPr>
        </p:nvSpPr>
        <p:spPr/>
        <p:txBody>
          <a:bodyPr/>
          <a:lstStyle/>
          <a:p>
            <a:r>
              <a:rPr lang="en-CA" dirty="0"/>
              <a:t>Modeling</a:t>
            </a:r>
            <a:endParaRPr lang="en-US" dirty="0"/>
          </a:p>
        </p:txBody>
      </p:sp>
      <p:sp>
        <p:nvSpPr>
          <p:cNvPr id="3" name="Content Placeholder 2">
            <a:extLst>
              <a:ext uri="{FF2B5EF4-FFF2-40B4-BE49-F238E27FC236}">
                <a16:creationId xmlns:a16="http://schemas.microsoft.com/office/drawing/2014/main" id="{1718AEB4-A64B-4007-95D5-EB63C8742D2E}"/>
              </a:ext>
            </a:extLst>
          </p:cNvPr>
          <p:cNvSpPr>
            <a:spLocks noGrp="1"/>
          </p:cNvSpPr>
          <p:nvPr>
            <p:ph idx="1"/>
          </p:nvPr>
        </p:nvSpPr>
        <p:spPr>
          <a:xfrm>
            <a:off x="838200" y="1825625"/>
            <a:ext cx="5659582" cy="4351338"/>
          </a:xfrm>
        </p:spPr>
        <p:txBody>
          <a:bodyPr/>
          <a:lstStyle/>
          <a:p>
            <a:r>
              <a:rPr lang="en-US" dirty="0"/>
              <a:t>“we do not tell our students to care; we show them how to care by creating caring relations with them.” (p.22)</a:t>
            </a:r>
          </a:p>
        </p:txBody>
      </p:sp>
      <p:sp>
        <p:nvSpPr>
          <p:cNvPr id="5" name="TextBox 4">
            <a:extLst>
              <a:ext uri="{FF2B5EF4-FFF2-40B4-BE49-F238E27FC236}">
                <a16:creationId xmlns:a16="http://schemas.microsoft.com/office/drawing/2014/main" id="{BEFBFD44-03C8-488D-A330-BAD3B6B67598}"/>
              </a:ext>
            </a:extLst>
          </p:cNvPr>
          <p:cNvSpPr txBox="1"/>
          <p:nvPr/>
        </p:nvSpPr>
        <p:spPr>
          <a:xfrm>
            <a:off x="838199" y="5988733"/>
            <a:ext cx="10760243" cy="369332"/>
          </a:xfrm>
          <a:prstGeom prst="rect">
            <a:avLst/>
          </a:prstGeom>
          <a:noFill/>
        </p:spPr>
        <p:txBody>
          <a:bodyPr wrap="square">
            <a:spAutoFit/>
          </a:bodyPr>
          <a:lstStyle/>
          <a:p>
            <a:r>
              <a:rPr lang="en-US" dirty="0">
                <a:hlinkClick r:id="rId3"/>
              </a:rPr>
              <a:t>http://mehrmohammadi.ir/wp-content/uploads/2020/09/The-Challenge-to-Care-in-School-Nel-Noddings.pdf</a:t>
            </a:r>
            <a:r>
              <a:rPr lang="en-US" dirty="0"/>
              <a:t> </a:t>
            </a:r>
          </a:p>
        </p:txBody>
      </p:sp>
      <p:sp>
        <p:nvSpPr>
          <p:cNvPr id="9" name="TextBox 8">
            <a:extLst>
              <a:ext uri="{FF2B5EF4-FFF2-40B4-BE49-F238E27FC236}">
                <a16:creationId xmlns:a16="http://schemas.microsoft.com/office/drawing/2014/main" id="{1B22E8CB-D6FA-4B88-BC17-CDEFE3C1346A}"/>
              </a:ext>
            </a:extLst>
          </p:cNvPr>
          <p:cNvSpPr txBox="1"/>
          <p:nvPr/>
        </p:nvSpPr>
        <p:spPr>
          <a:xfrm>
            <a:off x="838199" y="3480957"/>
            <a:ext cx="4177146" cy="1815882"/>
          </a:xfrm>
          <a:prstGeom prst="rect">
            <a:avLst/>
          </a:prstGeom>
          <a:noFill/>
        </p:spPr>
        <p:txBody>
          <a:bodyPr wrap="square">
            <a:spAutoFit/>
          </a:bodyPr>
          <a:lstStyle/>
          <a:p>
            <a:pPr marL="230400" indent="-230400">
              <a:buFont typeface="Arial" panose="020B0604020202020204" pitchFamily="34" charset="0"/>
              <a:buChar char="•"/>
            </a:pPr>
            <a:r>
              <a:rPr lang="en-US" sz="2800" dirty="0"/>
              <a:t>“the capacity to care may be dependent on adequate experience in being cared for.” (p.23)</a:t>
            </a:r>
          </a:p>
        </p:txBody>
      </p:sp>
      <p:sp>
        <p:nvSpPr>
          <p:cNvPr id="11" name="TextBox 10">
            <a:extLst>
              <a:ext uri="{FF2B5EF4-FFF2-40B4-BE49-F238E27FC236}">
                <a16:creationId xmlns:a16="http://schemas.microsoft.com/office/drawing/2014/main" id="{20E40176-1453-42A4-9FF5-5D80780868C3}"/>
              </a:ext>
            </a:extLst>
          </p:cNvPr>
          <p:cNvSpPr txBox="1"/>
          <p:nvPr/>
        </p:nvSpPr>
        <p:spPr>
          <a:xfrm>
            <a:off x="838198" y="6338244"/>
            <a:ext cx="7578436" cy="369332"/>
          </a:xfrm>
          <a:prstGeom prst="rect">
            <a:avLst/>
          </a:prstGeom>
          <a:noFill/>
        </p:spPr>
        <p:txBody>
          <a:bodyPr wrap="square">
            <a:spAutoFit/>
          </a:bodyPr>
          <a:lstStyle/>
          <a:p>
            <a:r>
              <a:rPr lang="en-US" dirty="0">
                <a:hlinkClick r:id="rId4"/>
              </a:rPr>
              <a:t>https://nursology.net/nurse-theories/modeling-and-role-modeling/</a:t>
            </a:r>
            <a:r>
              <a:rPr lang="en-US" dirty="0"/>
              <a:t> </a:t>
            </a:r>
          </a:p>
        </p:txBody>
      </p:sp>
    </p:spTree>
    <p:extLst>
      <p:ext uri="{BB962C8B-B14F-4D97-AF65-F5344CB8AC3E}">
        <p14:creationId xmlns:p14="http://schemas.microsoft.com/office/powerpoint/2010/main" val="284804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C339-5892-4062-917B-03D08D2DA647}"/>
              </a:ext>
            </a:extLst>
          </p:cNvPr>
          <p:cNvSpPr>
            <a:spLocks noGrp="1"/>
          </p:cNvSpPr>
          <p:nvPr>
            <p:ph type="title"/>
          </p:nvPr>
        </p:nvSpPr>
        <p:spPr/>
        <p:txBody>
          <a:bodyPr/>
          <a:lstStyle/>
          <a:p>
            <a:r>
              <a:rPr lang="en-CA" dirty="0"/>
              <a:t>Dialogue</a:t>
            </a:r>
            <a:endParaRPr lang="en-US" dirty="0"/>
          </a:p>
        </p:txBody>
      </p:sp>
      <p:sp>
        <p:nvSpPr>
          <p:cNvPr id="3" name="Content Placeholder 2">
            <a:extLst>
              <a:ext uri="{FF2B5EF4-FFF2-40B4-BE49-F238E27FC236}">
                <a16:creationId xmlns:a16="http://schemas.microsoft.com/office/drawing/2014/main" id="{9A11AD4E-098B-464C-B32B-70C7B5902C42}"/>
              </a:ext>
            </a:extLst>
          </p:cNvPr>
          <p:cNvSpPr>
            <a:spLocks noGrp="1"/>
          </p:cNvSpPr>
          <p:nvPr>
            <p:ph idx="1"/>
          </p:nvPr>
        </p:nvSpPr>
        <p:spPr/>
        <p:txBody>
          <a:bodyPr>
            <a:normAutofit/>
          </a:bodyPr>
          <a:lstStyle/>
          <a:p>
            <a:r>
              <a:rPr lang="en-CA" dirty="0" err="1"/>
              <a:t>Noddings</a:t>
            </a:r>
            <a:r>
              <a:rPr lang="en-CA" dirty="0"/>
              <a:t>: Not just talk or conversation, not presentation, but open-ended</a:t>
            </a:r>
          </a:p>
          <a:p>
            <a:pPr lvl="1"/>
            <a:r>
              <a:rPr lang="en-CA" dirty="0"/>
              <a:t>A common search for understanding, empathy or appreciation</a:t>
            </a:r>
          </a:p>
          <a:p>
            <a:pPr lvl="1"/>
            <a:r>
              <a:rPr lang="en-CA" dirty="0"/>
              <a:t>“</a:t>
            </a:r>
            <a:r>
              <a:rPr lang="en-US" dirty="0"/>
              <a:t>Dialogue is implied in the criterion of engrossment. To receive the other is to attend fully and openly.” (p. 23)</a:t>
            </a:r>
          </a:p>
          <a:p>
            <a:r>
              <a:rPr lang="en-US" dirty="0"/>
              <a:t>“To engage in dialogue is one of the simplest ways we can begin as  teachers, scholars, and critical thinkers to cross boundaries.” (bell hooks, p. 130)</a:t>
            </a:r>
          </a:p>
          <a:p>
            <a:r>
              <a:rPr lang="en-US" dirty="0"/>
              <a:t>“Conversation is the central location of pedagogy for the democratic educator.” hooks, teaching community, p. 44</a:t>
            </a:r>
            <a:endParaRPr lang="en-CA" dirty="0"/>
          </a:p>
          <a:p>
            <a:endParaRPr lang="en-US" dirty="0"/>
          </a:p>
        </p:txBody>
      </p:sp>
      <p:sp>
        <p:nvSpPr>
          <p:cNvPr id="5" name="TextBox 4">
            <a:extLst>
              <a:ext uri="{FF2B5EF4-FFF2-40B4-BE49-F238E27FC236}">
                <a16:creationId xmlns:a16="http://schemas.microsoft.com/office/drawing/2014/main" id="{A88D145C-3D29-450A-A9A9-B6C31F140A32}"/>
              </a:ext>
            </a:extLst>
          </p:cNvPr>
          <p:cNvSpPr txBox="1"/>
          <p:nvPr/>
        </p:nvSpPr>
        <p:spPr>
          <a:xfrm>
            <a:off x="838200" y="5942568"/>
            <a:ext cx="10776284" cy="369332"/>
          </a:xfrm>
          <a:prstGeom prst="rect">
            <a:avLst/>
          </a:prstGeom>
          <a:noFill/>
        </p:spPr>
        <p:txBody>
          <a:bodyPr wrap="square">
            <a:spAutoFit/>
          </a:bodyPr>
          <a:lstStyle/>
          <a:p>
            <a:r>
              <a:rPr lang="en-US" dirty="0">
                <a:hlinkClick r:id="rId2"/>
              </a:rPr>
              <a:t>http://mehrmohammadi.ir/wp-content/uploads/2020/09/The-Challenge-to-Care-in-School-Nel-Noddings.pdf</a:t>
            </a:r>
            <a:r>
              <a:rPr lang="en-US" dirty="0"/>
              <a:t> </a:t>
            </a:r>
          </a:p>
        </p:txBody>
      </p:sp>
      <p:sp>
        <p:nvSpPr>
          <p:cNvPr id="7" name="TextBox 6">
            <a:extLst>
              <a:ext uri="{FF2B5EF4-FFF2-40B4-BE49-F238E27FC236}">
                <a16:creationId xmlns:a16="http://schemas.microsoft.com/office/drawing/2014/main" id="{5C60B379-3368-4B55-978D-55947EA0505C}"/>
              </a:ext>
            </a:extLst>
          </p:cNvPr>
          <p:cNvSpPr txBox="1"/>
          <p:nvPr/>
        </p:nvSpPr>
        <p:spPr>
          <a:xfrm>
            <a:off x="838201" y="6311900"/>
            <a:ext cx="10515599" cy="369332"/>
          </a:xfrm>
          <a:prstGeom prst="rect">
            <a:avLst/>
          </a:prstGeom>
          <a:noFill/>
        </p:spPr>
        <p:txBody>
          <a:bodyPr wrap="square">
            <a:spAutoFit/>
          </a:bodyPr>
          <a:lstStyle/>
          <a:p>
            <a:r>
              <a:rPr lang="en-US" dirty="0">
                <a:hlinkClick r:id="rId3"/>
              </a:rPr>
              <a:t>https://academictrap.files.wordpress.com/2015/03/bell-hooks-teaching-to-transgress.pdf</a:t>
            </a:r>
            <a:r>
              <a:rPr lang="en-US" dirty="0"/>
              <a:t> </a:t>
            </a:r>
          </a:p>
        </p:txBody>
      </p:sp>
    </p:spTree>
    <p:extLst>
      <p:ext uri="{BB962C8B-B14F-4D97-AF65-F5344CB8AC3E}">
        <p14:creationId xmlns:p14="http://schemas.microsoft.com/office/powerpoint/2010/main" val="4033944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4176</TotalTime>
  <Words>1778</Words>
  <Application>Microsoft Office PowerPoint</Application>
  <PresentationFormat>Widescreen</PresentationFormat>
  <Paragraphs>103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Caring and Pedagogy</vt:lpstr>
      <vt:lpstr>Democratic Education</vt:lpstr>
      <vt:lpstr>Diversity and Pluralism</vt:lpstr>
      <vt:lpstr>Cultural Responsiveness</vt:lpstr>
      <vt:lpstr>Openness</vt:lpstr>
      <vt:lpstr>Against Method</vt:lpstr>
      <vt:lpstr>Moral Education</vt:lpstr>
      <vt:lpstr>Modeling</vt:lpstr>
      <vt:lpstr>Dialogue</vt:lpstr>
      <vt:lpstr>Critical Digital Pedagogy</vt:lpstr>
      <vt:lpstr>Practice</vt:lpstr>
      <vt:lpstr>Confirmation</vt:lpstr>
      <vt:lpstr>Thinking With Care</vt:lpstr>
      <vt:lpstr>Inclusion</vt:lpstr>
      <vt:lpstr>And Exclusion</vt:lpstr>
      <vt:lpstr>Love</vt:lpstr>
      <vt:lpstr>And Danger</vt:lpstr>
      <vt:lpstr>Pedagogy of Care</vt:lpstr>
      <vt:lpstr>A Pedagogy of Hope</vt:lpstr>
      <vt:lpstr>Whence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Ethical Concept of Care</dc:title>
  <dc:creator>Stephen Downes</dc:creator>
  <cp:lastModifiedBy>Stephen Downes</cp:lastModifiedBy>
  <cp:revision>11</cp:revision>
  <dcterms:created xsi:type="dcterms:W3CDTF">2021-11-24T18:27:05Z</dcterms:created>
  <dcterms:modified xsi:type="dcterms:W3CDTF">2021-11-28T15:06:07Z</dcterms:modified>
</cp:coreProperties>
</file>