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3" r:id="rId3"/>
    <p:sldId id="258" r:id="rId4"/>
    <p:sldId id="297" r:id="rId5"/>
    <p:sldId id="259" r:id="rId6"/>
    <p:sldId id="309" r:id="rId7"/>
    <p:sldId id="304" r:id="rId8"/>
    <p:sldId id="299" r:id="rId9"/>
    <p:sldId id="278" r:id="rId10"/>
    <p:sldId id="270" r:id="rId11"/>
    <p:sldId id="310" r:id="rId12"/>
    <p:sldId id="257" r:id="rId13"/>
    <p:sldId id="330" r:id="rId14"/>
    <p:sldId id="260" r:id="rId15"/>
    <p:sldId id="273" r:id="rId16"/>
    <p:sldId id="263" r:id="rId17"/>
    <p:sldId id="326" r:id="rId18"/>
    <p:sldId id="262" r:id="rId19"/>
    <p:sldId id="327" r:id="rId20"/>
    <p:sldId id="328" r:id="rId21"/>
    <p:sldId id="316" r:id="rId22"/>
    <p:sldId id="280" r:id="rId23"/>
    <p:sldId id="317" r:id="rId24"/>
    <p:sldId id="290" r:id="rId25"/>
    <p:sldId id="283" r:id="rId26"/>
    <p:sldId id="301" r:id="rId27"/>
    <p:sldId id="325" r:id="rId28"/>
    <p:sldId id="291" r:id="rId29"/>
    <p:sldId id="284" r:id="rId30"/>
    <p:sldId id="306" r:id="rId31"/>
    <p:sldId id="315" r:id="rId32"/>
    <p:sldId id="329" r:id="rId33"/>
    <p:sldId id="292" r:id="rId34"/>
    <p:sldId id="298" r:id="rId35"/>
    <p:sldId id="261" r:id="rId36"/>
    <p:sldId id="318" r:id="rId37"/>
    <p:sldId id="265" r:id="rId38"/>
    <p:sldId id="266" r:id="rId39"/>
    <p:sldId id="294" r:id="rId40"/>
    <p:sldId id="319" r:id="rId41"/>
    <p:sldId id="281" r:id="rId42"/>
    <p:sldId id="302" r:id="rId43"/>
    <p:sldId id="272" r:id="rId44"/>
    <p:sldId id="313" r:id="rId45"/>
    <p:sldId id="293" r:id="rId46"/>
    <p:sldId id="267" r:id="rId47"/>
    <p:sldId id="311" r:id="rId48"/>
    <p:sldId id="268" r:id="rId49"/>
    <p:sldId id="269" r:id="rId50"/>
    <p:sldId id="295" r:id="rId51"/>
    <p:sldId id="286" r:id="rId52"/>
    <p:sldId id="300" r:id="rId53"/>
    <p:sldId id="305" r:id="rId54"/>
    <p:sldId id="303" r:id="rId55"/>
    <p:sldId id="320" r:id="rId56"/>
    <p:sldId id="296" r:id="rId57"/>
    <p:sldId id="287" r:id="rId58"/>
    <p:sldId id="288" r:id="rId59"/>
    <p:sldId id="307" r:id="rId60"/>
    <p:sldId id="289" r:id="rId61"/>
    <p:sldId id="271" r:id="rId62"/>
    <p:sldId id="274" r:id="rId63"/>
    <p:sldId id="275" r:id="rId64"/>
    <p:sldId id="276" r:id="rId65"/>
    <p:sldId id="321" r:id="rId66"/>
    <p:sldId id="277" r:id="rId67"/>
    <p:sldId id="279" r:id="rId68"/>
    <p:sldId id="312" r:id="rId69"/>
    <p:sldId id="308" r:id="rId70"/>
    <p:sldId id="322" r:id="rId71"/>
    <p:sldId id="282" r:id="rId72"/>
    <p:sldId id="324" r:id="rId73"/>
    <p:sldId id="285" r:id="rId74"/>
    <p:sldId id="31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snapToGrid="0">
      <p:cViewPr>
        <p:scale>
          <a:sx n="71" d="100"/>
          <a:sy n="71" d="100"/>
        </p:scale>
        <p:origin x="852" y="594"/>
      </p:cViewPr>
      <p:guideLst/>
    </p:cSldViewPr>
  </p:slideViewPr>
  <p:notesTextViewPr>
    <p:cViewPr>
      <p:scale>
        <a:sx n="1" d="1"/>
        <a:sy n="1" d="1"/>
      </p:scale>
      <p:origin x="0" y="0"/>
    </p:cViewPr>
  </p:notesTextViewPr>
  <p:sorterViewPr>
    <p:cViewPr>
      <p:scale>
        <a:sx n="100" d="100"/>
        <a:sy n="100" d="100"/>
      </p:scale>
      <p:origin x="0" y="-112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1E3B-A27F-487B-A2EC-722DB1B13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B4E3D-7540-48E1-8AEA-0F44B274D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CEA7F-9F9F-4656-B924-CA4DE3ABAF10}"/>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5" name="Footer Placeholder 4">
            <a:extLst>
              <a:ext uri="{FF2B5EF4-FFF2-40B4-BE49-F238E27FC236}">
                <a16:creationId xmlns:a16="http://schemas.microsoft.com/office/drawing/2014/main" id="{30201829-54DB-408C-9306-E16472F55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6469B-5DD2-4F72-B3F3-9074B8F1EC69}"/>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261487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3B65B-E8B1-4729-A2C0-EF47883EB4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E07CE4-EDFA-4752-B082-FF9A6FA13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D9D0F-29DB-4FCB-B764-AFBBA6E4785D}"/>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5" name="Footer Placeholder 4">
            <a:extLst>
              <a:ext uri="{FF2B5EF4-FFF2-40B4-BE49-F238E27FC236}">
                <a16:creationId xmlns:a16="http://schemas.microsoft.com/office/drawing/2014/main" id="{A4D70763-7F60-46DD-975C-5AFD5BF69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14E4A-1208-4E17-BB8C-96FD6488D311}"/>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373268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119F70-CF92-49D4-B9A6-2BE9458DCF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1648F-7680-4A1A-A79D-CE896A6002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E7F67-779C-46AE-A02C-217FEE38FABD}"/>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5" name="Footer Placeholder 4">
            <a:extLst>
              <a:ext uri="{FF2B5EF4-FFF2-40B4-BE49-F238E27FC236}">
                <a16:creationId xmlns:a16="http://schemas.microsoft.com/office/drawing/2014/main" id="{7781EC26-B846-40B4-9033-3F1C52F74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BDCB3-2750-46FC-9D0C-DDC8CCDD8068}"/>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340606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9436-AD9F-4E6A-9EA7-B224F0D99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F488D-3A16-4E6A-A501-60EDD9B0F9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307D-7B9A-4EBC-BB9E-119FC30BE117}"/>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5" name="Footer Placeholder 4">
            <a:extLst>
              <a:ext uri="{FF2B5EF4-FFF2-40B4-BE49-F238E27FC236}">
                <a16:creationId xmlns:a16="http://schemas.microsoft.com/office/drawing/2014/main" id="{3CFC6F7D-1086-4AC6-82D9-4EAE06F32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A4915-BB5F-49A8-9429-D1CBD776D441}"/>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10396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7AC-8EB1-4FD6-9E70-729C9FD841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F6BBC4-776C-4089-BEFC-83FB929495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0235A4-90E8-451E-8C6A-988FE2743300}"/>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5" name="Footer Placeholder 4">
            <a:extLst>
              <a:ext uri="{FF2B5EF4-FFF2-40B4-BE49-F238E27FC236}">
                <a16:creationId xmlns:a16="http://schemas.microsoft.com/office/drawing/2014/main" id="{6E904E6D-5F0E-484A-8EDD-97191C3CE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B8690-1ED4-403C-AD80-E75D45704B51}"/>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406191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7668-1AA1-4ABF-ADCD-CC8E01BAB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92768-50A4-41B4-8368-B4C4A4C055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63936-7927-4DD3-9DC0-91FE80E0F6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74D5E7-7EB2-410D-8A2F-9984BDD6BE7C}"/>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6" name="Footer Placeholder 5">
            <a:extLst>
              <a:ext uri="{FF2B5EF4-FFF2-40B4-BE49-F238E27FC236}">
                <a16:creationId xmlns:a16="http://schemas.microsoft.com/office/drawing/2014/main" id="{782B5358-ABAF-4BE2-89FB-7228A62DC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6357C-ED59-4726-8F0C-DC0AD4C05356}"/>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234374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42CC-CD97-4B3A-9A1A-3A54D636A6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63E579-1B8A-426A-8BDF-60863F54A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78A1D1-0509-460D-BAC4-3E634CEF87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986963-FFBC-4D62-B239-C48C39063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26BBB0-545A-4D88-B875-3CCDBFE751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0F1E64-038A-4FC5-9AB0-6FE6FD033B6E}"/>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8" name="Footer Placeholder 7">
            <a:extLst>
              <a:ext uri="{FF2B5EF4-FFF2-40B4-BE49-F238E27FC236}">
                <a16:creationId xmlns:a16="http://schemas.microsoft.com/office/drawing/2014/main" id="{224B38DE-3A3C-4FC4-B3D2-BD4D2A7243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338F76-955E-4421-B752-60F80159C8B7}"/>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108428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A699-CC66-4FB9-AB17-6BB406BF54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2D635-10B6-469D-BDA2-D1F917621512}"/>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4" name="Footer Placeholder 3">
            <a:extLst>
              <a:ext uri="{FF2B5EF4-FFF2-40B4-BE49-F238E27FC236}">
                <a16:creationId xmlns:a16="http://schemas.microsoft.com/office/drawing/2014/main" id="{72695F7E-A3A4-4D64-9018-A9997583A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DF1593-DED9-40EF-85AC-FE160E16045C}"/>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234361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93A8BB-6428-43F4-A89F-D179CE0CD89D}"/>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3" name="Footer Placeholder 2">
            <a:extLst>
              <a:ext uri="{FF2B5EF4-FFF2-40B4-BE49-F238E27FC236}">
                <a16:creationId xmlns:a16="http://schemas.microsoft.com/office/drawing/2014/main" id="{1DCE700C-89D8-49CF-9DFA-815406119A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C56ABF-D319-40ED-8A2F-5855297CA83D}"/>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36101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41C9-5F4D-4573-BBB2-833496840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D852C3-06BB-4B96-A934-32AD79D1E9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97EDF3-5418-4357-980B-928B28AAE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02761-04E5-4E06-8FC4-7654A1C6FA7C}"/>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6" name="Footer Placeholder 5">
            <a:extLst>
              <a:ext uri="{FF2B5EF4-FFF2-40B4-BE49-F238E27FC236}">
                <a16:creationId xmlns:a16="http://schemas.microsoft.com/office/drawing/2014/main" id="{BF77C26A-644A-46BC-AB16-9C3A25795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A04E4-FCBA-420F-864E-22AB3AD6A736}"/>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73364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0EF-202A-426C-A609-4CEE21F5E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ECBBAB-0ACB-4579-A3D4-FAF9162C4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64C78B-E7FC-4E0B-8865-95F268F45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4FE2F-630A-476E-8827-DDD6178597E6}"/>
              </a:ext>
            </a:extLst>
          </p:cNvPr>
          <p:cNvSpPr>
            <a:spLocks noGrp="1"/>
          </p:cNvSpPr>
          <p:nvPr>
            <p:ph type="dt" sz="half" idx="10"/>
          </p:nvPr>
        </p:nvSpPr>
        <p:spPr/>
        <p:txBody>
          <a:bodyPr/>
          <a:lstStyle/>
          <a:p>
            <a:fld id="{CF50A1EC-F42B-4ADF-A8E1-29E587C21E6A}" type="datetimeFigureOut">
              <a:rPr lang="en-US" smtClean="0"/>
              <a:t>11/25/2021</a:t>
            </a:fld>
            <a:endParaRPr lang="en-US"/>
          </a:p>
        </p:txBody>
      </p:sp>
      <p:sp>
        <p:nvSpPr>
          <p:cNvPr id="6" name="Footer Placeholder 5">
            <a:extLst>
              <a:ext uri="{FF2B5EF4-FFF2-40B4-BE49-F238E27FC236}">
                <a16:creationId xmlns:a16="http://schemas.microsoft.com/office/drawing/2014/main" id="{FFC663D5-629A-477D-BD25-A820CFB01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3B8AE-467A-402B-8256-95C1F6A8C307}"/>
              </a:ext>
            </a:extLst>
          </p:cNvPr>
          <p:cNvSpPr>
            <a:spLocks noGrp="1"/>
          </p:cNvSpPr>
          <p:nvPr>
            <p:ph type="sldNum" sz="quarter" idx="12"/>
          </p:nvPr>
        </p:nvSpPr>
        <p:spPr/>
        <p:txBody>
          <a:bodyPr/>
          <a:lstStyle/>
          <a:p>
            <a:fld id="{17AB1AF1-4C9E-4098-990D-492AA6E24FE3}" type="slidenum">
              <a:rPr lang="en-US" smtClean="0"/>
              <a:t>‹#›</a:t>
            </a:fld>
            <a:endParaRPr lang="en-US"/>
          </a:p>
        </p:txBody>
      </p:sp>
    </p:spTree>
    <p:extLst>
      <p:ext uri="{BB962C8B-B14F-4D97-AF65-F5344CB8AC3E}">
        <p14:creationId xmlns:p14="http://schemas.microsoft.com/office/powerpoint/2010/main" val="354626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2A1CD-5CE0-4849-807D-0C9E8EA399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E94FEF-36F8-4CC6-850D-F4FA3919C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374EB-A1CC-4A87-91AF-6DB2AA259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0A1EC-F42B-4ADF-A8E1-29E587C21E6A}" type="datetimeFigureOut">
              <a:rPr lang="en-US" smtClean="0"/>
              <a:t>11/25/2021</a:t>
            </a:fld>
            <a:endParaRPr lang="en-US"/>
          </a:p>
        </p:txBody>
      </p:sp>
      <p:sp>
        <p:nvSpPr>
          <p:cNvPr id="5" name="Footer Placeholder 4">
            <a:extLst>
              <a:ext uri="{FF2B5EF4-FFF2-40B4-BE49-F238E27FC236}">
                <a16:creationId xmlns:a16="http://schemas.microsoft.com/office/drawing/2014/main" id="{F0BF19B3-97FF-47EE-A2F1-EFCF4F495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AD8873-A269-4842-A4CA-99BB4AA5EE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B1AF1-4C9E-4098-990D-492AA6E24FE3}" type="slidenum">
              <a:rPr lang="en-US" smtClean="0"/>
              <a:t>‹#›</a:t>
            </a:fld>
            <a:endParaRPr lang="en-US"/>
          </a:p>
        </p:txBody>
      </p:sp>
    </p:spTree>
    <p:extLst>
      <p:ext uri="{BB962C8B-B14F-4D97-AF65-F5344CB8AC3E}">
        <p14:creationId xmlns:p14="http://schemas.microsoft.com/office/powerpoint/2010/main" val="3009312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mehrmohammadi.ir/wp-content/uploads/2020/09/The-Challenge-to-Care-in-School-Nel-Noddings.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researchgate.net/publication/325218986_Maria_Puig_de_la_Bellacasa_2017_Matters_of_Care_Speculative_Ethics_in_More_Than_Human_Worlds_Minneapolis_and_London_University_of_Minnesota_Press_265_pages_ISBN_978-1-5179-0065-6"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en.wikipedia.org/wiki/Ethics_of_car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verywellmind.com/kohlbergs-theory-of-moral-development-2795071"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ncyclopedia.com/people/history/historians-miscellaneous-biographies/carol-gilligan"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mehrmohammadi.ir/wp-content/uploads/2020/09/The-Challenge-to-Care-in-School-Nel-Noddings.pdf"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nhttac.acf.hhs.gov/soar/eguide/observe/trauma_related_respons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thicsofcare.org/carol-gilligan/" TargetMode="Externa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verywellmind.com/what-are-individualistic-cultures-2795273"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thicsofcare.org/carol-gilligan/"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journals.aom.org/doi/10.5465/amr.2010.0466"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ognitivefxusa.com/blog/neuroplasticity-treatment-for-concussion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hilarchive.org/archive/MILFE-7" TargetMode="External"/><Relationship Id="rId2" Type="http://schemas.openxmlformats.org/officeDocument/2006/relationships/hyperlink" Target="https://www.academia.edu/9681121/Need_Care_and_Obligation"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theguardian.com/world/2016/dec/12/wonder-woman-un-ambassador-gender-equalit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esearchgate.net/publication/288228293_Financial_modelling_and_corporate_governance_A_feminist_perspective_using_an_optimization_approach"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gate.net/figure/Bradshaws-typology-of-needs_fig3_304625914" TargetMode="External"/><Relationship Id="rId2" Type="http://schemas.openxmlformats.org/officeDocument/2006/relationships/hyperlink" Target="http://ai-makurdi.org/wp-content/uploads/2020/05/100.-Philosophy-of-Education-Dimensions-of-Personality-by-Nel-Noddings-1.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ai-makurdi.org/wp-content/uploads/2020/05/100.-Philosophy-of-Education-Dimensions-of-Personality-by-Nel-Noddings-1.pdf" TargetMode="External"/><Relationship Id="rId1" Type="http://schemas.openxmlformats.org/officeDocument/2006/relationships/slideLayout" Target="../slideLayouts/slideLayout2.xml"/><Relationship Id="rId4" Type="http://schemas.openxmlformats.org/officeDocument/2006/relationships/hyperlink" Target="https://www.cdc.gov/cpr/infographics/6_principles_trauma_info.ht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ciendo.com/downloadpdf/journals/nor/26/2/article-p3.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britannica.com/topic/ethics-of-care" TargetMode="External"/><Relationship Id="rId1" Type="http://schemas.openxmlformats.org/officeDocument/2006/relationships/slideLayout" Target="../slideLayouts/slideLayout2.xml"/><Relationship Id="rId4" Type="http://schemas.openxmlformats.org/officeDocument/2006/relationships/hyperlink" Target="https://analyticsindiamag.com/google-ai-releases-fine-grained-emotion-dataset-goemotio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igitalcommons.csbsju.edu/cgi/viewcontent.cgi?article=1019&amp;context=headwaters" TargetMode="External"/><Relationship Id="rId1" Type="http://schemas.openxmlformats.org/officeDocument/2006/relationships/slideLayout" Target="../slideLayouts/slideLayout2.xml"/><Relationship Id="rId4" Type="http://schemas.openxmlformats.org/officeDocument/2006/relationships/hyperlink" Target="https://slidetodoc.com/understanding-gender-an-interactive-workshop-on-gender-sponsore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itourvn.com/blog/vietnamese-traditional-gender-roles"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philarchive.org/archive/MILFE-7"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britannica.com/topic/ethics-of-care" TargetMode="External"/><Relationship Id="rId2" Type="http://schemas.openxmlformats.org/officeDocument/2006/relationships/hyperlink" Target="https://www.britannica.com/topic/philosophical-feminism"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funceji.files.wordpress.com/2017/08/bell_hooks_feminist_theory_from_margin_to_centebookzz-org_.pdf" TargetMode="External"/><Relationship Id="rId1" Type="http://schemas.openxmlformats.org/officeDocument/2006/relationships/slideLayout" Target="../slideLayouts/slideLayout2.xml"/><Relationship Id="rId4" Type="http://schemas.openxmlformats.org/officeDocument/2006/relationships/hyperlink" Target="https://en.wikipedia.org/wiki/Liberty_Belle_(comic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medicalnewstoday.com/articles/320289"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eurozine.com/the-killing-fields-of-inequality/"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hyperlink" Target="https://jime.open.ac.uk/articles/10.5334/jime.553/print/"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www.eurozine.com/the-killing-fields-of-inequality/"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philarchive.org/archive/MILFE-7" TargetMode="External"/><Relationship Id="rId1" Type="http://schemas.openxmlformats.org/officeDocument/2006/relationships/slideLayout" Target="../slideLayouts/slideLayout2.xml"/><Relationship Id="rId4" Type="http://schemas.openxmlformats.org/officeDocument/2006/relationships/hyperlink" Target="https://www.thoughtco.com/oppression-womens-history-definition-3528977"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arentingscience.com/helpful-kids-and-rewards/" TargetMode="External"/><Relationship Id="rId2" Type="http://schemas.openxmlformats.org/officeDocument/2006/relationships/hyperlink" Target="https://www.britannica.com/topic/ethics-of-care"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hyperlink" Target="https://www.drzimmerman.com/tuesdaytip/personal-responsibility-succes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Nel_Noddings" TargetMode="External"/><Relationship Id="rId2" Type="http://schemas.openxmlformats.org/officeDocument/2006/relationships/hyperlink" Target="https://ethicsofcare.org/carol-gilliga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louagosta.com/2020/08/07/empathy-and-hermeneutic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ai-makurdi.org/wp-content/uploads/2020/05/100.-Philosophy-of-Education-Dimensions-of-Personality-by-Nel-Noddings-1.pdf" TargetMode="External"/><Relationship Id="rId2" Type="http://schemas.openxmlformats.org/officeDocument/2006/relationships/hyperlink" Target="http://www.uvm.edu/~rgriffin/NoddingsCaring.pdf" TargetMode="Externa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hyperlink" Target="https://ieag.org.nz/assets/Uploads/Noddings-2012-1.pdf" TargetMode="External"/><Relationship Id="rId2" Type="http://schemas.openxmlformats.org/officeDocument/2006/relationships/hyperlink" Target="http://www.uvm.edu/~rgriffin/NoddingsCaring.pdf"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prezi.com/fg12ticpgz_u/nel-noddings/" TargetMode="External"/><Relationship Id="rId4" Type="http://schemas.openxmlformats.org/officeDocument/2006/relationships/hyperlink" Target="https://en.wikipedia.org/wiki/Nel_Nodding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journals.sagepub.com/doi/pdf/10.1177/1464700119842560"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ate.net/publication/326587484_Stewardship_as_a_boundary_object_for_sustainability_research_Linking_care_knowledge_and_agency" TargetMode="External"/><Relationship Id="rId2" Type="http://schemas.openxmlformats.org/officeDocument/2006/relationships/hyperlink" Target="https://we.riseup.net/assets/448799/Joan+C.+Tronto+Caring+Democracy+Markets%2C+Equality%2C+and+Justice+%282013%2C+NYU+Press%29.pdf"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revistaseug.ugr.es/index.php/acfs/article/viewFile/1040/1235"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ieag.org.nz/assets/Uploads/Noddings-2012-1.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verywellmind.com/cognitive-and-emotional-empathy-4582389" TargetMode="External"/><Relationship Id="rId2" Type="http://schemas.openxmlformats.org/officeDocument/2006/relationships/hyperlink" Target="https://philpapers.org/archive/OSLTEO.pdf" TargetMode="Externa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3" Type="http://schemas.openxmlformats.org/officeDocument/2006/relationships/hyperlink" Target="https://pubmed.ncbi.nlm.nih.gov/29195522/" TargetMode="External"/><Relationship Id="rId2" Type="http://schemas.openxmlformats.org/officeDocument/2006/relationships/hyperlink" Target="http://mehrmohammadi.ir/wp-content/uploads/2020/09/The-Challenge-to-Care-in-School-Nel-Noddings.pdf" TargetMode="External"/><Relationship Id="rId1" Type="http://schemas.openxmlformats.org/officeDocument/2006/relationships/slideLayout" Target="../slideLayouts/slideLayout2.xml"/><Relationship Id="rId5" Type="http://schemas.openxmlformats.org/officeDocument/2006/relationships/hyperlink" Target="https://www.amazon.ca/Capacity-Care-Gender-Ethical-Subjectivity/dp/0415399688" TargetMode="Externa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hyperlink" Target="https://books.google.com.br/books?hl=en&amp;lr=&amp;id=wYBLxZcU8zYC&amp;oi=fnd&amp;pg=PA60&amp;dq=tronto+care+ethics&amp;ots=8m-5tOWTIe&amp;sig=z6rRbR-63R-XXXVFHa6ISHQC6Gw#v=onepage&amp;q=tronto%20care%20ethics&amp;f=fals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en.wikipedia.org/wiki/Nel_Nodding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www.uvm.edu/~rgriffin/NoddingsCaring.pdf" TargetMode="External"/><Relationship Id="rId1" Type="http://schemas.openxmlformats.org/officeDocument/2006/relationships/slideLayout" Target="../slideLayouts/slideLayout2.xml"/><Relationship Id="rId4" Type="http://schemas.openxmlformats.org/officeDocument/2006/relationships/hyperlink" Target="https://letterpile.com/religion/Virtues-Why-do-we-need-it-What-do-we-need-it-fo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syllabus.pirate.care/library/Maria%20Puig%20de%20La%20Bellacasa/Matters%20of%20Care%20(171)/Matters%20of%20Care%20-%20Maria%20Puig%20de%20La%20Bellacasa.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classroommanagementdiscipline.weebly.com/authorityleadership.html"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Nel_Noddings" TargetMode="External"/><Relationship Id="rId2" Type="http://schemas.openxmlformats.org/officeDocument/2006/relationships/hyperlink" Target="http://mehrmohammadi.ir/wp-content/uploads/2020/09/The-Challenge-to-Care-in-School-Nel-Noddings.pdf"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hyperlink" Target="https://openlibrary.org/books/OL5758563M/On_caring"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wpsanet.org/papers/docs/Tronto%20WPSA%20paper%202013.pdf" TargetMode="External"/><Relationship Id="rId2" Type="http://schemas.openxmlformats.org/officeDocument/2006/relationships/hyperlink" Target="https://jennymackness.wordpress.com/2021/06/08/nel-noddings-a-feminine-approach-to-ethics-and-moral-education-notes/"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jime.open.ac.uk/articles/10.5334/jime.565/"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jime.open.ac.uk/articles/10.5334/jime.563/"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hyperlink" Target="https://www.lmspulse.com/2020/open-education-and-social-justice/" TargetMode="External"/><Relationship Id="rId4" Type="http://schemas.openxmlformats.org/officeDocument/2006/relationships/hyperlink" Target="https://sicologias.files.wordpress.com/2015/01/13-fraser-n-reframing-justice.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jime.open.ac.uk/articles/10.5334/jime.584/"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wpsanet.org/papers/docs/Tronto%20WPSA%20paper%202013.pdf" TargetMode="External"/><Relationship Id="rId2" Type="http://schemas.openxmlformats.org/officeDocument/2006/relationships/hyperlink" Target="https://we.riseup.net/assets/448799/Joan+C.+Tronto+Caring+Democracy+Markets%2C+Equality%2C+and+Justice+%282013%2C+NYU+Press%29.pdf"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hyperlink" Target="https://www.coe.int/en/web/campaign-free-to-speak-safe-to-learn/reference-framework-of-competences-for-democratic-culture"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semanticscholar.org/paper/AN-ONTOLOGY-OF-CLIMATE-CHANGE-Integral-Pluralism-of-Esbj%C3%B6rn-Hargens/a16c17166a85ad93da8449adbaf3e75be7390896"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kqed.org/mindshift/55941/how-to-develop-culturally-responsive-teaching-for-distance-learning"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yllabus.pirate.care/library/Maria%20Puig%20de%20La%20Bellacasa/Matters%20of%20Care%20(171)/Matters%20of%20Care%20-%20Maria%20Puig%20de%20La%20Bellacasa.pdf" TargetMode="External"/><Relationship Id="rId2" Type="http://schemas.openxmlformats.org/officeDocument/2006/relationships/hyperlink" Target="https://www.researchgate.net/publication/325218986_Maria_Puig_de_la_Bellacasa_2017_Matters_of_Care_Speculative_Ethics_in_More_Than_Human_Worlds_Minneapolis_and_London_University_of_Minnesota_Press_265_pages_ISBN_978-1-5179-0065-6"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go-gn.net/gogn_outputs/openness-and-education-a-beginners-guide/"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en.wikipedia.org/wiki/Against_Method"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jennymackness.wordpress.com/2021/06/08/nel-noddings-a-feminine-approach-to-ethics-and-moral-education-note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mehrmohammadi.ir/wp-content/uploads/2020/09/The-Challenge-to-Care-in-School-Nel-Noddings.pdf"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nursology.net/nurse-theories/modeling-and-role-modelin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academictrap.files.wordpress.com/2015/03/bell-hooks-teaching-to-transgress.pdf" TargetMode="External"/><Relationship Id="rId2" Type="http://schemas.openxmlformats.org/officeDocument/2006/relationships/hyperlink" Target="http://mehrmohammadi.ir/wp-content/uploads/2020/09/The-Challenge-to-Care-in-School-Nel-Noddings.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hybridpedagogy.org/critical-digital-pedagogy-definition/" TargetMode="External"/><Relationship Id="rId2" Type="http://schemas.openxmlformats.org/officeDocument/2006/relationships/hyperlink" Target="https://www-jime.open.ac.uk/articles/10.5334/jime.657/"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hyperlink" Target="https://rm.coe.int/prems-008318-gbr-2508-reference-framework-of-competences-vol-1-8573-co/16807bc66c"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innerrainbowproject.com/108-positive-affirmations-empower-girls/"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syllabus.pirate.care/library/Maria%20Puig%20de%20La%20Bellacasa/Matters%20of%20Care%20(171)/Matters%20of%20Care%20-%20Maria%20Puig%20de%20La%20Bellacasa.pd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inclusionontario.ca/what-is-inclusion.html" TargetMode="External"/><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researchgate.net/publication/257535862_Can_quality_from_a_care_ethical_perspective_be_assessed_A_review"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researchgate.net/publication/228674646_From_Access_to_Success_An_Integrated_Approach_to_Quality_Higher_Education_Informed_by_Social_Inclusion_Theory_and_Practice"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s://www.cgdev.org/sites/default/files/9781933286228-Lewis-Lockheed-exclusion.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lionsroar.com/bell-hooks-and-thich-nhat-hanh-on-building-a-community-of-love/" TargetMode="External"/><Relationship Id="rId2" Type="http://schemas.openxmlformats.org/officeDocument/2006/relationships/hyperlink" Target="https://uucsj.org/wp-content/uploads/2016/05/bell-hooks-Love-as-the-Practice-of-Freedom.pdf" TargetMode="Externa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meltingasphalt.com/personhood-a-game-for-two-or-more-player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erson's face&#10;&#10;Description automatically generated with medium confidence">
            <a:extLst>
              <a:ext uri="{FF2B5EF4-FFF2-40B4-BE49-F238E27FC236}">
                <a16:creationId xmlns:a16="http://schemas.microsoft.com/office/drawing/2014/main" id="{65B80F4C-7714-4F26-BD00-ED011BBD681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BC1EA3DA-64BC-4A00-AB58-1CA808019D14}"/>
              </a:ext>
            </a:extLst>
          </p:cNvPr>
          <p:cNvSpPr>
            <a:spLocks noGrp="1"/>
          </p:cNvSpPr>
          <p:nvPr>
            <p:ph type="ctrTitle"/>
          </p:nvPr>
        </p:nvSpPr>
        <p:spPr>
          <a:xfrm>
            <a:off x="1524000" y="1122362"/>
            <a:ext cx="9144000" cy="2900518"/>
          </a:xfrm>
        </p:spPr>
        <p:txBody>
          <a:bodyPr>
            <a:normAutofit/>
          </a:bodyPr>
          <a:lstStyle/>
          <a:p>
            <a:r>
              <a:rPr lang="en-CA" dirty="0">
                <a:solidFill>
                  <a:srgbClr val="FFFFFF"/>
                </a:solidFill>
              </a:rPr>
              <a:t>The Ethical Concept of Care</a:t>
            </a:r>
            <a:br>
              <a:rPr lang="en-CA" dirty="0">
                <a:solidFill>
                  <a:srgbClr val="FFFFFF"/>
                </a:solidFill>
              </a:rPr>
            </a:br>
            <a:r>
              <a:rPr lang="en-CA" dirty="0">
                <a:solidFill>
                  <a:srgbClr val="FFFFFF"/>
                </a:solidFill>
              </a:rPr>
              <a:t>Part One</a:t>
            </a:r>
            <a:endParaRPr lang="en-US" dirty="0">
              <a:solidFill>
                <a:srgbClr val="FFFFFF"/>
              </a:solidFill>
            </a:endParaRPr>
          </a:p>
        </p:txBody>
      </p:sp>
      <p:sp>
        <p:nvSpPr>
          <p:cNvPr id="3" name="Subtitle 2">
            <a:extLst>
              <a:ext uri="{FF2B5EF4-FFF2-40B4-BE49-F238E27FC236}">
                <a16:creationId xmlns:a16="http://schemas.microsoft.com/office/drawing/2014/main" id="{25BA4D5F-B350-4C8B-BFDA-74C51E901C25}"/>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Stephen Downes</a:t>
            </a:r>
          </a:p>
          <a:p>
            <a:r>
              <a:rPr lang="en-CA">
                <a:solidFill>
                  <a:srgbClr val="FFFFFF"/>
                </a:solidFill>
              </a:rPr>
              <a:t>November 24, 2021</a:t>
            </a:r>
            <a:endParaRPr lang="en-US">
              <a:solidFill>
                <a:srgbClr val="FFFFFF"/>
              </a:solidFill>
            </a:endParaRPr>
          </a:p>
        </p:txBody>
      </p:sp>
    </p:spTree>
    <p:extLst>
      <p:ext uri="{BB962C8B-B14F-4D97-AF65-F5344CB8AC3E}">
        <p14:creationId xmlns:p14="http://schemas.microsoft.com/office/powerpoint/2010/main" val="37793319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E326-46F2-433E-8E59-D28439BF4718}"/>
              </a:ext>
            </a:extLst>
          </p:cNvPr>
          <p:cNvSpPr>
            <a:spLocks noGrp="1"/>
          </p:cNvSpPr>
          <p:nvPr>
            <p:ph type="title"/>
          </p:nvPr>
        </p:nvSpPr>
        <p:spPr/>
        <p:txBody>
          <a:bodyPr/>
          <a:lstStyle/>
          <a:p>
            <a:r>
              <a:rPr lang="en-CA" dirty="0"/>
              <a:t>Felt Need</a:t>
            </a:r>
            <a:endParaRPr lang="en-US" dirty="0"/>
          </a:p>
        </p:txBody>
      </p:sp>
      <p:sp>
        <p:nvSpPr>
          <p:cNvPr id="3" name="Content Placeholder 2">
            <a:extLst>
              <a:ext uri="{FF2B5EF4-FFF2-40B4-BE49-F238E27FC236}">
                <a16:creationId xmlns:a16="http://schemas.microsoft.com/office/drawing/2014/main" id="{656B7E8E-64AF-4E00-A853-F768A4C915F1}"/>
              </a:ext>
            </a:extLst>
          </p:cNvPr>
          <p:cNvSpPr>
            <a:spLocks noGrp="1"/>
          </p:cNvSpPr>
          <p:nvPr>
            <p:ph idx="1"/>
          </p:nvPr>
        </p:nvSpPr>
        <p:spPr>
          <a:xfrm>
            <a:off x="838200" y="1825625"/>
            <a:ext cx="6947263" cy="4351338"/>
          </a:xfrm>
        </p:spPr>
        <p:txBody>
          <a:bodyPr>
            <a:normAutofit/>
          </a:bodyPr>
          <a:lstStyle/>
          <a:p>
            <a:pPr marL="0" indent="0">
              <a:buNone/>
            </a:pPr>
            <a:r>
              <a:rPr lang="en-US" dirty="0"/>
              <a:t>“Allan Bloom… writes: ‘For there is no real education that does not respond to felt need’ (1987, p. 19). Where he differs dramatically from the alternative offered in this book is in his way of identifying those needs; he insists that they must be ‘the permanent concerns of mankind’ (p. 19). He claims to know what the needs are before he meets his students, because he knows the unchanging quality of human nature.” - Nel </a:t>
            </a:r>
            <a:r>
              <a:rPr lang="en-US" dirty="0" err="1"/>
              <a:t>Noddings</a:t>
            </a:r>
            <a:endParaRPr lang="en-US" dirty="0"/>
          </a:p>
        </p:txBody>
      </p:sp>
      <p:sp>
        <p:nvSpPr>
          <p:cNvPr id="5" name="TextBox 4">
            <a:extLst>
              <a:ext uri="{FF2B5EF4-FFF2-40B4-BE49-F238E27FC236}">
                <a16:creationId xmlns:a16="http://schemas.microsoft.com/office/drawing/2014/main" id="{0B97BFEC-789A-4C8C-8427-E472EAFA9442}"/>
              </a:ext>
            </a:extLst>
          </p:cNvPr>
          <p:cNvSpPr txBox="1"/>
          <p:nvPr/>
        </p:nvSpPr>
        <p:spPr>
          <a:xfrm>
            <a:off x="838200" y="6169709"/>
            <a:ext cx="10515600" cy="369332"/>
          </a:xfrm>
          <a:prstGeom prst="rect">
            <a:avLst/>
          </a:prstGeom>
          <a:noFill/>
        </p:spPr>
        <p:txBody>
          <a:bodyPr wrap="square">
            <a:spAutoFit/>
          </a:bodyPr>
          <a:lstStyle/>
          <a:p>
            <a:r>
              <a:rPr lang="en-US" dirty="0">
                <a:hlinkClick r:id="rId2"/>
              </a:rPr>
              <a:t>http://mehrmohammadi.ir/wp-content/uploads/2020/09/The-Challenge-to-Care-in-School-Nel-Noddings.pdf</a:t>
            </a:r>
            <a:r>
              <a:rPr lang="en-US" dirty="0"/>
              <a:t> </a:t>
            </a:r>
          </a:p>
        </p:txBody>
      </p:sp>
      <p:pic>
        <p:nvPicPr>
          <p:cNvPr id="7" name="Picture 6">
            <a:extLst>
              <a:ext uri="{FF2B5EF4-FFF2-40B4-BE49-F238E27FC236}">
                <a16:creationId xmlns:a16="http://schemas.microsoft.com/office/drawing/2014/main" id="{E2D0DF98-0990-40D8-9600-1DA6DD4110A3}"/>
              </a:ext>
            </a:extLst>
          </p:cNvPr>
          <p:cNvPicPr>
            <a:picLocks noChangeAspect="1"/>
          </p:cNvPicPr>
          <p:nvPr/>
        </p:nvPicPr>
        <p:blipFill>
          <a:blip r:embed="rId3"/>
          <a:stretch>
            <a:fillRect/>
          </a:stretch>
        </p:blipFill>
        <p:spPr>
          <a:xfrm>
            <a:off x="7973971" y="890233"/>
            <a:ext cx="3191320" cy="5077534"/>
          </a:xfrm>
          <a:prstGeom prst="rect">
            <a:avLst/>
          </a:prstGeom>
          <a:ln w="3175">
            <a:solidFill>
              <a:schemeClr val="tx1"/>
            </a:solidFill>
          </a:ln>
        </p:spPr>
      </p:pic>
    </p:spTree>
    <p:extLst>
      <p:ext uri="{BB962C8B-B14F-4D97-AF65-F5344CB8AC3E}">
        <p14:creationId xmlns:p14="http://schemas.microsoft.com/office/powerpoint/2010/main" val="413118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3158-5081-4CF2-9856-F7C6C3A6683F}"/>
              </a:ext>
            </a:extLst>
          </p:cNvPr>
          <p:cNvSpPr>
            <a:spLocks noGrp="1"/>
          </p:cNvSpPr>
          <p:nvPr>
            <p:ph type="title"/>
          </p:nvPr>
        </p:nvSpPr>
        <p:spPr/>
        <p:txBody>
          <a:bodyPr/>
          <a:lstStyle/>
          <a:p>
            <a:r>
              <a:rPr lang="en-CA" dirty="0"/>
              <a:t>Solving Problems</a:t>
            </a:r>
            <a:endParaRPr lang="en-US" dirty="0"/>
          </a:p>
        </p:txBody>
      </p:sp>
      <p:sp>
        <p:nvSpPr>
          <p:cNvPr id="3" name="Content Placeholder 2">
            <a:extLst>
              <a:ext uri="{FF2B5EF4-FFF2-40B4-BE49-F238E27FC236}">
                <a16:creationId xmlns:a16="http://schemas.microsoft.com/office/drawing/2014/main" id="{F90FF024-2D43-495C-ACCB-89BFAB17EF5C}"/>
              </a:ext>
            </a:extLst>
          </p:cNvPr>
          <p:cNvSpPr>
            <a:spLocks noGrp="1"/>
          </p:cNvSpPr>
          <p:nvPr>
            <p:ph idx="1"/>
          </p:nvPr>
        </p:nvSpPr>
        <p:spPr>
          <a:xfrm>
            <a:off x="838201" y="1825625"/>
            <a:ext cx="7327232" cy="4351338"/>
          </a:xfrm>
        </p:spPr>
        <p:txBody>
          <a:bodyPr>
            <a:normAutofit/>
          </a:bodyPr>
          <a:lstStyle/>
          <a:p>
            <a:pPr marL="0" indent="0">
              <a:buNone/>
            </a:pPr>
            <a:r>
              <a:rPr lang="en-US" dirty="0"/>
              <a:t>“Matters of Care encourages us to confidently resist the rhetoric of playing the game of ‘solving problems’ by responding to any question – be it academic malpractice, poverty, racism, ecological crisis like climate change, wars – in standard ways or by pretending that our particular research is not directly related to the textures of more than human worlds it is situated in.” </a:t>
            </a:r>
          </a:p>
        </p:txBody>
      </p:sp>
      <p:sp>
        <p:nvSpPr>
          <p:cNvPr id="7" name="TextBox 6">
            <a:extLst>
              <a:ext uri="{FF2B5EF4-FFF2-40B4-BE49-F238E27FC236}">
                <a16:creationId xmlns:a16="http://schemas.microsoft.com/office/drawing/2014/main" id="{FC7276C7-DEFE-4622-A856-355343132CFF}"/>
              </a:ext>
            </a:extLst>
          </p:cNvPr>
          <p:cNvSpPr txBox="1"/>
          <p:nvPr/>
        </p:nvSpPr>
        <p:spPr>
          <a:xfrm>
            <a:off x="838200" y="5292546"/>
            <a:ext cx="11209421" cy="1200329"/>
          </a:xfrm>
          <a:prstGeom prst="rect">
            <a:avLst/>
          </a:prstGeom>
          <a:noFill/>
        </p:spPr>
        <p:txBody>
          <a:bodyPr wrap="square">
            <a:spAutoFit/>
          </a:bodyPr>
          <a:lstStyle/>
          <a:p>
            <a:r>
              <a:rPr lang="en-US" dirty="0"/>
              <a:t>Sonja </a:t>
            </a:r>
            <a:r>
              <a:rPr lang="en-US" dirty="0" err="1"/>
              <a:t>Jerak-Zuiderent</a:t>
            </a:r>
            <a:r>
              <a:rPr lang="en-US" dirty="0"/>
              <a:t>, 2018, review of María Puig de la </a:t>
            </a:r>
            <a:r>
              <a:rPr lang="en-US" dirty="0" err="1"/>
              <a:t>Bellacasa</a:t>
            </a:r>
            <a:r>
              <a:rPr lang="en-US" dirty="0"/>
              <a:t> (2017) Matters of Care. </a:t>
            </a:r>
            <a:r>
              <a:rPr lang="en-US" dirty="0">
                <a:hlinkClick r:id="rId2"/>
              </a:rPr>
              <a:t>https://www.researchgate.net/publication/325218986_Maria_Puig_de_la_Bellacasa_2017_Matters_of_Care_Speculative_Ethics_in_More_Than_Human_Worlds_Minneapolis_and_London_University_of_Minnesota_Press_265_pages_ISBN_978-1-5179-0065-6</a:t>
            </a:r>
            <a:r>
              <a:rPr lang="en-US" dirty="0"/>
              <a:t> </a:t>
            </a:r>
          </a:p>
        </p:txBody>
      </p:sp>
      <p:pic>
        <p:nvPicPr>
          <p:cNvPr id="9" name="Picture 8">
            <a:extLst>
              <a:ext uri="{FF2B5EF4-FFF2-40B4-BE49-F238E27FC236}">
                <a16:creationId xmlns:a16="http://schemas.microsoft.com/office/drawing/2014/main" id="{600CFF34-DD71-4730-B1FB-1E219ADBDD32}"/>
              </a:ext>
            </a:extLst>
          </p:cNvPr>
          <p:cNvPicPr>
            <a:picLocks noChangeAspect="1"/>
          </p:cNvPicPr>
          <p:nvPr/>
        </p:nvPicPr>
        <p:blipFill>
          <a:blip r:embed="rId3"/>
          <a:stretch>
            <a:fillRect/>
          </a:stretch>
        </p:blipFill>
        <p:spPr>
          <a:xfrm>
            <a:off x="8694230" y="1933909"/>
            <a:ext cx="2181922" cy="3070487"/>
          </a:xfrm>
          <a:prstGeom prst="rect">
            <a:avLst/>
          </a:prstGeom>
        </p:spPr>
      </p:pic>
    </p:spTree>
    <p:extLst>
      <p:ext uri="{BB962C8B-B14F-4D97-AF65-F5344CB8AC3E}">
        <p14:creationId xmlns:p14="http://schemas.microsoft.com/office/powerpoint/2010/main" val="214904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DA7F-53A3-4A70-A99D-79148AB6665A}"/>
              </a:ext>
            </a:extLst>
          </p:cNvPr>
          <p:cNvSpPr>
            <a:spLocks noGrp="1"/>
          </p:cNvSpPr>
          <p:nvPr>
            <p:ph type="title"/>
          </p:nvPr>
        </p:nvSpPr>
        <p:spPr/>
        <p:txBody>
          <a:bodyPr/>
          <a:lstStyle/>
          <a:p>
            <a:r>
              <a:rPr lang="en-US" dirty="0"/>
              <a:t>The Ethical Concept of Care</a:t>
            </a:r>
          </a:p>
        </p:txBody>
      </p:sp>
      <p:sp>
        <p:nvSpPr>
          <p:cNvPr id="3" name="Content Placeholder 2">
            <a:extLst>
              <a:ext uri="{FF2B5EF4-FFF2-40B4-BE49-F238E27FC236}">
                <a16:creationId xmlns:a16="http://schemas.microsoft.com/office/drawing/2014/main" id="{2E9BB877-720C-4D93-B867-0329ED61F3E0}"/>
              </a:ext>
            </a:extLst>
          </p:cNvPr>
          <p:cNvSpPr>
            <a:spLocks noGrp="1"/>
          </p:cNvSpPr>
          <p:nvPr>
            <p:ph idx="1"/>
          </p:nvPr>
        </p:nvSpPr>
        <p:spPr/>
        <p:txBody>
          <a:bodyPr>
            <a:normAutofit/>
          </a:bodyPr>
          <a:lstStyle/>
          <a:p>
            <a:r>
              <a:rPr lang="en-CA" dirty="0"/>
              <a:t>Wikipedia: “</a:t>
            </a:r>
            <a:r>
              <a:rPr lang="en-US" dirty="0"/>
              <a:t>The ethics of care is a normative ethical theory that holds that moral action centers on interpersonal relationships and care or benevolence as a virtue.”</a:t>
            </a:r>
          </a:p>
          <a:p>
            <a:r>
              <a:rPr lang="en-US" dirty="0"/>
              <a:t>Some assumptions of the theory are basic:</a:t>
            </a:r>
          </a:p>
          <a:p>
            <a:pPr lvl="1"/>
            <a:r>
              <a:rPr lang="en-US" dirty="0"/>
              <a:t>Persons are understood to have varying degrees of dependence and interdependence on one another.</a:t>
            </a:r>
          </a:p>
          <a:p>
            <a:pPr lvl="1"/>
            <a:r>
              <a:rPr lang="en-US" dirty="0"/>
              <a:t>Other individuals affected by the consequences of one's choices deserve consideration in proportion to their vulnerability.</a:t>
            </a:r>
          </a:p>
          <a:p>
            <a:pPr lvl="1"/>
            <a:r>
              <a:rPr lang="en-US" dirty="0"/>
              <a:t>Situational details determine how to safeguard and promote the interests of those involved.</a:t>
            </a:r>
          </a:p>
        </p:txBody>
      </p:sp>
      <p:sp>
        <p:nvSpPr>
          <p:cNvPr id="5" name="TextBox 4">
            <a:extLst>
              <a:ext uri="{FF2B5EF4-FFF2-40B4-BE49-F238E27FC236}">
                <a16:creationId xmlns:a16="http://schemas.microsoft.com/office/drawing/2014/main" id="{9A2C01D8-45C4-4A00-8240-AF9FFD65D613}"/>
              </a:ext>
            </a:extLst>
          </p:cNvPr>
          <p:cNvSpPr txBox="1"/>
          <p:nvPr/>
        </p:nvSpPr>
        <p:spPr>
          <a:xfrm>
            <a:off x="838200" y="6308209"/>
            <a:ext cx="6093618" cy="369332"/>
          </a:xfrm>
          <a:prstGeom prst="rect">
            <a:avLst/>
          </a:prstGeom>
          <a:noFill/>
        </p:spPr>
        <p:txBody>
          <a:bodyPr wrap="square">
            <a:spAutoFit/>
          </a:bodyPr>
          <a:lstStyle/>
          <a:p>
            <a:r>
              <a:rPr lang="en-US" dirty="0">
                <a:hlinkClick r:id="rId2"/>
              </a:rPr>
              <a:t>https://en.wikipedia.org/wiki/Ethics_of_care</a:t>
            </a:r>
            <a:r>
              <a:rPr lang="en-US" dirty="0"/>
              <a:t> </a:t>
            </a:r>
          </a:p>
        </p:txBody>
      </p:sp>
    </p:spTree>
    <p:extLst>
      <p:ext uri="{BB962C8B-B14F-4D97-AF65-F5344CB8AC3E}">
        <p14:creationId xmlns:p14="http://schemas.microsoft.com/office/powerpoint/2010/main" val="459154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7BBC-0667-4B42-99A0-AD51E30475B9}"/>
              </a:ext>
            </a:extLst>
          </p:cNvPr>
          <p:cNvSpPr>
            <a:spLocks noGrp="1"/>
          </p:cNvSpPr>
          <p:nvPr>
            <p:ph type="title"/>
          </p:nvPr>
        </p:nvSpPr>
        <p:spPr/>
        <p:txBody>
          <a:bodyPr/>
          <a:lstStyle/>
          <a:p>
            <a:r>
              <a:rPr lang="en-CA" dirty="0"/>
              <a:t>Kohlberg’s Six Stages of Moral Development</a:t>
            </a:r>
            <a:endParaRPr lang="en-US" dirty="0"/>
          </a:p>
        </p:txBody>
      </p:sp>
      <p:pic>
        <p:nvPicPr>
          <p:cNvPr id="5" name="Content Placeholder 4" descr="A picture containing text, toy&#10;&#10;Description automatically generated">
            <a:extLst>
              <a:ext uri="{FF2B5EF4-FFF2-40B4-BE49-F238E27FC236}">
                <a16:creationId xmlns:a16="http://schemas.microsoft.com/office/drawing/2014/main" id="{C3D738B0-41A8-4D9E-B34C-8AB26338F4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5660" y="1434400"/>
            <a:ext cx="7113844" cy="4742563"/>
          </a:xfrm>
        </p:spPr>
      </p:pic>
      <p:sp>
        <p:nvSpPr>
          <p:cNvPr id="7" name="TextBox 6">
            <a:extLst>
              <a:ext uri="{FF2B5EF4-FFF2-40B4-BE49-F238E27FC236}">
                <a16:creationId xmlns:a16="http://schemas.microsoft.com/office/drawing/2014/main" id="{6095538D-B3DE-4C8A-BFA6-ADC643749172}"/>
              </a:ext>
            </a:extLst>
          </p:cNvPr>
          <p:cNvSpPr txBox="1"/>
          <p:nvPr/>
        </p:nvSpPr>
        <p:spPr>
          <a:xfrm>
            <a:off x="561415" y="6319682"/>
            <a:ext cx="8138832" cy="369332"/>
          </a:xfrm>
          <a:prstGeom prst="rect">
            <a:avLst/>
          </a:prstGeom>
          <a:noFill/>
        </p:spPr>
        <p:txBody>
          <a:bodyPr wrap="square">
            <a:spAutoFit/>
          </a:bodyPr>
          <a:lstStyle/>
          <a:p>
            <a:r>
              <a:rPr lang="en-US" dirty="0">
                <a:hlinkClick r:id="rId3"/>
              </a:rPr>
              <a:t>https://www.verywellmind.com/kohlbergs-theory-of-moral-development-2795071</a:t>
            </a:r>
            <a:r>
              <a:rPr lang="en-US" dirty="0"/>
              <a:t> </a:t>
            </a:r>
          </a:p>
        </p:txBody>
      </p:sp>
    </p:spTree>
    <p:extLst>
      <p:ext uri="{BB962C8B-B14F-4D97-AF65-F5344CB8AC3E}">
        <p14:creationId xmlns:p14="http://schemas.microsoft.com/office/powerpoint/2010/main" val="1532195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5AEA2B-7C3E-4BDD-835D-B4D2CBF5CCD2}"/>
              </a:ext>
            </a:extLst>
          </p:cNvPr>
          <p:cNvPicPr>
            <a:picLocks noChangeAspect="1"/>
          </p:cNvPicPr>
          <p:nvPr/>
        </p:nvPicPr>
        <p:blipFill>
          <a:blip r:embed="rId2"/>
          <a:stretch>
            <a:fillRect/>
          </a:stretch>
        </p:blipFill>
        <p:spPr>
          <a:xfrm>
            <a:off x="-943570" y="2276178"/>
            <a:ext cx="6400800" cy="3543300"/>
          </a:xfrm>
          <a:prstGeom prst="rect">
            <a:avLst/>
          </a:prstGeom>
        </p:spPr>
      </p:pic>
      <p:sp>
        <p:nvSpPr>
          <p:cNvPr id="2" name="Title 1">
            <a:extLst>
              <a:ext uri="{FF2B5EF4-FFF2-40B4-BE49-F238E27FC236}">
                <a16:creationId xmlns:a16="http://schemas.microsoft.com/office/drawing/2014/main" id="{CD326C87-9252-4C06-BF58-D75EB7F10FC1}"/>
              </a:ext>
            </a:extLst>
          </p:cNvPr>
          <p:cNvSpPr>
            <a:spLocks noGrp="1"/>
          </p:cNvSpPr>
          <p:nvPr>
            <p:ph type="title"/>
          </p:nvPr>
        </p:nvSpPr>
        <p:spPr/>
        <p:txBody>
          <a:bodyPr/>
          <a:lstStyle/>
          <a:p>
            <a:r>
              <a:rPr lang="en-US" dirty="0"/>
              <a:t>In a Different Voice</a:t>
            </a:r>
          </a:p>
        </p:txBody>
      </p:sp>
      <p:sp>
        <p:nvSpPr>
          <p:cNvPr id="3" name="Content Placeholder 2">
            <a:extLst>
              <a:ext uri="{FF2B5EF4-FFF2-40B4-BE49-F238E27FC236}">
                <a16:creationId xmlns:a16="http://schemas.microsoft.com/office/drawing/2014/main" id="{B8EADF1A-08E5-4D1B-B90A-CF1D0F7AB72F}"/>
              </a:ext>
            </a:extLst>
          </p:cNvPr>
          <p:cNvSpPr>
            <a:spLocks noGrp="1"/>
          </p:cNvSpPr>
          <p:nvPr>
            <p:ph idx="1"/>
          </p:nvPr>
        </p:nvSpPr>
        <p:spPr>
          <a:xfrm>
            <a:off x="3709987" y="1818371"/>
            <a:ext cx="8191500" cy="4351338"/>
          </a:xfrm>
        </p:spPr>
        <p:txBody>
          <a:bodyPr>
            <a:normAutofit/>
          </a:bodyPr>
          <a:lstStyle/>
          <a:p>
            <a:r>
              <a:rPr lang="en-US" dirty="0"/>
              <a:t>“In </a:t>
            </a:r>
            <a:r>
              <a:rPr lang="en-US" i="1" dirty="0"/>
              <a:t>In a Different Voice: Psychological Theory and Women’s Development</a:t>
            </a:r>
            <a:r>
              <a:rPr lang="en-US" dirty="0"/>
              <a:t> (1982), Carol Gilligan identified a kind of moral reasoning that was based on an ethic of care rather than an ethic of justice.”</a:t>
            </a:r>
          </a:p>
          <a:p>
            <a:pPr lvl="1"/>
            <a:r>
              <a:rPr lang="en-US" dirty="0"/>
              <a:t>Developed “primarily” through a woman’s voice </a:t>
            </a:r>
            <a:r>
              <a:rPr lang="en-US" sz="2000" dirty="0"/>
              <a:t>(v. Kohlberg)</a:t>
            </a:r>
            <a:endParaRPr lang="en-US" dirty="0"/>
          </a:p>
          <a:p>
            <a:pPr lvl="1"/>
            <a:r>
              <a:rPr lang="en-US" dirty="0"/>
              <a:t>Stages of care: for the self, for the other, both (balanced) based on a criticism of Kohlberg’s six stages (that advance to e.g. deontology or social contract)</a:t>
            </a:r>
          </a:p>
          <a:p>
            <a:pPr lvl="1"/>
            <a:r>
              <a:rPr lang="en-US" dirty="0"/>
              <a:t>“Women are more likely to make moral decisions based on issues of care, inclusion, and personal connection, rather than on a more abstract and distant notion of justice.”</a:t>
            </a:r>
          </a:p>
        </p:txBody>
      </p:sp>
      <p:sp>
        <p:nvSpPr>
          <p:cNvPr id="5" name="TextBox 4">
            <a:extLst>
              <a:ext uri="{FF2B5EF4-FFF2-40B4-BE49-F238E27FC236}">
                <a16:creationId xmlns:a16="http://schemas.microsoft.com/office/drawing/2014/main" id="{4E094110-61D0-47BA-B2C4-E2CEA366B404}"/>
              </a:ext>
            </a:extLst>
          </p:cNvPr>
          <p:cNvSpPr txBox="1"/>
          <p:nvPr/>
        </p:nvSpPr>
        <p:spPr>
          <a:xfrm>
            <a:off x="403623" y="6169709"/>
            <a:ext cx="10515600" cy="369332"/>
          </a:xfrm>
          <a:prstGeom prst="rect">
            <a:avLst/>
          </a:prstGeom>
          <a:noFill/>
        </p:spPr>
        <p:txBody>
          <a:bodyPr wrap="square">
            <a:spAutoFit/>
          </a:bodyPr>
          <a:lstStyle/>
          <a:p>
            <a:r>
              <a:rPr lang="en-US" dirty="0">
                <a:hlinkClick r:id="rId3"/>
              </a:rPr>
              <a:t>https://www.encyclopedia.com/people/history/historians-miscellaneous-biographies/carol-gilligan</a:t>
            </a:r>
            <a:r>
              <a:rPr lang="en-US" dirty="0"/>
              <a:t> </a:t>
            </a:r>
          </a:p>
        </p:txBody>
      </p:sp>
    </p:spTree>
    <p:extLst>
      <p:ext uri="{BB962C8B-B14F-4D97-AF65-F5344CB8AC3E}">
        <p14:creationId xmlns:p14="http://schemas.microsoft.com/office/powerpoint/2010/main" val="717260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770A2142-5B82-4680-BA05-62BA9E801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643" y="3262560"/>
            <a:ext cx="5410200" cy="2910840"/>
          </a:xfrm>
          <a:prstGeom prst="rect">
            <a:avLst/>
          </a:prstGeom>
        </p:spPr>
      </p:pic>
      <p:sp>
        <p:nvSpPr>
          <p:cNvPr id="2" name="Title 1">
            <a:extLst>
              <a:ext uri="{FF2B5EF4-FFF2-40B4-BE49-F238E27FC236}">
                <a16:creationId xmlns:a16="http://schemas.microsoft.com/office/drawing/2014/main" id="{5DAF97C0-E62C-4CF0-9B17-92CE1C039C76}"/>
              </a:ext>
            </a:extLst>
          </p:cNvPr>
          <p:cNvSpPr>
            <a:spLocks noGrp="1"/>
          </p:cNvSpPr>
          <p:nvPr>
            <p:ph type="title"/>
          </p:nvPr>
        </p:nvSpPr>
        <p:spPr/>
        <p:txBody>
          <a:bodyPr/>
          <a:lstStyle/>
          <a:p>
            <a:r>
              <a:rPr lang="en-CA" dirty="0"/>
              <a:t>Felt Need (2) </a:t>
            </a:r>
            <a:endParaRPr lang="en-US" dirty="0"/>
          </a:p>
        </p:txBody>
      </p:sp>
      <p:sp>
        <p:nvSpPr>
          <p:cNvPr id="3" name="Content Placeholder 2">
            <a:extLst>
              <a:ext uri="{FF2B5EF4-FFF2-40B4-BE49-F238E27FC236}">
                <a16:creationId xmlns:a16="http://schemas.microsoft.com/office/drawing/2014/main" id="{ADB5FFC0-E5D1-4F58-8A15-2F33012CD167}"/>
              </a:ext>
            </a:extLst>
          </p:cNvPr>
          <p:cNvSpPr>
            <a:spLocks noGrp="1"/>
          </p:cNvSpPr>
          <p:nvPr>
            <p:ph idx="1"/>
          </p:nvPr>
        </p:nvSpPr>
        <p:spPr/>
        <p:txBody>
          <a:bodyPr/>
          <a:lstStyle/>
          <a:p>
            <a:pPr marL="0" indent="0">
              <a:buNone/>
            </a:pPr>
            <a:r>
              <a:rPr lang="en-CA" dirty="0" err="1"/>
              <a:t>Noddings</a:t>
            </a:r>
            <a:r>
              <a:rPr lang="en-CA" dirty="0"/>
              <a:t>: “</a:t>
            </a:r>
            <a:r>
              <a:rPr lang="en-US" dirty="0"/>
              <a:t>Gilligan described a morality based on the recognition of needs, relation, and response. Women who speak in the different voice refuse to leave themselves, their loved ones, and connections out of their moral reasoning.”</a:t>
            </a:r>
          </a:p>
        </p:txBody>
      </p:sp>
      <p:sp>
        <p:nvSpPr>
          <p:cNvPr id="5" name="TextBox 4">
            <a:extLst>
              <a:ext uri="{FF2B5EF4-FFF2-40B4-BE49-F238E27FC236}">
                <a16:creationId xmlns:a16="http://schemas.microsoft.com/office/drawing/2014/main" id="{52B28108-34E8-4CC6-9D67-11BA91088D70}"/>
              </a:ext>
            </a:extLst>
          </p:cNvPr>
          <p:cNvSpPr txBox="1"/>
          <p:nvPr/>
        </p:nvSpPr>
        <p:spPr>
          <a:xfrm>
            <a:off x="838200" y="5988734"/>
            <a:ext cx="10984832" cy="646331"/>
          </a:xfrm>
          <a:prstGeom prst="rect">
            <a:avLst/>
          </a:prstGeom>
          <a:noFill/>
        </p:spPr>
        <p:txBody>
          <a:bodyPr wrap="square">
            <a:spAutoFit/>
          </a:bodyPr>
          <a:lstStyle/>
          <a:p>
            <a:r>
              <a:rPr lang="en-US" dirty="0">
                <a:hlinkClick r:id="rId3"/>
              </a:rPr>
              <a:t>http://mehrmohammadi.ir/wp-content/uploads/2020/09/The-Challenge-to-Care-in-School-Nel-Noddings.pdf</a:t>
            </a:r>
            <a:endParaRPr lang="en-US" dirty="0"/>
          </a:p>
          <a:p>
            <a:r>
              <a:rPr lang="en-US" dirty="0">
                <a:hlinkClick r:id="rId4"/>
              </a:rPr>
              <a:t>https://nhttac.acf.hhs.gov/soar/eguide/observe/trauma_related_responses</a:t>
            </a:r>
            <a:r>
              <a:rPr lang="en-US" dirty="0"/>
              <a:t>  </a:t>
            </a:r>
          </a:p>
        </p:txBody>
      </p:sp>
    </p:spTree>
    <p:extLst>
      <p:ext uri="{BB962C8B-B14F-4D97-AF65-F5344CB8AC3E}">
        <p14:creationId xmlns:p14="http://schemas.microsoft.com/office/powerpoint/2010/main" val="4217488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790E-277B-4037-9F87-F6473FC7B981}"/>
              </a:ext>
            </a:extLst>
          </p:cNvPr>
          <p:cNvSpPr>
            <a:spLocks noGrp="1"/>
          </p:cNvSpPr>
          <p:nvPr>
            <p:ph type="title"/>
          </p:nvPr>
        </p:nvSpPr>
        <p:spPr/>
        <p:txBody>
          <a:bodyPr/>
          <a:lstStyle/>
          <a:p>
            <a:r>
              <a:rPr lang="en-CA" dirty="0"/>
              <a:t>An Ethics of Care</a:t>
            </a:r>
            <a:endParaRPr lang="en-US" dirty="0"/>
          </a:p>
        </p:txBody>
      </p:sp>
      <p:sp>
        <p:nvSpPr>
          <p:cNvPr id="3" name="Content Placeholder 2">
            <a:extLst>
              <a:ext uri="{FF2B5EF4-FFF2-40B4-BE49-F238E27FC236}">
                <a16:creationId xmlns:a16="http://schemas.microsoft.com/office/drawing/2014/main" id="{7132CCBB-DDBC-4DBD-9D21-C05741190889}"/>
              </a:ext>
            </a:extLst>
          </p:cNvPr>
          <p:cNvSpPr>
            <a:spLocks noGrp="1"/>
          </p:cNvSpPr>
          <p:nvPr>
            <p:ph idx="1"/>
          </p:nvPr>
        </p:nvSpPr>
        <p:spPr>
          <a:xfrm>
            <a:off x="838200" y="1825625"/>
            <a:ext cx="7953103" cy="4351338"/>
          </a:xfrm>
        </p:spPr>
        <p:txBody>
          <a:bodyPr/>
          <a:lstStyle/>
          <a:p>
            <a:pPr marL="0" indent="0">
              <a:buNone/>
            </a:pPr>
            <a:r>
              <a:rPr lang="en-CA" dirty="0"/>
              <a:t>Carol Gilligan: </a:t>
            </a:r>
          </a:p>
          <a:p>
            <a:r>
              <a:rPr lang="en-CA" dirty="0"/>
              <a:t>the ethics of care is “</a:t>
            </a:r>
            <a:r>
              <a:rPr lang="en-US" dirty="0"/>
              <a:t>an ethic grounded in voice and relationships, in the importance of everyone having a voice, being listened to carefully (in their own right and on their own terms) and heard with respect.</a:t>
            </a:r>
          </a:p>
          <a:p>
            <a:r>
              <a:rPr lang="en-US" dirty="0"/>
              <a:t>“An ethics of care directs our attention to the need for responsiveness in relationships (paying attention, listening, responding) and to the costs of losing connection with oneself or with others.”</a:t>
            </a:r>
          </a:p>
        </p:txBody>
      </p:sp>
      <p:sp>
        <p:nvSpPr>
          <p:cNvPr id="5" name="TextBox 4">
            <a:extLst>
              <a:ext uri="{FF2B5EF4-FFF2-40B4-BE49-F238E27FC236}">
                <a16:creationId xmlns:a16="http://schemas.microsoft.com/office/drawing/2014/main" id="{545FD694-73C5-41C7-A585-511B7458A327}"/>
              </a:ext>
            </a:extLst>
          </p:cNvPr>
          <p:cNvSpPr txBox="1"/>
          <p:nvPr/>
        </p:nvSpPr>
        <p:spPr>
          <a:xfrm>
            <a:off x="838200" y="6176963"/>
            <a:ext cx="6093618" cy="369332"/>
          </a:xfrm>
          <a:prstGeom prst="rect">
            <a:avLst/>
          </a:prstGeom>
          <a:noFill/>
        </p:spPr>
        <p:txBody>
          <a:bodyPr wrap="square">
            <a:spAutoFit/>
          </a:bodyPr>
          <a:lstStyle/>
          <a:p>
            <a:r>
              <a:rPr lang="en-US" dirty="0">
                <a:hlinkClick r:id="rId2"/>
              </a:rPr>
              <a:t>https://ethicsofcare.org/carol-gilligan/</a:t>
            </a:r>
            <a:r>
              <a:rPr lang="en-US" dirty="0"/>
              <a:t> </a:t>
            </a:r>
          </a:p>
        </p:txBody>
      </p:sp>
      <p:pic>
        <p:nvPicPr>
          <p:cNvPr id="7" name="Picture 6" descr="A picture containing background pattern&#10;&#10;Description automatically generated">
            <a:extLst>
              <a:ext uri="{FF2B5EF4-FFF2-40B4-BE49-F238E27FC236}">
                <a16:creationId xmlns:a16="http://schemas.microsoft.com/office/drawing/2014/main" id="{22556985-AF3E-4E0F-BB9C-597EF3503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903" y="2364376"/>
            <a:ext cx="2079372" cy="1169647"/>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BB8B7F1F-7DD4-4174-B3C1-41F2D6A69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0904" y="3820886"/>
            <a:ext cx="2079372" cy="1312225"/>
          </a:xfrm>
          <a:prstGeom prst="rect">
            <a:avLst/>
          </a:prstGeom>
        </p:spPr>
      </p:pic>
      <p:pic>
        <p:nvPicPr>
          <p:cNvPr id="11" name="Picture 10" descr="Icon&#10;&#10;Description automatically generated">
            <a:extLst>
              <a:ext uri="{FF2B5EF4-FFF2-40B4-BE49-F238E27FC236}">
                <a16:creationId xmlns:a16="http://schemas.microsoft.com/office/drawing/2014/main" id="{22E8439A-DBC7-4F69-B266-F3F800E3D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0903" y="5393637"/>
            <a:ext cx="1952897" cy="865908"/>
          </a:xfrm>
          <a:prstGeom prst="rect">
            <a:avLst/>
          </a:prstGeom>
        </p:spPr>
      </p:pic>
    </p:spTree>
    <p:extLst>
      <p:ext uri="{BB962C8B-B14F-4D97-AF65-F5344CB8AC3E}">
        <p14:creationId xmlns:p14="http://schemas.microsoft.com/office/powerpoint/2010/main" val="2688348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619B3-F6B1-4317-BD93-AD8371C3F96E}"/>
              </a:ext>
            </a:extLst>
          </p:cNvPr>
          <p:cNvSpPr>
            <a:spLocks noGrp="1"/>
          </p:cNvSpPr>
          <p:nvPr>
            <p:ph type="title"/>
          </p:nvPr>
        </p:nvSpPr>
        <p:spPr/>
        <p:txBody>
          <a:bodyPr/>
          <a:lstStyle/>
          <a:p>
            <a:r>
              <a:rPr lang="en-CA" dirty="0"/>
              <a:t>Identities</a:t>
            </a:r>
            <a:endParaRPr lang="en-US" dirty="0"/>
          </a:p>
        </p:txBody>
      </p:sp>
      <p:sp>
        <p:nvSpPr>
          <p:cNvPr id="3" name="Content Placeholder 2">
            <a:extLst>
              <a:ext uri="{FF2B5EF4-FFF2-40B4-BE49-F238E27FC236}">
                <a16:creationId xmlns:a16="http://schemas.microsoft.com/office/drawing/2014/main" id="{5BC7B8D3-A4D4-4546-95BB-B3548432BE07}"/>
              </a:ext>
            </a:extLst>
          </p:cNvPr>
          <p:cNvSpPr>
            <a:spLocks noGrp="1"/>
          </p:cNvSpPr>
          <p:nvPr>
            <p:ph idx="1"/>
          </p:nvPr>
        </p:nvSpPr>
        <p:spPr/>
        <p:txBody>
          <a:bodyPr/>
          <a:lstStyle/>
          <a:p>
            <a:pPr marL="0" indent="0">
              <a:buNone/>
            </a:pPr>
            <a:r>
              <a:rPr lang="en-CA"/>
              <a:t>Gilligan: male identity based around personal autonomy, freedom, independence, privacy; female identity is based more on a social network of family, friends and community (Pojman &amp; Fieser, p. 176</a:t>
            </a:r>
            <a:r>
              <a:rPr lang="en-US"/>
              <a:t>)</a:t>
            </a:r>
            <a:endParaRPr lang="en-US" dirty="0"/>
          </a:p>
        </p:txBody>
      </p:sp>
      <p:pic>
        <p:nvPicPr>
          <p:cNvPr id="5" name="Picture 4">
            <a:extLst>
              <a:ext uri="{FF2B5EF4-FFF2-40B4-BE49-F238E27FC236}">
                <a16:creationId xmlns:a16="http://schemas.microsoft.com/office/drawing/2014/main" id="{7BBDA7C7-7C6C-4CB4-82FE-FF47B191D1B1}"/>
              </a:ext>
            </a:extLst>
          </p:cNvPr>
          <p:cNvPicPr>
            <a:picLocks noChangeAspect="1"/>
          </p:cNvPicPr>
          <p:nvPr/>
        </p:nvPicPr>
        <p:blipFill>
          <a:blip r:embed="rId2"/>
          <a:stretch>
            <a:fillRect/>
          </a:stretch>
        </p:blipFill>
        <p:spPr>
          <a:xfrm>
            <a:off x="945776" y="3198210"/>
            <a:ext cx="6385726" cy="3294665"/>
          </a:xfrm>
          <a:prstGeom prst="rect">
            <a:avLst/>
          </a:prstGeom>
        </p:spPr>
      </p:pic>
      <p:sp>
        <p:nvSpPr>
          <p:cNvPr id="9" name="TextBox 8">
            <a:extLst>
              <a:ext uri="{FF2B5EF4-FFF2-40B4-BE49-F238E27FC236}">
                <a16:creationId xmlns:a16="http://schemas.microsoft.com/office/drawing/2014/main" id="{E10CF8FB-78AA-4620-97C3-787856029D4D}"/>
              </a:ext>
            </a:extLst>
          </p:cNvPr>
          <p:cNvSpPr txBox="1"/>
          <p:nvPr/>
        </p:nvSpPr>
        <p:spPr>
          <a:xfrm>
            <a:off x="7495721" y="5853797"/>
            <a:ext cx="5422526" cy="646331"/>
          </a:xfrm>
          <a:prstGeom prst="rect">
            <a:avLst/>
          </a:prstGeom>
          <a:noFill/>
        </p:spPr>
        <p:txBody>
          <a:bodyPr wrap="square">
            <a:spAutoFit/>
          </a:bodyPr>
          <a:lstStyle/>
          <a:p>
            <a:r>
              <a:rPr lang="en-US" dirty="0">
                <a:hlinkClick r:id="rId3"/>
              </a:rPr>
              <a:t>https://www.verywellmind.com/what-are-individualistic-cultures-2795273</a:t>
            </a:r>
            <a:r>
              <a:rPr lang="en-US" dirty="0"/>
              <a:t> </a:t>
            </a:r>
          </a:p>
        </p:txBody>
      </p:sp>
    </p:spTree>
    <p:extLst>
      <p:ext uri="{BB962C8B-B14F-4D97-AF65-F5344CB8AC3E}">
        <p14:creationId xmlns:p14="http://schemas.microsoft.com/office/powerpoint/2010/main" val="1484222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3DC33DE-3E66-45B0-BF50-04E9A2DA9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303" y="4740593"/>
            <a:ext cx="6204857" cy="2117407"/>
          </a:xfrm>
          <a:prstGeom prst="rect">
            <a:avLst/>
          </a:prstGeom>
        </p:spPr>
      </p:pic>
      <p:sp>
        <p:nvSpPr>
          <p:cNvPr id="2" name="Title 1">
            <a:extLst>
              <a:ext uri="{FF2B5EF4-FFF2-40B4-BE49-F238E27FC236}">
                <a16:creationId xmlns:a16="http://schemas.microsoft.com/office/drawing/2014/main" id="{4A5FABC6-BDE4-4C80-9CE1-B41DEC8EAD10}"/>
              </a:ext>
            </a:extLst>
          </p:cNvPr>
          <p:cNvSpPr>
            <a:spLocks noGrp="1"/>
          </p:cNvSpPr>
          <p:nvPr>
            <p:ph type="title"/>
          </p:nvPr>
        </p:nvSpPr>
        <p:spPr/>
        <p:txBody>
          <a:bodyPr/>
          <a:lstStyle/>
          <a:p>
            <a:r>
              <a:rPr lang="en-US" dirty="0"/>
              <a:t>Actual Rather than Hypothetical</a:t>
            </a:r>
          </a:p>
        </p:txBody>
      </p:sp>
      <p:sp>
        <p:nvSpPr>
          <p:cNvPr id="3" name="Content Placeholder 2">
            <a:extLst>
              <a:ext uri="{FF2B5EF4-FFF2-40B4-BE49-F238E27FC236}">
                <a16:creationId xmlns:a16="http://schemas.microsoft.com/office/drawing/2014/main" id="{DB38E27B-390F-4257-A846-128FC9D3C96A}"/>
              </a:ext>
            </a:extLst>
          </p:cNvPr>
          <p:cNvSpPr>
            <a:spLocks noGrp="1"/>
          </p:cNvSpPr>
          <p:nvPr>
            <p:ph idx="1"/>
          </p:nvPr>
        </p:nvSpPr>
        <p:spPr/>
        <p:txBody>
          <a:bodyPr/>
          <a:lstStyle/>
          <a:p>
            <a:r>
              <a:rPr lang="en-CA" dirty="0"/>
              <a:t>Gilligan: “</a:t>
            </a:r>
            <a:r>
              <a:rPr lang="en-US" dirty="0"/>
              <a:t>My research focused on actual rather than hypothetical situations of moral conflict and choice”</a:t>
            </a:r>
          </a:p>
          <a:p>
            <a:r>
              <a:rPr lang="en-US" dirty="0"/>
              <a:t>“I was impelled to write about an ethics of care by the disparities I heard between the voice of moral theories and the voices of people on the ground.”</a:t>
            </a:r>
          </a:p>
          <a:p>
            <a:r>
              <a:rPr lang="en-US" dirty="0"/>
              <a:t>“Its logic is inductive, contextual, psychological, rather than deductive or mathematical.”</a:t>
            </a:r>
          </a:p>
          <a:p>
            <a:pPr marL="0" indent="0">
              <a:buNone/>
            </a:pPr>
            <a:endParaRPr lang="en-US" dirty="0"/>
          </a:p>
        </p:txBody>
      </p:sp>
      <p:sp>
        <p:nvSpPr>
          <p:cNvPr id="5" name="TextBox 4">
            <a:extLst>
              <a:ext uri="{FF2B5EF4-FFF2-40B4-BE49-F238E27FC236}">
                <a16:creationId xmlns:a16="http://schemas.microsoft.com/office/drawing/2014/main" id="{F73CCEF8-A14F-4085-8D61-AB29A6059F83}"/>
              </a:ext>
            </a:extLst>
          </p:cNvPr>
          <p:cNvSpPr txBox="1"/>
          <p:nvPr/>
        </p:nvSpPr>
        <p:spPr>
          <a:xfrm>
            <a:off x="838200" y="5992297"/>
            <a:ext cx="6093618" cy="369332"/>
          </a:xfrm>
          <a:prstGeom prst="rect">
            <a:avLst/>
          </a:prstGeom>
          <a:noFill/>
        </p:spPr>
        <p:txBody>
          <a:bodyPr wrap="square">
            <a:spAutoFit/>
          </a:bodyPr>
          <a:lstStyle/>
          <a:p>
            <a:r>
              <a:rPr lang="en-US" dirty="0">
                <a:hlinkClick r:id="rId3"/>
              </a:rPr>
              <a:t>https://ethicsofcare.org/carol-gilligan/</a:t>
            </a:r>
            <a:r>
              <a:rPr lang="en-US" dirty="0"/>
              <a:t> </a:t>
            </a:r>
          </a:p>
        </p:txBody>
      </p:sp>
    </p:spTree>
    <p:extLst>
      <p:ext uri="{BB962C8B-B14F-4D97-AF65-F5344CB8AC3E}">
        <p14:creationId xmlns:p14="http://schemas.microsoft.com/office/powerpoint/2010/main" val="373841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0763-8874-4389-9034-FC48A91009F0}"/>
              </a:ext>
            </a:extLst>
          </p:cNvPr>
          <p:cNvSpPr>
            <a:spLocks noGrp="1"/>
          </p:cNvSpPr>
          <p:nvPr>
            <p:ph type="title"/>
          </p:nvPr>
        </p:nvSpPr>
        <p:spPr/>
        <p:txBody>
          <a:bodyPr/>
          <a:lstStyle/>
          <a:p>
            <a:r>
              <a:rPr lang="en-CA" dirty="0"/>
              <a:t>Relations vs Judgements</a:t>
            </a:r>
            <a:endParaRPr lang="en-US" dirty="0"/>
          </a:p>
        </p:txBody>
      </p:sp>
      <p:sp>
        <p:nvSpPr>
          <p:cNvPr id="3" name="Content Placeholder 2">
            <a:extLst>
              <a:ext uri="{FF2B5EF4-FFF2-40B4-BE49-F238E27FC236}">
                <a16:creationId xmlns:a16="http://schemas.microsoft.com/office/drawing/2014/main" id="{3C689D86-4205-4422-95DD-9CBA444B7166}"/>
              </a:ext>
            </a:extLst>
          </p:cNvPr>
          <p:cNvSpPr>
            <a:spLocks noGrp="1"/>
          </p:cNvSpPr>
          <p:nvPr>
            <p:ph idx="1"/>
          </p:nvPr>
        </p:nvSpPr>
        <p:spPr>
          <a:xfrm>
            <a:off x="5701552" y="1825625"/>
            <a:ext cx="5652247" cy="4351338"/>
          </a:xfrm>
        </p:spPr>
        <p:txBody>
          <a:bodyPr/>
          <a:lstStyle/>
          <a:p>
            <a:pPr marL="0" indent="0">
              <a:buNone/>
            </a:pPr>
            <a:r>
              <a:rPr lang="en-CA" dirty="0"/>
              <a:t>Gilligan: woman see morality as based within the context of personal relations, as opposed to the male perspective based on making judgements within a rational decision-making framework (Pojman &amp; </a:t>
            </a:r>
            <a:r>
              <a:rPr lang="en-CA" dirty="0" err="1"/>
              <a:t>Fieser</a:t>
            </a:r>
            <a:r>
              <a:rPr lang="en-CA" dirty="0"/>
              <a:t>, p. 176</a:t>
            </a:r>
            <a:r>
              <a:rPr lang="en-US" dirty="0"/>
              <a:t>)</a:t>
            </a:r>
          </a:p>
        </p:txBody>
      </p:sp>
      <p:pic>
        <p:nvPicPr>
          <p:cNvPr id="5" name="Picture 4" descr="Diagram, text&#10;&#10;Description automatically generated">
            <a:extLst>
              <a:ext uri="{FF2B5EF4-FFF2-40B4-BE49-F238E27FC236}">
                <a16:creationId xmlns:a16="http://schemas.microsoft.com/office/drawing/2014/main" id="{5461EC31-8DFA-405D-8F49-1A3240778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04999"/>
            <a:ext cx="4473388" cy="4883611"/>
          </a:xfrm>
          <a:prstGeom prst="rect">
            <a:avLst/>
          </a:prstGeom>
        </p:spPr>
      </p:pic>
      <p:sp>
        <p:nvSpPr>
          <p:cNvPr id="7" name="TextBox 6">
            <a:extLst>
              <a:ext uri="{FF2B5EF4-FFF2-40B4-BE49-F238E27FC236}">
                <a16:creationId xmlns:a16="http://schemas.microsoft.com/office/drawing/2014/main" id="{EC8E7336-F9E1-4A07-9110-342808126F62}"/>
              </a:ext>
            </a:extLst>
          </p:cNvPr>
          <p:cNvSpPr txBox="1"/>
          <p:nvPr/>
        </p:nvSpPr>
        <p:spPr>
          <a:xfrm>
            <a:off x="4649321" y="6123543"/>
            <a:ext cx="6098240" cy="369332"/>
          </a:xfrm>
          <a:prstGeom prst="rect">
            <a:avLst/>
          </a:prstGeom>
          <a:noFill/>
        </p:spPr>
        <p:txBody>
          <a:bodyPr wrap="square">
            <a:spAutoFit/>
          </a:bodyPr>
          <a:lstStyle/>
          <a:p>
            <a:r>
              <a:rPr lang="en-US" dirty="0">
                <a:hlinkClick r:id="rId3"/>
              </a:rPr>
              <a:t>https://journals.aom.org/doi/10.5465/amr.2010.0466</a:t>
            </a:r>
            <a:r>
              <a:rPr lang="en-US" dirty="0"/>
              <a:t> </a:t>
            </a:r>
          </a:p>
        </p:txBody>
      </p:sp>
    </p:spTree>
    <p:extLst>
      <p:ext uri="{BB962C8B-B14F-4D97-AF65-F5344CB8AC3E}">
        <p14:creationId xmlns:p14="http://schemas.microsoft.com/office/powerpoint/2010/main" val="3824800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DC95-5DDB-4ADA-AB61-29C1976C768E}"/>
              </a:ext>
            </a:extLst>
          </p:cNvPr>
          <p:cNvSpPr>
            <a:spLocks noGrp="1"/>
          </p:cNvSpPr>
          <p:nvPr>
            <p:ph type="title"/>
          </p:nvPr>
        </p:nvSpPr>
        <p:spPr/>
        <p:txBody>
          <a:bodyPr/>
          <a:lstStyle/>
          <a:p>
            <a:r>
              <a:rPr lang="en-CA" dirty="0"/>
              <a:t>Caveats</a:t>
            </a:r>
            <a:endParaRPr lang="en-US" dirty="0"/>
          </a:p>
        </p:txBody>
      </p:sp>
      <p:sp>
        <p:nvSpPr>
          <p:cNvPr id="3" name="Content Placeholder 2">
            <a:extLst>
              <a:ext uri="{FF2B5EF4-FFF2-40B4-BE49-F238E27FC236}">
                <a16:creationId xmlns:a16="http://schemas.microsoft.com/office/drawing/2014/main" id="{6EB6FE74-E33E-4022-AE57-C41F843DD693}"/>
              </a:ext>
            </a:extLst>
          </p:cNvPr>
          <p:cNvSpPr>
            <a:spLocks noGrp="1"/>
          </p:cNvSpPr>
          <p:nvPr>
            <p:ph idx="1"/>
          </p:nvPr>
        </p:nvSpPr>
        <p:spPr/>
        <p:txBody>
          <a:bodyPr/>
          <a:lstStyle/>
          <a:p>
            <a:r>
              <a:rPr lang="en-CA" dirty="0"/>
              <a:t>American</a:t>
            </a:r>
          </a:p>
          <a:p>
            <a:r>
              <a:rPr lang="en-CA" dirty="0"/>
              <a:t>Western</a:t>
            </a:r>
          </a:p>
          <a:p>
            <a:r>
              <a:rPr lang="en-CA" dirty="0"/>
              <a:t>Male</a:t>
            </a:r>
          </a:p>
          <a:p>
            <a:r>
              <a:rPr lang="en-CA" dirty="0"/>
              <a:t>Interpretive</a:t>
            </a:r>
            <a:endParaRPr lang="en-US" dirty="0"/>
          </a:p>
        </p:txBody>
      </p:sp>
      <p:pic>
        <p:nvPicPr>
          <p:cNvPr id="4" name="Picture 3">
            <a:extLst>
              <a:ext uri="{FF2B5EF4-FFF2-40B4-BE49-F238E27FC236}">
                <a16:creationId xmlns:a16="http://schemas.microsoft.com/office/drawing/2014/main" id="{46B4B1F3-9ED6-45A7-9105-5B413AB06475}"/>
              </a:ext>
            </a:extLst>
          </p:cNvPr>
          <p:cNvPicPr>
            <a:picLocks noChangeAspect="1"/>
          </p:cNvPicPr>
          <p:nvPr/>
        </p:nvPicPr>
        <p:blipFill>
          <a:blip r:embed="rId2"/>
          <a:stretch>
            <a:fillRect/>
          </a:stretch>
        </p:blipFill>
        <p:spPr>
          <a:xfrm>
            <a:off x="3538025" y="1222571"/>
            <a:ext cx="7620000" cy="3371850"/>
          </a:xfrm>
          <a:prstGeom prst="rect">
            <a:avLst/>
          </a:prstGeom>
        </p:spPr>
      </p:pic>
      <p:sp>
        <p:nvSpPr>
          <p:cNvPr id="6" name="TextBox 5">
            <a:extLst>
              <a:ext uri="{FF2B5EF4-FFF2-40B4-BE49-F238E27FC236}">
                <a16:creationId xmlns:a16="http://schemas.microsoft.com/office/drawing/2014/main" id="{D71F60C5-991D-4E87-81CB-7905F53608D2}"/>
              </a:ext>
            </a:extLst>
          </p:cNvPr>
          <p:cNvSpPr txBox="1"/>
          <p:nvPr/>
        </p:nvSpPr>
        <p:spPr>
          <a:xfrm>
            <a:off x="838200" y="5988734"/>
            <a:ext cx="9108688" cy="369332"/>
          </a:xfrm>
          <a:prstGeom prst="rect">
            <a:avLst/>
          </a:prstGeom>
          <a:noFill/>
        </p:spPr>
        <p:txBody>
          <a:bodyPr wrap="square">
            <a:spAutoFit/>
          </a:bodyPr>
          <a:lstStyle/>
          <a:p>
            <a:r>
              <a:rPr lang="en-US" dirty="0"/>
              <a:t>Image: </a:t>
            </a:r>
            <a:r>
              <a:rPr lang="en-US" dirty="0">
                <a:hlinkClick r:id="rId3"/>
              </a:rPr>
              <a:t>https://www.cognitivefxusa.com/blog/neuroplasticity-treatment-for-concussions</a:t>
            </a:r>
            <a:r>
              <a:rPr lang="en-US" dirty="0"/>
              <a:t>   </a:t>
            </a:r>
          </a:p>
        </p:txBody>
      </p:sp>
    </p:spTree>
    <p:extLst>
      <p:ext uri="{BB962C8B-B14F-4D97-AF65-F5344CB8AC3E}">
        <p14:creationId xmlns:p14="http://schemas.microsoft.com/office/powerpoint/2010/main" val="7230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940F-E7E3-49D5-92B3-2BE6CBB51521}"/>
              </a:ext>
            </a:extLst>
          </p:cNvPr>
          <p:cNvSpPr>
            <a:spLocks noGrp="1"/>
          </p:cNvSpPr>
          <p:nvPr>
            <p:ph type="title"/>
          </p:nvPr>
        </p:nvSpPr>
        <p:spPr/>
        <p:txBody>
          <a:bodyPr/>
          <a:lstStyle/>
          <a:p>
            <a:r>
              <a:rPr lang="en-CA" dirty="0"/>
              <a:t>The Role of Dependence</a:t>
            </a:r>
            <a:endParaRPr lang="en-US" dirty="0"/>
          </a:p>
        </p:txBody>
      </p:sp>
      <p:sp>
        <p:nvSpPr>
          <p:cNvPr id="3" name="Content Placeholder 2">
            <a:extLst>
              <a:ext uri="{FF2B5EF4-FFF2-40B4-BE49-F238E27FC236}">
                <a16:creationId xmlns:a16="http://schemas.microsoft.com/office/drawing/2014/main" id="{345054D0-4941-4228-A542-A29F34885D0C}"/>
              </a:ext>
            </a:extLst>
          </p:cNvPr>
          <p:cNvSpPr>
            <a:spLocks noGrp="1"/>
          </p:cNvSpPr>
          <p:nvPr>
            <p:ph idx="1"/>
          </p:nvPr>
        </p:nvSpPr>
        <p:spPr>
          <a:xfrm>
            <a:off x="4034118" y="1825625"/>
            <a:ext cx="7319682" cy="4351338"/>
          </a:xfrm>
        </p:spPr>
        <p:txBody>
          <a:bodyPr/>
          <a:lstStyle/>
          <a:p>
            <a:pPr marL="0" indent="0">
              <a:buNone/>
            </a:pPr>
            <a:r>
              <a:rPr lang="en-CA" dirty="0"/>
              <a:t>Gilligan: the female view of morality is based on vulnerability and dependence, while the male orientation emphasizes rational, courageous and fully informed people</a:t>
            </a:r>
          </a:p>
          <a:p>
            <a:pPr marL="0" indent="0">
              <a:buNone/>
            </a:pPr>
            <a:r>
              <a:rPr lang="en-CA" dirty="0"/>
              <a:t>Miller: </a:t>
            </a:r>
            <a:r>
              <a:rPr lang="en-US" dirty="0"/>
              <a:t>Wonder Woman’s Inversion of Oppression. (c.f. Wonder Woman as a U.N. ambassador for empowering girls and women)</a:t>
            </a:r>
          </a:p>
        </p:txBody>
      </p:sp>
      <p:sp>
        <p:nvSpPr>
          <p:cNvPr id="7" name="TextBox 6">
            <a:extLst>
              <a:ext uri="{FF2B5EF4-FFF2-40B4-BE49-F238E27FC236}">
                <a16:creationId xmlns:a16="http://schemas.microsoft.com/office/drawing/2014/main" id="{E0A097C7-963B-49F2-BCAE-04E9FD367FD5}"/>
              </a:ext>
            </a:extLst>
          </p:cNvPr>
          <p:cNvSpPr txBox="1"/>
          <p:nvPr/>
        </p:nvSpPr>
        <p:spPr>
          <a:xfrm>
            <a:off x="838199" y="5781737"/>
            <a:ext cx="10201835" cy="923330"/>
          </a:xfrm>
          <a:prstGeom prst="rect">
            <a:avLst/>
          </a:prstGeom>
          <a:noFill/>
        </p:spPr>
        <p:txBody>
          <a:bodyPr wrap="square">
            <a:spAutoFit/>
          </a:bodyPr>
          <a:lstStyle/>
          <a:p>
            <a:r>
              <a:rPr lang="en-US" dirty="0"/>
              <a:t>Sarah Clark Miller, 2006 </a:t>
            </a:r>
            <a:r>
              <a:rPr lang="en-US" dirty="0">
                <a:hlinkClick r:id="rId2"/>
              </a:rPr>
              <a:t>https://www.academia.edu/9681121/Need_Care_and_Obligation</a:t>
            </a:r>
            <a:endParaRPr lang="en-US" dirty="0"/>
          </a:p>
          <a:p>
            <a:r>
              <a:rPr lang="en-US" dirty="0">
                <a:hlinkClick r:id="rId3"/>
              </a:rPr>
              <a:t>https://philarchive.org/archive/MILFE-7</a:t>
            </a:r>
            <a:r>
              <a:rPr lang="en-US" dirty="0"/>
              <a:t>  </a:t>
            </a:r>
          </a:p>
          <a:p>
            <a:r>
              <a:rPr lang="en-US" dirty="0">
                <a:hlinkClick r:id="rId4"/>
              </a:rPr>
              <a:t>https://www.theguardian.com/world/2016/dec/12/wonder-woman-un-ambassador-gender-equality</a:t>
            </a:r>
            <a:r>
              <a:rPr lang="en-US" dirty="0"/>
              <a:t> </a:t>
            </a:r>
          </a:p>
        </p:txBody>
      </p:sp>
      <p:pic>
        <p:nvPicPr>
          <p:cNvPr id="9" name="Picture 8">
            <a:extLst>
              <a:ext uri="{FF2B5EF4-FFF2-40B4-BE49-F238E27FC236}">
                <a16:creationId xmlns:a16="http://schemas.microsoft.com/office/drawing/2014/main" id="{AEB4599E-F6A3-4CF8-9546-ADC72DD597CC}"/>
              </a:ext>
            </a:extLst>
          </p:cNvPr>
          <p:cNvPicPr>
            <a:picLocks noChangeAspect="1"/>
          </p:cNvPicPr>
          <p:nvPr/>
        </p:nvPicPr>
        <p:blipFill>
          <a:blip r:embed="rId5"/>
          <a:stretch>
            <a:fillRect/>
          </a:stretch>
        </p:blipFill>
        <p:spPr>
          <a:xfrm>
            <a:off x="990366" y="1941793"/>
            <a:ext cx="2685087" cy="3554689"/>
          </a:xfrm>
          <a:prstGeom prst="rect">
            <a:avLst/>
          </a:prstGeom>
        </p:spPr>
      </p:pic>
    </p:spTree>
    <p:extLst>
      <p:ext uri="{BB962C8B-B14F-4D97-AF65-F5344CB8AC3E}">
        <p14:creationId xmlns:p14="http://schemas.microsoft.com/office/powerpoint/2010/main" val="2501467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6BC4-529C-4588-AA32-4817A3268A4A}"/>
              </a:ext>
            </a:extLst>
          </p:cNvPr>
          <p:cNvSpPr>
            <a:spLocks noGrp="1"/>
          </p:cNvSpPr>
          <p:nvPr>
            <p:ph type="title"/>
          </p:nvPr>
        </p:nvSpPr>
        <p:spPr/>
        <p:txBody>
          <a:bodyPr/>
          <a:lstStyle/>
          <a:p>
            <a:r>
              <a:rPr lang="en-CA" dirty="0"/>
              <a:t>Ethics of Care, Ethics of Rights</a:t>
            </a:r>
            <a:endParaRPr lang="en-US" dirty="0"/>
          </a:p>
        </p:txBody>
      </p:sp>
      <p:pic>
        <p:nvPicPr>
          <p:cNvPr id="5" name="Content Placeholder 4" descr="Table&#10;&#10;Description automatically generated">
            <a:extLst>
              <a:ext uri="{FF2B5EF4-FFF2-40B4-BE49-F238E27FC236}">
                <a16:creationId xmlns:a16="http://schemas.microsoft.com/office/drawing/2014/main" id="{201FB78E-1320-4D68-80BC-F3A74DA116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55880"/>
            <a:ext cx="8916216" cy="3220327"/>
          </a:xfrm>
        </p:spPr>
      </p:pic>
      <p:sp>
        <p:nvSpPr>
          <p:cNvPr id="7" name="TextBox 6">
            <a:extLst>
              <a:ext uri="{FF2B5EF4-FFF2-40B4-BE49-F238E27FC236}">
                <a16:creationId xmlns:a16="http://schemas.microsoft.com/office/drawing/2014/main" id="{467B8867-A5C5-484B-B10A-19430E732F2E}"/>
              </a:ext>
            </a:extLst>
          </p:cNvPr>
          <p:cNvSpPr txBox="1"/>
          <p:nvPr/>
        </p:nvSpPr>
        <p:spPr>
          <a:xfrm>
            <a:off x="838199" y="5641399"/>
            <a:ext cx="9507583" cy="923330"/>
          </a:xfrm>
          <a:prstGeom prst="rect">
            <a:avLst/>
          </a:prstGeom>
          <a:noFill/>
        </p:spPr>
        <p:txBody>
          <a:bodyPr wrap="square">
            <a:spAutoFit/>
          </a:bodyPr>
          <a:lstStyle/>
          <a:p>
            <a:r>
              <a:rPr lang="en-US" dirty="0"/>
              <a:t>Desi </a:t>
            </a:r>
            <a:r>
              <a:rPr lang="en-US" dirty="0" err="1"/>
              <a:t>Adhariani</a:t>
            </a:r>
            <a:r>
              <a:rPr lang="en-US" dirty="0"/>
              <a:t> - </a:t>
            </a:r>
            <a:r>
              <a:rPr lang="en-US" dirty="0">
                <a:hlinkClick r:id="rId3"/>
              </a:rPr>
              <a:t>https://www.researchgate.net/publication/288228293_Financial_modelling_and_corporate_governance_A_feminist_perspective_using_an_optimization_approach</a:t>
            </a:r>
            <a:r>
              <a:rPr lang="en-US" dirty="0"/>
              <a:t> </a:t>
            </a:r>
          </a:p>
        </p:txBody>
      </p:sp>
    </p:spTree>
    <p:extLst>
      <p:ext uri="{BB962C8B-B14F-4D97-AF65-F5344CB8AC3E}">
        <p14:creationId xmlns:p14="http://schemas.microsoft.com/office/powerpoint/2010/main" val="117126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D877-3D7C-4149-99EC-F2CA9AFC269F}"/>
              </a:ext>
            </a:extLst>
          </p:cNvPr>
          <p:cNvSpPr>
            <a:spLocks noGrp="1"/>
          </p:cNvSpPr>
          <p:nvPr>
            <p:ph type="title"/>
          </p:nvPr>
        </p:nvSpPr>
        <p:spPr/>
        <p:txBody>
          <a:bodyPr/>
          <a:lstStyle/>
          <a:p>
            <a:r>
              <a:rPr lang="en-CA" dirty="0"/>
              <a:t>The Cared-For</a:t>
            </a:r>
            <a:endParaRPr lang="en-US" dirty="0"/>
          </a:p>
        </p:txBody>
      </p:sp>
      <p:sp>
        <p:nvSpPr>
          <p:cNvPr id="3" name="Content Placeholder 2">
            <a:extLst>
              <a:ext uri="{FF2B5EF4-FFF2-40B4-BE49-F238E27FC236}">
                <a16:creationId xmlns:a16="http://schemas.microsoft.com/office/drawing/2014/main" id="{E08D135F-E04D-497A-9500-882BA9A90F36}"/>
              </a:ext>
            </a:extLst>
          </p:cNvPr>
          <p:cNvSpPr>
            <a:spLocks noGrp="1"/>
          </p:cNvSpPr>
          <p:nvPr>
            <p:ph idx="1"/>
          </p:nvPr>
        </p:nvSpPr>
        <p:spPr>
          <a:xfrm>
            <a:off x="838200" y="1825625"/>
            <a:ext cx="6463937" cy="4351338"/>
          </a:xfrm>
        </p:spPr>
        <p:txBody>
          <a:bodyPr/>
          <a:lstStyle/>
          <a:p>
            <a:pPr marL="0" indent="0">
              <a:buNone/>
            </a:pPr>
            <a:r>
              <a:rPr lang="en-CA" dirty="0"/>
              <a:t>“</a:t>
            </a:r>
            <a:r>
              <a:rPr lang="en-US" dirty="0"/>
              <a:t>Instead of turning to a principle for guidance, a </a:t>
            </a:r>
            <a:r>
              <a:rPr lang="en-US" dirty="0" err="1"/>
              <a:t>carer</a:t>
            </a:r>
            <a:r>
              <a:rPr lang="en-US" dirty="0"/>
              <a:t> turns to the cared-for. What does he or she need? Will filling this need harm others in the network of care? Am I competent to fill this need? Will I sacrifice too much of myself? Is the expressed  need  really  in  the  best  interest  of  the  cared-for?” (</a:t>
            </a:r>
            <a:r>
              <a:rPr lang="en-US" dirty="0" err="1"/>
              <a:t>Noddings</a:t>
            </a:r>
            <a:r>
              <a:rPr lang="en-US" dirty="0"/>
              <a:t>, 1998, p. 129) </a:t>
            </a:r>
          </a:p>
        </p:txBody>
      </p:sp>
      <p:sp>
        <p:nvSpPr>
          <p:cNvPr id="5" name="TextBox 4">
            <a:extLst>
              <a:ext uri="{FF2B5EF4-FFF2-40B4-BE49-F238E27FC236}">
                <a16:creationId xmlns:a16="http://schemas.microsoft.com/office/drawing/2014/main" id="{F16C4E75-53B4-4A86-BB95-F21BD15B1B72}"/>
              </a:ext>
            </a:extLst>
          </p:cNvPr>
          <p:cNvSpPr txBox="1"/>
          <p:nvPr/>
        </p:nvSpPr>
        <p:spPr>
          <a:xfrm>
            <a:off x="838200" y="5569545"/>
            <a:ext cx="10186736" cy="923330"/>
          </a:xfrm>
          <a:prstGeom prst="rect">
            <a:avLst/>
          </a:prstGeom>
          <a:noFill/>
        </p:spPr>
        <p:txBody>
          <a:bodyPr wrap="square">
            <a:spAutoFit/>
          </a:bodyPr>
          <a:lstStyle/>
          <a:p>
            <a:r>
              <a:rPr lang="en-US" dirty="0">
                <a:hlinkClick r:id="rId2"/>
              </a:rPr>
              <a:t>http://ai-makurdi.org/wp-content/uploads/2020/05/100.-Philosophy-of-Education-Dimensions-of-Personality-by-Nel-Noddings-1.pdf</a:t>
            </a:r>
            <a:r>
              <a:rPr lang="en-US" dirty="0"/>
              <a:t> </a:t>
            </a:r>
          </a:p>
          <a:p>
            <a:r>
              <a:rPr lang="en-US" dirty="0">
                <a:hlinkClick r:id="rId3"/>
              </a:rPr>
              <a:t>https://www.researchgate.net/figure/Bradshaws-typology-of-needs_fig3_304625914</a:t>
            </a:r>
            <a:r>
              <a:rPr lang="en-US" dirty="0"/>
              <a:t> </a:t>
            </a:r>
          </a:p>
        </p:txBody>
      </p:sp>
      <p:pic>
        <p:nvPicPr>
          <p:cNvPr id="7" name="Picture 6" descr="Diagram&#10;&#10;Description automatically generated with medium confidence">
            <a:extLst>
              <a:ext uri="{FF2B5EF4-FFF2-40B4-BE49-F238E27FC236}">
                <a16:creationId xmlns:a16="http://schemas.microsoft.com/office/drawing/2014/main" id="{56665645-2212-488E-8C6F-2D1932F9A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128" y="1825625"/>
            <a:ext cx="3407808" cy="3407808"/>
          </a:xfrm>
          <a:prstGeom prst="rect">
            <a:avLst/>
          </a:prstGeom>
        </p:spPr>
      </p:pic>
    </p:spTree>
    <p:extLst>
      <p:ext uri="{BB962C8B-B14F-4D97-AF65-F5344CB8AC3E}">
        <p14:creationId xmlns:p14="http://schemas.microsoft.com/office/powerpoint/2010/main" val="1617533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3255-748E-42A2-B246-F5E8377D19B4}"/>
              </a:ext>
            </a:extLst>
          </p:cNvPr>
          <p:cNvSpPr>
            <a:spLocks noGrp="1"/>
          </p:cNvSpPr>
          <p:nvPr>
            <p:ph type="title"/>
          </p:nvPr>
        </p:nvSpPr>
        <p:spPr/>
        <p:txBody>
          <a:bodyPr/>
          <a:lstStyle/>
          <a:p>
            <a:r>
              <a:rPr lang="en-CA" dirty="0"/>
              <a:t>The Cared-For as Empowered</a:t>
            </a:r>
            <a:endParaRPr lang="en-US" dirty="0"/>
          </a:p>
        </p:txBody>
      </p:sp>
      <p:sp>
        <p:nvSpPr>
          <p:cNvPr id="3" name="Content Placeholder 2">
            <a:extLst>
              <a:ext uri="{FF2B5EF4-FFF2-40B4-BE49-F238E27FC236}">
                <a16:creationId xmlns:a16="http://schemas.microsoft.com/office/drawing/2014/main" id="{5C9B1C9F-9C2C-46E7-B98C-9283BA566E2E}"/>
              </a:ext>
            </a:extLst>
          </p:cNvPr>
          <p:cNvSpPr>
            <a:spLocks noGrp="1"/>
          </p:cNvSpPr>
          <p:nvPr>
            <p:ph idx="1"/>
          </p:nvPr>
        </p:nvSpPr>
        <p:spPr/>
        <p:txBody>
          <a:bodyPr/>
          <a:lstStyle/>
          <a:p>
            <a:pPr marL="0" indent="0">
              <a:buNone/>
            </a:pPr>
            <a:r>
              <a:rPr lang="en-US" dirty="0"/>
              <a:t>Karen Costa:​ every single piece of research on trauma-informed care insists that the trauma survivor is constantly empowered to make their own decisions about their care </a:t>
            </a:r>
          </a:p>
          <a:p>
            <a:endParaRPr lang="en-US" dirty="0"/>
          </a:p>
        </p:txBody>
      </p:sp>
      <p:sp>
        <p:nvSpPr>
          <p:cNvPr id="5" name="TextBox 4">
            <a:extLst>
              <a:ext uri="{FF2B5EF4-FFF2-40B4-BE49-F238E27FC236}">
                <a16:creationId xmlns:a16="http://schemas.microsoft.com/office/drawing/2014/main" id="{9356DDB3-C26A-4BE6-83BB-E63CDA30318E}"/>
              </a:ext>
            </a:extLst>
          </p:cNvPr>
          <p:cNvSpPr txBox="1"/>
          <p:nvPr/>
        </p:nvSpPr>
        <p:spPr>
          <a:xfrm>
            <a:off x="838200" y="5992297"/>
            <a:ext cx="8306888" cy="369332"/>
          </a:xfrm>
          <a:prstGeom prst="rect">
            <a:avLst/>
          </a:prstGeom>
          <a:noFill/>
        </p:spPr>
        <p:txBody>
          <a:bodyPr wrap="square">
            <a:spAutoFit/>
          </a:bodyPr>
          <a:lstStyle/>
          <a:p>
            <a:r>
              <a:rPr lang="en-US" dirty="0">
                <a:hlinkClick r:id="rId2"/>
              </a:rPr>
              <a:t>https://onehe.org/resources/karen-ray-costas-trauma-aware-teaching-checklist/ </a:t>
            </a:r>
          </a:p>
        </p:txBody>
      </p:sp>
      <p:pic>
        <p:nvPicPr>
          <p:cNvPr id="7" name="Picture 6">
            <a:extLst>
              <a:ext uri="{FF2B5EF4-FFF2-40B4-BE49-F238E27FC236}">
                <a16:creationId xmlns:a16="http://schemas.microsoft.com/office/drawing/2014/main" id="{C90FE3DD-3B33-4A27-A7A6-4783E3BECAD8}"/>
              </a:ext>
            </a:extLst>
          </p:cNvPr>
          <p:cNvPicPr>
            <a:picLocks noChangeAspect="1"/>
          </p:cNvPicPr>
          <p:nvPr/>
        </p:nvPicPr>
        <p:blipFill>
          <a:blip r:embed="rId3"/>
          <a:stretch>
            <a:fillRect/>
          </a:stretch>
        </p:blipFill>
        <p:spPr>
          <a:xfrm>
            <a:off x="1227966" y="3320355"/>
            <a:ext cx="8926171" cy="1952898"/>
          </a:xfrm>
          <a:prstGeom prst="rect">
            <a:avLst/>
          </a:prstGeom>
        </p:spPr>
      </p:pic>
      <p:sp>
        <p:nvSpPr>
          <p:cNvPr id="9" name="TextBox 8">
            <a:extLst>
              <a:ext uri="{FF2B5EF4-FFF2-40B4-BE49-F238E27FC236}">
                <a16:creationId xmlns:a16="http://schemas.microsoft.com/office/drawing/2014/main" id="{0CEEB2CA-593F-4CB9-8D58-62A7A7959512}"/>
              </a:ext>
            </a:extLst>
          </p:cNvPr>
          <p:cNvSpPr txBox="1"/>
          <p:nvPr/>
        </p:nvSpPr>
        <p:spPr>
          <a:xfrm>
            <a:off x="839288" y="5622965"/>
            <a:ext cx="8056517" cy="369332"/>
          </a:xfrm>
          <a:prstGeom prst="rect">
            <a:avLst/>
          </a:prstGeom>
          <a:noFill/>
        </p:spPr>
        <p:txBody>
          <a:bodyPr wrap="square">
            <a:spAutoFit/>
          </a:bodyPr>
          <a:lstStyle/>
          <a:p>
            <a:r>
              <a:rPr lang="en-US" dirty="0">
                <a:hlinkClick r:id="rId4"/>
              </a:rPr>
              <a:t>https://www.cdc.gov/cpr/infographics/6_principles_trauma_info.htm</a:t>
            </a:r>
            <a:r>
              <a:rPr lang="en-US" dirty="0"/>
              <a:t> </a:t>
            </a:r>
          </a:p>
        </p:txBody>
      </p:sp>
    </p:spTree>
    <p:extLst>
      <p:ext uri="{BB962C8B-B14F-4D97-AF65-F5344CB8AC3E}">
        <p14:creationId xmlns:p14="http://schemas.microsoft.com/office/powerpoint/2010/main" val="1283111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7929-53DB-46D3-A8ED-2B363CFA881F}"/>
              </a:ext>
            </a:extLst>
          </p:cNvPr>
          <p:cNvSpPr>
            <a:spLocks noGrp="1"/>
          </p:cNvSpPr>
          <p:nvPr>
            <p:ph type="title"/>
          </p:nvPr>
        </p:nvSpPr>
        <p:spPr/>
        <p:txBody>
          <a:bodyPr/>
          <a:lstStyle/>
          <a:p>
            <a:r>
              <a:rPr lang="en-CA" dirty="0"/>
              <a:t>Objectivity</a:t>
            </a:r>
            <a:endParaRPr lang="en-US" dirty="0"/>
          </a:p>
        </p:txBody>
      </p:sp>
      <p:sp>
        <p:nvSpPr>
          <p:cNvPr id="3" name="Content Placeholder 2">
            <a:extLst>
              <a:ext uri="{FF2B5EF4-FFF2-40B4-BE49-F238E27FC236}">
                <a16:creationId xmlns:a16="http://schemas.microsoft.com/office/drawing/2014/main" id="{4D05EFC1-0166-4C09-9163-90563BDA07D8}"/>
              </a:ext>
            </a:extLst>
          </p:cNvPr>
          <p:cNvSpPr>
            <a:spLocks noGrp="1"/>
          </p:cNvSpPr>
          <p:nvPr>
            <p:ph idx="1"/>
          </p:nvPr>
        </p:nvSpPr>
        <p:spPr/>
        <p:txBody>
          <a:bodyPr>
            <a:normAutofit/>
          </a:bodyPr>
          <a:lstStyle/>
          <a:p>
            <a:r>
              <a:rPr lang="en-CA" dirty="0"/>
              <a:t>“Data is not the plural of anecdote” – anon</a:t>
            </a:r>
          </a:p>
          <a:p>
            <a:r>
              <a:rPr lang="en-CA" dirty="0"/>
              <a:t>“</a:t>
            </a:r>
            <a:r>
              <a:rPr lang="en-US" dirty="0"/>
              <a:t>The professors who prided themselves on their capacity to be objective were most often those who were directly affirmed in their caste, class, or status position.” (hooks, teaching community, p. 128)</a:t>
            </a:r>
          </a:p>
          <a:p>
            <a:pPr marL="0" indent="0">
              <a:buNone/>
            </a:pP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9FC4CA0F-3109-4BD6-ACCF-76CD97691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756" y="3693498"/>
            <a:ext cx="6134100" cy="2057400"/>
          </a:xfrm>
          <a:prstGeom prst="rect">
            <a:avLst/>
          </a:prstGeom>
        </p:spPr>
      </p:pic>
      <p:sp>
        <p:nvSpPr>
          <p:cNvPr id="7" name="TextBox 6">
            <a:extLst>
              <a:ext uri="{FF2B5EF4-FFF2-40B4-BE49-F238E27FC236}">
                <a16:creationId xmlns:a16="http://schemas.microsoft.com/office/drawing/2014/main" id="{F7D157DE-718E-4D1F-AC1E-C831C6314DA5}"/>
              </a:ext>
            </a:extLst>
          </p:cNvPr>
          <p:cNvSpPr txBox="1"/>
          <p:nvPr/>
        </p:nvSpPr>
        <p:spPr>
          <a:xfrm>
            <a:off x="1066256" y="3693498"/>
            <a:ext cx="4302578" cy="2862322"/>
          </a:xfrm>
          <a:prstGeom prst="rect">
            <a:avLst/>
          </a:prstGeom>
          <a:noFill/>
          <a:ln w="3175">
            <a:solidFill>
              <a:schemeClr val="tx1"/>
            </a:solidFill>
          </a:ln>
        </p:spPr>
        <p:txBody>
          <a:bodyPr wrap="square">
            <a:spAutoFit/>
          </a:bodyPr>
          <a:lstStyle/>
          <a:p>
            <a:r>
              <a:rPr lang="en-US" dirty="0"/>
              <a:t>“The oppression of cultural minorities by a white, middle-class, male version of ‘truth’ comes in part from the domineering mentality of objectivism. Once the objectivist has ‘the facts,’ no listening is required, no other points of view are needed. The facts, after all, are the facts. All that remains is to bring others into conformity with objective ‘truth.’” (To Know as We Are Known, Parker Palmer)</a:t>
            </a:r>
          </a:p>
        </p:txBody>
      </p:sp>
      <p:sp>
        <p:nvSpPr>
          <p:cNvPr id="11" name="TextBox 10">
            <a:extLst>
              <a:ext uri="{FF2B5EF4-FFF2-40B4-BE49-F238E27FC236}">
                <a16:creationId xmlns:a16="http://schemas.microsoft.com/office/drawing/2014/main" id="{29CA793D-7ADB-4263-9EB1-0A3E6014882C}"/>
              </a:ext>
            </a:extLst>
          </p:cNvPr>
          <p:cNvSpPr txBox="1"/>
          <p:nvPr/>
        </p:nvSpPr>
        <p:spPr>
          <a:xfrm>
            <a:off x="5368834" y="5827821"/>
            <a:ext cx="4529545" cy="646331"/>
          </a:xfrm>
          <a:prstGeom prst="rect">
            <a:avLst/>
          </a:prstGeom>
          <a:noFill/>
        </p:spPr>
        <p:txBody>
          <a:bodyPr wrap="square">
            <a:spAutoFit/>
          </a:bodyPr>
          <a:lstStyle/>
          <a:p>
            <a:r>
              <a:rPr lang="en-US" dirty="0">
                <a:hlinkClick r:id="rId3"/>
              </a:rPr>
              <a:t>https://sciendo.com/downloadpdf/journals/nor/26/2/article-p3.pdf</a:t>
            </a:r>
            <a:r>
              <a:rPr lang="en-US" dirty="0"/>
              <a:t> </a:t>
            </a:r>
          </a:p>
        </p:txBody>
      </p:sp>
    </p:spTree>
    <p:extLst>
      <p:ext uri="{BB962C8B-B14F-4D97-AF65-F5344CB8AC3E}">
        <p14:creationId xmlns:p14="http://schemas.microsoft.com/office/powerpoint/2010/main" val="124410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5B1C-AD71-41C5-A855-02844B0BB1AB}"/>
              </a:ext>
            </a:extLst>
          </p:cNvPr>
          <p:cNvSpPr>
            <a:spLocks noGrp="1"/>
          </p:cNvSpPr>
          <p:nvPr>
            <p:ph type="title"/>
          </p:nvPr>
        </p:nvSpPr>
        <p:spPr/>
        <p:txBody>
          <a:bodyPr/>
          <a:lstStyle/>
          <a:p>
            <a:r>
              <a:rPr lang="en-CA" dirty="0"/>
              <a:t>The Carer (or One-Caring)</a:t>
            </a:r>
            <a:endParaRPr lang="en-US" dirty="0"/>
          </a:p>
        </p:txBody>
      </p:sp>
      <p:sp>
        <p:nvSpPr>
          <p:cNvPr id="3" name="Content Placeholder 2">
            <a:extLst>
              <a:ext uri="{FF2B5EF4-FFF2-40B4-BE49-F238E27FC236}">
                <a16:creationId xmlns:a16="http://schemas.microsoft.com/office/drawing/2014/main" id="{31EB3150-99E2-415A-B8C8-2CE7A95D3B01}"/>
              </a:ext>
            </a:extLst>
          </p:cNvPr>
          <p:cNvSpPr>
            <a:spLocks noGrp="1"/>
          </p:cNvSpPr>
          <p:nvPr>
            <p:ph idx="1"/>
          </p:nvPr>
        </p:nvSpPr>
        <p:spPr/>
        <p:txBody>
          <a:bodyPr>
            <a:normAutofit/>
          </a:bodyPr>
          <a:lstStyle/>
          <a:p>
            <a:r>
              <a:rPr lang="en-US" dirty="0"/>
              <a:t>Bell hooks – “feminist politics still is the only movement for social justice that offers a vision of mutual well-being as a consequence of its theory and practice.” (2000, p. 92)</a:t>
            </a:r>
          </a:p>
        </p:txBody>
      </p:sp>
      <p:sp>
        <p:nvSpPr>
          <p:cNvPr id="5" name="TextBox 4">
            <a:extLst>
              <a:ext uri="{FF2B5EF4-FFF2-40B4-BE49-F238E27FC236}">
                <a16:creationId xmlns:a16="http://schemas.microsoft.com/office/drawing/2014/main" id="{C4228A3D-E8DB-482F-B367-2EAA02C9F7D0}"/>
              </a:ext>
            </a:extLst>
          </p:cNvPr>
          <p:cNvSpPr txBox="1"/>
          <p:nvPr/>
        </p:nvSpPr>
        <p:spPr>
          <a:xfrm>
            <a:off x="838200" y="5780480"/>
            <a:ext cx="6096000" cy="369332"/>
          </a:xfrm>
          <a:prstGeom prst="rect">
            <a:avLst/>
          </a:prstGeom>
          <a:noFill/>
        </p:spPr>
        <p:txBody>
          <a:bodyPr wrap="square">
            <a:spAutoFit/>
          </a:bodyPr>
          <a:lstStyle/>
          <a:p>
            <a:r>
              <a:rPr lang="en-US" dirty="0">
                <a:hlinkClick r:id="rId2"/>
              </a:rPr>
              <a:t>https://www.britannica.com/topic/ethics-of-care</a:t>
            </a:r>
            <a:r>
              <a:rPr lang="en-US" dirty="0"/>
              <a:t> </a:t>
            </a:r>
          </a:p>
        </p:txBody>
      </p:sp>
      <p:pic>
        <p:nvPicPr>
          <p:cNvPr id="7" name="Picture 6" descr="Chart&#10;&#10;Description automatically generated with medium confidence">
            <a:extLst>
              <a:ext uri="{FF2B5EF4-FFF2-40B4-BE49-F238E27FC236}">
                <a16:creationId xmlns:a16="http://schemas.microsoft.com/office/drawing/2014/main" id="{B28726C5-2E93-4E55-85BE-97B98E06C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542" y="3310505"/>
            <a:ext cx="5893258" cy="2338886"/>
          </a:xfrm>
          <a:prstGeom prst="rect">
            <a:avLst/>
          </a:prstGeom>
        </p:spPr>
      </p:pic>
      <p:sp>
        <p:nvSpPr>
          <p:cNvPr id="9" name="TextBox 8">
            <a:extLst>
              <a:ext uri="{FF2B5EF4-FFF2-40B4-BE49-F238E27FC236}">
                <a16:creationId xmlns:a16="http://schemas.microsoft.com/office/drawing/2014/main" id="{48B44CB7-59AC-4002-B4EE-C2AFEEA8D73B}"/>
              </a:ext>
            </a:extLst>
          </p:cNvPr>
          <p:cNvSpPr txBox="1"/>
          <p:nvPr/>
        </p:nvSpPr>
        <p:spPr>
          <a:xfrm>
            <a:off x="838200" y="3278164"/>
            <a:ext cx="4477294" cy="1754326"/>
          </a:xfrm>
          <a:prstGeom prst="rect">
            <a:avLst/>
          </a:prstGeom>
          <a:noFill/>
        </p:spPr>
        <p:txBody>
          <a:bodyPr wrap="square">
            <a:spAutoFit/>
          </a:bodyPr>
          <a:lstStyle/>
          <a:p>
            <a:r>
              <a:rPr lang="en-US" dirty="0"/>
              <a:t>“What is distinctive in all such relations is that the one-caring acts in response to a perceived need on the part of the cared-for…  Caring thus involves sentiment but is not necessarily emotional in nature.” (</a:t>
            </a:r>
            <a:r>
              <a:rPr lang="fr-FR" dirty="0"/>
              <a:t>Craig P. Dunn and Brian K. Burton, </a:t>
            </a:r>
            <a:r>
              <a:rPr lang="en-US" dirty="0"/>
              <a:t>Britannica)</a:t>
            </a:r>
          </a:p>
        </p:txBody>
      </p:sp>
      <p:sp>
        <p:nvSpPr>
          <p:cNvPr id="11" name="TextBox 10">
            <a:extLst>
              <a:ext uri="{FF2B5EF4-FFF2-40B4-BE49-F238E27FC236}">
                <a16:creationId xmlns:a16="http://schemas.microsoft.com/office/drawing/2014/main" id="{4618B97F-EE08-49AF-9BB8-2A3501AAC9FA}"/>
              </a:ext>
            </a:extLst>
          </p:cNvPr>
          <p:cNvSpPr txBox="1"/>
          <p:nvPr/>
        </p:nvSpPr>
        <p:spPr>
          <a:xfrm>
            <a:off x="838200" y="6115697"/>
            <a:ext cx="10394768" cy="369332"/>
          </a:xfrm>
          <a:prstGeom prst="rect">
            <a:avLst/>
          </a:prstGeom>
          <a:noFill/>
        </p:spPr>
        <p:txBody>
          <a:bodyPr wrap="square">
            <a:spAutoFit/>
          </a:bodyPr>
          <a:lstStyle/>
          <a:p>
            <a:r>
              <a:rPr lang="en-US" dirty="0">
                <a:hlinkClick r:id="rId4"/>
              </a:rPr>
              <a:t>https://analyticsindiamag.com/google-ai-releases-fine-grained-emotion-dataset-goemotions/</a:t>
            </a:r>
            <a:r>
              <a:rPr lang="en-US" dirty="0"/>
              <a:t> </a:t>
            </a:r>
          </a:p>
        </p:txBody>
      </p:sp>
    </p:spTree>
    <p:extLst>
      <p:ext uri="{BB962C8B-B14F-4D97-AF65-F5344CB8AC3E}">
        <p14:creationId xmlns:p14="http://schemas.microsoft.com/office/powerpoint/2010/main" val="2839687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CBC9C-4A6E-4E0F-9F70-7CB0D1684D85}"/>
              </a:ext>
            </a:extLst>
          </p:cNvPr>
          <p:cNvSpPr>
            <a:spLocks noGrp="1"/>
          </p:cNvSpPr>
          <p:nvPr>
            <p:ph type="title"/>
          </p:nvPr>
        </p:nvSpPr>
        <p:spPr/>
        <p:txBody>
          <a:bodyPr/>
          <a:lstStyle/>
          <a:p>
            <a:r>
              <a:rPr lang="en-CA" dirty="0"/>
              <a:t>Caregiving</a:t>
            </a:r>
            <a:endParaRPr lang="en-US" dirty="0"/>
          </a:p>
        </p:txBody>
      </p:sp>
      <p:sp>
        <p:nvSpPr>
          <p:cNvPr id="3" name="Content Placeholder 2">
            <a:extLst>
              <a:ext uri="{FF2B5EF4-FFF2-40B4-BE49-F238E27FC236}">
                <a16:creationId xmlns:a16="http://schemas.microsoft.com/office/drawing/2014/main" id="{1ABF9902-4760-44A8-93E7-ABD9253322B7}"/>
              </a:ext>
            </a:extLst>
          </p:cNvPr>
          <p:cNvSpPr>
            <a:spLocks noGrp="1"/>
          </p:cNvSpPr>
          <p:nvPr>
            <p:ph idx="1"/>
          </p:nvPr>
        </p:nvSpPr>
        <p:spPr>
          <a:xfrm>
            <a:off x="838200" y="1825625"/>
            <a:ext cx="7783286" cy="4351338"/>
          </a:xfrm>
        </p:spPr>
        <p:txBody>
          <a:bodyPr/>
          <a:lstStyle/>
          <a:p>
            <a:pPr marL="0" indent="0">
              <a:buNone/>
            </a:pPr>
            <a:r>
              <a:rPr lang="en-US" dirty="0"/>
              <a:t>“By claiming that women utilize an ethic of care while men use justice, Gilligan  seems  to  suggest  that  women  are  better  suited  for  caregiving  roles  within  the home than for professional life.”</a:t>
            </a:r>
          </a:p>
          <a:p>
            <a:pPr marL="0" indent="0">
              <a:buNone/>
            </a:pPr>
            <a:r>
              <a:rPr lang="en-US" dirty="0"/>
              <a:t>“… the many ways women’s care giving work has been marginalized and devalued is radical, transformative, and vitally important  feminist  philosophical  work.”</a:t>
            </a:r>
          </a:p>
        </p:txBody>
      </p:sp>
      <p:sp>
        <p:nvSpPr>
          <p:cNvPr id="5" name="TextBox 4">
            <a:extLst>
              <a:ext uri="{FF2B5EF4-FFF2-40B4-BE49-F238E27FC236}">
                <a16:creationId xmlns:a16="http://schemas.microsoft.com/office/drawing/2014/main" id="{6D30BEB5-FDA3-4D22-8E72-BB0B25D90A01}"/>
              </a:ext>
            </a:extLst>
          </p:cNvPr>
          <p:cNvSpPr txBox="1"/>
          <p:nvPr/>
        </p:nvSpPr>
        <p:spPr>
          <a:xfrm>
            <a:off x="838200" y="5253633"/>
            <a:ext cx="8305800" cy="923330"/>
          </a:xfrm>
          <a:prstGeom prst="rect">
            <a:avLst/>
          </a:prstGeom>
          <a:noFill/>
        </p:spPr>
        <p:txBody>
          <a:bodyPr wrap="square">
            <a:spAutoFit/>
          </a:bodyPr>
          <a:lstStyle/>
          <a:p>
            <a:r>
              <a:rPr lang="en-US" dirty="0"/>
              <a:t>Jean Keller, 2009, 25 Years of Care Ethics </a:t>
            </a:r>
            <a:r>
              <a:rPr lang="en-US" dirty="0">
                <a:hlinkClick r:id="rId2"/>
              </a:rPr>
              <a:t>https://digitalcommons.csbsju.edu/cgi/viewcontent.cgi?article=1019&amp;context=headwaters</a:t>
            </a:r>
            <a:r>
              <a:rPr lang="en-US" dirty="0"/>
              <a:t> </a:t>
            </a:r>
          </a:p>
        </p:txBody>
      </p:sp>
      <p:pic>
        <p:nvPicPr>
          <p:cNvPr id="7" name="Picture 6">
            <a:extLst>
              <a:ext uri="{FF2B5EF4-FFF2-40B4-BE49-F238E27FC236}">
                <a16:creationId xmlns:a16="http://schemas.microsoft.com/office/drawing/2014/main" id="{2B25E007-D4D0-4E95-ADD4-F0E1C6FCB7A3}"/>
              </a:ext>
            </a:extLst>
          </p:cNvPr>
          <p:cNvPicPr>
            <a:picLocks noChangeAspect="1"/>
          </p:cNvPicPr>
          <p:nvPr/>
        </p:nvPicPr>
        <p:blipFill>
          <a:blip r:embed="rId3"/>
          <a:stretch>
            <a:fillRect/>
          </a:stretch>
        </p:blipFill>
        <p:spPr>
          <a:xfrm>
            <a:off x="8454403" y="1808777"/>
            <a:ext cx="3220234" cy="2906914"/>
          </a:xfrm>
          <a:prstGeom prst="rect">
            <a:avLst/>
          </a:prstGeom>
        </p:spPr>
      </p:pic>
      <p:sp>
        <p:nvSpPr>
          <p:cNvPr id="9" name="TextBox 8">
            <a:extLst>
              <a:ext uri="{FF2B5EF4-FFF2-40B4-BE49-F238E27FC236}">
                <a16:creationId xmlns:a16="http://schemas.microsoft.com/office/drawing/2014/main" id="{6E59EB02-D267-4ADA-A607-22395421EA32}"/>
              </a:ext>
            </a:extLst>
          </p:cNvPr>
          <p:cNvSpPr txBox="1"/>
          <p:nvPr/>
        </p:nvSpPr>
        <p:spPr>
          <a:xfrm>
            <a:off x="5580815" y="4661497"/>
            <a:ext cx="6093822" cy="646331"/>
          </a:xfrm>
          <a:prstGeom prst="rect">
            <a:avLst/>
          </a:prstGeom>
          <a:noFill/>
        </p:spPr>
        <p:txBody>
          <a:bodyPr wrap="square">
            <a:spAutoFit/>
          </a:bodyPr>
          <a:lstStyle/>
          <a:p>
            <a:pPr algn="r"/>
            <a:r>
              <a:rPr lang="en-US" dirty="0">
                <a:hlinkClick r:id="rId4"/>
              </a:rPr>
              <a:t>https://slidetodoc.com/understanding-gender-an-interactive-workshop-on-gender-sponsored/</a:t>
            </a:r>
            <a:r>
              <a:rPr lang="en-US" dirty="0"/>
              <a:t> </a:t>
            </a:r>
          </a:p>
        </p:txBody>
      </p:sp>
    </p:spTree>
    <p:extLst>
      <p:ext uri="{BB962C8B-B14F-4D97-AF65-F5344CB8AC3E}">
        <p14:creationId xmlns:p14="http://schemas.microsoft.com/office/powerpoint/2010/main" val="3269399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C719-00EE-46F0-965C-E9B71D02342D}"/>
              </a:ext>
            </a:extLst>
          </p:cNvPr>
          <p:cNvSpPr>
            <a:spLocks noGrp="1"/>
          </p:cNvSpPr>
          <p:nvPr>
            <p:ph type="title"/>
          </p:nvPr>
        </p:nvSpPr>
        <p:spPr/>
        <p:txBody>
          <a:bodyPr/>
          <a:lstStyle/>
          <a:p>
            <a:r>
              <a:rPr lang="en-CA" dirty="0"/>
              <a:t>The Historical Role of Women</a:t>
            </a:r>
            <a:endParaRPr lang="en-US" dirty="0"/>
          </a:p>
        </p:txBody>
      </p:sp>
      <p:sp>
        <p:nvSpPr>
          <p:cNvPr id="3" name="Content Placeholder 2">
            <a:extLst>
              <a:ext uri="{FF2B5EF4-FFF2-40B4-BE49-F238E27FC236}">
                <a16:creationId xmlns:a16="http://schemas.microsoft.com/office/drawing/2014/main" id="{A761E61D-46C0-4BDE-84F5-C1A0D0C3CB1F}"/>
              </a:ext>
            </a:extLst>
          </p:cNvPr>
          <p:cNvSpPr>
            <a:spLocks noGrp="1"/>
          </p:cNvSpPr>
          <p:nvPr>
            <p:ph idx="1"/>
          </p:nvPr>
        </p:nvSpPr>
        <p:spPr>
          <a:xfrm>
            <a:off x="3925228" y="1825625"/>
            <a:ext cx="7428571" cy="4351338"/>
          </a:xfrm>
        </p:spPr>
        <p:txBody>
          <a:bodyPr/>
          <a:lstStyle/>
          <a:p>
            <a:r>
              <a:rPr lang="en-CA" dirty="0"/>
              <a:t>Women have typically been treated as ‘the other’ in philosophical thought</a:t>
            </a:r>
          </a:p>
          <a:p>
            <a:pPr lvl="1"/>
            <a:r>
              <a:rPr lang="en-CA" dirty="0"/>
              <a:t>Aristotle – by natural design, women are the followers </a:t>
            </a:r>
            <a:br>
              <a:rPr lang="en-CA" dirty="0"/>
            </a:br>
            <a:r>
              <a:rPr lang="en-CA" dirty="0"/>
              <a:t>(Politics, 1.13)</a:t>
            </a:r>
          </a:p>
          <a:p>
            <a:pPr lvl="1"/>
            <a:r>
              <a:rPr lang="en-CA" dirty="0"/>
              <a:t>Rousseau – women weak, passive, offer little resistance (Emile, Ch 5)</a:t>
            </a:r>
          </a:p>
          <a:p>
            <a:pPr lvl="1"/>
            <a:r>
              <a:rPr lang="en-CA" dirty="0"/>
              <a:t>Nietzsche – women are deep, deceptive, like truth</a:t>
            </a:r>
          </a:p>
          <a:p>
            <a:pPr lvl="1"/>
            <a:r>
              <a:rPr lang="en-CA" dirty="0" err="1"/>
              <a:t>Wollstoncraft</a:t>
            </a:r>
            <a:r>
              <a:rPr lang="en-CA" dirty="0"/>
              <a:t> – instinct vs social construction (Vindication, 1792, </a:t>
            </a:r>
            <a:r>
              <a:rPr lang="en-CA" dirty="0" err="1"/>
              <a:t>ch.</a:t>
            </a:r>
            <a:r>
              <a:rPr lang="en-CA" dirty="0"/>
              <a:t> 3)</a:t>
            </a:r>
          </a:p>
          <a:p>
            <a:pPr lvl="1"/>
            <a:r>
              <a:rPr lang="en-CA" dirty="0"/>
              <a:t>Public Private Divide (Sarah Clark Miller)</a:t>
            </a:r>
          </a:p>
          <a:p>
            <a:pPr lvl="1"/>
            <a:endParaRPr lang="en-US" dirty="0"/>
          </a:p>
        </p:txBody>
      </p:sp>
      <p:pic>
        <p:nvPicPr>
          <p:cNvPr id="5" name="Picture 4" descr="A picture containing text&#10;&#10;Description automatically generated">
            <a:extLst>
              <a:ext uri="{FF2B5EF4-FFF2-40B4-BE49-F238E27FC236}">
                <a16:creationId xmlns:a16="http://schemas.microsoft.com/office/drawing/2014/main" id="{AD147B9D-DA2F-433E-BDA4-CD1F7D93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729131"/>
            <a:ext cx="3234165" cy="3234165"/>
          </a:xfrm>
          <a:prstGeom prst="rect">
            <a:avLst/>
          </a:prstGeom>
        </p:spPr>
      </p:pic>
      <p:sp>
        <p:nvSpPr>
          <p:cNvPr id="7" name="TextBox 6">
            <a:extLst>
              <a:ext uri="{FF2B5EF4-FFF2-40B4-BE49-F238E27FC236}">
                <a16:creationId xmlns:a16="http://schemas.microsoft.com/office/drawing/2014/main" id="{03543174-8931-4AA5-91BF-05D98B3F8D57}"/>
              </a:ext>
            </a:extLst>
          </p:cNvPr>
          <p:cNvSpPr txBox="1"/>
          <p:nvPr/>
        </p:nvSpPr>
        <p:spPr>
          <a:xfrm>
            <a:off x="707141" y="6123543"/>
            <a:ext cx="6730447" cy="369332"/>
          </a:xfrm>
          <a:prstGeom prst="rect">
            <a:avLst/>
          </a:prstGeom>
          <a:noFill/>
        </p:spPr>
        <p:txBody>
          <a:bodyPr wrap="square">
            <a:spAutoFit/>
          </a:bodyPr>
          <a:lstStyle/>
          <a:p>
            <a:r>
              <a:rPr lang="en-US" dirty="0">
                <a:hlinkClick r:id="rId3"/>
              </a:rPr>
              <a:t>https://www.itourvn.com/blog/vietnamese-traditional-gender-roles</a:t>
            </a:r>
            <a:r>
              <a:rPr lang="en-US" dirty="0"/>
              <a:t> </a:t>
            </a:r>
          </a:p>
        </p:txBody>
      </p:sp>
      <p:sp>
        <p:nvSpPr>
          <p:cNvPr id="9" name="TextBox 8">
            <a:extLst>
              <a:ext uri="{FF2B5EF4-FFF2-40B4-BE49-F238E27FC236}">
                <a16:creationId xmlns:a16="http://schemas.microsoft.com/office/drawing/2014/main" id="{DE01D742-1828-4941-A2E5-9B7DB0333A41}"/>
              </a:ext>
            </a:extLst>
          </p:cNvPr>
          <p:cNvSpPr txBox="1"/>
          <p:nvPr/>
        </p:nvSpPr>
        <p:spPr>
          <a:xfrm>
            <a:off x="707141" y="6468456"/>
            <a:ext cx="6098240" cy="369332"/>
          </a:xfrm>
          <a:prstGeom prst="rect">
            <a:avLst/>
          </a:prstGeom>
          <a:noFill/>
        </p:spPr>
        <p:txBody>
          <a:bodyPr wrap="square">
            <a:spAutoFit/>
          </a:bodyPr>
          <a:lstStyle/>
          <a:p>
            <a:r>
              <a:rPr lang="en-US" dirty="0">
                <a:hlinkClick r:id="rId4"/>
              </a:rPr>
              <a:t>https://philarchive.org/archive/MILFE-7</a:t>
            </a:r>
            <a:r>
              <a:rPr lang="en-US" dirty="0"/>
              <a:t> </a:t>
            </a:r>
          </a:p>
        </p:txBody>
      </p:sp>
    </p:spTree>
    <p:extLst>
      <p:ext uri="{BB962C8B-B14F-4D97-AF65-F5344CB8AC3E}">
        <p14:creationId xmlns:p14="http://schemas.microsoft.com/office/powerpoint/2010/main" val="56041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1819D-1618-4F1E-A3E2-CA835D8E3120}"/>
              </a:ext>
            </a:extLst>
          </p:cNvPr>
          <p:cNvSpPr>
            <a:spLocks noGrp="1"/>
          </p:cNvSpPr>
          <p:nvPr>
            <p:ph type="title"/>
          </p:nvPr>
        </p:nvSpPr>
        <p:spPr/>
        <p:txBody>
          <a:bodyPr/>
          <a:lstStyle/>
          <a:p>
            <a:r>
              <a:rPr lang="en-CA" dirty="0"/>
              <a:t>Feminist Roots</a:t>
            </a:r>
            <a:endParaRPr lang="en-US" dirty="0"/>
          </a:p>
        </p:txBody>
      </p:sp>
      <p:sp>
        <p:nvSpPr>
          <p:cNvPr id="3" name="Content Placeholder 2">
            <a:extLst>
              <a:ext uri="{FF2B5EF4-FFF2-40B4-BE49-F238E27FC236}">
                <a16:creationId xmlns:a16="http://schemas.microsoft.com/office/drawing/2014/main" id="{A56833D1-55AB-4CEE-8D4B-0D77BAEEC145}"/>
              </a:ext>
            </a:extLst>
          </p:cNvPr>
          <p:cNvSpPr>
            <a:spLocks noGrp="1"/>
          </p:cNvSpPr>
          <p:nvPr>
            <p:ph idx="1"/>
          </p:nvPr>
        </p:nvSpPr>
        <p:spPr/>
        <p:txBody>
          <a:bodyPr/>
          <a:lstStyle/>
          <a:p>
            <a:r>
              <a:rPr lang="en-US" dirty="0"/>
              <a:t>“It so happens that those writing in the feminine tradition have come to associate care and responsibility to others with a female-gendered approach to ethics and individual rights and justice with a male-gendered approach to ethics. </a:t>
            </a:r>
            <a:r>
              <a:rPr lang="en-US" dirty="0">
                <a:hlinkClick r:id="rId2"/>
              </a:rPr>
              <a:t>Feminist philosophers</a:t>
            </a:r>
            <a:r>
              <a:rPr lang="en-US" dirty="0"/>
              <a:t> have argued that the deontological, utilitarian, and justice moral theories are grounded in the masculine experience.” (Britannica)</a:t>
            </a:r>
          </a:p>
          <a:p>
            <a:r>
              <a:rPr lang="en-US" dirty="0" err="1"/>
              <a:t>Noddings</a:t>
            </a:r>
            <a:r>
              <a:rPr lang="en-US" dirty="0"/>
              <a:t> – from the perspective of the patriarchy, the ethics of care is a feminist philosophy, but from a wider perspective, it is a humanist philosophy</a:t>
            </a:r>
          </a:p>
          <a:p>
            <a:endParaRPr lang="en-US" dirty="0"/>
          </a:p>
        </p:txBody>
      </p:sp>
      <p:sp>
        <p:nvSpPr>
          <p:cNvPr id="4" name="TextBox 3">
            <a:extLst>
              <a:ext uri="{FF2B5EF4-FFF2-40B4-BE49-F238E27FC236}">
                <a16:creationId xmlns:a16="http://schemas.microsoft.com/office/drawing/2014/main" id="{1EA8B851-FCF6-470B-8337-FC75E2398B5E}"/>
              </a:ext>
            </a:extLst>
          </p:cNvPr>
          <p:cNvSpPr txBox="1"/>
          <p:nvPr/>
        </p:nvSpPr>
        <p:spPr>
          <a:xfrm>
            <a:off x="838200" y="5992297"/>
            <a:ext cx="6096000" cy="369332"/>
          </a:xfrm>
          <a:prstGeom prst="rect">
            <a:avLst/>
          </a:prstGeom>
          <a:noFill/>
        </p:spPr>
        <p:txBody>
          <a:bodyPr wrap="square">
            <a:spAutoFit/>
          </a:bodyPr>
          <a:lstStyle/>
          <a:p>
            <a:r>
              <a:rPr lang="en-US" dirty="0">
                <a:hlinkClick r:id="rId3"/>
              </a:rPr>
              <a:t>https://www.britannica.com/topic/ethics-of-care</a:t>
            </a:r>
            <a:r>
              <a:rPr lang="en-US" dirty="0"/>
              <a:t> </a:t>
            </a:r>
          </a:p>
        </p:txBody>
      </p:sp>
      <p:pic>
        <p:nvPicPr>
          <p:cNvPr id="10" name="Picture 9" descr="Icon&#10;&#10;Description automatically generated">
            <a:extLst>
              <a:ext uri="{FF2B5EF4-FFF2-40B4-BE49-F238E27FC236}">
                <a16:creationId xmlns:a16="http://schemas.microsoft.com/office/drawing/2014/main" id="{E686973F-D289-4357-8229-8DE7B01AE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309" y="5085827"/>
            <a:ext cx="2512423" cy="1275802"/>
          </a:xfrm>
          <a:prstGeom prst="rect">
            <a:avLst/>
          </a:prstGeom>
        </p:spPr>
      </p:pic>
    </p:spTree>
    <p:extLst>
      <p:ext uri="{BB962C8B-B14F-4D97-AF65-F5344CB8AC3E}">
        <p14:creationId xmlns:p14="http://schemas.microsoft.com/office/powerpoint/2010/main" val="3911814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39D6-D0BF-407F-8EEE-39B688ADC29B}"/>
              </a:ext>
            </a:extLst>
          </p:cNvPr>
          <p:cNvSpPr>
            <a:spLocks noGrp="1"/>
          </p:cNvSpPr>
          <p:nvPr>
            <p:ph type="title"/>
          </p:nvPr>
        </p:nvSpPr>
        <p:spPr/>
        <p:txBody>
          <a:bodyPr/>
          <a:lstStyle/>
          <a:p>
            <a:r>
              <a:rPr lang="en-CA" dirty="0"/>
              <a:t>Ethics and Feminism</a:t>
            </a:r>
            <a:endParaRPr lang="en-US" dirty="0"/>
          </a:p>
        </p:txBody>
      </p:sp>
      <p:sp>
        <p:nvSpPr>
          <p:cNvPr id="3" name="Content Placeholder 2">
            <a:extLst>
              <a:ext uri="{FF2B5EF4-FFF2-40B4-BE49-F238E27FC236}">
                <a16:creationId xmlns:a16="http://schemas.microsoft.com/office/drawing/2014/main" id="{2D83583C-DACB-4372-BAF5-130E703EC35E}"/>
              </a:ext>
            </a:extLst>
          </p:cNvPr>
          <p:cNvSpPr>
            <a:spLocks noGrp="1"/>
          </p:cNvSpPr>
          <p:nvPr>
            <p:ph idx="1"/>
          </p:nvPr>
        </p:nvSpPr>
        <p:spPr>
          <a:xfrm>
            <a:off x="838200" y="1825625"/>
            <a:ext cx="8671560" cy="4351338"/>
          </a:xfrm>
        </p:spPr>
        <p:txBody>
          <a:bodyPr/>
          <a:lstStyle/>
          <a:p>
            <a:pPr marL="0" indent="0">
              <a:buNone/>
            </a:pPr>
            <a:r>
              <a:rPr lang="en-CA" dirty="0"/>
              <a:t>There’s a contrast in the women’s movement between ‘traditional feminism (e.g. </a:t>
            </a:r>
            <a:r>
              <a:rPr lang="en-US" dirty="0"/>
              <a:t>Barbara Berg's The Remembered Gate: Origins of American Feminism) of freedom from sex-determined roles, and “feminism defined in political terms that stress collective as well as individual experience” (hooks, 1984, p. 25)</a:t>
            </a:r>
          </a:p>
          <a:p>
            <a:pPr marL="0" indent="0">
              <a:buNone/>
            </a:pPr>
            <a:r>
              <a:rPr lang="en-US" dirty="0"/>
              <a:t>Hooks writes, “Focusing on feminism as political commitment, we resist the emphasis on individual identity and lifestyle… terms like ‘liberal  feminist’ and ‘bourgeois  feminist’ represent contradictions.” (pp. 28-31) </a:t>
            </a:r>
          </a:p>
        </p:txBody>
      </p:sp>
      <p:sp>
        <p:nvSpPr>
          <p:cNvPr id="5" name="TextBox 4">
            <a:extLst>
              <a:ext uri="{FF2B5EF4-FFF2-40B4-BE49-F238E27FC236}">
                <a16:creationId xmlns:a16="http://schemas.microsoft.com/office/drawing/2014/main" id="{B61C7EDC-EF0E-4596-A609-B292756B6126}"/>
              </a:ext>
            </a:extLst>
          </p:cNvPr>
          <p:cNvSpPr txBox="1"/>
          <p:nvPr/>
        </p:nvSpPr>
        <p:spPr>
          <a:xfrm>
            <a:off x="838200" y="5988734"/>
            <a:ext cx="10808368" cy="369332"/>
          </a:xfrm>
          <a:prstGeom prst="rect">
            <a:avLst/>
          </a:prstGeom>
          <a:noFill/>
        </p:spPr>
        <p:txBody>
          <a:bodyPr wrap="square">
            <a:spAutoFit/>
          </a:bodyPr>
          <a:lstStyle/>
          <a:p>
            <a:r>
              <a:rPr lang="en-US" dirty="0">
                <a:hlinkClick r:id="rId2"/>
              </a:rPr>
              <a:t>https://funceji.files.wordpress.com/2017/08/bell_hooks_feminist_theory_from_margin_to_centebookzz-org_.pdf</a:t>
            </a:r>
            <a:r>
              <a:rPr lang="en-US" dirty="0"/>
              <a:t> </a:t>
            </a:r>
          </a:p>
        </p:txBody>
      </p:sp>
      <p:pic>
        <p:nvPicPr>
          <p:cNvPr id="7" name="Picture 6" descr="A picture containing text, clipart&#10;&#10;Description automatically generated">
            <a:extLst>
              <a:ext uri="{FF2B5EF4-FFF2-40B4-BE49-F238E27FC236}">
                <a16:creationId xmlns:a16="http://schemas.microsoft.com/office/drawing/2014/main" id="{D37004A3-9D2D-4A5A-A76D-C6B171E6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369" y="1871344"/>
            <a:ext cx="2316740" cy="3797935"/>
          </a:xfrm>
          <a:prstGeom prst="rect">
            <a:avLst/>
          </a:prstGeom>
        </p:spPr>
      </p:pic>
      <p:sp>
        <p:nvSpPr>
          <p:cNvPr id="9" name="TextBox 8">
            <a:extLst>
              <a:ext uri="{FF2B5EF4-FFF2-40B4-BE49-F238E27FC236}">
                <a16:creationId xmlns:a16="http://schemas.microsoft.com/office/drawing/2014/main" id="{5AF1C9AB-A0D0-4EEB-AD5C-D4802D05EF70}"/>
              </a:ext>
            </a:extLst>
          </p:cNvPr>
          <p:cNvSpPr txBox="1"/>
          <p:nvPr/>
        </p:nvSpPr>
        <p:spPr>
          <a:xfrm>
            <a:off x="838200" y="6358066"/>
            <a:ext cx="6093822" cy="369332"/>
          </a:xfrm>
          <a:prstGeom prst="rect">
            <a:avLst/>
          </a:prstGeom>
          <a:noFill/>
        </p:spPr>
        <p:txBody>
          <a:bodyPr wrap="square">
            <a:spAutoFit/>
          </a:bodyPr>
          <a:lstStyle/>
          <a:p>
            <a:r>
              <a:rPr lang="en-US" dirty="0">
                <a:hlinkClick r:id="rId4"/>
              </a:rPr>
              <a:t>https://en.wikipedia.org/wiki/Liberty_Belle_(comics)</a:t>
            </a:r>
            <a:r>
              <a:rPr lang="en-US" dirty="0"/>
              <a:t> </a:t>
            </a:r>
          </a:p>
        </p:txBody>
      </p:sp>
    </p:spTree>
    <p:extLst>
      <p:ext uri="{BB962C8B-B14F-4D97-AF65-F5344CB8AC3E}">
        <p14:creationId xmlns:p14="http://schemas.microsoft.com/office/powerpoint/2010/main" val="302496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953D-AF52-4074-9887-8E43804AD47B}"/>
              </a:ext>
            </a:extLst>
          </p:cNvPr>
          <p:cNvSpPr>
            <a:spLocks noGrp="1"/>
          </p:cNvSpPr>
          <p:nvPr>
            <p:ph type="title"/>
          </p:nvPr>
        </p:nvSpPr>
        <p:spPr/>
        <p:txBody>
          <a:bodyPr/>
          <a:lstStyle/>
          <a:p>
            <a:r>
              <a:rPr lang="en-US" dirty="0"/>
              <a:t>Whence Care?</a:t>
            </a:r>
          </a:p>
        </p:txBody>
      </p:sp>
      <p:sp>
        <p:nvSpPr>
          <p:cNvPr id="3" name="Content Placeholder 2">
            <a:extLst>
              <a:ext uri="{FF2B5EF4-FFF2-40B4-BE49-F238E27FC236}">
                <a16:creationId xmlns:a16="http://schemas.microsoft.com/office/drawing/2014/main" id="{ED73E6A5-547D-4FDC-92E0-496A5A162E52}"/>
              </a:ext>
            </a:extLst>
          </p:cNvPr>
          <p:cNvSpPr>
            <a:spLocks noGrp="1"/>
          </p:cNvSpPr>
          <p:nvPr>
            <p:ph idx="1"/>
          </p:nvPr>
        </p:nvSpPr>
        <p:spPr>
          <a:xfrm>
            <a:off x="4154904" y="1825625"/>
            <a:ext cx="7198895" cy="4351338"/>
          </a:xfrm>
        </p:spPr>
        <p:txBody>
          <a:bodyPr/>
          <a:lstStyle/>
          <a:p>
            <a:pPr marL="0" indent="0">
              <a:buNone/>
            </a:pPr>
            <a:r>
              <a:rPr lang="en-CA" dirty="0"/>
              <a:t>We can begin with some questions…</a:t>
            </a:r>
          </a:p>
          <a:p>
            <a:r>
              <a:rPr lang="en-CA" dirty="0"/>
              <a:t>How can neurons care? </a:t>
            </a:r>
          </a:p>
          <a:p>
            <a:r>
              <a:rPr lang="en-CA" dirty="0"/>
              <a:t>Is caring driven by evolution?</a:t>
            </a:r>
          </a:p>
          <a:p>
            <a:r>
              <a:rPr lang="en-CA" dirty="0"/>
              <a:t>Cultural evolution or biological evolution?</a:t>
            </a:r>
          </a:p>
          <a:p>
            <a:r>
              <a:rPr lang="en-CA" dirty="0"/>
              <a:t>Does caring depend on rules and rationality?</a:t>
            </a:r>
          </a:p>
          <a:p>
            <a:r>
              <a:rPr lang="en-CA" dirty="0"/>
              <a:t>Does caring require attachment?</a:t>
            </a:r>
          </a:p>
        </p:txBody>
      </p:sp>
      <p:sp>
        <p:nvSpPr>
          <p:cNvPr id="5" name="TextBox 4">
            <a:extLst>
              <a:ext uri="{FF2B5EF4-FFF2-40B4-BE49-F238E27FC236}">
                <a16:creationId xmlns:a16="http://schemas.microsoft.com/office/drawing/2014/main" id="{50B2E321-6708-448F-9F04-63255ABCECAC}"/>
              </a:ext>
            </a:extLst>
          </p:cNvPr>
          <p:cNvSpPr txBox="1"/>
          <p:nvPr/>
        </p:nvSpPr>
        <p:spPr>
          <a:xfrm>
            <a:off x="838200" y="5988734"/>
            <a:ext cx="8594558" cy="369332"/>
          </a:xfrm>
          <a:prstGeom prst="rect">
            <a:avLst/>
          </a:prstGeom>
          <a:noFill/>
        </p:spPr>
        <p:txBody>
          <a:bodyPr wrap="square">
            <a:spAutoFit/>
          </a:bodyPr>
          <a:lstStyle/>
          <a:p>
            <a:r>
              <a:rPr lang="en-US" dirty="0"/>
              <a:t>Cover image: </a:t>
            </a:r>
            <a:r>
              <a:rPr lang="en-US" dirty="0">
                <a:hlinkClick r:id="rId2"/>
              </a:rPr>
              <a:t>https://www.medicalnewstoday.com/articles/320289</a:t>
            </a:r>
            <a:r>
              <a:rPr lang="en-US" dirty="0"/>
              <a:t> </a:t>
            </a:r>
          </a:p>
        </p:txBody>
      </p:sp>
      <p:pic>
        <p:nvPicPr>
          <p:cNvPr id="7" name="Picture 6" descr="A picture containing plant&#10;&#10;Description automatically generated">
            <a:extLst>
              <a:ext uri="{FF2B5EF4-FFF2-40B4-BE49-F238E27FC236}">
                <a16:creationId xmlns:a16="http://schemas.microsoft.com/office/drawing/2014/main" id="{18E26FF3-3463-4E7F-8BBF-30C8FF42B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39473"/>
            <a:ext cx="3208627" cy="3208627"/>
          </a:xfrm>
          <a:prstGeom prst="rect">
            <a:avLst/>
          </a:prstGeom>
        </p:spPr>
      </p:pic>
    </p:spTree>
    <p:extLst>
      <p:ext uri="{BB962C8B-B14F-4D97-AF65-F5344CB8AC3E}">
        <p14:creationId xmlns:p14="http://schemas.microsoft.com/office/powerpoint/2010/main" val="3548264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E5B6489A-0B01-4808-B801-DD6F2FCF3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250" y="4197532"/>
            <a:ext cx="4590687" cy="2295344"/>
          </a:xfrm>
          <a:prstGeom prst="rect">
            <a:avLst/>
          </a:prstGeom>
        </p:spPr>
      </p:pic>
      <p:sp>
        <p:nvSpPr>
          <p:cNvPr id="2" name="Title 1">
            <a:extLst>
              <a:ext uri="{FF2B5EF4-FFF2-40B4-BE49-F238E27FC236}">
                <a16:creationId xmlns:a16="http://schemas.microsoft.com/office/drawing/2014/main" id="{3402FD06-A3CB-4A3F-9E76-30F5AAB37DDA}"/>
              </a:ext>
            </a:extLst>
          </p:cNvPr>
          <p:cNvSpPr>
            <a:spLocks noGrp="1"/>
          </p:cNvSpPr>
          <p:nvPr>
            <p:ph type="title"/>
          </p:nvPr>
        </p:nvSpPr>
        <p:spPr/>
        <p:txBody>
          <a:bodyPr/>
          <a:lstStyle/>
          <a:p>
            <a:r>
              <a:rPr lang="en-CA" dirty="0"/>
              <a:t>Equity</a:t>
            </a:r>
            <a:endParaRPr lang="en-US" dirty="0"/>
          </a:p>
        </p:txBody>
      </p:sp>
      <p:sp>
        <p:nvSpPr>
          <p:cNvPr id="3" name="Content Placeholder 2">
            <a:extLst>
              <a:ext uri="{FF2B5EF4-FFF2-40B4-BE49-F238E27FC236}">
                <a16:creationId xmlns:a16="http://schemas.microsoft.com/office/drawing/2014/main" id="{B7309161-6C4C-4599-87BF-1F770DEC504E}"/>
              </a:ext>
            </a:extLst>
          </p:cNvPr>
          <p:cNvSpPr>
            <a:spLocks noGrp="1"/>
          </p:cNvSpPr>
          <p:nvPr>
            <p:ph idx="1"/>
          </p:nvPr>
        </p:nvSpPr>
        <p:spPr/>
        <p:txBody>
          <a:bodyPr>
            <a:normAutofit/>
          </a:bodyPr>
          <a:lstStyle/>
          <a:p>
            <a:r>
              <a:rPr lang="en-US" dirty="0"/>
              <a:t>We conceptualize gender inequality as a complex and intersectional issue, which is related to at least three dimensions of inequality: vital inequality, resource inequality, and existential inequality</a:t>
            </a:r>
          </a:p>
          <a:p>
            <a:r>
              <a:rPr lang="en-US" dirty="0"/>
              <a:t>Existential inequality means denial of (equal) recognition and respect, and is a potent generator of humiliations, for black people, Amer-Indians, women in patriarchal societies, poor immigrants, low castes and </a:t>
            </a:r>
            <a:r>
              <a:rPr lang="en-US" dirty="0" err="1"/>
              <a:t>stigmatised</a:t>
            </a:r>
            <a:r>
              <a:rPr lang="en-US" dirty="0"/>
              <a:t> ethnic groups. </a:t>
            </a:r>
          </a:p>
        </p:txBody>
      </p:sp>
      <p:sp>
        <p:nvSpPr>
          <p:cNvPr id="5" name="TextBox 4">
            <a:extLst>
              <a:ext uri="{FF2B5EF4-FFF2-40B4-BE49-F238E27FC236}">
                <a16:creationId xmlns:a16="http://schemas.microsoft.com/office/drawing/2014/main" id="{C22D2CEE-2268-4108-A7F7-5F8FE1CFBDBB}"/>
              </a:ext>
            </a:extLst>
          </p:cNvPr>
          <p:cNvSpPr txBox="1"/>
          <p:nvPr/>
        </p:nvSpPr>
        <p:spPr>
          <a:xfrm>
            <a:off x="838200" y="5253633"/>
            <a:ext cx="5771606" cy="923330"/>
          </a:xfrm>
          <a:prstGeom prst="rect">
            <a:avLst/>
          </a:prstGeom>
          <a:noFill/>
        </p:spPr>
        <p:txBody>
          <a:bodyPr wrap="square">
            <a:spAutoFit/>
          </a:bodyPr>
          <a:lstStyle/>
          <a:p>
            <a:r>
              <a:rPr lang="en-US" dirty="0"/>
              <a:t>Goran </a:t>
            </a:r>
            <a:r>
              <a:rPr lang="en-US" dirty="0" err="1"/>
              <a:t>Therborn</a:t>
            </a:r>
            <a:r>
              <a:rPr lang="en-US" dirty="0"/>
              <a:t>, 2009, </a:t>
            </a:r>
            <a:r>
              <a:rPr lang="en-US" dirty="0">
                <a:hlinkClick r:id="rId3"/>
              </a:rPr>
              <a:t>https://www.eurozine.com/the-killing-fields-of-inequality/</a:t>
            </a:r>
            <a:r>
              <a:rPr lang="en-US" dirty="0"/>
              <a:t> </a:t>
            </a:r>
          </a:p>
          <a:p>
            <a:r>
              <a:rPr lang="en-US" dirty="0">
                <a:hlinkClick r:id="rId4"/>
              </a:rPr>
              <a:t>https://jime.open.ac.uk/articles/10.5334/jime.553/print/</a:t>
            </a:r>
            <a:r>
              <a:rPr lang="en-US" dirty="0"/>
              <a:t> </a:t>
            </a:r>
          </a:p>
        </p:txBody>
      </p:sp>
    </p:spTree>
    <p:extLst>
      <p:ext uri="{BB962C8B-B14F-4D97-AF65-F5344CB8AC3E}">
        <p14:creationId xmlns:p14="http://schemas.microsoft.com/office/powerpoint/2010/main" val="1398805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A22C-488B-44E4-9DB0-623C8284204D}"/>
              </a:ext>
            </a:extLst>
          </p:cNvPr>
          <p:cNvSpPr>
            <a:spLocks noGrp="1"/>
          </p:cNvSpPr>
          <p:nvPr>
            <p:ph type="title"/>
          </p:nvPr>
        </p:nvSpPr>
        <p:spPr/>
        <p:txBody>
          <a:bodyPr/>
          <a:lstStyle/>
          <a:p>
            <a:r>
              <a:rPr lang="en-CA" dirty="0"/>
              <a:t>Producing Inequality</a:t>
            </a:r>
            <a:endParaRPr lang="en-US" dirty="0"/>
          </a:p>
        </p:txBody>
      </p:sp>
      <p:sp>
        <p:nvSpPr>
          <p:cNvPr id="3" name="Content Placeholder 2">
            <a:extLst>
              <a:ext uri="{FF2B5EF4-FFF2-40B4-BE49-F238E27FC236}">
                <a16:creationId xmlns:a16="http://schemas.microsoft.com/office/drawing/2014/main" id="{FD4A0046-AB8F-412E-BAE3-B6A2E9C40A01}"/>
              </a:ext>
            </a:extLst>
          </p:cNvPr>
          <p:cNvSpPr>
            <a:spLocks noGrp="1"/>
          </p:cNvSpPr>
          <p:nvPr>
            <p:ph idx="1"/>
          </p:nvPr>
        </p:nvSpPr>
        <p:spPr/>
        <p:txBody>
          <a:bodyPr>
            <a:normAutofit/>
          </a:bodyPr>
          <a:lstStyle/>
          <a:p>
            <a:pPr marL="0" indent="0">
              <a:buNone/>
            </a:pPr>
            <a:r>
              <a:rPr lang="en-US" dirty="0"/>
              <a:t>Inequality can be produced in four basic ways:</a:t>
            </a:r>
          </a:p>
          <a:p>
            <a:r>
              <a:rPr lang="en-US" i="1" dirty="0" err="1"/>
              <a:t>distantiation</a:t>
            </a:r>
            <a:r>
              <a:rPr lang="en-US" dirty="0"/>
              <a:t> – some people are running ahead and/or others falling behind. </a:t>
            </a:r>
          </a:p>
          <a:p>
            <a:r>
              <a:rPr lang="en-US" i="1" dirty="0"/>
              <a:t>exclusion</a:t>
            </a:r>
            <a:r>
              <a:rPr lang="en-US" dirty="0"/>
              <a:t> – a barrier is erected making it impossible, or at least more difficult, for certain categories of people to access a good life</a:t>
            </a:r>
          </a:p>
          <a:p>
            <a:r>
              <a:rPr lang="en-US" i="1" dirty="0"/>
              <a:t>hierarchy</a:t>
            </a:r>
            <a:r>
              <a:rPr lang="en-US" dirty="0"/>
              <a:t> – societies and </a:t>
            </a:r>
            <a:r>
              <a:rPr lang="en-US" dirty="0" err="1"/>
              <a:t>organisations</a:t>
            </a:r>
            <a:r>
              <a:rPr lang="en-US" dirty="0"/>
              <a:t> are constituted as ladders, with some people perched on top and others below.</a:t>
            </a:r>
          </a:p>
          <a:p>
            <a:r>
              <a:rPr lang="en-US" i="1" dirty="0"/>
              <a:t>exploitation</a:t>
            </a:r>
            <a:r>
              <a:rPr lang="en-US" dirty="0"/>
              <a:t> – in which the riches of the rich derive from the toil and the subjection of the poor and the disadvantaged.</a:t>
            </a:r>
          </a:p>
          <a:p>
            <a:endParaRPr lang="en-US" dirty="0"/>
          </a:p>
        </p:txBody>
      </p:sp>
      <p:sp>
        <p:nvSpPr>
          <p:cNvPr id="5" name="TextBox 4">
            <a:extLst>
              <a:ext uri="{FF2B5EF4-FFF2-40B4-BE49-F238E27FC236}">
                <a16:creationId xmlns:a16="http://schemas.microsoft.com/office/drawing/2014/main" id="{88EFA4CC-915B-4C2C-828D-56810F51F584}"/>
              </a:ext>
            </a:extLst>
          </p:cNvPr>
          <p:cNvSpPr txBox="1"/>
          <p:nvPr/>
        </p:nvSpPr>
        <p:spPr>
          <a:xfrm>
            <a:off x="838200" y="5988734"/>
            <a:ext cx="8273716" cy="369332"/>
          </a:xfrm>
          <a:prstGeom prst="rect">
            <a:avLst/>
          </a:prstGeom>
          <a:noFill/>
        </p:spPr>
        <p:txBody>
          <a:bodyPr wrap="square">
            <a:spAutoFit/>
          </a:bodyPr>
          <a:lstStyle/>
          <a:p>
            <a:r>
              <a:rPr lang="en-US" dirty="0"/>
              <a:t>Goran </a:t>
            </a:r>
            <a:r>
              <a:rPr lang="en-US" dirty="0" err="1"/>
              <a:t>Therborn</a:t>
            </a:r>
            <a:r>
              <a:rPr lang="en-US" dirty="0"/>
              <a:t>, 2009, </a:t>
            </a:r>
            <a:r>
              <a:rPr lang="en-US" dirty="0">
                <a:hlinkClick r:id="rId2"/>
              </a:rPr>
              <a:t>https://www.eurozine.com/the-killing-fields-of-inequality/</a:t>
            </a:r>
            <a:r>
              <a:rPr lang="en-US" dirty="0"/>
              <a:t> </a:t>
            </a:r>
          </a:p>
        </p:txBody>
      </p:sp>
    </p:spTree>
    <p:extLst>
      <p:ext uri="{BB962C8B-B14F-4D97-AF65-F5344CB8AC3E}">
        <p14:creationId xmlns:p14="http://schemas.microsoft.com/office/powerpoint/2010/main" val="92151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0BB1-F0F9-4F47-8B81-7F9BD17ADFB0}"/>
              </a:ext>
            </a:extLst>
          </p:cNvPr>
          <p:cNvSpPr>
            <a:spLocks noGrp="1"/>
          </p:cNvSpPr>
          <p:nvPr>
            <p:ph type="title"/>
          </p:nvPr>
        </p:nvSpPr>
        <p:spPr/>
        <p:txBody>
          <a:bodyPr/>
          <a:lstStyle/>
          <a:p>
            <a:r>
              <a:rPr lang="en-CA" dirty="0"/>
              <a:t>Rising From Oppression</a:t>
            </a:r>
            <a:endParaRPr lang="en-US" dirty="0"/>
          </a:p>
        </p:txBody>
      </p:sp>
      <p:sp>
        <p:nvSpPr>
          <p:cNvPr id="3" name="Content Placeholder 2">
            <a:extLst>
              <a:ext uri="{FF2B5EF4-FFF2-40B4-BE49-F238E27FC236}">
                <a16:creationId xmlns:a16="http://schemas.microsoft.com/office/drawing/2014/main" id="{C6BA8F51-651F-42E7-9811-9E26069BBE7F}"/>
              </a:ext>
            </a:extLst>
          </p:cNvPr>
          <p:cNvSpPr>
            <a:spLocks noGrp="1"/>
          </p:cNvSpPr>
          <p:nvPr>
            <p:ph idx="1"/>
          </p:nvPr>
        </p:nvSpPr>
        <p:spPr>
          <a:xfrm>
            <a:off x="838200" y="1825625"/>
            <a:ext cx="6692153" cy="4351338"/>
          </a:xfrm>
        </p:spPr>
        <p:txBody>
          <a:bodyPr/>
          <a:lstStyle/>
          <a:p>
            <a:r>
              <a:rPr lang="en-CA" dirty="0"/>
              <a:t>“</a:t>
            </a:r>
            <a:r>
              <a:rPr lang="en-US" dirty="0"/>
              <a:t>We live in a world in which gender oppression is so pervasive and so normalized that often we do not even perceive the patterns of subordination surrounding us.”</a:t>
            </a:r>
          </a:p>
          <a:p>
            <a:r>
              <a:rPr lang="en-US" dirty="0"/>
              <a:t>The Double Bind (Marilyn Frye): “To smile on command is to participate in one’s own oppression. Not to smile, however, places one at risk of being on the receiving end of censure, anger, or even outright violence.”</a:t>
            </a:r>
          </a:p>
        </p:txBody>
      </p:sp>
      <p:sp>
        <p:nvSpPr>
          <p:cNvPr id="5" name="TextBox 4">
            <a:extLst>
              <a:ext uri="{FF2B5EF4-FFF2-40B4-BE49-F238E27FC236}">
                <a16:creationId xmlns:a16="http://schemas.microsoft.com/office/drawing/2014/main" id="{5CAB227E-08D9-4959-8D13-2FC069588DCD}"/>
              </a:ext>
            </a:extLst>
          </p:cNvPr>
          <p:cNvSpPr txBox="1"/>
          <p:nvPr/>
        </p:nvSpPr>
        <p:spPr>
          <a:xfrm>
            <a:off x="838200" y="6123543"/>
            <a:ext cx="6098240" cy="369332"/>
          </a:xfrm>
          <a:prstGeom prst="rect">
            <a:avLst/>
          </a:prstGeom>
          <a:noFill/>
        </p:spPr>
        <p:txBody>
          <a:bodyPr wrap="square">
            <a:spAutoFit/>
          </a:bodyPr>
          <a:lstStyle/>
          <a:p>
            <a:r>
              <a:rPr lang="en-US" dirty="0"/>
              <a:t>Sarah Clark Miller </a:t>
            </a:r>
            <a:r>
              <a:rPr lang="en-US" dirty="0">
                <a:hlinkClick r:id="rId2"/>
              </a:rPr>
              <a:t>https://philarchive.org/archive/MILFE-7</a:t>
            </a:r>
            <a:r>
              <a:rPr lang="en-US" dirty="0"/>
              <a:t> </a:t>
            </a:r>
          </a:p>
        </p:txBody>
      </p:sp>
      <p:pic>
        <p:nvPicPr>
          <p:cNvPr id="7" name="Picture 6" descr="A group of people holding a sign&#10;&#10;Description automatically generated with medium confidence">
            <a:extLst>
              <a:ext uri="{FF2B5EF4-FFF2-40B4-BE49-F238E27FC236}">
                <a16:creationId xmlns:a16="http://schemas.microsoft.com/office/drawing/2014/main" id="{41A75987-2E58-4464-AC45-CEC430855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849" y="1825624"/>
            <a:ext cx="4432881" cy="3284257"/>
          </a:xfrm>
          <a:prstGeom prst="rect">
            <a:avLst/>
          </a:prstGeom>
        </p:spPr>
      </p:pic>
      <p:sp>
        <p:nvSpPr>
          <p:cNvPr id="9" name="TextBox 8">
            <a:extLst>
              <a:ext uri="{FF2B5EF4-FFF2-40B4-BE49-F238E27FC236}">
                <a16:creationId xmlns:a16="http://schemas.microsoft.com/office/drawing/2014/main" id="{F03D1061-03CC-44D3-B6A3-75519F9BC706}"/>
              </a:ext>
            </a:extLst>
          </p:cNvPr>
          <p:cNvSpPr txBox="1"/>
          <p:nvPr/>
        </p:nvSpPr>
        <p:spPr>
          <a:xfrm>
            <a:off x="7436223" y="5244817"/>
            <a:ext cx="4185396" cy="646331"/>
          </a:xfrm>
          <a:prstGeom prst="rect">
            <a:avLst/>
          </a:prstGeom>
          <a:noFill/>
        </p:spPr>
        <p:txBody>
          <a:bodyPr wrap="square">
            <a:spAutoFit/>
          </a:bodyPr>
          <a:lstStyle/>
          <a:p>
            <a:r>
              <a:rPr lang="en-US" dirty="0">
                <a:hlinkClick r:id="rId4"/>
              </a:rPr>
              <a:t>https://www.thoughtco.com/oppression-womens-history-definition-3528977</a:t>
            </a:r>
            <a:r>
              <a:rPr lang="en-US" dirty="0"/>
              <a:t> </a:t>
            </a:r>
          </a:p>
        </p:txBody>
      </p:sp>
    </p:spTree>
    <p:extLst>
      <p:ext uri="{BB962C8B-B14F-4D97-AF65-F5344CB8AC3E}">
        <p14:creationId xmlns:p14="http://schemas.microsoft.com/office/powerpoint/2010/main" val="383532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91AF-5E1E-4CDC-935B-CF8D388E2D98}"/>
              </a:ext>
            </a:extLst>
          </p:cNvPr>
          <p:cNvSpPr>
            <a:spLocks noGrp="1"/>
          </p:cNvSpPr>
          <p:nvPr>
            <p:ph type="title"/>
          </p:nvPr>
        </p:nvSpPr>
        <p:spPr/>
        <p:txBody>
          <a:bodyPr/>
          <a:lstStyle/>
          <a:p>
            <a:r>
              <a:rPr lang="en-CA" dirty="0"/>
              <a:t>The Duty to Act</a:t>
            </a:r>
            <a:endParaRPr lang="en-US" dirty="0"/>
          </a:p>
        </p:txBody>
      </p:sp>
      <p:sp>
        <p:nvSpPr>
          <p:cNvPr id="3" name="Content Placeholder 2">
            <a:extLst>
              <a:ext uri="{FF2B5EF4-FFF2-40B4-BE49-F238E27FC236}">
                <a16:creationId xmlns:a16="http://schemas.microsoft.com/office/drawing/2014/main" id="{E1A72420-A3BF-4D14-90E3-A8515D28F019}"/>
              </a:ext>
            </a:extLst>
          </p:cNvPr>
          <p:cNvSpPr>
            <a:spLocks noGrp="1"/>
          </p:cNvSpPr>
          <p:nvPr>
            <p:ph idx="1"/>
          </p:nvPr>
        </p:nvSpPr>
        <p:spPr>
          <a:xfrm>
            <a:off x="4010296" y="1825625"/>
            <a:ext cx="7343503" cy="4351338"/>
          </a:xfrm>
        </p:spPr>
        <p:txBody>
          <a:bodyPr/>
          <a:lstStyle/>
          <a:p>
            <a:r>
              <a:rPr lang="en-CA" dirty="0"/>
              <a:t>“</a:t>
            </a:r>
            <a:r>
              <a:rPr lang="en-US" dirty="0"/>
              <a:t>Ethical caring is a natural outgrowth of natural caring, but, unlike Kant’s ranking of duty as primary and inclination as secondary, in the ethics of care the inclination to care is primary.” </a:t>
            </a:r>
          </a:p>
          <a:p>
            <a:r>
              <a:rPr lang="en-US" dirty="0"/>
              <a:t>“This impulse is obligatory in anyone who aspires to the sense of self as a moral, caring person.” (Britannica)</a:t>
            </a:r>
          </a:p>
        </p:txBody>
      </p:sp>
      <p:sp>
        <p:nvSpPr>
          <p:cNvPr id="5" name="TextBox 4">
            <a:extLst>
              <a:ext uri="{FF2B5EF4-FFF2-40B4-BE49-F238E27FC236}">
                <a16:creationId xmlns:a16="http://schemas.microsoft.com/office/drawing/2014/main" id="{21B3973E-8822-4A87-A434-10300695C189}"/>
              </a:ext>
            </a:extLst>
          </p:cNvPr>
          <p:cNvSpPr txBox="1"/>
          <p:nvPr/>
        </p:nvSpPr>
        <p:spPr>
          <a:xfrm>
            <a:off x="838200" y="5992297"/>
            <a:ext cx="6096000" cy="646331"/>
          </a:xfrm>
          <a:prstGeom prst="rect">
            <a:avLst/>
          </a:prstGeom>
          <a:noFill/>
        </p:spPr>
        <p:txBody>
          <a:bodyPr wrap="square">
            <a:spAutoFit/>
          </a:bodyPr>
          <a:lstStyle/>
          <a:p>
            <a:r>
              <a:rPr lang="en-US" dirty="0">
                <a:hlinkClick r:id="rId2"/>
              </a:rPr>
              <a:t>https://www.britannica.com/topic/ethics-of-care</a:t>
            </a:r>
            <a:r>
              <a:rPr lang="en-US" dirty="0"/>
              <a:t>     </a:t>
            </a:r>
            <a:r>
              <a:rPr lang="en-US" dirty="0">
                <a:hlinkClick r:id="rId3"/>
              </a:rPr>
              <a:t>https://parentingscience.com/helpful-kids-and-rewards/</a:t>
            </a:r>
            <a:r>
              <a:rPr lang="en-US" dirty="0"/>
              <a:t>  </a:t>
            </a:r>
          </a:p>
        </p:txBody>
      </p:sp>
      <p:pic>
        <p:nvPicPr>
          <p:cNvPr id="7" name="Picture 6">
            <a:extLst>
              <a:ext uri="{FF2B5EF4-FFF2-40B4-BE49-F238E27FC236}">
                <a16:creationId xmlns:a16="http://schemas.microsoft.com/office/drawing/2014/main" id="{8CA5B3DC-6DF9-4F79-BF73-4DD072AE5BEB}"/>
              </a:ext>
            </a:extLst>
          </p:cNvPr>
          <p:cNvPicPr>
            <a:picLocks noChangeAspect="1"/>
          </p:cNvPicPr>
          <p:nvPr/>
        </p:nvPicPr>
        <p:blipFill>
          <a:blip r:embed="rId4"/>
          <a:stretch>
            <a:fillRect/>
          </a:stretch>
        </p:blipFill>
        <p:spPr>
          <a:xfrm>
            <a:off x="997534" y="1690688"/>
            <a:ext cx="2633939" cy="4137272"/>
          </a:xfrm>
          <a:prstGeom prst="rect">
            <a:avLst/>
          </a:prstGeom>
        </p:spPr>
      </p:pic>
    </p:spTree>
    <p:extLst>
      <p:ext uri="{BB962C8B-B14F-4D97-AF65-F5344CB8AC3E}">
        <p14:creationId xmlns:p14="http://schemas.microsoft.com/office/powerpoint/2010/main" val="193636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FD7D-4E02-4021-8076-F459A90AB213}"/>
              </a:ext>
            </a:extLst>
          </p:cNvPr>
          <p:cNvSpPr>
            <a:spLocks noGrp="1"/>
          </p:cNvSpPr>
          <p:nvPr>
            <p:ph type="title"/>
          </p:nvPr>
        </p:nvSpPr>
        <p:spPr/>
        <p:txBody>
          <a:bodyPr/>
          <a:lstStyle/>
          <a:p>
            <a:r>
              <a:rPr lang="en-CA" dirty="0"/>
              <a:t>Personal Responsibility</a:t>
            </a:r>
            <a:endParaRPr lang="en-US" dirty="0"/>
          </a:p>
        </p:txBody>
      </p:sp>
      <p:sp>
        <p:nvSpPr>
          <p:cNvPr id="3" name="Content Placeholder 2">
            <a:extLst>
              <a:ext uri="{FF2B5EF4-FFF2-40B4-BE49-F238E27FC236}">
                <a16:creationId xmlns:a16="http://schemas.microsoft.com/office/drawing/2014/main" id="{9B1C2046-98B6-4F44-8AFF-4A028CCD2C1E}"/>
              </a:ext>
            </a:extLst>
          </p:cNvPr>
          <p:cNvSpPr>
            <a:spLocks noGrp="1"/>
          </p:cNvSpPr>
          <p:nvPr>
            <p:ph idx="1"/>
          </p:nvPr>
        </p:nvSpPr>
        <p:spPr>
          <a:xfrm>
            <a:off x="838200" y="1825625"/>
            <a:ext cx="8632371" cy="4351338"/>
          </a:xfrm>
        </p:spPr>
        <p:txBody>
          <a:bodyPr>
            <a:normAutofit/>
          </a:bodyPr>
          <a:lstStyle/>
          <a:p>
            <a:r>
              <a:rPr lang="en-US" dirty="0"/>
              <a:t>Personal responsibility isn’t sufficient for democracy (</a:t>
            </a:r>
            <a:r>
              <a:rPr lang="en-US" dirty="0" err="1"/>
              <a:t>Tronto</a:t>
            </a:r>
            <a:r>
              <a:rPr lang="en-US" dirty="0"/>
              <a:t>, 2013, p. 45)</a:t>
            </a:r>
            <a:r>
              <a:rPr lang="en-US" sz="2800" dirty="0"/>
              <a:t> </a:t>
            </a:r>
            <a:r>
              <a:rPr lang="en-US" sz="1800" dirty="0"/>
              <a:t>(substitute for Harold </a:t>
            </a:r>
            <a:r>
              <a:rPr lang="en-US" sz="1800" dirty="0" err="1"/>
              <a:t>Lasswell’s</a:t>
            </a:r>
            <a:r>
              <a:rPr lang="en-US" sz="1800" dirty="0"/>
              <a:t> (1936) succinct definition of politics, as “who gets what, when and how,” one that sees it a way to divide up responsibilities: who is responsible for caring for what, when, where, and how. )</a:t>
            </a:r>
            <a:endParaRPr lang="en-US" dirty="0"/>
          </a:p>
          <a:p>
            <a:r>
              <a:rPr lang="en-US" dirty="0"/>
              <a:t>“Accounts of responsibility stress its ties to the freedom of a subject to act and to the consequences of such action… of assigning blame for past judgments and actions….  feminists have begun to develop a model that is forward-looking and accounts for how to make change rather than simply to assign blame (Card 1996).” (</a:t>
            </a:r>
            <a:r>
              <a:rPr lang="en-US" dirty="0" err="1"/>
              <a:t>Tronto</a:t>
            </a:r>
            <a:r>
              <a:rPr lang="en-US" dirty="0"/>
              <a:t>, 2013, p. 51)</a:t>
            </a:r>
          </a:p>
        </p:txBody>
      </p:sp>
      <p:pic>
        <p:nvPicPr>
          <p:cNvPr id="5" name="Picture 4">
            <a:extLst>
              <a:ext uri="{FF2B5EF4-FFF2-40B4-BE49-F238E27FC236}">
                <a16:creationId xmlns:a16="http://schemas.microsoft.com/office/drawing/2014/main" id="{5EB333D3-5A86-4307-B042-4A275850EC44}"/>
              </a:ext>
            </a:extLst>
          </p:cNvPr>
          <p:cNvPicPr>
            <a:picLocks noChangeAspect="1"/>
          </p:cNvPicPr>
          <p:nvPr/>
        </p:nvPicPr>
        <p:blipFill>
          <a:blip r:embed="rId2"/>
          <a:stretch>
            <a:fillRect/>
          </a:stretch>
        </p:blipFill>
        <p:spPr>
          <a:xfrm>
            <a:off x="9665998" y="1995000"/>
            <a:ext cx="2142825" cy="4298959"/>
          </a:xfrm>
          <a:prstGeom prst="rect">
            <a:avLst/>
          </a:prstGeom>
        </p:spPr>
      </p:pic>
      <p:sp>
        <p:nvSpPr>
          <p:cNvPr id="7" name="TextBox 6">
            <a:extLst>
              <a:ext uri="{FF2B5EF4-FFF2-40B4-BE49-F238E27FC236}">
                <a16:creationId xmlns:a16="http://schemas.microsoft.com/office/drawing/2014/main" id="{0140FCB9-FFDC-4EC3-B144-3F05DC23907E}"/>
              </a:ext>
            </a:extLst>
          </p:cNvPr>
          <p:cNvSpPr txBox="1"/>
          <p:nvPr/>
        </p:nvSpPr>
        <p:spPr>
          <a:xfrm>
            <a:off x="4679769" y="6413605"/>
            <a:ext cx="9145088" cy="369332"/>
          </a:xfrm>
          <a:prstGeom prst="rect">
            <a:avLst/>
          </a:prstGeom>
          <a:noFill/>
        </p:spPr>
        <p:txBody>
          <a:bodyPr wrap="square">
            <a:spAutoFit/>
          </a:bodyPr>
          <a:lstStyle/>
          <a:p>
            <a:r>
              <a:rPr lang="en-US" dirty="0">
                <a:hlinkClick r:id="rId3"/>
              </a:rPr>
              <a:t>https://www.drzimmerman.com/tuesdaytip/personal-responsibility-success</a:t>
            </a:r>
            <a:r>
              <a:rPr lang="en-US" dirty="0"/>
              <a:t> </a:t>
            </a:r>
          </a:p>
        </p:txBody>
      </p:sp>
    </p:spTree>
    <p:extLst>
      <p:ext uri="{BB962C8B-B14F-4D97-AF65-F5344CB8AC3E}">
        <p14:creationId xmlns:p14="http://schemas.microsoft.com/office/powerpoint/2010/main" val="324776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C001-A246-42A8-98F8-228F792EE1C7}"/>
              </a:ext>
            </a:extLst>
          </p:cNvPr>
          <p:cNvSpPr>
            <a:spLocks noGrp="1"/>
          </p:cNvSpPr>
          <p:nvPr>
            <p:ph type="title"/>
          </p:nvPr>
        </p:nvSpPr>
        <p:spPr/>
        <p:txBody>
          <a:bodyPr/>
          <a:lstStyle/>
          <a:p>
            <a:r>
              <a:rPr lang="en-US" dirty="0"/>
              <a:t>Relational, Responsive Beings</a:t>
            </a:r>
          </a:p>
        </p:txBody>
      </p:sp>
      <p:sp>
        <p:nvSpPr>
          <p:cNvPr id="3" name="Content Placeholder 2">
            <a:extLst>
              <a:ext uri="{FF2B5EF4-FFF2-40B4-BE49-F238E27FC236}">
                <a16:creationId xmlns:a16="http://schemas.microsoft.com/office/drawing/2014/main" id="{7A02A4F2-91B8-40BC-BE56-4F479A36C6EA}"/>
              </a:ext>
            </a:extLst>
          </p:cNvPr>
          <p:cNvSpPr>
            <a:spLocks noGrp="1"/>
          </p:cNvSpPr>
          <p:nvPr>
            <p:ph idx="1"/>
          </p:nvPr>
        </p:nvSpPr>
        <p:spPr/>
        <p:txBody>
          <a:bodyPr/>
          <a:lstStyle/>
          <a:p>
            <a:r>
              <a:rPr lang="en-CA" dirty="0"/>
              <a:t>Gilligan: “</a:t>
            </a:r>
            <a:r>
              <a:rPr lang="en-US" dirty="0"/>
              <a:t>The ethics of care starts from the premise that as humans we are inherently relational, responsive beings and the human condition is one of connectedness or interdependence.”</a:t>
            </a:r>
          </a:p>
          <a:p>
            <a:pPr lvl="1"/>
            <a:r>
              <a:rPr lang="en-US" dirty="0"/>
              <a:t>“Morality is grounded in a psychological logic, reflecting the ways in which we experience ourselves in relation to others.”</a:t>
            </a:r>
          </a:p>
          <a:p>
            <a:pPr lvl="1"/>
            <a:r>
              <a:rPr lang="en-US" dirty="0"/>
              <a:t>“The origins of morality lie in human relationships as they give rise to concerns about injustice and carelessness.”</a:t>
            </a:r>
          </a:p>
          <a:p>
            <a:r>
              <a:rPr lang="en-US" dirty="0" err="1"/>
              <a:t>Noddings</a:t>
            </a:r>
            <a:r>
              <a:rPr lang="en-US" dirty="0"/>
              <a:t>: “Caring, 'rooted in receptivity, relatedness, and responsiveness' is a more basic and preferable approach to ethics </a:t>
            </a:r>
          </a:p>
        </p:txBody>
      </p:sp>
      <p:sp>
        <p:nvSpPr>
          <p:cNvPr id="5" name="TextBox 4">
            <a:extLst>
              <a:ext uri="{FF2B5EF4-FFF2-40B4-BE49-F238E27FC236}">
                <a16:creationId xmlns:a16="http://schemas.microsoft.com/office/drawing/2014/main" id="{2445A4F1-93AD-46D2-9002-7B83F5FE88F9}"/>
              </a:ext>
            </a:extLst>
          </p:cNvPr>
          <p:cNvSpPr txBox="1"/>
          <p:nvPr/>
        </p:nvSpPr>
        <p:spPr>
          <a:xfrm>
            <a:off x="838200" y="6127234"/>
            <a:ext cx="6093618" cy="369332"/>
          </a:xfrm>
          <a:prstGeom prst="rect">
            <a:avLst/>
          </a:prstGeom>
          <a:noFill/>
        </p:spPr>
        <p:txBody>
          <a:bodyPr wrap="square">
            <a:spAutoFit/>
          </a:bodyPr>
          <a:lstStyle/>
          <a:p>
            <a:r>
              <a:rPr lang="en-US" dirty="0">
                <a:hlinkClick r:id="rId2"/>
              </a:rPr>
              <a:t>https://ethicsofcare.org/carol-gilligan/</a:t>
            </a:r>
            <a:r>
              <a:rPr lang="en-US" dirty="0"/>
              <a:t> </a:t>
            </a:r>
          </a:p>
        </p:txBody>
      </p:sp>
      <p:sp>
        <p:nvSpPr>
          <p:cNvPr id="7" name="TextBox 6">
            <a:extLst>
              <a:ext uri="{FF2B5EF4-FFF2-40B4-BE49-F238E27FC236}">
                <a16:creationId xmlns:a16="http://schemas.microsoft.com/office/drawing/2014/main" id="{03C5AF92-25CE-4088-A1D0-E2BDD531752C}"/>
              </a:ext>
            </a:extLst>
          </p:cNvPr>
          <p:cNvSpPr txBox="1"/>
          <p:nvPr/>
        </p:nvSpPr>
        <p:spPr>
          <a:xfrm>
            <a:off x="835818" y="6492875"/>
            <a:ext cx="6096000" cy="369332"/>
          </a:xfrm>
          <a:prstGeom prst="rect">
            <a:avLst/>
          </a:prstGeom>
          <a:noFill/>
        </p:spPr>
        <p:txBody>
          <a:bodyPr wrap="square">
            <a:spAutoFit/>
          </a:bodyPr>
          <a:lstStyle/>
          <a:p>
            <a:r>
              <a:rPr lang="en-US" dirty="0">
                <a:hlinkClick r:id="rId3"/>
              </a:rPr>
              <a:t>https://en.wikipedia.org/wiki/Nel_Noddings</a:t>
            </a:r>
            <a:r>
              <a:rPr lang="en-US" dirty="0"/>
              <a:t> </a:t>
            </a:r>
          </a:p>
        </p:txBody>
      </p:sp>
    </p:spTree>
    <p:extLst>
      <p:ext uri="{BB962C8B-B14F-4D97-AF65-F5344CB8AC3E}">
        <p14:creationId xmlns:p14="http://schemas.microsoft.com/office/powerpoint/2010/main" val="3684528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D4FD-301C-4251-BA0B-A2AD21206792}"/>
              </a:ext>
            </a:extLst>
          </p:cNvPr>
          <p:cNvSpPr>
            <a:spLocks noGrp="1"/>
          </p:cNvSpPr>
          <p:nvPr>
            <p:ph type="title"/>
          </p:nvPr>
        </p:nvSpPr>
        <p:spPr/>
        <p:txBody>
          <a:bodyPr/>
          <a:lstStyle/>
          <a:p>
            <a:r>
              <a:rPr lang="en-CA" dirty="0"/>
              <a:t>How Empathy and Receptivity Fail</a:t>
            </a:r>
            <a:endParaRPr lang="en-US" dirty="0"/>
          </a:p>
        </p:txBody>
      </p:sp>
      <p:pic>
        <p:nvPicPr>
          <p:cNvPr id="5" name="Content Placeholder 4">
            <a:extLst>
              <a:ext uri="{FF2B5EF4-FFF2-40B4-BE49-F238E27FC236}">
                <a16:creationId xmlns:a16="http://schemas.microsoft.com/office/drawing/2014/main" id="{DDA0B270-DF64-42F4-8B1E-59150CDFD312}"/>
              </a:ext>
            </a:extLst>
          </p:cNvPr>
          <p:cNvPicPr>
            <a:picLocks noGrp="1" noChangeAspect="1"/>
          </p:cNvPicPr>
          <p:nvPr>
            <p:ph idx="1"/>
          </p:nvPr>
        </p:nvPicPr>
        <p:blipFill>
          <a:blip r:embed="rId2"/>
          <a:stretch>
            <a:fillRect/>
          </a:stretch>
        </p:blipFill>
        <p:spPr>
          <a:xfrm>
            <a:off x="1854926" y="1353181"/>
            <a:ext cx="7474878" cy="5139694"/>
          </a:xfrm>
        </p:spPr>
      </p:pic>
      <p:sp>
        <p:nvSpPr>
          <p:cNvPr id="7" name="TextBox 6">
            <a:extLst>
              <a:ext uri="{FF2B5EF4-FFF2-40B4-BE49-F238E27FC236}">
                <a16:creationId xmlns:a16="http://schemas.microsoft.com/office/drawing/2014/main" id="{12176379-BA79-47AB-B885-54AAA404E58B}"/>
              </a:ext>
            </a:extLst>
          </p:cNvPr>
          <p:cNvSpPr txBox="1"/>
          <p:nvPr/>
        </p:nvSpPr>
        <p:spPr>
          <a:xfrm>
            <a:off x="1675311" y="6169709"/>
            <a:ext cx="12301945" cy="646331"/>
          </a:xfrm>
          <a:prstGeom prst="rect">
            <a:avLst/>
          </a:prstGeom>
          <a:noFill/>
        </p:spPr>
        <p:txBody>
          <a:bodyPr wrap="square">
            <a:spAutoFit/>
          </a:bodyPr>
          <a:lstStyle/>
          <a:p>
            <a:r>
              <a:rPr lang="es-ES" dirty="0"/>
              <a:t>Lou Agosta and Alex </a:t>
            </a:r>
            <a:r>
              <a:rPr lang="es-ES" dirty="0" err="1"/>
              <a:t>Zonis</a:t>
            </a:r>
            <a:r>
              <a:rPr lang="es-ES" dirty="0"/>
              <a:t>, 2020,</a:t>
            </a:r>
            <a:r>
              <a:rPr lang="en-CA" dirty="0"/>
              <a:t> </a:t>
            </a:r>
            <a:r>
              <a:rPr lang="es-ES" dirty="0" err="1"/>
              <a:t>Empathy</a:t>
            </a:r>
            <a:r>
              <a:rPr lang="es-ES" dirty="0"/>
              <a:t>: A </a:t>
            </a:r>
            <a:r>
              <a:rPr lang="es-ES" dirty="0" err="1"/>
              <a:t>Lazy</a:t>
            </a:r>
            <a:r>
              <a:rPr lang="es-ES" dirty="0"/>
              <a:t> </a:t>
            </a:r>
            <a:r>
              <a:rPr lang="es-ES" dirty="0" err="1"/>
              <a:t>Person's</a:t>
            </a:r>
            <a:r>
              <a:rPr lang="es-ES" dirty="0"/>
              <a:t> Guide</a:t>
            </a:r>
          </a:p>
          <a:p>
            <a:r>
              <a:rPr lang="en-US" dirty="0"/>
              <a:t>Cited in  </a:t>
            </a:r>
            <a:r>
              <a:rPr lang="en-US" dirty="0">
                <a:hlinkClick r:id="rId3"/>
              </a:rPr>
              <a:t>https://louagosta.com/2020/08/07/empathy-and-hermeneutics/</a:t>
            </a:r>
            <a:r>
              <a:rPr lang="en-US" dirty="0"/>
              <a:t> </a:t>
            </a:r>
          </a:p>
        </p:txBody>
      </p:sp>
    </p:spTree>
    <p:extLst>
      <p:ext uri="{BB962C8B-B14F-4D97-AF65-F5344CB8AC3E}">
        <p14:creationId xmlns:p14="http://schemas.microsoft.com/office/powerpoint/2010/main" val="2486462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CADA-F989-4377-9A09-3E0A0A921DE2}"/>
              </a:ext>
            </a:extLst>
          </p:cNvPr>
          <p:cNvSpPr>
            <a:spLocks noGrp="1"/>
          </p:cNvSpPr>
          <p:nvPr>
            <p:ph type="title"/>
          </p:nvPr>
        </p:nvSpPr>
        <p:spPr/>
        <p:txBody>
          <a:bodyPr/>
          <a:lstStyle/>
          <a:p>
            <a:r>
              <a:rPr lang="en-CA" dirty="0"/>
              <a:t>The Relational in Teaching, Caring</a:t>
            </a:r>
            <a:endParaRPr lang="en-US" dirty="0"/>
          </a:p>
        </p:txBody>
      </p:sp>
      <p:sp>
        <p:nvSpPr>
          <p:cNvPr id="3" name="Content Placeholder 2">
            <a:extLst>
              <a:ext uri="{FF2B5EF4-FFF2-40B4-BE49-F238E27FC236}">
                <a16:creationId xmlns:a16="http://schemas.microsoft.com/office/drawing/2014/main" id="{0B182C62-9AC2-400D-BF66-FD930C14099F}"/>
              </a:ext>
            </a:extLst>
          </p:cNvPr>
          <p:cNvSpPr>
            <a:spLocks noGrp="1"/>
          </p:cNvSpPr>
          <p:nvPr>
            <p:ph idx="1"/>
          </p:nvPr>
        </p:nvSpPr>
        <p:spPr>
          <a:xfrm>
            <a:off x="838201" y="1825625"/>
            <a:ext cx="7639594" cy="4351338"/>
          </a:xfrm>
        </p:spPr>
        <p:txBody>
          <a:bodyPr>
            <a:normAutofit/>
          </a:bodyPr>
          <a:lstStyle/>
          <a:p>
            <a:r>
              <a:rPr lang="en-CA" dirty="0"/>
              <a:t>Nel </a:t>
            </a:r>
            <a:r>
              <a:rPr lang="en-CA" dirty="0" err="1"/>
              <a:t>Noddings</a:t>
            </a:r>
            <a:r>
              <a:rPr lang="en-CA" dirty="0"/>
              <a:t>: “</a:t>
            </a:r>
            <a:r>
              <a:rPr lang="en-US" dirty="0"/>
              <a:t>The relational sense of caring forces us to look at the relation. </a:t>
            </a:r>
          </a:p>
          <a:p>
            <a:pPr lvl="1"/>
            <a:r>
              <a:rPr lang="en-US" dirty="0"/>
              <a:t>It is not enough to hear the teacher’s claim to care. Does the student recognize that he or she is cared for? Is the teacher thought by the student to be a caring teacher?”</a:t>
            </a:r>
          </a:p>
          <a:p>
            <a:pPr lvl="1"/>
            <a:r>
              <a:rPr lang="en-US" dirty="0"/>
              <a:t>“Caring does not reside entirely in the attitude and intentions of the </a:t>
            </a:r>
            <a:r>
              <a:rPr lang="en-US" dirty="0" err="1"/>
              <a:t>carer</a:t>
            </a:r>
            <a:r>
              <a:rPr lang="en-US" dirty="0"/>
              <a:t>. We must ask about the effects on the cared-for. If A claims to care for B, but B denies that A cares, then the relation between A and B is not one of caring.” (</a:t>
            </a:r>
            <a:r>
              <a:rPr lang="en-US" dirty="0" err="1"/>
              <a:t>Noddings</a:t>
            </a:r>
            <a:r>
              <a:rPr lang="en-US" dirty="0"/>
              <a:t>, 1998, p. 130)</a:t>
            </a:r>
          </a:p>
        </p:txBody>
      </p:sp>
      <p:sp>
        <p:nvSpPr>
          <p:cNvPr id="5" name="TextBox 4">
            <a:extLst>
              <a:ext uri="{FF2B5EF4-FFF2-40B4-BE49-F238E27FC236}">
                <a16:creationId xmlns:a16="http://schemas.microsoft.com/office/drawing/2014/main" id="{ADD93C9E-F470-446B-8A76-DED0A78B3274}"/>
              </a:ext>
            </a:extLst>
          </p:cNvPr>
          <p:cNvSpPr txBox="1"/>
          <p:nvPr/>
        </p:nvSpPr>
        <p:spPr>
          <a:xfrm>
            <a:off x="838200" y="5807631"/>
            <a:ext cx="6096000" cy="369332"/>
          </a:xfrm>
          <a:prstGeom prst="rect">
            <a:avLst/>
          </a:prstGeom>
          <a:noFill/>
        </p:spPr>
        <p:txBody>
          <a:bodyPr wrap="square">
            <a:spAutoFit/>
          </a:bodyPr>
          <a:lstStyle/>
          <a:p>
            <a:r>
              <a:rPr lang="en-US" dirty="0">
                <a:hlinkClick r:id="rId2"/>
              </a:rPr>
              <a:t>http://www.uvm.edu/~rgriffin/NoddingsCaring.pdf</a:t>
            </a:r>
            <a:r>
              <a:rPr lang="en-US" dirty="0"/>
              <a:t> </a:t>
            </a:r>
          </a:p>
        </p:txBody>
      </p:sp>
      <p:sp>
        <p:nvSpPr>
          <p:cNvPr id="7" name="TextBox 6">
            <a:extLst>
              <a:ext uri="{FF2B5EF4-FFF2-40B4-BE49-F238E27FC236}">
                <a16:creationId xmlns:a16="http://schemas.microsoft.com/office/drawing/2014/main" id="{D1EFFD67-168D-4BC2-987D-16E212CEF01C}"/>
              </a:ext>
            </a:extLst>
          </p:cNvPr>
          <p:cNvSpPr txBox="1"/>
          <p:nvPr/>
        </p:nvSpPr>
        <p:spPr>
          <a:xfrm>
            <a:off x="838200" y="6169709"/>
            <a:ext cx="9336505" cy="646331"/>
          </a:xfrm>
          <a:prstGeom prst="rect">
            <a:avLst/>
          </a:prstGeom>
          <a:noFill/>
        </p:spPr>
        <p:txBody>
          <a:bodyPr wrap="square">
            <a:spAutoFit/>
          </a:bodyPr>
          <a:lstStyle/>
          <a:p>
            <a:r>
              <a:rPr lang="en-US" dirty="0">
                <a:hlinkClick r:id="rId3"/>
              </a:rPr>
              <a:t>http://ai-makurdi.org/wp-content/uploads/2020/05/100.-Philosophy-of-Education-Dimensions-of-Personality-by-Nel-Noddings-1.pdf</a:t>
            </a:r>
            <a:r>
              <a:rPr lang="en-US" dirty="0"/>
              <a:t> </a:t>
            </a:r>
          </a:p>
        </p:txBody>
      </p:sp>
      <p:pic>
        <p:nvPicPr>
          <p:cNvPr id="9" name="Picture 8" descr="Text&#10;&#10;Description automatically generated with low confidence">
            <a:extLst>
              <a:ext uri="{FF2B5EF4-FFF2-40B4-BE49-F238E27FC236}">
                <a16:creationId xmlns:a16="http://schemas.microsoft.com/office/drawing/2014/main" id="{8B017703-0226-472A-B6B0-D01EFE9FF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0856" y="1825625"/>
            <a:ext cx="2707697" cy="4011001"/>
          </a:xfrm>
          <a:prstGeom prst="rect">
            <a:avLst/>
          </a:prstGeom>
        </p:spPr>
      </p:pic>
    </p:spTree>
    <p:extLst>
      <p:ext uri="{BB962C8B-B14F-4D97-AF65-F5344CB8AC3E}">
        <p14:creationId xmlns:p14="http://schemas.microsoft.com/office/powerpoint/2010/main" val="3273145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06FD-E8BE-4B1D-9E47-8F1AB6D9EE55}"/>
              </a:ext>
            </a:extLst>
          </p:cNvPr>
          <p:cNvSpPr>
            <a:spLocks noGrp="1"/>
          </p:cNvSpPr>
          <p:nvPr>
            <p:ph type="title"/>
          </p:nvPr>
        </p:nvSpPr>
        <p:spPr/>
        <p:txBody>
          <a:bodyPr/>
          <a:lstStyle/>
          <a:p>
            <a:r>
              <a:rPr lang="en-CA" dirty="0"/>
              <a:t>The Caring Relation</a:t>
            </a:r>
            <a:endParaRPr lang="en-US" dirty="0"/>
          </a:p>
        </p:txBody>
      </p:sp>
      <p:sp>
        <p:nvSpPr>
          <p:cNvPr id="3" name="Content Placeholder 2">
            <a:extLst>
              <a:ext uri="{FF2B5EF4-FFF2-40B4-BE49-F238E27FC236}">
                <a16:creationId xmlns:a16="http://schemas.microsoft.com/office/drawing/2014/main" id="{2F168F72-94D0-4A1D-A321-2FD8611DA1D9}"/>
              </a:ext>
            </a:extLst>
          </p:cNvPr>
          <p:cNvSpPr>
            <a:spLocks noGrp="1"/>
          </p:cNvSpPr>
          <p:nvPr>
            <p:ph idx="1"/>
          </p:nvPr>
        </p:nvSpPr>
        <p:spPr>
          <a:xfrm>
            <a:off x="4140926" y="1825625"/>
            <a:ext cx="7212874" cy="4351338"/>
          </a:xfrm>
        </p:spPr>
        <p:txBody>
          <a:bodyPr>
            <a:normAutofit/>
          </a:bodyPr>
          <a:lstStyle/>
          <a:p>
            <a:pPr marL="0" indent="0">
              <a:buNone/>
            </a:pPr>
            <a:r>
              <a:rPr lang="en-US" dirty="0"/>
              <a:t>… is attentive, “engrossment” (</a:t>
            </a:r>
            <a:r>
              <a:rPr lang="en-US" dirty="0" err="1"/>
              <a:t>Noddings</a:t>
            </a:r>
            <a:r>
              <a:rPr lang="en-US" dirty="0"/>
              <a:t>, 1984)</a:t>
            </a:r>
          </a:p>
          <a:p>
            <a:pPr marL="0" indent="0">
              <a:buNone/>
            </a:pPr>
            <a:r>
              <a:rPr lang="en-US" dirty="0"/>
              <a:t>… is receptive to “what the cared-for is feeling and trying to express”</a:t>
            </a:r>
          </a:p>
          <a:p>
            <a:pPr marL="0" indent="0">
              <a:buNone/>
            </a:pPr>
            <a:r>
              <a:rPr lang="en-US" dirty="0"/>
              <a:t>… is not merely diagnostic, not measuring against some kind of ideal</a:t>
            </a:r>
          </a:p>
          <a:p>
            <a:pPr marL="0" indent="0">
              <a:buNone/>
            </a:pPr>
            <a:r>
              <a:rPr lang="en-US" dirty="0"/>
              <a:t>… moves and motivates the career</a:t>
            </a:r>
          </a:p>
        </p:txBody>
      </p:sp>
      <p:sp>
        <p:nvSpPr>
          <p:cNvPr id="5" name="TextBox 4">
            <a:extLst>
              <a:ext uri="{FF2B5EF4-FFF2-40B4-BE49-F238E27FC236}">
                <a16:creationId xmlns:a16="http://schemas.microsoft.com/office/drawing/2014/main" id="{7206A690-08A2-4FCB-8849-AFE89C369AE3}"/>
              </a:ext>
            </a:extLst>
          </p:cNvPr>
          <p:cNvSpPr txBox="1"/>
          <p:nvPr/>
        </p:nvSpPr>
        <p:spPr>
          <a:xfrm>
            <a:off x="838200" y="6123543"/>
            <a:ext cx="6096000" cy="369332"/>
          </a:xfrm>
          <a:prstGeom prst="rect">
            <a:avLst/>
          </a:prstGeom>
          <a:noFill/>
        </p:spPr>
        <p:txBody>
          <a:bodyPr wrap="square">
            <a:spAutoFit/>
          </a:bodyPr>
          <a:lstStyle/>
          <a:p>
            <a:r>
              <a:rPr lang="en-US" dirty="0">
                <a:hlinkClick r:id="rId2"/>
              </a:rPr>
              <a:t>http://www.uvm.edu/~rgriffin/NoddingsCaring.pdf</a:t>
            </a:r>
            <a:r>
              <a:rPr lang="en-US" dirty="0"/>
              <a:t> </a:t>
            </a:r>
          </a:p>
        </p:txBody>
      </p:sp>
      <p:sp>
        <p:nvSpPr>
          <p:cNvPr id="7" name="TextBox 6">
            <a:extLst>
              <a:ext uri="{FF2B5EF4-FFF2-40B4-BE49-F238E27FC236}">
                <a16:creationId xmlns:a16="http://schemas.microsoft.com/office/drawing/2014/main" id="{20A00388-9EEE-4126-BA53-E5786370501D}"/>
              </a:ext>
            </a:extLst>
          </p:cNvPr>
          <p:cNvSpPr txBox="1"/>
          <p:nvPr/>
        </p:nvSpPr>
        <p:spPr>
          <a:xfrm>
            <a:off x="838200" y="5754211"/>
            <a:ext cx="6096000" cy="369332"/>
          </a:xfrm>
          <a:prstGeom prst="rect">
            <a:avLst/>
          </a:prstGeom>
          <a:noFill/>
        </p:spPr>
        <p:txBody>
          <a:bodyPr wrap="square">
            <a:spAutoFit/>
          </a:bodyPr>
          <a:lstStyle/>
          <a:p>
            <a:r>
              <a:rPr lang="en-US" dirty="0">
                <a:hlinkClick r:id="rId3"/>
              </a:rPr>
              <a:t>https://ieag.org.nz/assets/Uploads/Noddings-2012-1.pdf</a:t>
            </a:r>
            <a:r>
              <a:rPr lang="en-US" dirty="0"/>
              <a:t> </a:t>
            </a:r>
          </a:p>
        </p:txBody>
      </p:sp>
      <p:sp>
        <p:nvSpPr>
          <p:cNvPr id="9" name="TextBox 8">
            <a:extLst>
              <a:ext uri="{FF2B5EF4-FFF2-40B4-BE49-F238E27FC236}">
                <a16:creationId xmlns:a16="http://schemas.microsoft.com/office/drawing/2014/main" id="{0FC19317-87BB-444F-A4B9-1CCFE92CBD3F}"/>
              </a:ext>
            </a:extLst>
          </p:cNvPr>
          <p:cNvSpPr txBox="1"/>
          <p:nvPr/>
        </p:nvSpPr>
        <p:spPr>
          <a:xfrm>
            <a:off x="838200" y="6488668"/>
            <a:ext cx="9885218" cy="369332"/>
          </a:xfrm>
          <a:prstGeom prst="rect">
            <a:avLst/>
          </a:prstGeom>
          <a:noFill/>
        </p:spPr>
        <p:txBody>
          <a:bodyPr wrap="square">
            <a:spAutoFit/>
          </a:bodyPr>
          <a:lstStyle/>
          <a:p>
            <a:r>
              <a:rPr lang="en-US" dirty="0">
                <a:hlinkClick r:id="rId4"/>
              </a:rPr>
              <a:t>https://en.wikipedia.org/wiki/Nel_Noddings</a:t>
            </a:r>
            <a:r>
              <a:rPr lang="en-US" dirty="0"/>
              <a:t>           </a:t>
            </a:r>
            <a:r>
              <a:rPr lang="en-US" dirty="0">
                <a:hlinkClick r:id="rId5"/>
              </a:rPr>
              <a:t>https://prezi.com/fg12ticpgz_u/nel-noddings/</a:t>
            </a:r>
            <a:r>
              <a:rPr lang="en-US" dirty="0"/>
              <a:t>  </a:t>
            </a:r>
          </a:p>
        </p:txBody>
      </p:sp>
      <p:pic>
        <p:nvPicPr>
          <p:cNvPr id="11" name="Picture 10">
            <a:extLst>
              <a:ext uri="{FF2B5EF4-FFF2-40B4-BE49-F238E27FC236}">
                <a16:creationId xmlns:a16="http://schemas.microsoft.com/office/drawing/2014/main" id="{EB26E02F-2749-44DD-9D6C-3AD7152F2100}"/>
              </a:ext>
            </a:extLst>
          </p:cNvPr>
          <p:cNvPicPr>
            <a:picLocks noChangeAspect="1"/>
          </p:cNvPicPr>
          <p:nvPr/>
        </p:nvPicPr>
        <p:blipFill>
          <a:blip r:embed="rId6"/>
          <a:stretch>
            <a:fillRect/>
          </a:stretch>
        </p:blipFill>
        <p:spPr>
          <a:xfrm>
            <a:off x="936551" y="1936830"/>
            <a:ext cx="3010320" cy="3762900"/>
          </a:xfrm>
          <a:prstGeom prst="rect">
            <a:avLst/>
          </a:prstGeom>
        </p:spPr>
      </p:pic>
    </p:spTree>
    <p:extLst>
      <p:ext uri="{BB962C8B-B14F-4D97-AF65-F5344CB8AC3E}">
        <p14:creationId xmlns:p14="http://schemas.microsoft.com/office/powerpoint/2010/main" val="2945291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1137-3DD5-4877-AEFA-56FEB9D53788}"/>
              </a:ext>
            </a:extLst>
          </p:cNvPr>
          <p:cNvSpPr>
            <a:spLocks noGrp="1"/>
          </p:cNvSpPr>
          <p:nvPr>
            <p:ph type="title"/>
          </p:nvPr>
        </p:nvSpPr>
        <p:spPr/>
        <p:txBody>
          <a:bodyPr/>
          <a:lstStyle/>
          <a:p>
            <a:r>
              <a:rPr lang="en-CA" dirty="0"/>
              <a:t>Relational Responsibilities</a:t>
            </a:r>
            <a:endParaRPr lang="en-US" dirty="0"/>
          </a:p>
        </p:txBody>
      </p:sp>
      <p:sp>
        <p:nvSpPr>
          <p:cNvPr id="3" name="Content Placeholder 2">
            <a:extLst>
              <a:ext uri="{FF2B5EF4-FFF2-40B4-BE49-F238E27FC236}">
                <a16:creationId xmlns:a16="http://schemas.microsoft.com/office/drawing/2014/main" id="{1C07D67A-2F4C-4E3D-B354-8C0E31C0F9C7}"/>
              </a:ext>
            </a:extLst>
          </p:cNvPr>
          <p:cNvSpPr>
            <a:spLocks noGrp="1"/>
          </p:cNvSpPr>
          <p:nvPr>
            <p:ph idx="1"/>
          </p:nvPr>
        </p:nvSpPr>
        <p:spPr>
          <a:xfrm>
            <a:off x="838200" y="1825625"/>
            <a:ext cx="6892636" cy="4351338"/>
          </a:xfrm>
        </p:spPr>
        <p:txBody>
          <a:bodyPr>
            <a:normAutofit/>
          </a:bodyPr>
          <a:lstStyle/>
          <a:p>
            <a:pPr marL="0" indent="0">
              <a:buNone/>
            </a:pPr>
            <a:r>
              <a:rPr lang="en-US" dirty="0" err="1"/>
              <a:t>Tronto</a:t>
            </a:r>
            <a:r>
              <a:rPr lang="en-US" dirty="0"/>
              <a:t>: Relational responsibilities… “grow out of relationships and their complex intertwining” (2012: 303).</a:t>
            </a:r>
          </a:p>
          <a:p>
            <a:r>
              <a:rPr lang="en-US" dirty="0"/>
              <a:t>“[s]</a:t>
            </a:r>
            <a:r>
              <a:rPr lang="en-US" dirty="0" err="1"/>
              <a:t>ome</a:t>
            </a:r>
            <a:r>
              <a:rPr lang="en-US" dirty="0"/>
              <a:t> form of relation – either presence, biological, historical, or institutional ties, or some other form of ‘interaction’ – exists in order to create a relation and, thus, a responsibility” (2012: 306).</a:t>
            </a:r>
          </a:p>
          <a:p>
            <a:endParaRPr lang="en-US" dirty="0"/>
          </a:p>
        </p:txBody>
      </p:sp>
      <p:pic>
        <p:nvPicPr>
          <p:cNvPr id="5" name="Picture 4" descr="Diagram&#10;&#10;Description automatically generated">
            <a:extLst>
              <a:ext uri="{FF2B5EF4-FFF2-40B4-BE49-F238E27FC236}">
                <a16:creationId xmlns:a16="http://schemas.microsoft.com/office/drawing/2014/main" id="{0D76FB18-2B63-4E1C-B528-955415AF2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486" y="1825625"/>
            <a:ext cx="3616420" cy="3798311"/>
          </a:xfrm>
          <a:prstGeom prst="rect">
            <a:avLst/>
          </a:prstGeom>
        </p:spPr>
      </p:pic>
      <p:sp>
        <p:nvSpPr>
          <p:cNvPr id="7" name="TextBox 6">
            <a:extLst>
              <a:ext uri="{FF2B5EF4-FFF2-40B4-BE49-F238E27FC236}">
                <a16:creationId xmlns:a16="http://schemas.microsoft.com/office/drawing/2014/main" id="{80AD9E0E-3B89-40F2-A5EE-7E4726D1ACD4}"/>
              </a:ext>
            </a:extLst>
          </p:cNvPr>
          <p:cNvSpPr txBox="1"/>
          <p:nvPr/>
        </p:nvSpPr>
        <p:spPr>
          <a:xfrm>
            <a:off x="722550" y="6161016"/>
            <a:ext cx="7659450" cy="369332"/>
          </a:xfrm>
          <a:prstGeom prst="rect">
            <a:avLst/>
          </a:prstGeom>
          <a:noFill/>
        </p:spPr>
        <p:txBody>
          <a:bodyPr wrap="square">
            <a:spAutoFit/>
          </a:bodyPr>
          <a:lstStyle/>
          <a:p>
            <a:r>
              <a:rPr lang="en-US" dirty="0">
                <a:hlinkClick r:id="rId3"/>
              </a:rPr>
              <a:t>https://journals.sagepub.com/doi/pdf/10.1177/1464700119842560</a:t>
            </a:r>
            <a:r>
              <a:rPr lang="en-US" dirty="0"/>
              <a:t> </a:t>
            </a:r>
          </a:p>
        </p:txBody>
      </p:sp>
    </p:spTree>
    <p:extLst>
      <p:ext uri="{BB962C8B-B14F-4D97-AF65-F5344CB8AC3E}">
        <p14:creationId xmlns:p14="http://schemas.microsoft.com/office/powerpoint/2010/main" val="329921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23BD-EBAA-4121-8F81-B85C897DC928}"/>
              </a:ext>
            </a:extLst>
          </p:cNvPr>
          <p:cNvSpPr>
            <a:spLocks noGrp="1"/>
          </p:cNvSpPr>
          <p:nvPr>
            <p:ph type="title"/>
          </p:nvPr>
        </p:nvSpPr>
        <p:spPr/>
        <p:txBody>
          <a:bodyPr/>
          <a:lstStyle/>
          <a:p>
            <a:r>
              <a:rPr lang="en-CA" dirty="0"/>
              <a:t>The Many Meanings of Care</a:t>
            </a:r>
            <a:endParaRPr lang="en-US" dirty="0"/>
          </a:p>
        </p:txBody>
      </p:sp>
      <p:sp>
        <p:nvSpPr>
          <p:cNvPr id="3" name="Content Placeholder 2">
            <a:extLst>
              <a:ext uri="{FF2B5EF4-FFF2-40B4-BE49-F238E27FC236}">
                <a16:creationId xmlns:a16="http://schemas.microsoft.com/office/drawing/2014/main" id="{ACB8EB68-E717-4121-BD67-638C7F67175F}"/>
              </a:ext>
            </a:extLst>
          </p:cNvPr>
          <p:cNvSpPr>
            <a:spLocks noGrp="1"/>
          </p:cNvSpPr>
          <p:nvPr>
            <p:ph idx="1"/>
          </p:nvPr>
        </p:nvSpPr>
        <p:spPr>
          <a:xfrm>
            <a:off x="838200" y="1825625"/>
            <a:ext cx="5867400" cy="2906796"/>
          </a:xfrm>
          <a:ln w="6350">
            <a:solidFill>
              <a:schemeClr val="tx1"/>
            </a:solidFill>
          </a:ln>
        </p:spPr>
        <p:txBody>
          <a:bodyPr lIns="180000" tIns="180000" rIns="180000" bIns="180000">
            <a:normAutofit fontScale="85000" lnSpcReduction="10000"/>
          </a:bodyPr>
          <a:lstStyle/>
          <a:p>
            <a:pPr marL="0" indent="0">
              <a:buNone/>
            </a:pPr>
            <a:r>
              <a:rPr lang="en-US" sz="2000" dirty="0"/>
              <a:t>Care has many meanings: when we say “cares and woes,” “care” denotes a burden; when we say “I care for you,” we express love. Care always expresses an action or a disposition, a reaching out to something. When we use it to refer to ourselves, as in “I take good care of myself,” we are in that instant thinking of ourselves as both the doer and that toward which we are reaching out. Care expresses relationships. It is used to express our deepest convictions, as when we say, “I care about dolphins”; it is used by advertisers in banal ways to make us like a company and perhaps continue to buy its products, as when we hear advertisers say, “McDonald’s cares.”</a:t>
            </a:r>
          </a:p>
        </p:txBody>
      </p:sp>
      <p:sp>
        <p:nvSpPr>
          <p:cNvPr id="5" name="TextBox 4">
            <a:extLst>
              <a:ext uri="{FF2B5EF4-FFF2-40B4-BE49-F238E27FC236}">
                <a16:creationId xmlns:a16="http://schemas.microsoft.com/office/drawing/2014/main" id="{2C1A3DE1-936C-4024-93CF-A691E9BD8DF1}"/>
              </a:ext>
            </a:extLst>
          </p:cNvPr>
          <p:cNvSpPr txBox="1"/>
          <p:nvPr/>
        </p:nvSpPr>
        <p:spPr>
          <a:xfrm>
            <a:off x="838200" y="4732421"/>
            <a:ext cx="10984832" cy="2308324"/>
          </a:xfrm>
          <a:prstGeom prst="rect">
            <a:avLst/>
          </a:prstGeom>
          <a:noFill/>
        </p:spPr>
        <p:txBody>
          <a:bodyPr wrap="square">
            <a:spAutoFit/>
          </a:bodyPr>
          <a:lstStyle/>
          <a:p>
            <a:endParaRPr lang="en-US" dirty="0">
              <a:hlinkClick r:id="rId2"/>
            </a:endParaRPr>
          </a:p>
          <a:p>
            <a:r>
              <a:rPr lang="en-US" dirty="0"/>
              <a:t>Joan </a:t>
            </a:r>
            <a:r>
              <a:rPr lang="en-US" dirty="0" err="1"/>
              <a:t>Tronto</a:t>
            </a:r>
            <a:r>
              <a:rPr lang="en-US" dirty="0"/>
              <a:t>, 2013, Caring Democracies, p. x  </a:t>
            </a:r>
            <a:r>
              <a:rPr lang="en-US" dirty="0">
                <a:hlinkClick r:id="rId2"/>
              </a:rPr>
              <a:t>https://we.riseup.net/assets/448799/Joan+C.+Tronto+Caring+Democracy+Markets%2C+Equality%2C+and+Justice+%282013%2C+NYU+Press%29.pdf</a:t>
            </a:r>
            <a:endParaRPr lang="en-US" dirty="0"/>
          </a:p>
          <a:p>
            <a:endParaRPr lang="en-US" dirty="0"/>
          </a:p>
          <a:p>
            <a:r>
              <a:rPr lang="en-US" dirty="0">
                <a:hlinkClick r:id="rId3"/>
              </a:rPr>
              <a:t>https://www.researchgate.net/publication/326587484_Stewardship_as_a_boundary_object_for_sustainability_research_Linking_care_knowledge_and_agency</a:t>
            </a:r>
            <a:r>
              <a:rPr lang="en-US" dirty="0"/>
              <a:t> (Image)</a:t>
            </a:r>
          </a:p>
          <a:p>
            <a:endParaRPr lang="en-US" dirty="0"/>
          </a:p>
        </p:txBody>
      </p:sp>
      <p:pic>
        <p:nvPicPr>
          <p:cNvPr id="7" name="Picture 6" descr="Diagram, venn diagram&#10;&#10;Description automatically generated">
            <a:extLst>
              <a:ext uri="{FF2B5EF4-FFF2-40B4-BE49-F238E27FC236}">
                <a16:creationId xmlns:a16="http://schemas.microsoft.com/office/drawing/2014/main" id="{0C29C138-D86A-40F3-A4F0-402210BC5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747" y="1564523"/>
            <a:ext cx="3634227" cy="3429000"/>
          </a:xfrm>
          <a:prstGeom prst="rect">
            <a:avLst/>
          </a:prstGeom>
        </p:spPr>
      </p:pic>
    </p:spTree>
    <p:extLst>
      <p:ext uri="{BB962C8B-B14F-4D97-AF65-F5344CB8AC3E}">
        <p14:creationId xmlns:p14="http://schemas.microsoft.com/office/powerpoint/2010/main" val="10580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1137-3DD5-4877-AEFA-56FEB9D53788}"/>
              </a:ext>
            </a:extLst>
          </p:cNvPr>
          <p:cNvSpPr>
            <a:spLocks noGrp="1"/>
          </p:cNvSpPr>
          <p:nvPr>
            <p:ph type="title"/>
          </p:nvPr>
        </p:nvSpPr>
        <p:spPr/>
        <p:txBody>
          <a:bodyPr/>
          <a:lstStyle/>
          <a:p>
            <a:r>
              <a:rPr lang="en-CA" dirty="0"/>
              <a:t>Social Connection Model</a:t>
            </a:r>
            <a:endParaRPr lang="en-US" dirty="0"/>
          </a:p>
        </p:txBody>
      </p:sp>
      <p:sp>
        <p:nvSpPr>
          <p:cNvPr id="3" name="Content Placeholder 2">
            <a:extLst>
              <a:ext uri="{FF2B5EF4-FFF2-40B4-BE49-F238E27FC236}">
                <a16:creationId xmlns:a16="http://schemas.microsoft.com/office/drawing/2014/main" id="{1C07D67A-2F4C-4E3D-B354-8C0E31C0F9C7}"/>
              </a:ext>
            </a:extLst>
          </p:cNvPr>
          <p:cNvSpPr>
            <a:spLocks noGrp="1"/>
          </p:cNvSpPr>
          <p:nvPr>
            <p:ph idx="1"/>
          </p:nvPr>
        </p:nvSpPr>
        <p:spPr>
          <a:xfrm>
            <a:off x="6096000" y="1906497"/>
            <a:ext cx="4786745" cy="4351338"/>
          </a:xfrm>
        </p:spPr>
        <p:txBody>
          <a:bodyPr>
            <a:normAutofit/>
          </a:bodyPr>
          <a:lstStyle/>
          <a:p>
            <a:pPr marL="0" indent="0">
              <a:buNone/>
            </a:pPr>
            <a:r>
              <a:rPr lang="en-US" dirty="0"/>
              <a:t>“Iris Marion Young’s (2006) ‘social connection model’ of responsibility argues that all agents who contribute by their actions to the structural processes that produce injustice have responsibilities to work to remedy these injustices.” (</a:t>
            </a:r>
            <a:r>
              <a:rPr lang="en-US" dirty="0" err="1"/>
              <a:t>Tronto</a:t>
            </a:r>
            <a:r>
              <a:rPr lang="en-US" dirty="0"/>
              <a:t>, 2013, p. 72)</a:t>
            </a:r>
          </a:p>
          <a:p>
            <a:pPr marL="0" indent="0">
              <a:buNone/>
            </a:pPr>
            <a:endParaRPr lang="en-US" dirty="0"/>
          </a:p>
        </p:txBody>
      </p:sp>
      <p:sp>
        <p:nvSpPr>
          <p:cNvPr id="11" name="TextBox 10">
            <a:extLst>
              <a:ext uri="{FF2B5EF4-FFF2-40B4-BE49-F238E27FC236}">
                <a16:creationId xmlns:a16="http://schemas.microsoft.com/office/drawing/2014/main" id="{350CA189-D3E2-48A1-921B-7DF676412613}"/>
              </a:ext>
            </a:extLst>
          </p:cNvPr>
          <p:cNvSpPr txBox="1"/>
          <p:nvPr/>
        </p:nvSpPr>
        <p:spPr>
          <a:xfrm>
            <a:off x="838201" y="5934670"/>
            <a:ext cx="10938162" cy="646331"/>
          </a:xfrm>
          <a:prstGeom prst="rect">
            <a:avLst/>
          </a:prstGeom>
          <a:noFill/>
        </p:spPr>
        <p:txBody>
          <a:bodyPr wrap="square">
            <a:spAutoFit/>
          </a:bodyPr>
          <a:lstStyle/>
          <a:p>
            <a:r>
              <a:rPr lang="en-US" dirty="0"/>
              <a:t>Iris </a:t>
            </a:r>
            <a:r>
              <a:rPr lang="en-US" dirty="0" err="1"/>
              <a:t>MarionYoung</a:t>
            </a:r>
            <a:r>
              <a:rPr lang="en-US" dirty="0"/>
              <a:t>, 2005, Responsibility and Global Justice: A Social Connection Mode. </a:t>
            </a:r>
            <a:r>
              <a:rPr lang="en-US" dirty="0" err="1"/>
              <a:t>Anales</a:t>
            </a:r>
            <a:r>
              <a:rPr lang="en-US" dirty="0"/>
              <a:t> de la </a:t>
            </a:r>
            <a:r>
              <a:rPr lang="en-US" dirty="0" err="1"/>
              <a:t>Cátedra</a:t>
            </a:r>
            <a:r>
              <a:rPr lang="en-US" dirty="0"/>
              <a:t> Francisco Suárez, 39 (2005), 709-726. </a:t>
            </a:r>
            <a:r>
              <a:rPr lang="en-US" dirty="0">
                <a:hlinkClick r:id="rId2"/>
              </a:rPr>
              <a:t>https://revistaseug.ugr.es/index.php/acfs/article/viewFile/1040/1235</a:t>
            </a:r>
            <a:r>
              <a:rPr lang="en-US" dirty="0"/>
              <a:t>   </a:t>
            </a:r>
          </a:p>
        </p:txBody>
      </p:sp>
      <p:pic>
        <p:nvPicPr>
          <p:cNvPr id="13" name="Picture 12">
            <a:extLst>
              <a:ext uri="{FF2B5EF4-FFF2-40B4-BE49-F238E27FC236}">
                <a16:creationId xmlns:a16="http://schemas.microsoft.com/office/drawing/2014/main" id="{685CB9AB-C573-46E3-A76A-C7E62B04132E}"/>
              </a:ext>
            </a:extLst>
          </p:cNvPr>
          <p:cNvPicPr>
            <a:picLocks noChangeAspect="1"/>
          </p:cNvPicPr>
          <p:nvPr/>
        </p:nvPicPr>
        <p:blipFill>
          <a:blip r:embed="rId3"/>
          <a:stretch>
            <a:fillRect/>
          </a:stretch>
        </p:blipFill>
        <p:spPr>
          <a:xfrm>
            <a:off x="933540" y="1996142"/>
            <a:ext cx="4444718" cy="3633074"/>
          </a:xfrm>
          <a:prstGeom prst="rect">
            <a:avLst/>
          </a:prstGeom>
        </p:spPr>
      </p:pic>
    </p:spTree>
    <p:extLst>
      <p:ext uri="{BB962C8B-B14F-4D97-AF65-F5344CB8AC3E}">
        <p14:creationId xmlns:p14="http://schemas.microsoft.com/office/powerpoint/2010/main" val="1594886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BE54-4C2A-4235-B5BA-4672BCB2DA38}"/>
              </a:ext>
            </a:extLst>
          </p:cNvPr>
          <p:cNvSpPr>
            <a:spLocks noGrp="1"/>
          </p:cNvSpPr>
          <p:nvPr>
            <p:ph type="title"/>
          </p:nvPr>
        </p:nvSpPr>
        <p:spPr/>
        <p:txBody>
          <a:bodyPr/>
          <a:lstStyle/>
          <a:p>
            <a:r>
              <a:rPr lang="en-CA" dirty="0"/>
              <a:t>Empathy</a:t>
            </a:r>
            <a:endParaRPr lang="en-US" dirty="0"/>
          </a:p>
        </p:txBody>
      </p:sp>
      <p:sp>
        <p:nvSpPr>
          <p:cNvPr id="3" name="Content Placeholder 2">
            <a:extLst>
              <a:ext uri="{FF2B5EF4-FFF2-40B4-BE49-F238E27FC236}">
                <a16:creationId xmlns:a16="http://schemas.microsoft.com/office/drawing/2014/main" id="{B67098B5-A0B5-40C0-9CB5-0A66AC817D29}"/>
              </a:ext>
            </a:extLst>
          </p:cNvPr>
          <p:cNvSpPr>
            <a:spLocks noGrp="1"/>
          </p:cNvSpPr>
          <p:nvPr>
            <p:ph idx="1"/>
          </p:nvPr>
        </p:nvSpPr>
        <p:spPr/>
        <p:txBody>
          <a:bodyPr>
            <a:normAutofit/>
          </a:bodyPr>
          <a:lstStyle/>
          <a:p>
            <a:r>
              <a:rPr lang="en-US" dirty="0"/>
              <a:t>Some writers interested in care ethics put great emphasis on empathy (Hoffman, 2000; </a:t>
            </a:r>
            <a:r>
              <a:rPr lang="en-US" dirty="0" err="1"/>
              <a:t>Slote</a:t>
            </a:r>
            <a:r>
              <a:rPr lang="en-US" dirty="0"/>
              <a:t>, 2007)</a:t>
            </a:r>
          </a:p>
          <a:p>
            <a:pPr lvl="1"/>
            <a:r>
              <a:rPr lang="en-US" dirty="0"/>
              <a:t>“Martin Hoffman, ‘empathy is the cognitive awareness of another person’s internal states, that is, his thoughts, feelings, perceptions, and intentions’ and ‘</a:t>
            </a:r>
            <a:r>
              <a:rPr lang="en-US" dirty="0">
                <a:effectLst/>
                <a:latin typeface="Times New Roman" panose="02020603050405020304" pitchFamily="18" charset="0"/>
              </a:rPr>
              <a:t>the vicarious affective response to another person’</a:t>
            </a:r>
            <a:endParaRPr lang="en-US" dirty="0"/>
          </a:p>
          <a:p>
            <a:r>
              <a:rPr lang="en-US" dirty="0"/>
              <a:t>Empathy may be related to the motivational effect of care</a:t>
            </a:r>
          </a:p>
          <a:p>
            <a:r>
              <a:rPr lang="en-US" dirty="0"/>
              <a:t>But it isn’t a substitute for an expressed response; “the response of the cared-for completes the caring relation. Without it, there is no caring relation - no matter how hard the </a:t>
            </a:r>
            <a:r>
              <a:rPr lang="en-US" dirty="0" err="1"/>
              <a:t>carer</a:t>
            </a:r>
            <a:r>
              <a:rPr lang="en-US" dirty="0"/>
              <a:t> has tried to care.”</a:t>
            </a:r>
          </a:p>
        </p:txBody>
      </p:sp>
      <p:sp>
        <p:nvSpPr>
          <p:cNvPr id="5" name="TextBox 4">
            <a:extLst>
              <a:ext uri="{FF2B5EF4-FFF2-40B4-BE49-F238E27FC236}">
                <a16:creationId xmlns:a16="http://schemas.microsoft.com/office/drawing/2014/main" id="{A1F06279-AD5F-4C3C-994B-04C600F18C63}"/>
              </a:ext>
            </a:extLst>
          </p:cNvPr>
          <p:cNvSpPr txBox="1"/>
          <p:nvPr/>
        </p:nvSpPr>
        <p:spPr>
          <a:xfrm>
            <a:off x="838200" y="6176963"/>
            <a:ext cx="6096000" cy="369332"/>
          </a:xfrm>
          <a:prstGeom prst="rect">
            <a:avLst/>
          </a:prstGeom>
          <a:noFill/>
        </p:spPr>
        <p:txBody>
          <a:bodyPr wrap="square">
            <a:spAutoFit/>
          </a:bodyPr>
          <a:lstStyle/>
          <a:p>
            <a:r>
              <a:rPr lang="en-US" dirty="0">
                <a:hlinkClick r:id="rId2"/>
              </a:rPr>
              <a:t>https://ieag.org.nz/assets/Uploads/Noddings-2012-1.pdf</a:t>
            </a:r>
            <a:r>
              <a:rPr lang="en-US" dirty="0"/>
              <a:t> </a:t>
            </a:r>
          </a:p>
        </p:txBody>
      </p:sp>
    </p:spTree>
    <p:extLst>
      <p:ext uri="{BB962C8B-B14F-4D97-AF65-F5344CB8AC3E}">
        <p14:creationId xmlns:p14="http://schemas.microsoft.com/office/powerpoint/2010/main" val="959597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25CC-D773-403D-B3BA-B44EDDC21CC9}"/>
              </a:ext>
            </a:extLst>
          </p:cNvPr>
          <p:cNvSpPr>
            <a:spLocks noGrp="1"/>
          </p:cNvSpPr>
          <p:nvPr>
            <p:ph type="title"/>
          </p:nvPr>
        </p:nvSpPr>
        <p:spPr/>
        <p:txBody>
          <a:bodyPr/>
          <a:lstStyle/>
          <a:p>
            <a:r>
              <a:rPr lang="en-CA" dirty="0"/>
              <a:t>Empathy as Sensation</a:t>
            </a:r>
            <a:endParaRPr lang="en-US" dirty="0"/>
          </a:p>
        </p:txBody>
      </p:sp>
      <p:sp>
        <p:nvSpPr>
          <p:cNvPr id="3" name="Content Placeholder 2">
            <a:extLst>
              <a:ext uri="{FF2B5EF4-FFF2-40B4-BE49-F238E27FC236}">
                <a16:creationId xmlns:a16="http://schemas.microsoft.com/office/drawing/2014/main" id="{D015BBED-B880-48B9-9F9E-9B88DCECB59F}"/>
              </a:ext>
            </a:extLst>
          </p:cNvPr>
          <p:cNvSpPr>
            <a:spLocks noGrp="1"/>
          </p:cNvSpPr>
          <p:nvPr>
            <p:ph idx="1"/>
          </p:nvPr>
        </p:nvSpPr>
        <p:spPr>
          <a:xfrm>
            <a:off x="3520440" y="1825625"/>
            <a:ext cx="7833360" cy="4351338"/>
          </a:xfrm>
        </p:spPr>
        <p:txBody>
          <a:bodyPr/>
          <a:lstStyle/>
          <a:p>
            <a:r>
              <a:rPr lang="en-US" dirty="0"/>
              <a:t>“This paper serves not only to show that empathy (a notion at the heart of the phenomenology of sociality) takes place online but opens the door to a rich array of phenomenological investigations in relation to our experiences online.” </a:t>
            </a:r>
            <a:r>
              <a:rPr lang="en-US" sz="1800" b="0" i="0" u="sng" strike="noStrike" dirty="0">
                <a:solidFill>
                  <a:srgbClr val="1155CC"/>
                </a:solidFill>
                <a:effectLst/>
                <a:latin typeface="Arial" panose="020B0604020202020204" pitchFamily="34" charset="0"/>
                <a:hlinkClick r:id="rId2"/>
              </a:rPr>
              <a:t>https://philpapers.org/archive/OSLTEO.pdf</a:t>
            </a:r>
            <a:r>
              <a:rPr lang="en-US" sz="1800" b="0" i="0" u="sng" strike="noStrike" dirty="0">
                <a:solidFill>
                  <a:srgbClr val="1155CC"/>
                </a:solidFill>
                <a:effectLst/>
                <a:latin typeface="Arial" panose="020B0604020202020204" pitchFamily="34" charset="0"/>
              </a:rPr>
              <a:t> </a:t>
            </a:r>
          </a:p>
          <a:p>
            <a:r>
              <a:rPr lang="en-US" dirty="0"/>
              <a:t>Cognitive vs. Emotional Empathy, Jodi Clarke </a:t>
            </a:r>
            <a:r>
              <a:rPr lang="en-US" sz="1800" b="0" i="0" u="sng" strike="noStrike" dirty="0">
                <a:solidFill>
                  <a:srgbClr val="1155CC"/>
                </a:solidFill>
                <a:effectLst/>
                <a:latin typeface="Arial" panose="020B0604020202020204" pitchFamily="34" charset="0"/>
                <a:hlinkClick r:id="rId3"/>
              </a:rPr>
              <a:t>https://www.verywellmind.com/cognitive-and-emotional-empathy-4582389</a:t>
            </a:r>
            <a:endParaRPr lang="en-US" dirty="0"/>
          </a:p>
          <a:p>
            <a:endParaRPr lang="en-US" dirty="0"/>
          </a:p>
        </p:txBody>
      </p:sp>
      <p:pic>
        <p:nvPicPr>
          <p:cNvPr id="5" name="Picture 4" descr="Text&#10;&#10;Description automatically generated with medium confidence">
            <a:extLst>
              <a:ext uri="{FF2B5EF4-FFF2-40B4-BE49-F238E27FC236}">
                <a16:creationId xmlns:a16="http://schemas.microsoft.com/office/drawing/2014/main" id="{D9AD99DB-0086-4859-A077-DBE117E7C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764506"/>
            <a:ext cx="2584396" cy="4473575"/>
          </a:xfrm>
          <a:prstGeom prst="rect">
            <a:avLst/>
          </a:prstGeom>
        </p:spPr>
      </p:pic>
    </p:spTree>
    <p:extLst>
      <p:ext uri="{BB962C8B-B14F-4D97-AF65-F5344CB8AC3E}">
        <p14:creationId xmlns:p14="http://schemas.microsoft.com/office/powerpoint/2010/main" val="1498267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9EF9-5F65-48A8-9558-D6BB327B9123}"/>
              </a:ext>
            </a:extLst>
          </p:cNvPr>
          <p:cNvSpPr>
            <a:spLocks noGrp="1"/>
          </p:cNvSpPr>
          <p:nvPr>
            <p:ph type="title"/>
          </p:nvPr>
        </p:nvSpPr>
        <p:spPr/>
        <p:txBody>
          <a:bodyPr/>
          <a:lstStyle/>
          <a:p>
            <a:r>
              <a:rPr lang="en-CA" dirty="0"/>
              <a:t>Caring Capacities</a:t>
            </a:r>
            <a:endParaRPr lang="en-US" dirty="0"/>
          </a:p>
        </p:txBody>
      </p:sp>
      <p:sp>
        <p:nvSpPr>
          <p:cNvPr id="3" name="Content Placeholder 2">
            <a:extLst>
              <a:ext uri="{FF2B5EF4-FFF2-40B4-BE49-F238E27FC236}">
                <a16:creationId xmlns:a16="http://schemas.microsoft.com/office/drawing/2014/main" id="{78AFC7A1-353D-4EE0-A92C-946DD859DCB5}"/>
              </a:ext>
            </a:extLst>
          </p:cNvPr>
          <p:cNvSpPr>
            <a:spLocks noGrp="1"/>
          </p:cNvSpPr>
          <p:nvPr>
            <p:ph idx="1"/>
          </p:nvPr>
        </p:nvSpPr>
        <p:spPr>
          <a:xfrm>
            <a:off x="838200" y="1825625"/>
            <a:ext cx="6248400" cy="4351338"/>
          </a:xfrm>
        </p:spPr>
        <p:txBody>
          <a:bodyPr>
            <a:normAutofit fontScale="92500" lnSpcReduction="20000"/>
          </a:bodyPr>
          <a:lstStyle/>
          <a:p>
            <a:r>
              <a:rPr lang="en-CA" dirty="0" err="1"/>
              <a:t>Noddings</a:t>
            </a:r>
            <a:r>
              <a:rPr lang="en-CA" dirty="0"/>
              <a:t>: “</a:t>
            </a:r>
            <a:r>
              <a:rPr lang="en-US" dirty="0"/>
              <a:t>people have various capacities for caring - that is, for entering into caring relations as well as for attending to objects and ideas.” (p.18)</a:t>
            </a:r>
          </a:p>
          <a:p>
            <a:r>
              <a:rPr lang="en-US" dirty="0"/>
              <a:t>Factors that curtail our ability to care: </a:t>
            </a:r>
          </a:p>
          <a:p>
            <a:pPr lvl="1"/>
            <a:r>
              <a:rPr lang="en-US" dirty="0"/>
              <a:t>the social construction of caring as feminine and thus less worthwhile;</a:t>
            </a:r>
          </a:p>
          <a:p>
            <a:pPr lvl="1"/>
            <a:r>
              <a:rPr lang="en-US" dirty="0"/>
              <a:t>the churn of clients through the institution</a:t>
            </a:r>
          </a:p>
          <a:p>
            <a:pPr lvl="1"/>
            <a:r>
              <a:rPr lang="en-US" dirty="0"/>
              <a:t>associated responsibilities caused by digital technology</a:t>
            </a:r>
          </a:p>
          <a:p>
            <a:pPr lvl="1"/>
            <a:r>
              <a:rPr lang="en-US" dirty="0"/>
              <a:t>work-related stress can activate implicit biases, which unconsciously distance personnel from members of stigmatized groups and contribute to health care disparities.</a:t>
            </a:r>
          </a:p>
        </p:txBody>
      </p:sp>
      <p:sp>
        <p:nvSpPr>
          <p:cNvPr id="5" name="TextBox 4">
            <a:extLst>
              <a:ext uri="{FF2B5EF4-FFF2-40B4-BE49-F238E27FC236}">
                <a16:creationId xmlns:a16="http://schemas.microsoft.com/office/drawing/2014/main" id="{8790F26F-6AAD-4137-A8B9-C2C540256DA2}"/>
              </a:ext>
            </a:extLst>
          </p:cNvPr>
          <p:cNvSpPr txBox="1"/>
          <p:nvPr/>
        </p:nvSpPr>
        <p:spPr>
          <a:xfrm>
            <a:off x="838199" y="5988734"/>
            <a:ext cx="10936705" cy="369332"/>
          </a:xfrm>
          <a:prstGeom prst="rect">
            <a:avLst/>
          </a:prstGeom>
          <a:noFill/>
        </p:spPr>
        <p:txBody>
          <a:bodyPr wrap="square">
            <a:spAutoFit/>
          </a:bodyPr>
          <a:lstStyle/>
          <a:p>
            <a:r>
              <a:rPr lang="en-US" dirty="0">
                <a:hlinkClick r:id="rId2"/>
              </a:rPr>
              <a:t>http://mehrmohammadi.ir/wp-content/uploads/2020/09/The-Challenge-to-Care-in-School-Nel-Noddings.pdf</a:t>
            </a:r>
            <a:r>
              <a:rPr lang="en-US" dirty="0"/>
              <a:t> </a:t>
            </a:r>
          </a:p>
        </p:txBody>
      </p:sp>
      <p:sp>
        <p:nvSpPr>
          <p:cNvPr id="7" name="TextBox 6">
            <a:extLst>
              <a:ext uri="{FF2B5EF4-FFF2-40B4-BE49-F238E27FC236}">
                <a16:creationId xmlns:a16="http://schemas.microsoft.com/office/drawing/2014/main" id="{9155570E-D59D-431F-B317-76CC7E9D7977}"/>
              </a:ext>
            </a:extLst>
          </p:cNvPr>
          <p:cNvSpPr txBox="1"/>
          <p:nvPr/>
        </p:nvSpPr>
        <p:spPr>
          <a:xfrm>
            <a:off x="838198" y="6358066"/>
            <a:ext cx="10317482" cy="369332"/>
          </a:xfrm>
          <a:prstGeom prst="rect">
            <a:avLst/>
          </a:prstGeom>
          <a:noFill/>
        </p:spPr>
        <p:txBody>
          <a:bodyPr wrap="square">
            <a:spAutoFit/>
          </a:bodyPr>
          <a:lstStyle/>
          <a:p>
            <a:r>
              <a:rPr lang="en-US" dirty="0"/>
              <a:t>Brooke A. Cunningham, 2016, Our capacity to care, </a:t>
            </a:r>
            <a:r>
              <a:rPr lang="en-US" dirty="0">
                <a:hlinkClick r:id="rId3"/>
              </a:rPr>
              <a:t>https://pubmed.ncbi.nlm.nih.gov/29195522/</a:t>
            </a:r>
            <a:r>
              <a:rPr lang="en-US" dirty="0"/>
              <a:t> </a:t>
            </a:r>
          </a:p>
        </p:txBody>
      </p:sp>
      <p:pic>
        <p:nvPicPr>
          <p:cNvPr id="9" name="Picture 8">
            <a:extLst>
              <a:ext uri="{FF2B5EF4-FFF2-40B4-BE49-F238E27FC236}">
                <a16:creationId xmlns:a16="http://schemas.microsoft.com/office/drawing/2014/main" id="{327FD860-D199-4833-97C3-4EC807714B8F}"/>
              </a:ext>
            </a:extLst>
          </p:cNvPr>
          <p:cNvPicPr>
            <a:picLocks noChangeAspect="1"/>
          </p:cNvPicPr>
          <p:nvPr/>
        </p:nvPicPr>
        <p:blipFill>
          <a:blip r:embed="rId4"/>
          <a:stretch>
            <a:fillRect/>
          </a:stretch>
        </p:blipFill>
        <p:spPr>
          <a:xfrm>
            <a:off x="7246494" y="1859915"/>
            <a:ext cx="3509135" cy="3322479"/>
          </a:xfrm>
          <a:prstGeom prst="rect">
            <a:avLst/>
          </a:prstGeom>
        </p:spPr>
      </p:pic>
      <p:sp>
        <p:nvSpPr>
          <p:cNvPr id="11" name="TextBox 10">
            <a:extLst>
              <a:ext uri="{FF2B5EF4-FFF2-40B4-BE49-F238E27FC236}">
                <a16:creationId xmlns:a16="http://schemas.microsoft.com/office/drawing/2014/main" id="{E5DD9AE6-71B6-40E3-B562-FB5A2799C1D4}"/>
              </a:ext>
            </a:extLst>
          </p:cNvPr>
          <p:cNvSpPr txBox="1"/>
          <p:nvPr/>
        </p:nvSpPr>
        <p:spPr>
          <a:xfrm>
            <a:off x="7158137" y="5262398"/>
            <a:ext cx="4597717" cy="646331"/>
          </a:xfrm>
          <a:prstGeom prst="rect">
            <a:avLst/>
          </a:prstGeom>
          <a:noFill/>
        </p:spPr>
        <p:txBody>
          <a:bodyPr wrap="square">
            <a:spAutoFit/>
          </a:bodyPr>
          <a:lstStyle/>
          <a:p>
            <a:r>
              <a:rPr lang="en-US" dirty="0">
                <a:hlinkClick r:id="rId5"/>
              </a:rPr>
              <a:t>https://www.amazon.ca/Capacity-Care-Gender-Ethical-Subjectivity/dp/0415399688</a:t>
            </a:r>
            <a:r>
              <a:rPr lang="en-US" dirty="0"/>
              <a:t> </a:t>
            </a:r>
          </a:p>
        </p:txBody>
      </p:sp>
    </p:spTree>
    <p:extLst>
      <p:ext uri="{BB962C8B-B14F-4D97-AF65-F5344CB8AC3E}">
        <p14:creationId xmlns:p14="http://schemas.microsoft.com/office/powerpoint/2010/main" val="1938567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2A31-CF24-4390-841D-1281566BDDE6}"/>
              </a:ext>
            </a:extLst>
          </p:cNvPr>
          <p:cNvSpPr>
            <a:spLocks noGrp="1"/>
          </p:cNvSpPr>
          <p:nvPr>
            <p:ph type="title"/>
          </p:nvPr>
        </p:nvSpPr>
        <p:spPr/>
        <p:txBody>
          <a:bodyPr/>
          <a:lstStyle/>
          <a:p>
            <a:r>
              <a:rPr lang="en-US" dirty="0"/>
              <a:t>Virtuous Dispositions</a:t>
            </a:r>
          </a:p>
        </p:txBody>
      </p:sp>
      <p:sp>
        <p:nvSpPr>
          <p:cNvPr id="3" name="Content Placeholder 2">
            <a:extLst>
              <a:ext uri="{FF2B5EF4-FFF2-40B4-BE49-F238E27FC236}">
                <a16:creationId xmlns:a16="http://schemas.microsoft.com/office/drawing/2014/main" id="{9BA5FC1C-4131-4174-A336-FA35810B5191}"/>
              </a:ext>
            </a:extLst>
          </p:cNvPr>
          <p:cNvSpPr>
            <a:spLocks noGrp="1"/>
          </p:cNvSpPr>
          <p:nvPr>
            <p:ph idx="1"/>
          </p:nvPr>
        </p:nvSpPr>
        <p:spPr/>
        <p:txBody>
          <a:bodyPr>
            <a:normAutofit/>
          </a:bodyPr>
          <a:lstStyle/>
          <a:p>
            <a:pPr marL="0" indent="0">
              <a:buNone/>
            </a:pPr>
            <a:r>
              <a:rPr lang="en-US" dirty="0" err="1"/>
              <a:t>Tronto</a:t>
            </a:r>
            <a:r>
              <a:rPr lang="en-US" dirty="0"/>
              <a:t> identifies four sub-elements of care that can be understood simultaneously as stages, virtuous dispositions, or goals. These sub-elements are:</a:t>
            </a:r>
          </a:p>
          <a:p>
            <a:r>
              <a:rPr lang="en-US" i="1" dirty="0"/>
              <a:t>attentiveness</a:t>
            </a:r>
            <a:r>
              <a:rPr lang="en-US" dirty="0"/>
              <a:t>, a proclivity to become aware of need;</a:t>
            </a:r>
          </a:p>
          <a:p>
            <a:r>
              <a:rPr lang="en-US" i="1" dirty="0"/>
              <a:t>responsibility</a:t>
            </a:r>
            <a:r>
              <a:rPr lang="en-US" dirty="0"/>
              <a:t>, a willingness to respond and take care of need;</a:t>
            </a:r>
          </a:p>
          <a:p>
            <a:r>
              <a:rPr lang="en-US" i="1" dirty="0"/>
              <a:t>competence</a:t>
            </a:r>
            <a:r>
              <a:rPr lang="en-US" dirty="0"/>
              <a:t>, the skill of providing good and successful care; and</a:t>
            </a:r>
          </a:p>
          <a:p>
            <a:r>
              <a:rPr lang="en-US" i="1" dirty="0"/>
              <a:t>responsiveness</a:t>
            </a:r>
            <a:r>
              <a:rPr lang="en-US" dirty="0"/>
              <a:t>, consideration of the position of others as they see it and recognition of the potential for abuse in care (1994, 126-136).</a:t>
            </a:r>
          </a:p>
          <a:p>
            <a:endParaRPr lang="en-US" dirty="0"/>
          </a:p>
        </p:txBody>
      </p:sp>
      <p:sp>
        <p:nvSpPr>
          <p:cNvPr id="5" name="TextBox 4">
            <a:extLst>
              <a:ext uri="{FF2B5EF4-FFF2-40B4-BE49-F238E27FC236}">
                <a16:creationId xmlns:a16="http://schemas.microsoft.com/office/drawing/2014/main" id="{AA95803E-FCD9-447F-B917-8C8309627C55}"/>
              </a:ext>
            </a:extLst>
          </p:cNvPr>
          <p:cNvSpPr txBox="1"/>
          <p:nvPr/>
        </p:nvSpPr>
        <p:spPr>
          <a:xfrm>
            <a:off x="838200" y="5573236"/>
            <a:ext cx="11353800" cy="1200329"/>
          </a:xfrm>
          <a:prstGeom prst="rect">
            <a:avLst/>
          </a:prstGeom>
          <a:noFill/>
        </p:spPr>
        <p:txBody>
          <a:bodyPr wrap="square">
            <a:spAutoFit/>
          </a:bodyPr>
          <a:lstStyle/>
          <a:p>
            <a:r>
              <a:rPr lang="en-US" dirty="0"/>
              <a:t>Joan C. </a:t>
            </a:r>
            <a:r>
              <a:rPr lang="en-US" dirty="0" err="1"/>
              <a:t>Tronto</a:t>
            </a:r>
            <a:r>
              <a:rPr lang="en-US" dirty="0"/>
              <a:t>. An Ethic of Care. In Ethics in Community-Based Elder Care by Martha Holstein</a:t>
            </a:r>
          </a:p>
          <a:p>
            <a:r>
              <a:rPr lang="en-US" dirty="0"/>
              <a:t>https://www.iep.utm.edu/care-eth/   --   </a:t>
            </a:r>
            <a:r>
              <a:rPr lang="en-US" dirty="0">
                <a:hlinkClick r:id="rId2"/>
              </a:rPr>
              <a:t>https://books.google.com.br/books?hl=en&amp;lr=&amp;id=wYBLxZcU8zYC&amp;oi=fnd&amp;pg=PA60&amp;dq=tronto+care+ethics&amp;ots=8m-5tOWTIe&amp;sig=z6rRbR-63R-XXXVFHa6ISHQC6Gw#v=onepage&amp;q=tronto%20care%20ethics&amp;f=false</a:t>
            </a:r>
            <a:r>
              <a:rPr lang="en-US" dirty="0"/>
              <a:t>   </a:t>
            </a:r>
          </a:p>
        </p:txBody>
      </p:sp>
    </p:spTree>
    <p:extLst>
      <p:ext uri="{BB962C8B-B14F-4D97-AF65-F5344CB8AC3E}">
        <p14:creationId xmlns:p14="http://schemas.microsoft.com/office/powerpoint/2010/main" val="1010436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2AEE-781C-49E0-890E-02778CD42FD6}"/>
              </a:ext>
            </a:extLst>
          </p:cNvPr>
          <p:cNvSpPr>
            <a:spLocks noGrp="1"/>
          </p:cNvSpPr>
          <p:nvPr>
            <p:ph type="title"/>
          </p:nvPr>
        </p:nvSpPr>
        <p:spPr/>
        <p:txBody>
          <a:bodyPr/>
          <a:lstStyle/>
          <a:p>
            <a:r>
              <a:rPr lang="en-CA" dirty="0"/>
              <a:t>Unequal Relationships</a:t>
            </a:r>
            <a:endParaRPr lang="en-US" dirty="0"/>
          </a:p>
        </p:txBody>
      </p:sp>
      <p:sp>
        <p:nvSpPr>
          <p:cNvPr id="3" name="Content Placeholder 2">
            <a:extLst>
              <a:ext uri="{FF2B5EF4-FFF2-40B4-BE49-F238E27FC236}">
                <a16:creationId xmlns:a16="http://schemas.microsoft.com/office/drawing/2014/main" id="{4A058213-47FA-4F85-8354-4A5FFA183E00}"/>
              </a:ext>
            </a:extLst>
          </p:cNvPr>
          <p:cNvSpPr>
            <a:spLocks noGrp="1"/>
          </p:cNvSpPr>
          <p:nvPr>
            <p:ph idx="1"/>
          </p:nvPr>
        </p:nvSpPr>
        <p:spPr/>
        <p:txBody>
          <a:bodyPr>
            <a:normAutofit lnSpcReduction="10000"/>
          </a:bodyPr>
          <a:lstStyle/>
          <a:p>
            <a:r>
              <a:rPr lang="en-US" dirty="0"/>
              <a:t>Sarah Lucia Hoagland argues that the relationships in question, such as parenting and teaching, are ideally relationships where caring is a transitory thing designed to foster the independence of the cared-for, and so end the unequal caring relationship. </a:t>
            </a:r>
          </a:p>
          <a:p>
            <a:r>
              <a:rPr lang="en-US" dirty="0"/>
              <a:t>Unequal relationships, she writes, are ethically problematic, and so a poor model for an ethical theory. Hoagland argues that on </a:t>
            </a:r>
            <a:r>
              <a:rPr lang="en-US" dirty="0" err="1"/>
              <a:t>Noddings</a:t>
            </a:r>
            <a:r>
              <a:rPr lang="en-US" dirty="0"/>
              <a:t>' account of ethical caring, the one-caring is placed in the role of the </a:t>
            </a:r>
            <a:r>
              <a:rPr lang="en-US" i="1" dirty="0"/>
              <a:t>giver</a:t>
            </a:r>
            <a:r>
              <a:rPr lang="en-US" dirty="0"/>
              <a:t> and the cared-for in the role of the </a:t>
            </a:r>
            <a:r>
              <a:rPr lang="en-US" i="1" dirty="0"/>
              <a:t>taker</a:t>
            </a:r>
            <a:r>
              <a:rPr lang="en-US" dirty="0"/>
              <a:t>. The one-caring is dominant, choosing what is good for the cared-for, but gives without receiving caring in return. The cared-for is put in the position of being a dependent</a:t>
            </a:r>
          </a:p>
        </p:txBody>
      </p:sp>
      <p:sp>
        <p:nvSpPr>
          <p:cNvPr id="5" name="TextBox 4">
            <a:extLst>
              <a:ext uri="{FF2B5EF4-FFF2-40B4-BE49-F238E27FC236}">
                <a16:creationId xmlns:a16="http://schemas.microsoft.com/office/drawing/2014/main" id="{B57F54E7-7C4D-45F2-B6AF-BCF6762D4081}"/>
              </a:ext>
            </a:extLst>
          </p:cNvPr>
          <p:cNvSpPr txBox="1"/>
          <p:nvPr/>
        </p:nvSpPr>
        <p:spPr>
          <a:xfrm>
            <a:off x="838200" y="6308209"/>
            <a:ext cx="6097904" cy="369332"/>
          </a:xfrm>
          <a:prstGeom prst="rect">
            <a:avLst/>
          </a:prstGeom>
          <a:noFill/>
        </p:spPr>
        <p:txBody>
          <a:bodyPr wrap="square">
            <a:spAutoFit/>
          </a:bodyPr>
          <a:lstStyle/>
          <a:p>
            <a:r>
              <a:rPr lang="en-US" dirty="0">
                <a:hlinkClick r:id="rId2"/>
              </a:rPr>
              <a:t>https://en.wikipedia.org/wiki/Nel_Noddings</a:t>
            </a:r>
            <a:r>
              <a:rPr lang="en-US" dirty="0"/>
              <a:t> </a:t>
            </a:r>
          </a:p>
        </p:txBody>
      </p:sp>
    </p:spTree>
    <p:extLst>
      <p:ext uri="{BB962C8B-B14F-4D97-AF65-F5344CB8AC3E}">
        <p14:creationId xmlns:p14="http://schemas.microsoft.com/office/powerpoint/2010/main" val="4089021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223D-95F7-4364-8D89-664DBF24D170}"/>
              </a:ext>
            </a:extLst>
          </p:cNvPr>
          <p:cNvSpPr>
            <a:spLocks noGrp="1"/>
          </p:cNvSpPr>
          <p:nvPr>
            <p:ph type="title"/>
          </p:nvPr>
        </p:nvSpPr>
        <p:spPr/>
        <p:txBody>
          <a:bodyPr/>
          <a:lstStyle/>
          <a:p>
            <a:r>
              <a:rPr lang="en-CA" dirty="0"/>
              <a:t>Moral Interdependence</a:t>
            </a:r>
            <a:endParaRPr lang="en-US" dirty="0"/>
          </a:p>
        </p:txBody>
      </p:sp>
      <p:sp>
        <p:nvSpPr>
          <p:cNvPr id="3" name="Content Placeholder 2">
            <a:extLst>
              <a:ext uri="{FF2B5EF4-FFF2-40B4-BE49-F238E27FC236}">
                <a16:creationId xmlns:a16="http://schemas.microsoft.com/office/drawing/2014/main" id="{7C62507B-FD54-4D0F-8C99-24E4B39051B6}"/>
              </a:ext>
            </a:extLst>
          </p:cNvPr>
          <p:cNvSpPr>
            <a:spLocks noGrp="1"/>
          </p:cNvSpPr>
          <p:nvPr>
            <p:ph idx="1"/>
          </p:nvPr>
        </p:nvSpPr>
        <p:spPr>
          <a:xfrm>
            <a:off x="838200" y="1825625"/>
            <a:ext cx="6408420" cy="4351338"/>
          </a:xfrm>
        </p:spPr>
        <p:txBody>
          <a:bodyPr/>
          <a:lstStyle/>
          <a:p>
            <a:r>
              <a:rPr lang="en-CA" dirty="0"/>
              <a:t>The American tradition tends to “r</a:t>
            </a:r>
            <a:r>
              <a:rPr lang="en-US" dirty="0" err="1"/>
              <a:t>egard</a:t>
            </a:r>
            <a:r>
              <a:rPr lang="en-US" dirty="0"/>
              <a:t> virtues as personal possessions, hard-won through a grueling process of character building.”</a:t>
            </a:r>
          </a:p>
          <a:p>
            <a:r>
              <a:rPr lang="en-US" dirty="0"/>
              <a:t>Contrast with John Dewey: virtues as “working adaptations of personal capacities with environing forces”</a:t>
            </a:r>
          </a:p>
          <a:p>
            <a:r>
              <a:rPr lang="en-US" dirty="0" err="1"/>
              <a:t>Noddings</a:t>
            </a:r>
            <a:r>
              <a:rPr lang="en-US" dirty="0"/>
              <a:t>: “How good (or bad) I can be depends in substantial part on how you treat me.”</a:t>
            </a:r>
          </a:p>
        </p:txBody>
      </p:sp>
      <p:sp>
        <p:nvSpPr>
          <p:cNvPr id="5" name="TextBox 4">
            <a:extLst>
              <a:ext uri="{FF2B5EF4-FFF2-40B4-BE49-F238E27FC236}">
                <a16:creationId xmlns:a16="http://schemas.microsoft.com/office/drawing/2014/main" id="{72579FF2-8CE8-4319-8AB4-9C1F57494762}"/>
              </a:ext>
            </a:extLst>
          </p:cNvPr>
          <p:cNvSpPr txBox="1"/>
          <p:nvPr/>
        </p:nvSpPr>
        <p:spPr>
          <a:xfrm>
            <a:off x="838200" y="6127234"/>
            <a:ext cx="6096000" cy="369332"/>
          </a:xfrm>
          <a:prstGeom prst="rect">
            <a:avLst/>
          </a:prstGeom>
          <a:noFill/>
        </p:spPr>
        <p:txBody>
          <a:bodyPr wrap="square">
            <a:spAutoFit/>
          </a:bodyPr>
          <a:lstStyle/>
          <a:p>
            <a:r>
              <a:rPr lang="en-US" dirty="0">
                <a:hlinkClick r:id="rId2"/>
              </a:rPr>
              <a:t>http://www.uvm.edu/~rgriffin/NoddingsCaring.pdf</a:t>
            </a:r>
            <a:r>
              <a:rPr lang="en-US" dirty="0"/>
              <a:t> </a:t>
            </a:r>
          </a:p>
        </p:txBody>
      </p:sp>
      <p:pic>
        <p:nvPicPr>
          <p:cNvPr id="7" name="Picture 6" descr="Diagram, text, whiteboard&#10;&#10;Description automatically generated">
            <a:extLst>
              <a:ext uri="{FF2B5EF4-FFF2-40B4-BE49-F238E27FC236}">
                <a16:creationId xmlns:a16="http://schemas.microsoft.com/office/drawing/2014/main" id="{8FFEA7FE-7C81-4BF8-8C31-44593AA84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826" y="1690688"/>
            <a:ext cx="4566043" cy="3504438"/>
          </a:xfrm>
          <a:prstGeom prst="rect">
            <a:avLst/>
          </a:prstGeom>
        </p:spPr>
      </p:pic>
      <p:sp>
        <p:nvSpPr>
          <p:cNvPr id="9" name="TextBox 8">
            <a:extLst>
              <a:ext uri="{FF2B5EF4-FFF2-40B4-BE49-F238E27FC236}">
                <a16:creationId xmlns:a16="http://schemas.microsoft.com/office/drawing/2014/main" id="{B794602A-EC06-45E8-A995-185DB49902E4}"/>
              </a:ext>
            </a:extLst>
          </p:cNvPr>
          <p:cNvSpPr txBox="1"/>
          <p:nvPr/>
        </p:nvSpPr>
        <p:spPr>
          <a:xfrm>
            <a:off x="7347826" y="5253633"/>
            <a:ext cx="4129087" cy="923330"/>
          </a:xfrm>
          <a:prstGeom prst="rect">
            <a:avLst/>
          </a:prstGeom>
          <a:noFill/>
        </p:spPr>
        <p:txBody>
          <a:bodyPr wrap="square">
            <a:spAutoFit/>
          </a:bodyPr>
          <a:lstStyle/>
          <a:p>
            <a:r>
              <a:rPr lang="en-US" dirty="0">
                <a:hlinkClick r:id="rId4"/>
              </a:rPr>
              <a:t>https://letterpile.com/religion/Virtues-Why-do-we-need-it-What-do-we-need-it-for</a:t>
            </a:r>
            <a:r>
              <a:rPr lang="en-US" dirty="0"/>
              <a:t> </a:t>
            </a:r>
          </a:p>
        </p:txBody>
      </p:sp>
    </p:spTree>
    <p:extLst>
      <p:ext uri="{BB962C8B-B14F-4D97-AF65-F5344CB8AC3E}">
        <p14:creationId xmlns:p14="http://schemas.microsoft.com/office/powerpoint/2010/main" val="828537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0B4F-5477-419C-9FD3-865223416ACC}"/>
              </a:ext>
            </a:extLst>
          </p:cNvPr>
          <p:cNvSpPr>
            <a:spLocks noGrp="1"/>
          </p:cNvSpPr>
          <p:nvPr>
            <p:ph type="title"/>
          </p:nvPr>
        </p:nvSpPr>
        <p:spPr/>
        <p:txBody>
          <a:bodyPr/>
          <a:lstStyle/>
          <a:p>
            <a:r>
              <a:rPr lang="en-CA" dirty="0"/>
              <a:t>Interdependence as a Condition</a:t>
            </a:r>
            <a:endParaRPr lang="en-US" dirty="0"/>
          </a:p>
        </p:txBody>
      </p:sp>
      <p:sp>
        <p:nvSpPr>
          <p:cNvPr id="3" name="Content Placeholder 2">
            <a:extLst>
              <a:ext uri="{FF2B5EF4-FFF2-40B4-BE49-F238E27FC236}">
                <a16:creationId xmlns:a16="http://schemas.microsoft.com/office/drawing/2014/main" id="{33EB17B3-F626-4691-8C02-5E9BA3FFF7D2}"/>
              </a:ext>
            </a:extLst>
          </p:cNvPr>
          <p:cNvSpPr>
            <a:spLocks noGrp="1"/>
          </p:cNvSpPr>
          <p:nvPr>
            <p:ph idx="1"/>
          </p:nvPr>
        </p:nvSpPr>
        <p:spPr>
          <a:xfrm>
            <a:off x="838200" y="1825625"/>
            <a:ext cx="7780020" cy="4351338"/>
          </a:xfrm>
        </p:spPr>
        <p:txBody>
          <a:bodyPr>
            <a:normAutofit/>
          </a:bodyPr>
          <a:lstStyle/>
          <a:p>
            <a:pPr marL="0" indent="0">
              <a:buNone/>
            </a:pPr>
            <a:r>
              <a:rPr lang="en-US" dirty="0"/>
              <a:t>Feminist ethics of care argue that to value care is to recognize the inevitable interdependency essential to the existence of reliant and vulnerable beings (</a:t>
            </a:r>
            <a:r>
              <a:rPr lang="en-US" dirty="0" err="1"/>
              <a:t>Kittay</a:t>
            </a:r>
            <a:r>
              <a:rPr lang="en-US" dirty="0"/>
              <a:t> and Feder 2002; </a:t>
            </a:r>
            <a:r>
              <a:rPr lang="en-US" dirty="0" err="1"/>
              <a:t>Engster</a:t>
            </a:r>
            <a:r>
              <a:rPr lang="en-US" dirty="0"/>
              <a:t> 2005). Interdependency is not a contract, nor a moral ideal— it is a condition. Care is therefore concomitant to the continuation of life for many living beings in more than human entanglements— not forced upon them by a moral order, and not necessarily a rewarding obligation. </a:t>
            </a:r>
          </a:p>
        </p:txBody>
      </p:sp>
      <p:sp>
        <p:nvSpPr>
          <p:cNvPr id="5" name="TextBox 4">
            <a:extLst>
              <a:ext uri="{FF2B5EF4-FFF2-40B4-BE49-F238E27FC236}">
                <a16:creationId xmlns:a16="http://schemas.microsoft.com/office/drawing/2014/main" id="{5002277F-0C35-45CC-BBF8-0F4F13A11280}"/>
              </a:ext>
            </a:extLst>
          </p:cNvPr>
          <p:cNvSpPr txBox="1"/>
          <p:nvPr/>
        </p:nvSpPr>
        <p:spPr>
          <a:xfrm>
            <a:off x="1090864" y="5657671"/>
            <a:ext cx="10262936" cy="923330"/>
          </a:xfrm>
          <a:prstGeom prst="rect">
            <a:avLst/>
          </a:prstGeom>
          <a:noFill/>
        </p:spPr>
        <p:txBody>
          <a:bodyPr wrap="square">
            <a:spAutoFit/>
          </a:bodyPr>
          <a:lstStyle/>
          <a:p>
            <a:r>
              <a:rPr lang="en-US" dirty="0"/>
              <a:t>María Puig de la </a:t>
            </a:r>
            <a:r>
              <a:rPr lang="en-US" dirty="0" err="1"/>
              <a:t>Bellacasa</a:t>
            </a:r>
            <a:r>
              <a:rPr lang="en-US" dirty="0"/>
              <a:t> (2017) Matters of Care, p. 70. </a:t>
            </a:r>
            <a:r>
              <a:rPr lang="en-US" dirty="0">
                <a:hlinkClick r:id="rId2"/>
              </a:rPr>
              <a:t>https://syllabus.pirate.care/library/Maria%20Puig%20de%20La%20Bellacasa/Matters%20of%20Care%20(171)/Matters%20of%20Care%20-%20Maria%20Puig%20de%20La%20Bellacasa.pdf</a:t>
            </a:r>
            <a:r>
              <a:rPr lang="en-US" dirty="0"/>
              <a:t> </a:t>
            </a:r>
          </a:p>
        </p:txBody>
      </p:sp>
      <p:pic>
        <p:nvPicPr>
          <p:cNvPr id="7" name="Picture 6" descr="Diagram&#10;&#10;Description automatically generated">
            <a:extLst>
              <a:ext uri="{FF2B5EF4-FFF2-40B4-BE49-F238E27FC236}">
                <a16:creationId xmlns:a16="http://schemas.microsoft.com/office/drawing/2014/main" id="{118B466D-E67E-4C69-BE06-CC05FC593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177" y="1825625"/>
            <a:ext cx="3495675" cy="3571875"/>
          </a:xfrm>
          <a:prstGeom prst="rect">
            <a:avLst/>
          </a:prstGeom>
        </p:spPr>
      </p:pic>
    </p:spTree>
    <p:extLst>
      <p:ext uri="{BB962C8B-B14F-4D97-AF65-F5344CB8AC3E}">
        <p14:creationId xmlns:p14="http://schemas.microsoft.com/office/powerpoint/2010/main" val="2707042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765A-5B33-4A15-AB7E-055E24F80517}"/>
              </a:ext>
            </a:extLst>
          </p:cNvPr>
          <p:cNvSpPr>
            <a:spLocks noGrp="1"/>
          </p:cNvSpPr>
          <p:nvPr>
            <p:ph type="title"/>
          </p:nvPr>
        </p:nvSpPr>
        <p:spPr/>
        <p:txBody>
          <a:bodyPr/>
          <a:lstStyle/>
          <a:p>
            <a:r>
              <a:rPr lang="en-CA" dirty="0"/>
              <a:t>Authority</a:t>
            </a:r>
            <a:endParaRPr lang="en-US" dirty="0"/>
          </a:p>
        </p:txBody>
      </p:sp>
      <p:sp>
        <p:nvSpPr>
          <p:cNvPr id="3" name="Content Placeholder 2">
            <a:extLst>
              <a:ext uri="{FF2B5EF4-FFF2-40B4-BE49-F238E27FC236}">
                <a16:creationId xmlns:a16="http://schemas.microsoft.com/office/drawing/2014/main" id="{23F43C59-AD9D-431D-98D5-3360D5636937}"/>
              </a:ext>
            </a:extLst>
          </p:cNvPr>
          <p:cNvSpPr>
            <a:spLocks noGrp="1"/>
          </p:cNvSpPr>
          <p:nvPr>
            <p:ph idx="1"/>
          </p:nvPr>
        </p:nvSpPr>
        <p:spPr>
          <a:xfrm>
            <a:off x="4629150" y="1825625"/>
            <a:ext cx="6724650" cy="4351338"/>
          </a:xfrm>
        </p:spPr>
        <p:txBody>
          <a:bodyPr/>
          <a:lstStyle/>
          <a:p>
            <a:r>
              <a:rPr lang="en-CA" dirty="0"/>
              <a:t>It is common in most cultures to view the teacher as an authority</a:t>
            </a:r>
          </a:p>
          <a:p>
            <a:r>
              <a:rPr lang="en-CA" dirty="0" err="1"/>
              <a:t>Noddings</a:t>
            </a:r>
            <a:r>
              <a:rPr lang="en-CA" dirty="0"/>
              <a:t>:</a:t>
            </a:r>
          </a:p>
          <a:p>
            <a:pPr lvl="1"/>
            <a:r>
              <a:rPr lang="en-CA" dirty="0"/>
              <a:t>Teachers feel a duty “</a:t>
            </a:r>
            <a:r>
              <a:rPr lang="en-US" dirty="0"/>
              <a:t>to know and to use our knowledge to initiate the young into a community of knowing.”</a:t>
            </a:r>
          </a:p>
          <a:p>
            <a:pPr lvl="1"/>
            <a:r>
              <a:rPr lang="en-US" dirty="0"/>
              <a:t>“But the world is now so enormously complex that we cannot reasonably describe one model of an educated person.”</a:t>
            </a:r>
          </a:p>
          <a:p>
            <a:pPr lvl="1"/>
            <a:r>
              <a:rPr lang="en-US" dirty="0"/>
              <a:t> </a:t>
            </a:r>
            <a:r>
              <a:rPr lang="en-US" dirty="0" err="1"/>
              <a:t>Carers</a:t>
            </a:r>
            <a:r>
              <a:rPr lang="en-US" dirty="0"/>
              <a:t> </a:t>
            </a:r>
            <a:r>
              <a:rPr lang="en-US" dirty="0" err="1"/>
              <a:t>dedicted</a:t>
            </a:r>
            <a:r>
              <a:rPr lang="en-US" dirty="0"/>
              <a:t> to their own view of what the cared-for should be and do lack integrity</a:t>
            </a:r>
          </a:p>
        </p:txBody>
      </p:sp>
      <p:pic>
        <p:nvPicPr>
          <p:cNvPr id="5" name="Picture 4" descr="Diagram, shape&#10;&#10;Description automatically generated">
            <a:extLst>
              <a:ext uri="{FF2B5EF4-FFF2-40B4-BE49-F238E27FC236}">
                <a16:creationId xmlns:a16="http://schemas.microsoft.com/office/drawing/2014/main" id="{1BFC2CA1-651F-41E4-ABF8-E147E947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9" y="1825625"/>
            <a:ext cx="4390381" cy="3295967"/>
          </a:xfrm>
          <a:prstGeom prst="rect">
            <a:avLst/>
          </a:prstGeom>
        </p:spPr>
      </p:pic>
      <p:sp>
        <p:nvSpPr>
          <p:cNvPr id="7" name="TextBox 6">
            <a:extLst>
              <a:ext uri="{FF2B5EF4-FFF2-40B4-BE49-F238E27FC236}">
                <a16:creationId xmlns:a16="http://schemas.microsoft.com/office/drawing/2014/main" id="{667DD067-513E-40AF-8E71-B2CFC31FDECF}"/>
              </a:ext>
            </a:extLst>
          </p:cNvPr>
          <p:cNvSpPr txBox="1"/>
          <p:nvPr/>
        </p:nvSpPr>
        <p:spPr>
          <a:xfrm>
            <a:off x="580073" y="5350331"/>
            <a:ext cx="4220527" cy="1200329"/>
          </a:xfrm>
          <a:prstGeom prst="rect">
            <a:avLst/>
          </a:prstGeom>
          <a:noFill/>
        </p:spPr>
        <p:txBody>
          <a:bodyPr wrap="square">
            <a:spAutoFit/>
          </a:bodyPr>
          <a:lstStyle/>
          <a:p>
            <a:r>
              <a:rPr lang="en-US" dirty="0"/>
              <a:t>Savage &amp; Savage (2010) suggest that "...developing productive leadership in the classroom is based on the establishment of expert and referent authority" (p. 31). </a:t>
            </a:r>
          </a:p>
        </p:txBody>
      </p:sp>
      <p:sp>
        <p:nvSpPr>
          <p:cNvPr id="9" name="TextBox 8">
            <a:extLst>
              <a:ext uri="{FF2B5EF4-FFF2-40B4-BE49-F238E27FC236}">
                <a16:creationId xmlns:a16="http://schemas.microsoft.com/office/drawing/2014/main" id="{7B844DF3-C368-4D0F-8BF3-A3459E352506}"/>
              </a:ext>
            </a:extLst>
          </p:cNvPr>
          <p:cNvSpPr txBox="1"/>
          <p:nvPr/>
        </p:nvSpPr>
        <p:spPr>
          <a:xfrm>
            <a:off x="4183856" y="6181328"/>
            <a:ext cx="7786688" cy="369332"/>
          </a:xfrm>
          <a:prstGeom prst="rect">
            <a:avLst/>
          </a:prstGeom>
          <a:noFill/>
        </p:spPr>
        <p:txBody>
          <a:bodyPr wrap="square">
            <a:spAutoFit/>
          </a:bodyPr>
          <a:lstStyle/>
          <a:p>
            <a:r>
              <a:rPr lang="en-US" dirty="0">
                <a:hlinkClick r:id="rId3"/>
              </a:rPr>
              <a:t>http://classroommanagementdiscipline.weebly.com/authorityleadership.html</a:t>
            </a:r>
            <a:r>
              <a:rPr lang="en-US" dirty="0"/>
              <a:t> </a:t>
            </a:r>
          </a:p>
        </p:txBody>
      </p:sp>
    </p:spTree>
    <p:extLst>
      <p:ext uri="{BB962C8B-B14F-4D97-AF65-F5344CB8AC3E}">
        <p14:creationId xmlns:p14="http://schemas.microsoft.com/office/powerpoint/2010/main" val="4256435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CE31-DD33-485C-9723-4DAAC4782B52}"/>
              </a:ext>
            </a:extLst>
          </p:cNvPr>
          <p:cNvSpPr>
            <a:spLocks noGrp="1"/>
          </p:cNvSpPr>
          <p:nvPr>
            <p:ph type="title"/>
          </p:nvPr>
        </p:nvSpPr>
        <p:spPr/>
        <p:txBody>
          <a:bodyPr/>
          <a:lstStyle/>
          <a:p>
            <a:r>
              <a:rPr lang="en-CA" dirty="0"/>
              <a:t>The Living Other</a:t>
            </a:r>
            <a:endParaRPr lang="en-US" dirty="0"/>
          </a:p>
        </p:txBody>
      </p:sp>
      <p:sp>
        <p:nvSpPr>
          <p:cNvPr id="3" name="Content Placeholder 2">
            <a:extLst>
              <a:ext uri="{FF2B5EF4-FFF2-40B4-BE49-F238E27FC236}">
                <a16:creationId xmlns:a16="http://schemas.microsoft.com/office/drawing/2014/main" id="{3C0A35EF-29B1-4F4F-B2EF-C26E62696692}"/>
              </a:ext>
            </a:extLst>
          </p:cNvPr>
          <p:cNvSpPr>
            <a:spLocks noGrp="1"/>
          </p:cNvSpPr>
          <p:nvPr>
            <p:ph idx="1"/>
          </p:nvPr>
        </p:nvSpPr>
        <p:spPr>
          <a:xfrm>
            <a:off x="838200" y="1825625"/>
            <a:ext cx="7974330" cy="4351338"/>
          </a:xfrm>
        </p:spPr>
        <p:txBody>
          <a:bodyPr>
            <a:normAutofit/>
          </a:bodyPr>
          <a:lstStyle/>
          <a:p>
            <a:r>
              <a:rPr lang="en-CA" dirty="0" err="1"/>
              <a:t>Noddings</a:t>
            </a:r>
            <a:r>
              <a:rPr lang="en-CA" dirty="0"/>
              <a:t>: “</a:t>
            </a:r>
            <a:r>
              <a:rPr lang="en-US" dirty="0"/>
              <a:t>The living other is more important than any theory. This is a central idea in an ethic of care. It is pre-theoretical, rooted in natural caring.” </a:t>
            </a:r>
          </a:p>
          <a:p>
            <a:r>
              <a:rPr lang="en-US" dirty="0"/>
              <a:t>‘Diminishment’ – “when she either chooses or is forced to act in a way that rejects her internal call to care… people and organizations can deliberately or carelessly contribute to the diminishment of others' ethical ideals… by teaching people not to care, or by placing them in conditions that prevent them from being able to care (</a:t>
            </a:r>
            <a:r>
              <a:rPr lang="en-US" dirty="0" err="1"/>
              <a:t>Noddings</a:t>
            </a:r>
            <a:r>
              <a:rPr lang="en-US" dirty="0"/>
              <a:t>, 1984, 116-119). </a:t>
            </a:r>
          </a:p>
        </p:txBody>
      </p:sp>
      <p:sp>
        <p:nvSpPr>
          <p:cNvPr id="5" name="TextBox 4">
            <a:extLst>
              <a:ext uri="{FF2B5EF4-FFF2-40B4-BE49-F238E27FC236}">
                <a16:creationId xmlns:a16="http://schemas.microsoft.com/office/drawing/2014/main" id="{80BB5329-372F-4363-BB9A-64BF440490F2}"/>
              </a:ext>
            </a:extLst>
          </p:cNvPr>
          <p:cNvSpPr txBox="1"/>
          <p:nvPr/>
        </p:nvSpPr>
        <p:spPr>
          <a:xfrm>
            <a:off x="838199" y="6169709"/>
            <a:ext cx="11193379" cy="369332"/>
          </a:xfrm>
          <a:prstGeom prst="rect">
            <a:avLst/>
          </a:prstGeom>
          <a:noFill/>
        </p:spPr>
        <p:txBody>
          <a:bodyPr wrap="square">
            <a:spAutoFit/>
          </a:bodyPr>
          <a:lstStyle/>
          <a:p>
            <a:r>
              <a:rPr lang="en-US" dirty="0">
                <a:hlinkClick r:id="rId2"/>
              </a:rPr>
              <a:t>http://mehrmohammadi.ir/wp-content/uploads/2020/09/The-Challenge-to-Care-in-School-Nel-Noddings.pdf</a:t>
            </a:r>
            <a:r>
              <a:rPr lang="en-US" dirty="0"/>
              <a:t> </a:t>
            </a:r>
          </a:p>
        </p:txBody>
      </p:sp>
      <p:sp>
        <p:nvSpPr>
          <p:cNvPr id="7" name="TextBox 6">
            <a:extLst>
              <a:ext uri="{FF2B5EF4-FFF2-40B4-BE49-F238E27FC236}">
                <a16:creationId xmlns:a16="http://schemas.microsoft.com/office/drawing/2014/main" id="{94AAD72C-0DC6-4920-8CF8-78640C084A8D}"/>
              </a:ext>
            </a:extLst>
          </p:cNvPr>
          <p:cNvSpPr txBox="1"/>
          <p:nvPr/>
        </p:nvSpPr>
        <p:spPr>
          <a:xfrm>
            <a:off x="838198" y="6539041"/>
            <a:ext cx="6096000" cy="369332"/>
          </a:xfrm>
          <a:prstGeom prst="rect">
            <a:avLst/>
          </a:prstGeom>
          <a:noFill/>
        </p:spPr>
        <p:txBody>
          <a:bodyPr wrap="square">
            <a:spAutoFit/>
          </a:bodyPr>
          <a:lstStyle/>
          <a:p>
            <a:r>
              <a:rPr lang="en-US" dirty="0">
                <a:hlinkClick r:id="rId3"/>
              </a:rPr>
              <a:t>https://en.wikipedia.org/wiki/Nel_Noddings</a:t>
            </a:r>
            <a:r>
              <a:rPr lang="en-US" dirty="0"/>
              <a:t> </a:t>
            </a:r>
          </a:p>
        </p:txBody>
      </p:sp>
      <p:pic>
        <p:nvPicPr>
          <p:cNvPr id="9" name="Picture 8">
            <a:extLst>
              <a:ext uri="{FF2B5EF4-FFF2-40B4-BE49-F238E27FC236}">
                <a16:creationId xmlns:a16="http://schemas.microsoft.com/office/drawing/2014/main" id="{400C3191-F008-4549-AAAB-C2E70ABD9055}"/>
              </a:ext>
            </a:extLst>
          </p:cNvPr>
          <p:cNvPicPr>
            <a:picLocks noChangeAspect="1"/>
          </p:cNvPicPr>
          <p:nvPr/>
        </p:nvPicPr>
        <p:blipFill>
          <a:blip r:embed="rId4"/>
          <a:stretch>
            <a:fillRect/>
          </a:stretch>
        </p:blipFill>
        <p:spPr>
          <a:xfrm>
            <a:off x="8937958" y="1991658"/>
            <a:ext cx="2968191" cy="3877080"/>
          </a:xfrm>
          <a:prstGeom prst="rect">
            <a:avLst/>
          </a:prstGeom>
        </p:spPr>
      </p:pic>
    </p:spTree>
    <p:extLst>
      <p:ext uri="{BB962C8B-B14F-4D97-AF65-F5344CB8AC3E}">
        <p14:creationId xmlns:p14="http://schemas.microsoft.com/office/powerpoint/2010/main" val="1240004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B10C-530B-4BB2-94EE-F22CDCA7CDC5}"/>
              </a:ext>
            </a:extLst>
          </p:cNvPr>
          <p:cNvSpPr>
            <a:spLocks noGrp="1"/>
          </p:cNvSpPr>
          <p:nvPr>
            <p:ph type="title"/>
          </p:nvPr>
        </p:nvSpPr>
        <p:spPr/>
        <p:txBody>
          <a:bodyPr/>
          <a:lstStyle/>
          <a:p>
            <a:r>
              <a:rPr lang="en-CA" dirty="0"/>
              <a:t>On Caring</a:t>
            </a:r>
            <a:endParaRPr lang="en-US" dirty="0"/>
          </a:p>
        </p:txBody>
      </p:sp>
      <p:sp>
        <p:nvSpPr>
          <p:cNvPr id="3" name="Content Placeholder 2">
            <a:extLst>
              <a:ext uri="{FF2B5EF4-FFF2-40B4-BE49-F238E27FC236}">
                <a16:creationId xmlns:a16="http://schemas.microsoft.com/office/drawing/2014/main" id="{A6067382-2809-40C6-AAC2-7D4E4C91E033}"/>
              </a:ext>
            </a:extLst>
          </p:cNvPr>
          <p:cNvSpPr>
            <a:spLocks noGrp="1"/>
          </p:cNvSpPr>
          <p:nvPr>
            <p:ph idx="1"/>
          </p:nvPr>
        </p:nvSpPr>
        <p:spPr>
          <a:xfrm>
            <a:off x="2873828" y="1825625"/>
            <a:ext cx="8479971" cy="4351338"/>
          </a:xfrm>
        </p:spPr>
        <p:txBody>
          <a:bodyPr>
            <a:normAutofit lnSpcReduction="10000"/>
          </a:bodyPr>
          <a:lstStyle/>
          <a:p>
            <a:r>
              <a:rPr lang="en-CA" dirty="0"/>
              <a:t>Milton </a:t>
            </a:r>
            <a:r>
              <a:rPr lang="en-CA" dirty="0" err="1"/>
              <a:t>Mayeroff</a:t>
            </a:r>
            <a:r>
              <a:rPr lang="en-CA" dirty="0"/>
              <a:t>, 1971</a:t>
            </a:r>
          </a:p>
          <a:p>
            <a:pPr lvl="1"/>
            <a:r>
              <a:rPr lang="en-US" dirty="0"/>
              <a:t>“To care for another person, in the most significant sense, is to help him grow and actualize himself.”</a:t>
            </a:r>
          </a:p>
          <a:p>
            <a:pPr lvl="1"/>
            <a:r>
              <a:rPr lang="en-US" dirty="0"/>
              <a:t>“Caring, as helping another grow and actualize himself, is a process, a way of relating to someone that involves development, in the same way that friendship can only emerge in time through mutual trust and a deepening and qualitative transformation of the relationship.”</a:t>
            </a:r>
          </a:p>
          <a:p>
            <a:pPr lvl="1"/>
            <a:r>
              <a:rPr lang="en-US" dirty="0"/>
              <a:t>“In the context of a man’s life, caring has a way or ordering his other values and activities around it… there is a basic stability in his life; he is ‘in place’ in the world, instead of being out of place, or merely drifting or endlessly seeking his place.”</a:t>
            </a:r>
          </a:p>
        </p:txBody>
      </p:sp>
      <p:pic>
        <p:nvPicPr>
          <p:cNvPr id="5" name="Picture 4" descr="Text, letter&#10;&#10;Description automatically generated">
            <a:extLst>
              <a:ext uri="{FF2B5EF4-FFF2-40B4-BE49-F238E27FC236}">
                <a16:creationId xmlns:a16="http://schemas.microsoft.com/office/drawing/2014/main" id="{FF9C5276-73AF-4FFC-87F7-9423A663B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67" y="2325189"/>
            <a:ext cx="2480542" cy="3851774"/>
          </a:xfrm>
          <a:prstGeom prst="rect">
            <a:avLst/>
          </a:prstGeom>
        </p:spPr>
      </p:pic>
      <p:sp>
        <p:nvSpPr>
          <p:cNvPr id="7" name="TextBox 6">
            <a:extLst>
              <a:ext uri="{FF2B5EF4-FFF2-40B4-BE49-F238E27FC236}">
                <a16:creationId xmlns:a16="http://schemas.microsoft.com/office/drawing/2014/main" id="{11693964-42E3-46B9-98BB-39D5BFEB3893}"/>
              </a:ext>
            </a:extLst>
          </p:cNvPr>
          <p:cNvSpPr txBox="1"/>
          <p:nvPr/>
        </p:nvSpPr>
        <p:spPr>
          <a:xfrm>
            <a:off x="4523015" y="5595648"/>
            <a:ext cx="6093822" cy="369332"/>
          </a:xfrm>
          <a:prstGeom prst="rect">
            <a:avLst/>
          </a:prstGeom>
          <a:noFill/>
        </p:spPr>
        <p:txBody>
          <a:bodyPr wrap="square">
            <a:spAutoFit/>
          </a:bodyPr>
          <a:lstStyle/>
          <a:p>
            <a:r>
              <a:rPr lang="en-US" dirty="0">
                <a:hlinkClick r:id="rId3"/>
              </a:rPr>
              <a:t>https://openlibrary.org/books/OL5758563M/On_caring</a:t>
            </a:r>
            <a:r>
              <a:rPr lang="en-US" dirty="0"/>
              <a:t>. </a:t>
            </a:r>
          </a:p>
        </p:txBody>
      </p:sp>
    </p:spTree>
    <p:extLst>
      <p:ext uri="{BB962C8B-B14F-4D97-AF65-F5344CB8AC3E}">
        <p14:creationId xmlns:p14="http://schemas.microsoft.com/office/powerpoint/2010/main" val="570141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83A7-C140-4742-A279-DDF1D0CDE75C}"/>
              </a:ext>
            </a:extLst>
          </p:cNvPr>
          <p:cNvSpPr>
            <a:spLocks noGrp="1"/>
          </p:cNvSpPr>
          <p:nvPr>
            <p:ph type="title"/>
          </p:nvPr>
        </p:nvSpPr>
        <p:spPr/>
        <p:txBody>
          <a:bodyPr/>
          <a:lstStyle/>
          <a:p>
            <a:r>
              <a:rPr lang="en-CA" dirty="0"/>
              <a:t>The Extent of the Duty</a:t>
            </a:r>
            <a:endParaRPr lang="en-US" dirty="0"/>
          </a:p>
        </p:txBody>
      </p:sp>
      <p:sp>
        <p:nvSpPr>
          <p:cNvPr id="3" name="Content Placeholder 2">
            <a:extLst>
              <a:ext uri="{FF2B5EF4-FFF2-40B4-BE49-F238E27FC236}">
                <a16:creationId xmlns:a16="http://schemas.microsoft.com/office/drawing/2014/main" id="{3442AFF4-0E75-41C4-A854-373691BD8675}"/>
              </a:ext>
            </a:extLst>
          </p:cNvPr>
          <p:cNvSpPr>
            <a:spLocks noGrp="1"/>
          </p:cNvSpPr>
          <p:nvPr>
            <p:ph idx="1"/>
          </p:nvPr>
        </p:nvSpPr>
        <p:spPr/>
        <p:txBody>
          <a:bodyPr/>
          <a:lstStyle/>
          <a:p>
            <a:r>
              <a:rPr lang="en-US" dirty="0" err="1"/>
              <a:t>Noddings</a:t>
            </a:r>
            <a:r>
              <a:rPr lang="en-US" dirty="0"/>
              <a:t>: “Universal caring is impossible. Conflict and guilt are inescapable risks of caring.” (Mackness)</a:t>
            </a:r>
          </a:p>
          <a:p>
            <a:r>
              <a:rPr lang="en-US" dirty="0" err="1"/>
              <a:t>Tronto</a:t>
            </a:r>
            <a:r>
              <a:rPr lang="en-US" dirty="0"/>
              <a:t>: “Virginia </a:t>
            </a:r>
            <a:r>
              <a:rPr lang="en-US" dirty="0" err="1"/>
              <a:t>Held’s</a:t>
            </a:r>
            <a:r>
              <a:rPr lang="en-US" dirty="0"/>
              <a:t> most recent account of her ethics of care treats the global as a meaningful level for care in addition to the level of the intimate interactions of the household.”</a:t>
            </a:r>
          </a:p>
          <a:p>
            <a:pPr lvl="1"/>
            <a:r>
              <a:rPr lang="en-US" dirty="0"/>
              <a:t>“if NGOs can create connections that foster care, that is nothing but good.”</a:t>
            </a:r>
          </a:p>
          <a:p>
            <a:pPr lvl="1"/>
            <a:r>
              <a:rPr lang="en-US" dirty="0"/>
              <a:t>“As long as the nation state remains the container within which care is allocated, then global unjust inequalities of care will exist.”</a:t>
            </a:r>
          </a:p>
        </p:txBody>
      </p:sp>
      <p:sp>
        <p:nvSpPr>
          <p:cNvPr id="5" name="TextBox 4">
            <a:extLst>
              <a:ext uri="{FF2B5EF4-FFF2-40B4-BE49-F238E27FC236}">
                <a16:creationId xmlns:a16="http://schemas.microsoft.com/office/drawing/2014/main" id="{138771E0-13DC-48DB-9350-D373E1FFF99E}"/>
              </a:ext>
            </a:extLst>
          </p:cNvPr>
          <p:cNvSpPr txBox="1"/>
          <p:nvPr/>
        </p:nvSpPr>
        <p:spPr>
          <a:xfrm>
            <a:off x="918610" y="5024277"/>
            <a:ext cx="5177390" cy="1754326"/>
          </a:xfrm>
          <a:prstGeom prst="rect">
            <a:avLst/>
          </a:prstGeom>
          <a:noFill/>
        </p:spPr>
        <p:txBody>
          <a:bodyPr wrap="square">
            <a:spAutoFit/>
          </a:bodyPr>
          <a:lstStyle/>
          <a:p>
            <a:r>
              <a:rPr lang="en-US" dirty="0">
                <a:hlinkClick r:id="rId2"/>
              </a:rPr>
              <a:t>https://jennymackness.wordpress.com/2021/06/08/nel-noddings-a-feminine-approach-to-ethics-and-moral-education-notes/</a:t>
            </a:r>
            <a:r>
              <a:rPr lang="en-US" dirty="0"/>
              <a:t> </a:t>
            </a:r>
          </a:p>
          <a:p>
            <a:r>
              <a:rPr lang="en-US" dirty="0"/>
              <a:t>Joan </a:t>
            </a:r>
            <a:r>
              <a:rPr lang="en-US" dirty="0" err="1"/>
              <a:t>Tronto</a:t>
            </a:r>
            <a:r>
              <a:rPr lang="en-US" dirty="0"/>
              <a:t> </a:t>
            </a:r>
            <a:r>
              <a:rPr lang="en-US" dirty="0">
                <a:hlinkClick r:id="rId3"/>
              </a:rPr>
              <a:t>http://www.wpsanet.org/papers/docs/Tronto%20WPSA%20paper%202013.pdf</a:t>
            </a:r>
            <a:r>
              <a:rPr lang="en-US" dirty="0"/>
              <a:t> </a:t>
            </a:r>
          </a:p>
        </p:txBody>
      </p:sp>
      <p:pic>
        <p:nvPicPr>
          <p:cNvPr id="7" name="Picture 6">
            <a:extLst>
              <a:ext uri="{FF2B5EF4-FFF2-40B4-BE49-F238E27FC236}">
                <a16:creationId xmlns:a16="http://schemas.microsoft.com/office/drawing/2014/main" id="{72A484D9-67D7-4DC3-B876-AD8D4BB8114B}"/>
              </a:ext>
            </a:extLst>
          </p:cNvPr>
          <p:cNvPicPr>
            <a:picLocks noChangeAspect="1"/>
          </p:cNvPicPr>
          <p:nvPr/>
        </p:nvPicPr>
        <p:blipFill>
          <a:blip r:embed="rId4"/>
          <a:stretch>
            <a:fillRect/>
          </a:stretch>
        </p:blipFill>
        <p:spPr>
          <a:xfrm>
            <a:off x="6264479" y="5207769"/>
            <a:ext cx="6504027" cy="1570833"/>
          </a:xfrm>
          <a:prstGeom prst="rect">
            <a:avLst/>
          </a:prstGeom>
        </p:spPr>
      </p:pic>
    </p:spTree>
    <p:extLst>
      <p:ext uri="{BB962C8B-B14F-4D97-AF65-F5344CB8AC3E}">
        <p14:creationId xmlns:p14="http://schemas.microsoft.com/office/powerpoint/2010/main" val="4195807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03A6-52A3-4D29-9EAD-5742DB47A9AD}"/>
              </a:ext>
            </a:extLst>
          </p:cNvPr>
          <p:cNvSpPr>
            <a:spLocks noGrp="1"/>
          </p:cNvSpPr>
          <p:nvPr>
            <p:ph type="title"/>
          </p:nvPr>
        </p:nvSpPr>
        <p:spPr/>
        <p:txBody>
          <a:bodyPr/>
          <a:lstStyle/>
          <a:p>
            <a:r>
              <a:rPr lang="en-CA" dirty="0"/>
              <a:t>Community</a:t>
            </a:r>
            <a:endParaRPr lang="en-US" dirty="0"/>
          </a:p>
        </p:txBody>
      </p:sp>
      <p:sp>
        <p:nvSpPr>
          <p:cNvPr id="3" name="Content Placeholder 2">
            <a:extLst>
              <a:ext uri="{FF2B5EF4-FFF2-40B4-BE49-F238E27FC236}">
                <a16:creationId xmlns:a16="http://schemas.microsoft.com/office/drawing/2014/main" id="{A14C972F-C319-4962-ABFB-AF466180C3A4}"/>
              </a:ext>
            </a:extLst>
          </p:cNvPr>
          <p:cNvSpPr>
            <a:spLocks noGrp="1"/>
          </p:cNvSpPr>
          <p:nvPr>
            <p:ph idx="1"/>
          </p:nvPr>
        </p:nvSpPr>
        <p:spPr/>
        <p:txBody>
          <a:bodyPr/>
          <a:lstStyle/>
          <a:p>
            <a:pPr marL="0" indent="0">
              <a:buNone/>
            </a:pPr>
            <a:r>
              <a:rPr lang="en-CA" dirty="0"/>
              <a:t>bell hooks: “</a:t>
            </a:r>
            <a:r>
              <a:rPr lang="en-US" dirty="0"/>
              <a:t>To build community requires vigilant awareness of the work we must continually do to undermine all the socialization that leads us to behave in ways that perpetuate domination.” (Teaching Community, p. 36)</a:t>
            </a:r>
          </a:p>
        </p:txBody>
      </p:sp>
      <p:pic>
        <p:nvPicPr>
          <p:cNvPr id="5" name="Picture 4">
            <a:extLst>
              <a:ext uri="{FF2B5EF4-FFF2-40B4-BE49-F238E27FC236}">
                <a16:creationId xmlns:a16="http://schemas.microsoft.com/office/drawing/2014/main" id="{46BC7CAC-D4A0-4E55-A544-CE957CC66F61}"/>
              </a:ext>
            </a:extLst>
          </p:cNvPr>
          <p:cNvPicPr>
            <a:picLocks noChangeAspect="1"/>
          </p:cNvPicPr>
          <p:nvPr/>
        </p:nvPicPr>
        <p:blipFill>
          <a:blip r:embed="rId2"/>
          <a:stretch>
            <a:fillRect/>
          </a:stretch>
        </p:blipFill>
        <p:spPr>
          <a:xfrm>
            <a:off x="2583180" y="3561584"/>
            <a:ext cx="6819900" cy="3064201"/>
          </a:xfrm>
          <a:prstGeom prst="rect">
            <a:avLst/>
          </a:prstGeom>
        </p:spPr>
      </p:pic>
    </p:spTree>
    <p:extLst>
      <p:ext uri="{BB962C8B-B14F-4D97-AF65-F5344CB8AC3E}">
        <p14:creationId xmlns:p14="http://schemas.microsoft.com/office/powerpoint/2010/main" val="1358757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8CFC-5C9F-4F38-8555-76F9E75598FD}"/>
              </a:ext>
            </a:extLst>
          </p:cNvPr>
          <p:cNvSpPr>
            <a:spLocks noGrp="1"/>
          </p:cNvSpPr>
          <p:nvPr>
            <p:ph type="title"/>
          </p:nvPr>
        </p:nvSpPr>
        <p:spPr/>
        <p:txBody>
          <a:bodyPr/>
          <a:lstStyle/>
          <a:p>
            <a:r>
              <a:rPr lang="en-CA" dirty="0"/>
              <a:t>Markets</a:t>
            </a:r>
            <a:endParaRPr lang="en-US" dirty="0"/>
          </a:p>
        </p:txBody>
      </p:sp>
      <p:sp>
        <p:nvSpPr>
          <p:cNvPr id="3" name="Content Placeholder 2">
            <a:extLst>
              <a:ext uri="{FF2B5EF4-FFF2-40B4-BE49-F238E27FC236}">
                <a16:creationId xmlns:a16="http://schemas.microsoft.com/office/drawing/2014/main" id="{90796062-4468-4803-96FE-8127005BC8E7}"/>
              </a:ext>
            </a:extLst>
          </p:cNvPr>
          <p:cNvSpPr>
            <a:spLocks noGrp="1"/>
          </p:cNvSpPr>
          <p:nvPr>
            <p:ph idx="1"/>
          </p:nvPr>
        </p:nvSpPr>
        <p:spPr/>
        <p:txBody>
          <a:bodyPr>
            <a:normAutofit/>
          </a:bodyPr>
          <a:lstStyle/>
          <a:p>
            <a:r>
              <a:rPr lang="en-US" dirty="0"/>
              <a:t>Joan </a:t>
            </a:r>
            <a:r>
              <a:rPr lang="en-US" dirty="0" err="1"/>
              <a:t>Tronto</a:t>
            </a:r>
            <a:r>
              <a:rPr lang="en-US" dirty="0"/>
              <a:t>: “The market passes of bootstraps and charity allow self-interested behavior to allocate care responsibilities. They do so, however, only by uneven processes where those with greater resources get more care. </a:t>
            </a:r>
          </a:p>
          <a:p>
            <a:r>
              <a:rPr lang="en-US" dirty="0"/>
              <a:t>Furthermore, at the end of the day, given the way the market seems timeless, it becomes impossible to think structurally about past injustice in the face of market ideals. </a:t>
            </a:r>
          </a:p>
          <a:p>
            <a:pPr marL="0" indent="0">
              <a:buNone/>
            </a:pPr>
            <a:r>
              <a:rPr lang="en-US" dirty="0"/>
              <a:t>In these ways, the market passes undermine an underlying commitment to freedom, equality, and justice.” (2013, p. 136)</a:t>
            </a:r>
          </a:p>
        </p:txBody>
      </p:sp>
      <p:pic>
        <p:nvPicPr>
          <p:cNvPr id="5" name="Picture 4">
            <a:extLst>
              <a:ext uri="{FF2B5EF4-FFF2-40B4-BE49-F238E27FC236}">
                <a16:creationId xmlns:a16="http://schemas.microsoft.com/office/drawing/2014/main" id="{B20D2889-DE2B-421C-AAD3-64A925E7DD8B}"/>
              </a:ext>
            </a:extLst>
          </p:cNvPr>
          <p:cNvPicPr>
            <a:picLocks noChangeAspect="1"/>
          </p:cNvPicPr>
          <p:nvPr/>
        </p:nvPicPr>
        <p:blipFill>
          <a:blip r:embed="rId2"/>
          <a:stretch>
            <a:fillRect/>
          </a:stretch>
        </p:blipFill>
        <p:spPr>
          <a:xfrm>
            <a:off x="950397" y="5672068"/>
            <a:ext cx="5447006" cy="968762"/>
          </a:xfrm>
          <a:prstGeom prst="rect">
            <a:avLst/>
          </a:prstGeom>
        </p:spPr>
      </p:pic>
    </p:spTree>
    <p:extLst>
      <p:ext uri="{BB962C8B-B14F-4D97-AF65-F5344CB8AC3E}">
        <p14:creationId xmlns:p14="http://schemas.microsoft.com/office/powerpoint/2010/main" val="3486374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5493-E8EF-4D5D-9B27-2ECCB40E8E99}"/>
              </a:ext>
            </a:extLst>
          </p:cNvPr>
          <p:cNvSpPr>
            <a:spLocks noGrp="1"/>
          </p:cNvSpPr>
          <p:nvPr>
            <p:ph type="title"/>
          </p:nvPr>
        </p:nvSpPr>
        <p:spPr/>
        <p:txBody>
          <a:bodyPr/>
          <a:lstStyle/>
          <a:p>
            <a:r>
              <a:rPr lang="en-CA" dirty="0"/>
              <a:t>Injustice</a:t>
            </a:r>
            <a:endParaRPr lang="en-US" dirty="0"/>
          </a:p>
        </p:txBody>
      </p:sp>
      <p:sp>
        <p:nvSpPr>
          <p:cNvPr id="3" name="Content Placeholder 2">
            <a:extLst>
              <a:ext uri="{FF2B5EF4-FFF2-40B4-BE49-F238E27FC236}">
                <a16:creationId xmlns:a16="http://schemas.microsoft.com/office/drawing/2014/main" id="{5C16B575-9F9F-48FC-9BC1-ADE69D2A0FED}"/>
              </a:ext>
            </a:extLst>
          </p:cNvPr>
          <p:cNvSpPr>
            <a:spLocks noGrp="1"/>
          </p:cNvSpPr>
          <p:nvPr>
            <p:ph idx="1"/>
          </p:nvPr>
        </p:nvSpPr>
        <p:spPr>
          <a:xfrm>
            <a:off x="838200" y="1825625"/>
            <a:ext cx="3173730" cy="506095"/>
          </a:xfrm>
        </p:spPr>
        <p:txBody>
          <a:bodyPr>
            <a:normAutofit/>
          </a:bodyPr>
          <a:lstStyle/>
          <a:p>
            <a:pPr marL="0" indent="0" rtl="0" fontAlgn="base">
              <a:spcBef>
                <a:spcPts val="0"/>
              </a:spcBef>
              <a:spcAft>
                <a:spcPts val="0"/>
              </a:spcAft>
              <a:buNone/>
            </a:pPr>
            <a:r>
              <a:rPr lang="en-US" b="0" i="0" u="none" strike="noStrike" dirty="0">
                <a:solidFill>
                  <a:srgbClr val="000000"/>
                </a:solidFill>
                <a:effectLst/>
                <a:latin typeface="Arial" panose="020B0604020202020204" pitchFamily="34" charset="0"/>
              </a:rPr>
              <a:t>OEP address:</a:t>
            </a:r>
          </a:p>
        </p:txBody>
      </p:sp>
      <p:sp>
        <p:nvSpPr>
          <p:cNvPr id="5" name="TextBox 4">
            <a:extLst>
              <a:ext uri="{FF2B5EF4-FFF2-40B4-BE49-F238E27FC236}">
                <a16:creationId xmlns:a16="http://schemas.microsoft.com/office/drawing/2014/main" id="{2EECE2E1-C38A-40B2-BF23-2F349E3D7A8D}"/>
              </a:ext>
            </a:extLst>
          </p:cNvPr>
          <p:cNvSpPr txBox="1"/>
          <p:nvPr/>
        </p:nvSpPr>
        <p:spPr>
          <a:xfrm>
            <a:off x="657727" y="5988734"/>
            <a:ext cx="10515600" cy="646331"/>
          </a:xfrm>
          <a:prstGeom prst="rect">
            <a:avLst/>
          </a:prstGeom>
          <a:noFill/>
        </p:spPr>
        <p:txBody>
          <a:bodyPr wrap="square">
            <a:spAutoFit/>
          </a:bodyPr>
          <a:lstStyle/>
          <a:p>
            <a:r>
              <a:rPr lang="en-US" dirty="0"/>
              <a:t>Authors: Maha Bali, Catherine Cronin, Rajiv S. Jhangiani, 2020, Framing Open Educational Practices from a Social Justice Perspective </a:t>
            </a:r>
            <a:r>
              <a:rPr lang="en-US" dirty="0">
                <a:hlinkClick r:id="rId2"/>
              </a:rPr>
              <a:t>https://jime.open.ac.uk/articles/10.5334/jime.565/</a:t>
            </a:r>
            <a:r>
              <a:rPr lang="en-US" dirty="0"/>
              <a:t> </a:t>
            </a:r>
          </a:p>
        </p:txBody>
      </p:sp>
      <p:sp>
        <p:nvSpPr>
          <p:cNvPr id="7" name="TextBox 6">
            <a:extLst>
              <a:ext uri="{FF2B5EF4-FFF2-40B4-BE49-F238E27FC236}">
                <a16:creationId xmlns:a16="http://schemas.microsoft.com/office/drawing/2014/main" id="{5A0CE43E-40B3-4107-A9BF-DF0775E0B38A}"/>
              </a:ext>
            </a:extLst>
          </p:cNvPr>
          <p:cNvSpPr txBox="1"/>
          <p:nvPr/>
        </p:nvSpPr>
        <p:spPr>
          <a:xfrm>
            <a:off x="4869179" y="639445"/>
            <a:ext cx="2986087" cy="3693319"/>
          </a:xfrm>
          <a:prstGeom prst="rect">
            <a:avLst/>
          </a:prstGeom>
          <a:noFill/>
        </p:spPr>
        <p:txBody>
          <a:bodyPr wrap="square">
            <a:spAutoFit/>
          </a:bodyPr>
          <a:lstStyle/>
          <a:p>
            <a:pPr rtl="0" fontAlgn="base">
              <a:spcBef>
                <a:spcPts val="0"/>
              </a:spcBef>
              <a:spcAft>
                <a:spcPts val="1200"/>
              </a:spcAft>
            </a:pPr>
            <a:r>
              <a:rPr lang="en-US" sz="1800" b="1" i="0" u="none" strike="noStrike" dirty="0">
                <a:solidFill>
                  <a:srgbClr val="000000"/>
                </a:solidFill>
                <a:effectLst/>
                <a:latin typeface="Arial" panose="020B0604020202020204" pitchFamily="34" charset="0"/>
              </a:rPr>
              <a:t>Cultural injustice</a:t>
            </a:r>
            <a:r>
              <a:rPr lang="en-US" sz="1800" b="0" i="0" u="none" strike="noStrike" dirty="0">
                <a:solidFill>
                  <a:srgbClr val="000000"/>
                </a:solidFill>
                <a:effectLst/>
                <a:latin typeface="Arial" panose="020B0604020202020204" pitchFamily="34" charset="0"/>
              </a:rPr>
              <a:t> if it involves giving access to those who could not otherwise access the learning experience, while redesigning the learning experience with those minorities in mind, </a:t>
            </a:r>
            <a:r>
              <a:rPr lang="en-US" sz="1800" b="0" i="1" u="none" strike="noStrike" dirty="0">
                <a:solidFill>
                  <a:srgbClr val="000000"/>
                </a:solidFill>
                <a:effectLst/>
                <a:latin typeface="Arial" panose="020B0604020202020204" pitchFamily="34" charset="0"/>
              </a:rPr>
              <a:t>recognizing</a:t>
            </a:r>
            <a:r>
              <a:rPr lang="en-US" sz="1800" b="0" i="0" u="none" strike="noStrike" dirty="0">
                <a:solidFill>
                  <a:srgbClr val="000000"/>
                </a:solidFill>
                <a:effectLst/>
                <a:latin typeface="Arial" panose="020B0604020202020204" pitchFamily="34" charset="0"/>
              </a:rPr>
              <a:t> their culture in it, or going further to address the root causes of cultural misrecognition with </a:t>
            </a:r>
            <a:r>
              <a:rPr lang="en-US" sz="1800" b="0" i="1" u="none" strike="noStrike" dirty="0">
                <a:solidFill>
                  <a:srgbClr val="000000"/>
                </a:solidFill>
                <a:effectLst/>
                <a:latin typeface="Arial" panose="020B0604020202020204" pitchFamily="34" charset="0"/>
              </a:rPr>
              <a:t>re-acculturation</a:t>
            </a:r>
            <a:r>
              <a:rPr lang="en-US" sz="1800" b="0" i="0" u="none" strike="noStrike" dirty="0">
                <a:solidFill>
                  <a:srgbClr val="000000"/>
                </a:solidFill>
                <a:effectLst/>
                <a:latin typeface="Arial" panose="020B0604020202020204" pitchFamily="34" charset="0"/>
              </a:rPr>
              <a:t>.</a:t>
            </a:r>
          </a:p>
        </p:txBody>
      </p:sp>
      <p:sp>
        <p:nvSpPr>
          <p:cNvPr id="9" name="TextBox 8">
            <a:extLst>
              <a:ext uri="{FF2B5EF4-FFF2-40B4-BE49-F238E27FC236}">
                <a16:creationId xmlns:a16="http://schemas.microsoft.com/office/drawing/2014/main" id="{0DF52A60-4524-42F5-AFD6-3633DD2512A1}"/>
              </a:ext>
            </a:extLst>
          </p:cNvPr>
          <p:cNvSpPr txBox="1"/>
          <p:nvPr/>
        </p:nvSpPr>
        <p:spPr>
          <a:xfrm>
            <a:off x="8175307" y="1125274"/>
            <a:ext cx="3294697" cy="4247317"/>
          </a:xfrm>
          <a:prstGeom prst="rect">
            <a:avLst/>
          </a:prstGeom>
          <a:noFill/>
        </p:spPr>
        <p:txBody>
          <a:bodyPr wrap="square">
            <a:spAutoFit/>
          </a:bodyPr>
          <a:lstStyle/>
          <a:p>
            <a:r>
              <a:rPr lang="en-US" sz="1800" b="1" i="0" u="none" strike="noStrike" dirty="0">
                <a:solidFill>
                  <a:srgbClr val="000000"/>
                </a:solidFill>
                <a:effectLst/>
                <a:latin typeface="Arial" panose="020B0604020202020204" pitchFamily="34" charset="0"/>
              </a:rPr>
              <a:t>Political injustice</a:t>
            </a:r>
            <a:r>
              <a:rPr lang="en-US" sz="1800" b="0" i="0" u="none" strike="noStrike" dirty="0">
                <a:solidFill>
                  <a:srgbClr val="000000"/>
                </a:solidFill>
                <a:effectLst/>
                <a:latin typeface="Arial" panose="020B0604020202020204" pitchFamily="34" charset="0"/>
              </a:rPr>
              <a:t> if it goes beyond giving access to those who could not otherwise access the learning experience; it might involve those normally without access in the redesign or overhaul of the learning experience, emphasizing equitable </a:t>
            </a:r>
            <a:r>
              <a:rPr lang="en-US" sz="1800" b="0" i="1" u="none" strike="noStrike" dirty="0">
                <a:solidFill>
                  <a:srgbClr val="000000"/>
                </a:solidFill>
                <a:effectLst/>
                <a:latin typeface="Arial" panose="020B0604020202020204" pitchFamily="34" charset="0"/>
              </a:rPr>
              <a:t>representation</a:t>
            </a:r>
            <a:r>
              <a:rPr lang="en-US" sz="1800" b="0" i="0" u="none" strike="noStrike" dirty="0">
                <a:solidFill>
                  <a:srgbClr val="000000"/>
                </a:solidFill>
                <a:effectLst/>
                <a:latin typeface="Arial" panose="020B0604020202020204" pitchFamily="34" charset="0"/>
              </a:rPr>
              <a:t> and “parity of participation” or it might go further to address root cases of political misrepresentation through </a:t>
            </a:r>
            <a:r>
              <a:rPr lang="en-US" sz="1800" b="0" i="1" u="none" strike="noStrike" dirty="0">
                <a:solidFill>
                  <a:srgbClr val="000000"/>
                </a:solidFill>
                <a:effectLst/>
                <a:latin typeface="Arial" panose="020B0604020202020204" pitchFamily="34" charset="0"/>
              </a:rPr>
              <a:t>re-framing</a:t>
            </a:r>
            <a:r>
              <a:rPr lang="en-US" sz="1800" b="0" i="0" u="none" strike="noStrike" dirty="0">
                <a:solidFill>
                  <a:srgbClr val="000000"/>
                </a:solidFill>
                <a:effectLst/>
                <a:latin typeface="Arial" panose="020B0604020202020204" pitchFamily="34" charset="0"/>
              </a:rPr>
              <a:t> and </a:t>
            </a:r>
            <a:r>
              <a:rPr lang="en-US" sz="1800" b="0" i="1" u="none" strike="noStrike" dirty="0">
                <a:solidFill>
                  <a:srgbClr val="000000"/>
                </a:solidFill>
                <a:effectLst/>
                <a:latin typeface="Arial" panose="020B0604020202020204" pitchFamily="34" charset="0"/>
              </a:rPr>
              <a:t>parity of rights</a:t>
            </a:r>
            <a:r>
              <a:rPr lang="en-US" sz="1800" b="0" i="0" u="none" strike="noStrike" dirty="0">
                <a:solidFill>
                  <a:srgbClr val="000000"/>
                </a:solidFill>
                <a:effectLst/>
                <a:latin typeface="Arial" panose="020B0604020202020204" pitchFamily="34" charset="0"/>
              </a:rPr>
              <a:t>.</a:t>
            </a:r>
            <a:endParaRPr lang="en-US" dirty="0"/>
          </a:p>
        </p:txBody>
      </p:sp>
      <p:sp>
        <p:nvSpPr>
          <p:cNvPr id="11" name="TextBox 10">
            <a:extLst>
              <a:ext uri="{FF2B5EF4-FFF2-40B4-BE49-F238E27FC236}">
                <a16:creationId xmlns:a16="http://schemas.microsoft.com/office/drawing/2014/main" id="{6B15B1BF-CBED-4D70-97D0-7E12EFD15652}"/>
              </a:ext>
            </a:extLst>
          </p:cNvPr>
          <p:cNvSpPr txBox="1"/>
          <p:nvPr/>
        </p:nvSpPr>
        <p:spPr>
          <a:xfrm>
            <a:off x="1463040" y="2331720"/>
            <a:ext cx="3173730" cy="3416320"/>
          </a:xfrm>
          <a:prstGeom prst="rect">
            <a:avLst/>
          </a:prstGeom>
          <a:noFill/>
        </p:spPr>
        <p:txBody>
          <a:bodyPr wrap="square">
            <a:spAutoFit/>
          </a:bodyPr>
          <a:lstStyle/>
          <a:p>
            <a:pPr marL="0" indent="0" rtl="0" fontAlgn="base">
              <a:spcBef>
                <a:spcPts val="0"/>
              </a:spcBef>
              <a:spcAft>
                <a:spcPts val="0"/>
              </a:spcAft>
              <a:buNone/>
            </a:pPr>
            <a:r>
              <a:rPr lang="en-US" sz="1800" b="1" i="0" u="none" strike="noStrike" dirty="0">
                <a:solidFill>
                  <a:srgbClr val="000000"/>
                </a:solidFill>
                <a:effectLst/>
                <a:latin typeface="Arial" panose="020B0604020202020204" pitchFamily="34" charset="0"/>
              </a:rPr>
              <a:t>Economic injustice</a:t>
            </a:r>
            <a:r>
              <a:rPr lang="en-US" sz="1800" b="0" i="0" u="none" strike="noStrike" dirty="0">
                <a:solidFill>
                  <a:srgbClr val="000000"/>
                </a:solidFill>
                <a:effectLst/>
                <a:latin typeface="Arial" panose="020B0604020202020204" pitchFamily="34" charset="0"/>
              </a:rPr>
              <a:t> if it involves giving access to those who could not otherwise access the learning experience, while leaving the learning experience unchanged – i.e. </a:t>
            </a:r>
            <a:r>
              <a:rPr lang="en-US" sz="1800" b="0" i="1" u="none" strike="noStrike" dirty="0">
                <a:solidFill>
                  <a:srgbClr val="000000"/>
                </a:solidFill>
                <a:effectLst/>
                <a:latin typeface="Arial" panose="020B0604020202020204" pitchFamily="34" charset="0"/>
              </a:rPr>
              <a:t>redistributing</a:t>
            </a:r>
            <a:r>
              <a:rPr lang="en-US" sz="1800" b="0" i="0" u="none" strike="noStrike" dirty="0">
                <a:solidFill>
                  <a:srgbClr val="000000"/>
                </a:solidFill>
                <a:effectLst/>
                <a:latin typeface="Arial" panose="020B0604020202020204" pitchFamily="34" charset="0"/>
              </a:rPr>
              <a:t> who has access, or going further and </a:t>
            </a:r>
            <a:r>
              <a:rPr lang="en-US" sz="1800" b="0" i="1" u="none" strike="noStrike" dirty="0">
                <a:solidFill>
                  <a:srgbClr val="000000"/>
                </a:solidFill>
                <a:effectLst/>
                <a:latin typeface="Arial" panose="020B0604020202020204" pitchFamily="34" charset="0"/>
              </a:rPr>
              <a:t>restructuring</a:t>
            </a:r>
            <a:r>
              <a:rPr lang="en-US" sz="1800" b="0" i="0" u="none" strike="noStrike" dirty="0">
                <a:solidFill>
                  <a:srgbClr val="000000"/>
                </a:solidFill>
                <a:effectLst/>
                <a:latin typeface="Arial" panose="020B0604020202020204" pitchFamily="34" charset="0"/>
              </a:rPr>
              <a:t> to address the root causes of economic maldistribution.</a:t>
            </a:r>
          </a:p>
        </p:txBody>
      </p:sp>
      <p:pic>
        <p:nvPicPr>
          <p:cNvPr id="13" name="Picture 12">
            <a:extLst>
              <a:ext uri="{FF2B5EF4-FFF2-40B4-BE49-F238E27FC236}">
                <a16:creationId xmlns:a16="http://schemas.microsoft.com/office/drawing/2014/main" id="{9DB02581-DA12-4A24-95DA-7CD70D545B3F}"/>
              </a:ext>
            </a:extLst>
          </p:cNvPr>
          <p:cNvPicPr>
            <a:picLocks noChangeAspect="1"/>
          </p:cNvPicPr>
          <p:nvPr/>
        </p:nvPicPr>
        <p:blipFill>
          <a:blip r:embed="rId3"/>
          <a:stretch>
            <a:fillRect/>
          </a:stretch>
        </p:blipFill>
        <p:spPr>
          <a:xfrm>
            <a:off x="4952325" y="4340947"/>
            <a:ext cx="2819794" cy="1467055"/>
          </a:xfrm>
          <a:prstGeom prst="rect">
            <a:avLst/>
          </a:prstGeom>
        </p:spPr>
      </p:pic>
    </p:spTree>
    <p:extLst>
      <p:ext uri="{BB962C8B-B14F-4D97-AF65-F5344CB8AC3E}">
        <p14:creationId xmlns:p14="http://schemas.microsoft.com/office/powerpoint/2010/main" val="3904671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10;&#10;Description automatically generated">
            <a:extLst>
              <a:ext uri="{FF2B5EF4-FFF2-40B4-BE49-F238E27FC236}">
                <a16:creationId xmlns:a16="http://schemas.microsoft.com/office/drawing/2014/main" id="{9643E003-50B1-4476-920A-1B89DFF49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223" y="1197429"/>
            <a:ext cx="8841214" cy="4979534"/>
          </a:xfrm>
          <a:prstGeom prst="rect">
            <a:avLst/>
          </a:prstGeom>
        </p:spPr>
      </p:pic>
      <p:sp>
        <p:nvSpPr>
          <p:cNvPr id="2" name="Title 1">
            <a:extLst>
              <a:ext uri="{FF2B5EF4-FFF2-40B4-BE49-F238E27FC236}">
                <a16:creationId xmlns:a16="http://schemas.microsoft.com/office/drawing/2014/main" id="{682A0386-B7A3-4B08-9EDA-0DBAA7324C2A}"/>
              </a:ext>
            </a:extLst>
          </p:cNvPr>
          <p:cNvSpPr>
            <a:spLocks noGrp="1"/>
          </p:cNvSpPr>
          <p:nvPr>
            <p:ph type="title"/>
          </p:nvPr>
        </p:nvSpPr>
        <p:spPr/>
        <p:txBody>
          <a:bodyPr/>
          <a:lstStyle/>
          <a:p>
            <a:r>
              <a:rPr lang="en-CA" dirty="0"/>
              <a:t>Social Justice</a:t>
            </a:r>
            <a:endParaRPr lang="en-US" dirty="0"/>
          </a:p>
        </p:txBody>
      </p:sp>
      <p:sp>
        <p:nvSpPr>
          <p:cNvPr id="3" name="Content Placeholder 2">
            <a:extLst>
              <a:ext uri="{FF2B5EF4-FFF2-40B4-BE49-F238E27FC236}">
                <a16:creationId xmlns:a16="http://schemas.microsoft.com/office/drawing/2014/main" id="{D2D3A2F7-1D99-4549-87BB-5405C81F84B5}"/>
              </a:ext>
            </a:extLst>
          </p:cNvPr>
          <p:cNvSpPr>
            <a:spLocks noGrp="1"/>
          </p:cNvSpPr>
          <p:nvPr>
            <p:ph idx="1"/>
          </p:nvPr>
        </p:nvSpPr>
        <p:spPr>
          <a:xfrm>
            <a:off x="838200" y="1825625"/>
            <a:ext cx="8180070" cy="4351338"/>
          </a:xfrm>
        </p:spPr>
        <p:txBody>
          <a:bodyPr/>
          <a:lstStyle/>
          <a:p>
            <a:pPr marL="0" indent="0">
              <a:buNone/>
            </a:pPr>
            <a:r>
              <a:rPr lang="en-US" dirty="0"/>
              <a:t>Means “dismantling </a:t>
            </a:r>
            <a:r>
              <a:rPr lang="en-US" dirty="0" err="1"/>
              <a:t>institutionalised</a:t>
            </a:r>
            <a:r>
              <a:rPr lang="en-US" dirty="0"/>
              <a:t> obstacles that prevent some people from participating on a par with others, as full partners in social interaction” (Nancy Fraser 2010: 16). </a:t>
            </a:r>
          </a:p>
          <a:p>
            <a:pPr marL="0" indent="0">
              <a:buNone/>
            </a:pPr>
            <a:r>
              <a:rPr lang="en-US" dirty="0"/>
              <a:t>Fraser, 2005: Social justice as</a:t>
            </a:r>
          </a:p>
          <a:p>
            <a:r>
              <a:rPr lang="en-US" dirty="0"/>
              <a:t>an outcome where “all the relevant social actors […] participate as peers in social life” </a:t>
            </a:r>
          </a:p>
          <a:p>
            <a:r>
              <a:rPr lang="en-US" dirty="0"/>
              <a:t>a process in which procedural standards are followed “in fair and open processes of deliberation” </a:t>
            </a:r>
          </a:p>
        </p:txBody>
      </p:sp>
      <p:sp>
        <p:nvSpPr>
          <p:cNvPr id="7" name="TextBox 6">
            <a:extLst>
              <a:ext uri="{FF2B5EF4-FFF2-40B4-BE49-F238E27FC236}">
                <a16:creationId xmlns:a16="http://schemas.microsoft.com/office/drawing/2014/main" id="{1CA14547-C98E-4658-9198-39263BB3873F}"/>
              </a:ext>
            </a:extLst>
          </p:cNvPr>
          <p:cNvSpPr txBox="1"/>
          <p:nvPr/>
        </p:nvSpPr>
        <p:spPr>
          <a:xfrm>
            <a:off x="1122948" y="5807631"/>
            <a:ext cx="9998442" cy="1200329"/>
          </a:xfrm>
          <a:prstGeom prst="rect">
            <a:avLst/>
          </a:prstGeom>
          <a:noFill/>
        </p:spPr>
        <p:txBody>
          <a:bodyPr wrap="square">
            <a:spAutoFit/>
          </a:bodyPr>
          <a:lstStyle/>
          <a:p>
            <a:r>
              <a:rPr lang="en-US" dirty="0" err="1"/>
              <a:t>Charitonos</a:t>
            </a:r>
            <a:r>
              <a:rPr lang="en-US" dirty="0"/>
              <a:t>, et.al., 2020, </a:t>
            </a:r>
            <a:r>
              <a:rPr lang="en-US" dirty="0">
                <a:hlinkClick r:id="rId3"/>
              </a:rPr>
              <a:t>https://jime.open.ac.uk/articles/10.5334/jime.563/</a:t>
            </a:r>
            <a:endParaRPr lang="en-US" dirty="0"/>
          </a:p>
          <a:p>
            <a:r>
              <a:rPr lang="en-US" dirty="0"/>
              <a:t>Fraser, 2005 </a:t>
            </a:r>
            <a:r>
              <a:rPr lang="en-US" dirty="0">
                <a:hlinkClick r:id="rId4"/>
              </a:rPr>
              <a:t>https://sicologias.files.wordpress.com/2015/01/13-fraser-n-reframing-justice.pdf</a:t>
            </a:r>
            <a:endParaRPr lang="en-US" dirty="0"/>
          </a:p>
          <a:p>
            <a:r>
              <a:rPr lang="en-US" dirty="0"/>
              <a:t>Duque (image) </a:t>
            </a:r>
            <a:r>
              <a:rPr lang="en-US" dirty="0">
                <a:hlinkClick r:id="rId5"/>
              </a:rPr>
              <a:t>https://www.lmspulse.com/2020/open-education-and-social-justice/</a:t>
            </a:r>
            <a:r>
              <a:rPr lang="en-US" dirty="0"/>
              <a:t> </a:t>
            </a:r>
          </a:p>
          <a:p>
            <a:r>
              <a:rPr lang="en-US" dirty="0"/>
              <a:t> </a:t>
            </a:r>
          </a:p>
        </p:txBody>
      </p:sp>
    </p:spTree>
    <p:extLst>
      <p:ext uri="{BB962C8B-B14F-4D97-AF65-F5344CB8AC3E}">
        <p14:creationId xmlns:p14="http://schemas.microsoft.com/office/powerpoint/2010/main" val="1337833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5DB-B8A1-40D3-A098-8C3E016F0CA2}"/>
              </a:ext>
            </a:extLst>
          </p:cNvPr>
          <p:cNvSpPr>
            <a:spLocks noGrp="1"/>
          </p:cNvSpPr>
          <p:nvPr>
            <p:ph type="title"/>
          </p:nvPr>
        </p:nvSpPr>
        <p:spPr/>
        <p:txBody>
          <a:bodyPr/>
          <a:lstStyle/>
          <a:p>
            <a:r>
              <a:rPr lang="en-CA" dirty="0"/>
              <a:t>Social Justice Model</a:t>
            </a:r>
            <a:endParaRPr lang="en-US" dirty="0"/>
          </a:p>
        </p:txBody>
      </p:sp>
      <p:pic>
        <p:nvPicPr>
          <p:cNvPr id="5" name="Content Placeholder 4" descr="Timeline&#10;&#10;Description automatically generated">
            <a:extLst>
              <a:ext uri="{FF2B5EF4-FFF2-40B4-BE49-F238E27FC236}">
                <a16:creationId xmlns:a16="http://schemas.microsoft.com/office/drawing/2014/main" id="{E70668C4-7FCB-4D8C-9A6D-10593030AF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390" y="1690688"/>
            <a:ext cx="8572500" cy="4705022"/>
          </a:xfrm>
        </p:spPr>
      </p:pic>
      <p:sp>
        <p:nvSpPr>
          <p:cNvPr id="7" name="TextBox 6">
            <a:extLst>
              <a:ext uri="{FF2B5EF4-FFF2-40B4-BE49-F238E27FC236}">
                <a16:creationId xmlns:a16="http://schemas.microsoft.com/office/drawing/2014/main" id="{BD0C5D91-1F37-4AAA-9FA7-0D187B185742}"/>
              </a:ext>
            </a:extLst>
          </p:cNvPr>
          <p:cNvSpPr txBox="1"/>
          <p:nvPr/>
        </p:nvSpPr>
        <p:spPr>
          <a:xfrm>
            <a:off x="838200" y="6405374"/>
            <a:ext cx="6097904" cy="369332"/>
          </a:xfrm>
          <a:prstGeom prst="rect">
            <a:avLst/>
          </a:prstGeom>
          <a:noFill/>
        </p:spPr>
        <p:txBody>
          <a:bodyPr wrap="square">
            <a:spAutoFit/>
          </a:bodyPr>
          <a:lstStyle/>
          <a:p>
            <a:r>
              <a:rPr lang="en-US" dirty="0">
                <a:hlinkClick r:id="rId3"/>
              </a:rPr>
              <a:t>https://jime.open.ac.uk/articles/10.5334/jime.584/</a:t>
            </a:r>
            <a:r>
              <a:rPr lang="en-US" dirty="0"/>
              <a:t> </a:t>
            </a:r>
          </a:p>
        </p:txBody>
      </p:sp>
    </p:spTree>
    <p:extLst>
      <p:ext uri="{BB962C8B-B14F-4D97-AF65-F5344CB8AC3E}">
        <p14:creationId xmlns:p14="http://schemas.microsoft.com/office/powerpoint/2010/main" val="2334818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537C-E7A3-4280-998F-3B0D297D2A25}"/>
              </a:ext>
            </a:extLst>
          </p:cNvPr>
          <p:cNvSpPr>
            <a:spLocks noGrp="1"/>
          </p:cNvSpPr>
          <p:nvPr>
            <p:ph type="title"/>
          </p:nvPr>
        </p:nvSpPr>
        <p:spPr/>
        <p:txBody>
          <a:bodyPr/>
          <a:lstStyle/>
          <a:p>
            <a:r>
              <a:rPr lang="en-CA" dirty="0"/>
              <a:t>Caring Democracies</a:t>
            </a:r>
            <a:endParaRPr lang="en-US" dirty="0"/>
          </a:p>
        </p:txBody>
      </p:sp>
      <p:sp>
        <p:nvSpPr>
          <p:cNvPr id="3" name="Content Placeholder 2">
            <a:extLst>
              <a:ext uri="{FF2B5EF4-FFF2-40B4-BE49-F238E27FC236}">
                <a16:creationId xmlns:a16="http://schemas.microsoft.com/office/drawing/2014/main" id="{9C492DCC-AF0E-4AA9-A990-33216F8EF0DF}"/>
              </a:ext>
            </a:extLst>
          </p:cNvPr>
          <p:cNvSpPr>
            <a:spLocks noGrp="1"/>
          </p:cNvSpPr>
          <p:nvPr>
            <p:ph idx="1"/>
          </p:nvPr>
        </p:nvSpPr>
        <p:spPr>
          <a:xfrm>
            <a:off x="3166110" y="1825625"/>
            <a:ext cx="8187690" cy="4351338"/>
          </a:xfrm>
        </p:spPr>
        <p:txBody>
          <a:bodyPr>
            <a:normAutofit/>
          </a:bodyPr>
          <a:lstStyle/>
          <a:p>
            <a:pPr marL="0" indent="0">
              <a:buNone/>
            </a:pPr>
            <a:r>
              <a:rPr lang="en-US" dirty="0" err="1"/>
              <a:t>Tranto</a:t>
            </a:r>
            <a:r>
              <a:rPr lang="en-US" dirty="0"/>
              <a:t>: changes that we have to make to transform into a caring democracy</a:t>
            </a:r>
          </a:p>
          <a:p>
            <a:pPr lvl="1"/>
            <a:r>
              <a:rPr lang="en-US" dirty="0"/>
              <a:t>giving people a voice in the allocation of caring responsibilities</a:t>
            </a:r>
          </a:p>
          <a:p>
            <a:pPr lvl="1"/>
            <a:r>
              <a:rPr lang="en-US" dirty="0"/>
              <a:t>recognize vulnerability, rather than autonomy, as a better way to understand our basic equality.</a:t>
            </a:r>
          </a:p>
          <a:p>
            <a:pPr marL="914400" lvl="2" indent="0">
              <a:buNone/>
            </a:pPr>
            <a:r>
              <a:rPr lang="en-US" dirty="0">
                <a:effectLst/>
                <a:latin typeface="Arial" panose="020B0604020202020204" pitchFamily="34" charset="0"/>
              </a:rPr>
              <a:t>“Freedom cannot simply mean the ability to choose… accounts of freedom that rest upon the absence of domination are preferable to those that do not.”</a:t>
            </a:r>
          </a:p>
          <a:p>
            <a:pPr lvl="1"/>
            <a:r>
              <a:rPr lang="en-US" dirty="0">
                <a:effectLst/>
              </a:rPr>
              <a:t>adding a fifth phase to caring… “caring with.” </a:t>
            </a:r>
            <a:endParaRPr lang="en-US" dirty="0"/>
          </a:p>
        </p:txBody>
      </p:sp>
      <p:sp>
        <p:nvSpPr>
          <p:cNvPr id="5" name="TextBox 4">
            <a:extLst>
              <a:ext uri="{FF2B5EF4-FFF2-40B4-BE49-F238E27FC236}">
                <a16:creationId xmlns:a16="http://schemas.microsoft.com/office/drawing/2014/main" id="{3E6525E4-787B-4E61-BA7D-BDF05B5493C6}"/>
              </a:ext>
            </a:extLst>
          </p:cNvPr>
          <p:cNvSpPr txBox="1"/>
          <p:nvPr/>
        </p:nvSpPr>
        <p:spPr>
          <a:xfrm>
            <a:off x="555458" y="5573236"/>
            <a:ext cx="11081084" cy="1477328"/>
          </a:xfrm>
          <a:prstGeom prst="rect">
            <a:avLst/>
          </a:prstGeom>
          <a:noFill/>
        </p:spPr>
        <p:txBody>
          <a:bodyPr wrap="square">
            <a:spAutoFit/>
          </a:bodyPr>
          <a:lstStyle/>
          <a:p>
            <a:r>
              <a:rPr lang="en-US" dirty="0"/>
              <a:t>Joan </a:t>
            </a:r>
            <a:r>
              <a:rPr lang="en-US" dirty="0" err="1"/>
              <a:t>Tronto</a:t>
            </a:r>
            <a:r>
              <a:rPr lang="en-US" dirty="0"/>
              <a:t>, 2013 </a:t>
            </a:r>
            <a:r>
              <a:rPr lang="en-US" i="1" dirty="0"/>
              <a:t>Caring Democracies, </a:t>
            </a:r>
            <a:r>
              <a:rPr lang="en-US" dirty="0">
                <a:hlinkClick r:id="rId2"/>
              </a:rPr>
              <a:t>https://we.riseup.net/assets/448799/Joan+C.+Tronto+Caring+Democracy+Markets%2C+Equality%2C+and+Justice+%282013%2C+NYU+Press%29.pdf</a:t>
            </a:r>
            <a:endParaRPr lang="en-US" dirty="0"/>
          </a:p>
          <a:p>
            <a:r>
              <a:rPr lang="en-US" dirty="0">
                <a:hlinkClick r:id="rId3"/>
              </a:rPr>
              <a:t>http://www.wpsanet.org/papers/docs/Tronto%20WPSA%20paper%202013.pdf</a:t>
            </a:r>
            <a:r>
              <a:rPr lang="en-US" dirty="0"/>
              <a:t> </a:t>
            </a:r>
          </a:p>
          <a:p>
            <a:endParaRPr lang="en-US" dirty="0"/>
          </a:p>
        </p:txBody>
      </p:sp>
      <p:pic>
        <p:nvPicPr>
          <p:cNvPr id="9" name="Picture 8">
            <a:extLst>
              <a:ext uri="{FF2B5EF4-FFF2-40B4-BE49-F238E27FC236}">
                <a16:creationId xmlns:a16="http://schemas.microsoft.com/office/drawing/2014/main" id="{24E52DA4-0444-4959-B237-C77F6396824D}"/>
              </a:ext>
            </a:extLst>
          </p:cNvPr>
          <p:cNvPicPr>
            <a:picLocks noChangeAspect="1"/>
          </p:cNvPicPr>
          <p:nvPr/>
        </p:nvPicPr>
        <p:blipFill>
          <a:blip r:embed="rId4"/>
          <a:stretch>
            <a:fillRect/>
          </a:stretch>
        </p:blipFill>
        <p:spPr>
          <a:xfrm>
            <a:off x="292461" y="1931669"/>
            <a:ext cx="2797820" cy="3506629"/>
          </a:xfrm>
          <a:prstGeom prst="rect">
            <a:avLst/>
          </a:prstGeom>
        </p:spPr>
      </p:pic>
    </p:spTree>
    <p:extLst>
      <p:ext uri="{BB962C8B-B14F-4D97-AF65-F5344CB8AC3E}">
        <p14:creationId xmlns:p14="http://schemas.microsoft.com/office/powerpoint/2010/main" val="2169573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0F9B3-6FBA-47BD-896E-F27005CA004C}"/>
              </a:ext>
            </a:extLst>
          </p:cNvPr>
          <p:cNvSpPr>
            <a:spLocks noGrp="1"/>
          </p:cNvSpPr>
          <p:nvPr>
            <p:ph type="title"/>
          </p:nvPr>
        </p:nvSpPr>
        <p:spPr/>
        <p:txBody>
          <a:bodyPr/>
          <a:lstStyle/>
          <a:p>
            <a:r>
              <a:rPr lang="en-CA" dirty="0"/>
              <a:t>Democratic Education</a:t>
            </a:r>
            <a:endParaRPr lang="en-US" dirty="0"/>
          </a:p>
        </p:txBody>
      </p:sp>
      <p:sp>
        <p:nvSpPr>
          <p:cNvPr id="3" name="Content Placeholder 2">
            <a:extLst>
              <a:ext uri="{FF2B5EF4-FFF2-40B4-BE49-F238E27FC236}">
                <a16:creationId xmlns:a16="http://schemas.microsoft.com/office/drawing/2014/main" id="{2E8E6FEB-A557-4537-AB87-669A7E8804BB}"/>
              </a:ext>
            </a:extLst>
          </p:cNvPr>
          <p:cNvSpPr>
            <a:spLocks noGrp="1"/>
          </p:cNvSpPr>
          <p:nvPr>
            <p:ph idx="1"/>
          </p:nvPr>
        </p:nvSpPr>
        <p:spPr/>
        <p:txBody>
          <a:bodyPr/>
          <a:lstStyle/>
          <a:p>
            <a:pPr marL="0" indent="0">
              <a:buNone/>
            </a:pPr>
            <a:r>
              <a:rPr lang="en-CA" dirty="0"/>
              <a:t>“</a:t>
            </a:r>
            <a:r>
              <a:rPr lang="en-US" dirty="0"/>
              <a:t>Educators who challenge themselves to teach beyond the classroom setting, to move into the world sharing knowledge, learn a diversity of styles to convey information.” (bell hooks, teaching community, p. 43)</a:t>
            </a:r>
          </a:p>
          <a:p>
            <a:pPr marL="0" indent="0">
              <a:buNone/>
            </a:pPr>
            <a:r>
              <a:rPr lang="en-US" dirty="0"/>
              <a:t>“Authoritarianism in the classroom dehumanizes and thus shuts down the “magic” that is always present when individuals are active learners.” (p.43)</a:t>
            </a:r>
          </a:p>
        </p:txBody>
      </p:sp>
      <p:pic>
        <p:nvPicPr>
          <p:cNvPr id="5" name="Picture 4" descr="A picture containing diagram&#10;&#10;Description automatically generated">
            <a:extLst>
              <a:ext uri="{FF2B5EF4-FFF2-40B4-BE49-F238E27FC236}">
                <a16:creationId xmlns:a16="http://schemas.microsoft.com/office/drawing/2014/main" id="{E9324867-CB51-4A71-9D53-EE06599F8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476155"/>
            <a:ext cx="8066928" cy="2134515"/>
          </a:xfrm>
          <a:prstGeom prst="rect">
            <a:avLst/>
          </a:prstGeom>
        </p:spPr>
      </p:pic>
      <p:sp>
        <p:nvSpPr>
          <p:cNvPr id="9" name="TextBox 8">
            <a:extLst>
              <a:ext uri="{FF2B5EF4-FFF2-40B4-BE49-F238E27FC236}">
                <a16:creationId xmlns:a16="http://schemas.microsoft.com/office/drawing/2014/main" id="{FDD3AEE3-32E0-459C-885E-4FF879C8D8F5}"/>
              </a:ext>
            </a:extLst>
          </p:cNvPr>
          <p:cNvSpPr txBox="1"/>
          <p:nvPr/>
        </p:nvSpPr>
        <p:spPr>
          <a:xfrm>
            <a:off x="8905128" y="4302346"/>
            <a:ext cx="3286872" cy="2308324"/>
          </a:xfrm>
          <a:prstGeom prst="rect">
            <a:avLst/>
          </a:prstGeom>
          <a:noFill/>
        </p:spPr>
        <p:txBody>
          <a:bodyPr wrap="square">
            <a:spAutoFit/>
          </a:bodyPr>
          <a:lstStyle/>
          <a:p>
            <a:r>
              <a:rPr lang="en-US" dirty="0"/>
              <a:t>Reference Framework of Competences for Democratic Culture, Council of Europe, 2021 </a:t>
            </a:r>
            <a:r>
              <a:rPr lang="en-US" dirty="0">
                <a:hlinkClick r:id="rId3"/>
              </a:rPr>
              <a:t>https://www.coe.int/en/web/campaign-free-to-speak-safe-to-learn/reference-framework-of-competences-for-democratic-culture</a:t>
            </a:r>
            <a:r>
              <a:rPr lang="en-US" dirty="0"/>
              <a:t> </a:t>
            </a:r>
          </a:p>
        </p:txBody>
      </p:sp>
    </p:spTree>
    <p:extLst>
      <p:ext uri="{BB962C8B-B14F-4D97-AF65-F5344CB8AC3E}">
        <p14:creationId xmlns:p14="http://schemas.microsoft.com/office/powerpoint/2010/main" val="3488778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0592-188C-4001-8A37-17ADA8993CE2}"/>
              </a:ext>
            </a:extLst>
          </p:cNvPr>
          <p:cNvSpPr>
            <a:spLocks noGrp="1"/>
          </p:cNvSpPr>
          <p:nvPr>
            <p:ph type="title"/>
          </p:nvPr>
        </p:nvSpPr>
        <p:spPr/>
        <p:txBody>
          <a:bodyPr/>
          <a:lstStyle/>
          <a:p>
            <a:r>
              <a:rPr lang="en-CA" dirty="0"/>
              <a:t>Diversity and Pluralism</a:t>
            </a:r>
            <a:endParaRPr lang="en-US" dirty="0"/>
          </a:p>
        </p:txBody>
      </p:sp>
      <p:sp>
        <p:nvSpPr>
          <p:cNvPr id="3" name="Content Placeholder 2">
            <a:extLst>
              <a:ext uri="{FF2B5EF4-FFF2-40B4-BE49-F238E27FC236}">
                <a16:creationId xmlns:a16="http://schemas.microsoft.com/office/drawing/2014/main" id="{2E476D33-010D-4C7A-BD94-325B026182D7}"/>
              </a:ext>
            </a:extLst>
          </p:cNvPr>
          <p:cNvSpPr>
            <a:spLocks noGrp="1"/>
          </p:cNvSpPr>
          <p:nvPr>
            <p:ph idx="1"/>
          </p:nvPr>
        </p:nvSpPr>
        <p:spPr>
          <a:xfrm>
            <a:off x="838200" y="1562735"/>
            <a:ext cx="6316980" cy="4930140"/>
          </a:xfrm>
        </p:spPr>
        <p:txBody>
          <a:bodyPr>
            <a:normAutofit/>
          </a:bodyPr>
          <a:lstStyle/>
          <a:p>
            <a:pPr marL="0" indent="0">
              <a:buNone/>
            </a:pPr>
            <a:r>
              <a:rPr lang="en-US" dirty="0"/>
              <a:t>“Pluralism is not diversity. Pluralism… is a response to the fact of diversity. In pluralism, we commit to engage with the other person or the other community. Pluralism is a commitment to communicate with and relate to the larger world.” </a:t>
            </a:r>
          </a:p>
          <a:p>
            <a:pPr marL="0" indent="0">
              <a:buNone/>
            </a:pPr>
            <a:r>
              <a:rPr lang="en-US" dirty="0"/>
              <a:t>- The problem of embracing diversity but resisting pluralism</a:t>
            </a:r>
          </a:p>
          <a:p>
            <a:pPr marL="0" indent="0">
              <a:buNone/>
            </a:pPr>
            <a:r>
              <a:rPr lang="en-US" sz="1800" dirty="0"/>
              <a:t>(bell hooks, teaching community, p. 47, citing Commitment and Openness: A Contemplative Approach to Pluralism,” Judith Simmer-Brown)</a:t>
            </a:r>
          </a:p>
        </p:txBody>
      </p:sp>
      <p:pic>
        <p:nvPicPr>
          <p:cNvPr id="7" name="Picture 6" descr="Diagram&#10;&#10;Description automatically generated">
            <a:extLst>
              <a:ext uri="{FF2B5EF4-FFF2-40B4-BE49-F238E27FC236}">
                <a16:creationId xmlns:a16="http://schemas.microsoft.com/office/drawing/2014/main" id="{8FE972C7-EB07-4C8F-9B24-4E2FDA347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877" y="1690688"/>
            <a:ext cx="4772951" cy="2264092"/>
          </a:xfrm>
          <a:prstGeom prst="rect">
            <a:avLst/>
          </a:prstGeom>
        </p:spPr>
      </p:pic>
      <p:sp>
        <p:nvSpPr>
          <p:cNvPr id="9" name="TextBox 8">
            <a:extLst>
              <a:ext uri="{FF2B5EF4-FFF2-40B4-BE49-F238E27FC236}">
                <a16:creationId xmlns:a16="http://schemas.microsoft.com/office/drawing/2014/main" id="{4881431C-FE00-4BBB-A247-ED31147744EE}"/>
              </a:ext>
            </a:extLst>
          </p:cNvPr>
          <p:cNvSpPr txBox="1"/>
          <p:nvPr/>
        </p:nvSpPr>
        <p:spPr>
          <a:xfrm>
            <a:off x="7155180" y="4027805"/>
            <a:ext cx="4494847" cy="1477328"/>
          </a:xfrm>
          <a:prstGeom prst="rect">
            <a:avLst/>
          </a:prstGeom>
          <a:noFill/>
        </p:spPr>
        <p:txBody>
          <a:bodyPr wrap="square">
            <a:spAutoFit/>
          </a:bodyPr>
          <a:lstStyle/>
          <a:p>
            <a:r>
              <a:rPr lang="en-US" dirty="0">
                <a:hlinkClick r:id="rId3"/>
              </a:rPr>
              <a:t>https://www.semanticscholar.org/paper/AN-ONTOLOGY-OF-CLIMATE-CHANGE-Integral-Pluralism-of-Esbj%C3%B6rn-Hargens/a16c17166a85ad93da8449adbaf3e75be7390896</a:t>
            </a:r>
            <a:r>
              <a:rPr lang="en-US" dirty="0"/>
              <a:t> </a:t>
            </a:r>
          </a:p>
        </p:txBody>
      </p:sp>
    </p:spTree>
    <p:extLst>
      <p:ext uri="{BB962C8B-B14F-4D97-AF65-F5344CB8AC3E}">
        <p14:creationId xmlns:p14="http://schemas.microsoft.com/office/powerpoint/2010/main" val="2995321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D5F4-2271-40BD-A2DC-2A1902527173}"/>
              </a:ext>
            </a:extLst>
          </p:cNvPr>
          <p:cNvSpPr>
            <a:spLocks noGrp="1"/>
          </p:cNvSpPr>
          <p:nvPr>
            <p:ph type="title"/>
          </p:nvPr>
        </p:nvSpPr>
        <p:spPr/>
        <p:txBody>
          <a:bodyPr/>
          <a:lstStyle/>
          <a:p>
            <a:r>
              <a:rPr lang="en-CA" dirty="0"/>
              <a:t>Cultural Responsiveness</a:t>
            </a:r>
            <a:endParaRPr lang="en-US" dirty="0"/>
          </a:p>
        </p:txBody>
      </p:sp>
      <p:sp>
        <p:nvSpPr>
          <p:cNvPr id="3" name="Content Placeholder 2">
            <a:extLst>
              <a:ext uri="{FF2B5EF4-FFF2-40B4-BE49-F238E27FC236}">
                <a16:creationId xmlns:a16="http://schemas.microsoft.com/office/drawing/2014/main" id="{7E3F328E-B42E-4E38-BBAA-41048C3135AB}"/>
              </a:ext>
            </a:extLst>
          </p:cNvPr>
          <p:cNvSpPr>
            <a:spLocks noGrp="1"/>
          </p:cNvSpPr>
          <p:nvPr>
            <p:ph idx="1"/>
          </p:nvPr>
        </p:nvSpPr>
        <p:spPr/>
        <p:txBody>
          <a:bodyPr/>
          <a:lstStyle/>
          <a:p>
            <a:r>
              <a:rPr lang="en-US" dirty="0"/>
              <a:t>“Culturally responsive instruction should:</a:t>
            </a:r>
          </a:p>
          <a:p>
            <a:r>
              <a:rPr lang="en-US" dirty="0"/>
              <a:t>Focus on improving the learning capacity of students who have been marginalized educationally because of historical inequities in our school systems.</a:t>
            </a:r>
          </a:p>
          <a:p>
            <a:r>
              <a:rPr lang="en-US" dirty="0"/>
              <a:t>Center around both the affective and cognitive aspects of teaching and learning.</a:t>
            </a:r>
          </a:p>
          <a:p>
            <a:r>
              <a:rPr lang="en-US" dirty="0"/>
              <a:t>Build cognitive capacity and academic mindset by pushing back on dominant narratives about people of color.“</a:t>
            </a:r>
          </a:p>
          <a:p>
            <a:endParaRPr lang="en-US" dirty="0"/>
          </a:p>
        </p:txBody>
      </p:sp>
      <p:pic>
        <p:nvPicPr>
          <p:cNvPr id="1028" name="Picture 4">
            <a:extLst>
              <a:ext uri="{FF2B5EF4-FFF2-40B4-BE49-F238E27FC236}">
                <a16:creationId xmlns:a16="http://schemas.microsoft.com/office/drawing/2014/main" id="{5ADFA8D8-ECFC-487C-B86B-7822E02C7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426" y="1067594"/>
            <a:ext cx="3800475" cy="2933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871147-A200-4DD1-B163-39251904BC95}"/>
              </a:ext>
            </a:extLst>
          </p:cNvPr>
          <p:cNvSpPr txBox="1"/>
          <p:nvPr/>
        </p:nvSpPr>
        <p:spPr>
          <a:xfrm>
            <a:off x="838200" y="5988734"/>
            <a:ext cx="10391274" cy="646331"/>
          </a:xfrm>
          <a:prstGeom prst="rect">
            <a:avLst/>
          </a:prstGeom>
          <a:noFill/>
        </p:spPr>
        <p:txBody>
          <a:bodyPr wrap="square">
            <a:spAutoFit/>
          </a:bodyPr>
          <a:lstStyle/>
          <a:p>
            <a:pPr rtl="0">
              <a:spcBef>
                <a:spcPts val="0"/>
              </a:spcBef>
              <a:spcAft>
                <a:spcPts val="1000"/>
              </a:spcAft>
            </a:pPr>
            <a:r>
              <a:rPr lang="en-US" sz="1800" b="0" i="0" u="sng" strike="noStrike" dirty="0">
                <a:solidFill>
                  <a:srgbClr val="1155CC"/>
                </a:solidFill>
                <a:effectLst/>
                <a:latin typeface="Arial" panose="020B0604020202020204" pitchFamily="34" charset="0"/>
                <a:hlinkClick r:id="rId3"/>
              </a:rPr>
              <a:t>https://www.kqed.org/mindshift/55941/how-to-develop-culturally-responsive-teaching-for-distance-learning</a:t>
            </a:r>
            <a:r>
              <a:rPr lang="en-US" sz="1800" b="0" i="0" u="none" strike="noStrike" dirty="0">
                <a:solidFill>
                  <a:srgbClr val="000000"/>
                </a:solidFill>
                <a:effectLst/>
                <a:latin typeface="Arial" panose="020B0604020202020204" pitchFamily="34" charset="0"/>
              </a:rPr>
              <a:t> </a:t>
            </a:r>
            <a:endParaRPr lang="en-US" dirty="0">
              <a:effectLst/>
            </a:endParaRPr>
          </a:p>
        </p:txBody>
      </p:sp>
    </p:spTree>
    <p:extLst>
      <p:ext uri="{BB962C8B-B14F-4D97-AF65-F5344CB8AC3E}">
        <p14:creationId xmlns:p14="http://schemas.microsoft.com/office/powerpoint/2010/main" val="3980374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31F0-ECAF-4CCE-9E7E-65F74E972F64}"/>
              </a:ext>
            </a:extLst>
          </p:cNvPr>
          <p:cNvSpPr>
            <a:spLocks noGrp="1"/>
          </p:cNvSpPr>
          <p:nvPr>
            <p:ph type="title"/>
          </p:nvPr>
        </p:nvSpPr>
        <p:spPr/>
        <p:txBody>
          <a:bodyPr/>
          <a:lstStyle/>
          <a:p>
            <a:r>
              <a:rPr lang="en-CA" dirty="0"/>
              <a:t>Domains of Care Ethics</a:t>
            </a:r>
            <a:endParaRPr lang="en-US" dirty="0"/>
          </a:p>
        </p:txBody>
      </p:sp>
      <p:sp>
        <p:nvSpPr>
          <p:cNvPr id="3" name="Content Placeholder 2">
            <a:extLst>
              <a:ext uri="{FF2B5EF4-FFF2-40B4-BE49-F238E27FC236}">
                <a16:creationId xmlns:a16="http://schemas.microsoft.com/office/drawing/2014/main" id="{7488E325-7C1A-4874-A644-0444EC8C04FD}"/>
              </a:ext>
            </a:extLst>
          </p:cNvPr>
          <p:cNvSpPr>
            <a:spLocks noGrp="1"/>
          </p:cNvSpPr>
          <p:nvPr>
            <p:ph idx="1"/>
          </p:nvPr>
        </p:nvSpPr>
        <p:spPr>
          <a:xfrm>
            <a:off x="814375" y="1506069"/>
            <a:ext cx="10515600" cy="1573307"/>
          </a:xfrm>
        </p:spPr>
        <p:txBody>
          <a:bodyPr>
            <a:normAutofit/>
          </a:bodyPr>
          <a:lstStyle/>
          <a:p>
            <a:pPr marL="0" indent="0">
              <a:buNone/>
            </a:pPr>
            <a:r>
              <a:rPr lang="en-US" dirty="0"/>
              <a:t>Practices and principles of care have been explored in the domains of:</a:t>
            </a:r>
          </a:p>
        </p:txBody>
      </p:sp>
      <p:sp>
        <p:nvSpPr>
          <p:cNvPr id="5" name="TextBox 4">
            <a:extLst>
              <a:ext uri="{FF2B5EF4-FFF2-40B4-BE49-F238E27FC236}">
                <a16:creationId xmlns:a16="http://schemas.microsoft.com/office/drawing/2014/main" id="{9F264910-9792-4E50-9E7C-D12511CD4893}"/>
              </a:ext>
            </a:extLst>
          </p:cNvPr>
          <p:cNvSpPr txBox="1"/>
          <p:nvPr/>
        </p:nvSpPr>
        <p:spPr>
          <a:xfrm>
            <a:off x="814375" y="5830094"/>
            <a:ext cx="11000874" cy="923330"/>
          </a:xfrm>
          <a:prstGeom prst="rect">
            <a:avLst/>
          </a:prstGeom>
          <a:noFill/>
        </p:spPr>
        <p:txBody>
          <a:bodyPr wrap="square">
            <a:spAutoFit/>
          </a:bodyPr>
          <a:lstStyle/>
          <a:p>
            <a:r>
              <a:rPr lang="en-US" dirty="0">
                <a:hlinkClick r:id="rId2"/>
              </a:rPr>
              <a:t>https://www.researchgate.net/publication/325218986_Maria_Puig_de_la_Bellacasa_2017_Matters_of_Care_Speculative_Ethics_in_More_Than_Human_Worlds_Minneapolis_and_London_University_of_Minnesota_Press_265_pages_ISBN_978-1-5179-0065-6</a:t>
            </a:r>
            <a:r>
              <a:rPr lang="en-US" dirty="0"/>
              <a:t> </a:t>
            </a:r>
          </a:p>
        </p:txBody>
      </p:sp>
      <p:sp>
        <p:nvSpPr>
          <p:cNvPr id="7" name="TextBox 6">
            <a:extLst>
              <a:ext uri="{FF2B5EF4-FFF2-40B4-BE49-F238E27FC236}">
                <a16:creationId xmlns:a16="http://schemas.microsoft.com/office/drawing/2014/main" id="{2A892467-F414-4D53-8DC9-319868B2AC0F}"/>
              </a:ext>
            </a:extLst>
          </p:cNvPr>
          <p:cNvSpPr txBox="1"/>
          <p:nvPr/>
        </p:nvSpPr>
        <p:spPr>
          <a:xfrm>
            <a:off x="814375" y="4906764"/>
            <a:ext cx="10760242" cy="923330"/>
          </a:xfrm>
          <a:prstGeom prst="rect">
            <a:avLst/>
          </a:prstGeom>
          <a:noFill/>
        </p:spPr>
        <p:txBody>
          <a:bodyPr wrap="square">
            <a:spAutoFit/>
          </a:bodyPr>
          <a:lstStyle/>
          <a:p>
            <a:r>
              <a:rPr lang="en-US" dirty="0"/>
              <a:t>María Puig de la </a:t>
            </a:r>
            <a:r>
              <a:rPr lang="en-US" dirty="0" err="1"/>
              <a:t>Bellacasa</a:t>
            </a:r>
            <a:r>
              <a:rPr lang="en-US" dirty="0"/>
              <a:t> (2017) Matters of Care.  </a:t>
            </a:r>
            <a:r>
              <a:rPr lang="en-US" dirty="0">
                <a:hlinkClick r:id="rId3"/>
              </a:rPr>
              <a:t>https://syllabus.pirate.care/library/Maria%20Puig%20de%20La%20Bellacasa/Matters%20of%20Care%20(171)/Matters%20of%20Care%20-%20Maria%20Puig%20de%20La%20Bellacasa.pdf</a:t>
            </a:r>
            <a:r>
              <a:rPr lang="en-US" dirty="0"/>
              <a:t> </a:t>
            </a:r>
          </a:p>
        </p:txBody>
      </p:sp>
      <p:sp>
        <p:nvSpPr>
          <p:cNvPr id="9" name="TextBox 8">
            <a:extLst>
              <a:ext uri="{FF2B5EF4-FFF2-40B4-BE49-F238E27FC236}">
                <a16:creationId xmlns:a16="http://schemas.microsoft.com/office/drawing/2014/main" id="{B0E5FBEB-AD6F-4503-8404-AEC9F48D47A3}"/>
              </a:ext>
            </a:extLst>
          </p:cNvPr>
          <p:cNvSpPr txBox="1"/>
          <p:nvPr/>
        </p:nvSpPr>
        <p:spPr>
          <a:xfrm>
            <a:off x="6072175" y="1937110"/>
            <a:ext cx="5922601" cy="2862322"/>
          </a:xfrm>
          <a:prstGeom prst="rect">
            <a:avLst/>
          </a:prstGeom>
          <a:noFill/>
        </p:spPr>
        <p:txBody>
          <a:bodyPr wrap="square">
            <a:spAutoFit/>
          </a:bodyPr>
          <a:lstStyle/>
          <a:p>
            <a:pPr marL="285750" indent="-285750">
              <a:buFont typeface="Arial" panose="020B0604020202020204" pitchFamily="34" charset="0"/>
              <a:buChar char="•"/>
            </a:pPr>
            <a:r>
              <a:rPr lang="en-US" dirty="0"/>
              <a:t>accountability procedures (</a:t>
            </a:r>
            <a:r>
              <a:rPr lang="en-US" dirty="0" err="1"/>
              <a:t>Jerak-Zuiderent</a:t>
            </a:r>
            <a:r>
              <a:rPr lang="en-US" dirty="0"/>
              <a:t> 2015)</a:t>
            </a:r>
          </a:p>
          <a:p>
            <a:pPr marL="285750" indent="-285750">
              <a:buFont typeface="Arial" panose="020B0604020202020204" pitchFamily="34" charset="0"/>
              <a:buChar char="•"/>
            </a:pPr>
            <a:r>
              <a:rPr lang="en-US" dirty="0"/>
              <a:t>food politics (Abbots, </a:t>
            </a:r>
            <a:r>
              <a:rPr lang="en-US" dirty="0" err="1"/>
              <a:t>Lavis</a:t>
            </a:r>
            <a:r>
              <a:rPr lang="en-US" dirty="0"/>
              <a:t>, and Attala 2015)</a:t>
            </a:r>
          </a:p>
          <a:p>
            <a:pPr marL="285750" indent="-285750">
              <a:buFont typeface="Arial" panose="020B0604020202020204" pitchFamily="34" charset="0"/>
              <a:buChar char="•"/>
            </a:pPr>
            <a:r>
              <a:rPr lang="en-US" dirty="0"/>
              <a:t>animal rights (Donovan and Adams 2010)</a:t>
            </a:r>
          </a:p>
          <a:p>
            <a:pPr marL="285750" indent="-285750">
              <a:buFont typeface="Arial" panose="020B0604020202020204" pitchFamily="34" charset="0"/>
              <a:buChar char="•"/>
            </a:pPr>
            <a:r>
              <a:rPr lang="en-US" dirty="0"/>
              <a:t>farming practices (Singleton and Law 2013)</a:t>
            </a:r>
          </a:p>
          <a:p>
            <a:pPr marL="285750" indent="-285750">
              <a:buFont typeface="Arial" panose="020B0604020202020204" pitchFamily="34" charset="0"/>
              <a:buChar char="•"/>
            </a:pPr>
            <a:r>
              <a:rPr lang="en-US" dirty="0"/>
              <a:t>grassroots activism (</a:t>
            </a:r>
            <a:r>
              <a:rPr lang="en-US" dirty="0" err="1"/>
              <a:t>Barbagallo</a:t>
            </a:r>
            <a:r>
              <a:rPr lang="en-US" dirty="0"/>
              <a:t> and Federici 2012)</a:t>
            </a:r>
          </a:p>
          <a:p>
            <a:pPr marL="285750" indent="-285750">
              <a:buFont typeface="Arial" panose="020B0604020202020204" pitchFamily="34" charset="0"/>
              <a:buChar char="•"/>
            </a:pPr>
            <a:r>
              <a:rPr lang="en-US" dirty="0"/>
              <a:t>social and health work, and policy (</a:t>
            </a:r>
            <a:r>
              <a:rPr lang="en-US" dirty="0" err="1"/>
              <a:t>Hankivsky</a:t>
            </a:r>
            <a:r>
              <a:rPr lang="en-US" dirty="0"/>
              <a:t> 2004)</a:t>
            </a:r>
          </a:p>
          <a:p>
            <a:pPr marL="285750" indent="-285750">
              <a:buFont typeface="Arial" panose="020B0604020202020204" pitchFamily="34" charset="0"/>
              <a:buChar char="•"/>
            </a:pPr>
            <a:r>
              <a:rPr lang="en-US" dirty="0"/>
              <a:t>knowledge and science (Muller 2012; Suzuki 2015)</a:t>
            </a:r>
          </a:p>
          <a:p>
            <a:pPr marL="285750" indent="-285750">
              <a:buFont typeface="Arial" panose="020B0604020202020204" pitchFamily="34" charset="0"/>
              <a:buChar char="•"/>
            </a:pPr>
            <a:r>
              <a:rPr lang="en-US" dirty="0"/>
              <a:t>politics in technoscience (Martin, Myers, and </a:t>
            </a:r>
            <a:r>
              <a:rPr lang="en-US" dirty="0" err="1"/>
              <a:t>Viseu</a:t>
            </a:r>
            <a:r>
              <a:rPr lang="en-US" dirty="0"/>
              <a:t> 2015)</a:t>
            </a:r>
          </a:p>
          <a:p>
            <a:pPr marL="285750" indent="-285750">
              <a:buFont typeface="Arial" panose="020B0604020202020204" pitchFamily="34" charset="0"/>
              <a:buChar char="•"/>
            </a:pPr>
            <a:r>
              <a:rPr lang="en-US" dirty="0"/>
              <a:t>ecology (Curtin 1993)</a:t>
            </a:r>
          </a:p>
          <a:p>
            <a:pPr marL="285750" indent="-285750">
              <a:buFont typeface="Arial" panose="020B0604020202020204" pitchFamily="34" charset="0"/>
              <a:buChar char="•"/>
            </a:pPr>
            <a:r>
              <a:rPr lang="en-US" dirty="0"/>
              <a:t>Human-nonhuman relations (Haraway 2011).</a:t>
            </a:r>
          </a:p>
        </p:txBody>
      </p:sp>
      <p:sp>
        <p:nvSpPr>
          <p:cNvPr id="11" name="TextBox 10">
            <a:extLst>
              <a:ext uri="{FF2B5EF4-FFF2-40B4-BE49-F238E27FC236}">
                <a16:creationId xmlns:a16="http://schemas.microsoft.com/office/drawing/2014/main" id="{183E66C7-A55C-4F35-B1D4-5241D63E5B5C}"/>
              </a:ext>
            </a:extLst>
          </p:cNvPr>
          <p:cNvSpPr txBox="1"/>
          <p:nvPr/>
        </p:nvSpPr>
        <p:spPr>
          <a:xfrm>
            <a:off x="838200" y="1937110"/>
            <a:ext cx="5699665" cy="2862322"/>
          </a:xfrm>
          <a:prstGeom prst="rect">
            <a:avLst/>
          </a:prstGeom>
          <a:noFill/>
        </p:spPr>
        <p:txBody>
          <a:bodyPr wrap="square">
            <a:spAutoFit/>
          </a:bodyPr>
          <a:lstStyle/>
          <a:p>
            <a:pPr marL="285750" indent="-285750">
              <a:buFont typeface="Arial" panose="020B0604020202020204" pitchFamily="34" charset="0"/>
              <a:buChar char="•"/>
            </a:pPr>
            <a:r>
              <a:rPr lang="en-US" sz="1800" dirty="0"/>
              <a:t>critical psychology (</a:t>
            </a:r>
            <a:r>
              <a:rPr lang="en-US" sz="1800" dirty="0" err="1"/>
              <a:t>Noddings</a:t>
            </a:r>
            <a:r>
              <a:rPr lang="en-US" sz="1800" dirty="0"/>
              <a:t> 1984)</a:t>
            </a:r>
          </a:p>
          <a:p>
            <a:pPr marL="285750" indent="-285750">
              <a:buFont typeface="Arial" panose="020B0604020202020204" pitchFamily="34" charset="0"/>
              <a:buChar char="•"/>
            </a:pPr>
            <a:r>
              <a:rPr lang="en-US" sz="1800" dirty="0"/>
              <a:t>political theory (</a:t>
            </a:r>
            <a:r>
              <a:rPr lang="en-US" sz="1800" dirty="0" err="1"/>
              <a:t>Tronto</a:t>
            </a:r>
            <a:r>
              <a:rPr lang="en-US" sz="1800" dirty="0"/>
              <a:t> 1993)</a:t>
            </a:r>
          </a:p>
          <a:p>
            <a:pPr marL="285750" indent="-285750">
              <a:buFont typeface="Arial" panose="020B0604020202020204" pitchFamily="34" charset="0"/>
              <a:buChar char="•"/>
            </a:pPr>
            <a:r>
              <a:rPr lang="en-US" sz="1800" dirty="0"/>
              <a:t>justice (</a:t>
            </a:r>
            <a:r>
              <a:rPr lang="en-US" sz="1800" dirty="0" err="1"/>
              <a:t>Engster</a:t>
            </a:r>
            <a:r>
              <a:rPr lang="en-US" sz="1800" dirty="0"/>
              <a:t> 2009)</a:t>
            </a:r>
          </a:p>
          <a:p>
            <a:pPr marL="285750" indent="-285750">
              <a:buFont typeface="Arial" panose="020B0604020202020204" pitchFamily="34" charset="0"/>
              <a:buChar char="•"/>
            </a:pPr>
            <a:r>
              <a:rPr lang="en-US" sz="1800" dirty="0"/>
              <a:t>citizenship (Kershaw 2005; </a:t>
            </a:r>
            <a:r>
              <a:rPr lang="en-US" sz="1800" dirty="0" err="1"/>
              <a:t>Sevenhuijsen</a:t>
            </a:r>
            <a:r>
              <a:rPr lang="en-US" sz="1800" dirty="0"/>
              <a:t> 1998)</a:t>
            </a:r>
          </a:p>
          <a:p>
            <a:pPr marL="285750" indent="-285750">
              <a:buFont typeface="Arial" panose="020B0604020202020204" pitchFamily="34" charset="0"/>
              <a:buChar char="•"/>
            </a:pPr>
            <a:r>
              <a:rPr lang="en-US" sz="1800" dirty="0"/>
              <a:t>migration and labor studies (Boris and </a:t>
            </a:r>
            <a:r>
              <a:rPr lang="en-US" sz="1800" dirty="0" err="1"/>
              <a:t>Rhacel</a:t>
            </a:r>
            <a:r>
              <a:rPr lang="en-US" sz="1800" dirty="0"/>
              <a:t> 2010)</a:t>
            </a:r>
          </a:p>
          <a:p>
            <a:pPr marL="285750" indent="-285750">
              <a:buFont typeface="Arial" panose="020B0604020202020204" pitchFamily="34" charset="0"/>
              <a:buChar char="•"/>
            </a:pPr>
            <a:r>
              <a:rPr lang="en-US" sz="1800" dirty="0"/>
              <a:t>care in business ethics and economics </a:t>
            </a:r>
            <a:r>
              <a:rPr lang="en-US" sz="1800" dirty="0" err="1"/>
              <a:t>Gatzia</a:t>
            </a:r>
            <a:r>
              <a:rPr lang="en-US" sz="1800" dirty="0"/>
              <a:t> 2011)</a:t>
            </a:r>
          </a:p>
          <a:p>
            <a:pPr marL="285750" indent="-285750">
              <a:buFont typeface="Arial" panose="020B0604020202020204" pitchFamily="34" charset="0"/>
              <a:buChar char="•"/>
            </a:pPr>
            <a:r>
              <a:rPr lang="en-US" sz="1800" dirty="0"/>
              <a:t>scientific choices for development (Nair 2001)</a:t>
            </a:r>
          </a:p>
          <a:p>
            <a:pPr marL="285750" indent="-285750">
              <a:buFont typeface="Arial" panose="020B0604020202020204" pitchFamily="34" charset="0"/>
              <a:buChar char="•"/>
            </a:pPr>
            <a:r>
              <a:rPr lang="en-US" sz="1800" dirty="0"/>
              <a:t>health work and sciences (Latimer 2000; Mol 2008)</a:t>
            </a:r>
          </a:p>
          <a:p>
            <a:pPr marL="285750" indent="-285750">
              <a:buFont typeface="Arial" panose="020B0604020202020204" pitchFamily="34" charset="0"/>
              <a:buChar char="•"/>
            </a:pPr>
            <a:r>
              <a:rPr lang="en-US" sz="1800" dirty="0"/>
              <a:t>disability studies and activism (Sánchez </a:t>
            </a:r>
            <a:r>
              <a:rPr lang="en-US" sz="1800" dirty="0" err="1"/>
              <a:t>Criado</a:t>
            </a:r>
            <a:r>
              <a:rPr lang="en-US" sz="1800" dirty="0"/>
              <a:t>, Rodríguez- Giralt, and </a:t>
            </a:r>
            <a:r>
              <a:rPr lang="en-US" sz="1800" dirty="0" err="1"/>
              <a:t>Mencaroni</a:t>
            </a:r>
            <a:r>
              <a:rPr lang="en-US" sz="1800" dirty="0"/>
              <a:t>, 2016)</a:t>
            </a:r>
          </a:p>
        </p:txBody>
      </p:sp>
    </p:spTree>
    <p:extLst>
      <p:ext uri="{BB962C8B-B14F-4D97-AF65-F5344CB8AC3E}">
        <p14:creationId xmlns:p14="http://schemas.microsoft.com/office/powerpoint/2010/main" val="2270596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D9AA-6026-40EB-BE55-28CA88F72AEE}"/>
              </a:ext>
            </a:extLst>
          </p:cNvPr>
          <p:cNvSpPr>
            <a:spLocks noGrp="1"/>
          </p:cNvSpPr>
          <p:nvPr>
            <p:ph type="title"/>
          </p:nvPr>
        </p:nvSpPr>
        <p:spPr/>
        <p:txBody>
          <a:bodyPr/>
          <a:lstStyle/>
          <a:p>
            <a:r>
              <a:rPr lang="en-CA" dirty="0"/>
              <a:t>Openness</a:t>
            </a:r>
            <a:endParaRPr lang="en-US" dirty="0"/>
          </a:p>
        </p:txBody>
      </p:sp>
      <p:sp>
        <p:nvSpPr>
          <p:cNvPr id="3" name="Content Placeholder 2">
            <a:extLst>
              <a:ext uri="{FF2B5EF4-FFF2-40B4-BE49-F238E27FC236}">
                <a16:creationId xmlns:a16="http://schemas.microsoft.com/office/drawing/2014/main" id="{1DA3D17F-6260-49B5-BA21-F6A0E109BDF2}"/>
              </a:ext>
            </a:extLst>
          </p:cNvPr>
          <p:cNvSpPr>
            <a:spLocks noGrp="1"/>
          </p:cNvSpPr>
          <p:nvPr>
            <p:ph idx="1"/>
          </p:nvPr>
        </p:nvSpPr>
        <p:spPr>
          <a:xfrm>
            <a:off x="4457700" y="1825625"/>
            <a:ext cx="6896100" cy="4351338"/>
          </a:xfrm>
        </p:spPr>
        <p:txBody>
          <a:bodyPr/>
          <a:lstStyle/>
          <a:p>
            <a:pPr marL="0" indent="0">
              <a:buNone/>
            </a:pPr>
            <a:r>
              <a:rPr lang="en-CA" dirty="0"/>
              <a:t>“</a:t>
            </a:r>
            <a:r>
              <a:rPr lang="en-US" dirty="0"/>
              <a:t>One of the most positive outcomes is a commitment to “radical openness,” the will to explore different perspectives and change one’s mind as new information is presented.” (hooks, teaching community, p. 48)</a:t>
            </a:r>
          </a:p>
          <a:p>
            <a:pPr marL="0" indent="0">
              <a:buNone/>
            </a:pPr>
            <a:r>
              <a:rPr lang="en-US" dirty="0"/>
              <a:t>“Competitive education rarely works for students who have been socialized to value working for the good of the community.” (p. 49)</a:t>
            </a:r>
          </a:p>
        </p:txBody>
      </p:sp>
      <p:pic>
        <p:nvPicPr>
          <p:cNvPr id="5" name="Picture 4">
            <a:extLst>
              <a:ext uri="{FF2B5EF4-FFF2-40B4-BE49-F238E27FC236}">
                <a16:creationId xmlns:a16="http://schemas.microsoft.com/office/drawing/2014/main" id="{02F9430A-7064-4029-8FAD-827285462059}"/>
              </a:ext>
            </a:extLst>
          </p:cNvPr>
          <p:cNvPicPr>
            <a:picLocks noChangeAspect="1"/>
          </p:cNvPicPr>
          <p:nvPr/>
        </p:nvPicPr>
        <p:blipFill>
          <a:blip r:embed="rId2"/>
          <a:stretch>
            <a:fillRect/>
          </a:stretch>
        </p:blipFill>
        <p:spPr>
          <a:xfrm>
            <a:off x="0" y="1929632"/>
            <a:ext cx="4311418" cy="2867164"/>
          </a:xfrm>
          <a:prstGeom prst="rect">
            <a:avLst/>
          </a:prstGeom>
        </p:spPr>
      </p:pic>
      <p:sp>
        <p:nvSpPr>
          <p:cNvPr id="7" name="TextBox 6">
            <a:extLst>
              <a:ext uri="{FF2B5EF4-FFF2-40B4-BE49-F238E27FC236}">
                <a16:creationId xmlns:a16="http://schemas.microsoft.com/office/drawing/2014/main" id="{B0E27E32-B774-4E35-8F11-548BB106F21C}"/>
              </a:ext>
            </a:extLst>
          </p:cNvPr>
          <p:cNvSpPr txBox="1"/>
          <p:nvPr/>
        </p:nvSpPr>
        <p:spPr>
          <a:xfrm>
            <a:off x="391391" y="5942568"/>
            <a:ext cx="8132618" cy="369332"/>
          </a:xfrm>
          <a:prstGeom prst="rect">
            <a:avLst/>
          </a:prstGeom>
          <a:noFill/>
        </p:spPr>
        <p:txBody>
          <a:bodyPr wrap="square">
            <a:spAutoFit/>
          </a:bodyPr>
          <a:lstStyle/>
          <a:p>
            <a:r>
              <a:rPr lang="en-US" dirty="0">
                <a:hlinkClick r:id="rId3"/>
              </a:rPr>
              <a:t>https://go-gn.net/gogn_outputs/openness-and-education-a-beginners-guide/</a:t>
            </a:r>
            <a:r>
              <a:rPr lang="en-US" dirty="0"/>
              <a:t> </a:t>
            </a:r>
          </a:p>
        </p:txBody>
      </p:sp>
    </p:spTree>
    <p:extLst>
      <p:ext uri="{BB962C8B-B14F-4D97-AF65-F5344CB8AC3E}">
        <p14:creationId xmlns:p14="http://schemas.microsoft.com/office/powerpoint/2010/main" val="2134733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A558-4664-486A-9028-3D18E6BA9A1F}"/>
              </a:ext>
            </a:extLst>
          </p:cNvPr>
          <p:cNvSpPr>
            <a:spLocks noGrp="1"/>
          </p:cNvSpPr>
          <p:nvPr>
            <p:ph type="title"/>
          </p:nvPr>
        </p:nvSpPr>
        <p:spPr/>
        <p:txBody>
          <a:bodyPr/>
          <a:lstStyle/>
          <a:p>
            <a:r>
              <a:rPr lang="en-CA" dirty="0"/>
              <a:t>Against Method</a:t>
            </a:r>
            <a:endParaRPr lang="en-US" dirty="0"/>
          </a:p>
        </p:txBody>
      </p:sp>
      <p:sp>
        <p:nvSpPr>
          <p:cNvPr id="3" name="Content Placeholder 2">
            <a:extLst>
              <a:ext uri="{FF2B5EF4-FFF2-40B4-BE49-F238E27FC236}">
                <a16:creationId xmlns:a16="http://schemas.microsoft.com/office/drawing/2014/main" id="{DCCA8CBD-5A46-4204-B537-49BC99A1C63B}"/>
              </a:ext>
            </a:extLst>
          </p:cNvPr>
          <p:cNvSpPr>
            <a:spLocks noGrp="1"/>
          </p:cNvSpPr>
          <p:nvPr>
            <p:ph idx="1"/>
          </p:nvPr>
        </p:nvSpPr>
        <p:spPr>
          <a:xfrm>
            <a:off x="838199" y="1825625"/>
            <a:ext cx="10680033" cy="4351338"/>
          </a:xfrm>
        </p:spPr>
        <p:txBody>
          <a:bodyPr>
            <a:normAutofit/>
          </a:bodyPr>
          <a:lstStyle/>
          <a:p>
            <a:r>
              <a:rPr lang="en-CA" dirty="0" err="1"/>
              <a:t>Noddings</a:t>
            </a:r>
            <a:r>
              <a:rPr lang="en-CA" dirty="0"/>
              <a:t>: “</a:t>
            </a:r>
            <a:r>
              <a:rPr lang="en-US" dirty="0"/>
              <a:t>The desire to reduce all teaching and learning to one well-defined method  is  part  of  a  larger  pattern  in  science,  epistemology,  and  ethics.  It  has  been  criticized  by  many  contemporary  theorists.  </a:t>
            </a:r>
          </a:p>
          <a:p>
            <a:r>
              <a:rPr lang="en-US" dirty="0"/>
              <a:t>“Feminist theologian  Mary  Daly  (1973)  has  called  the  pursuit  ‘</a:t>
            </a:r>
            <a:r>
              <a:rPr lang="en-US" dirty="0" err="1"/>
              <a:t>methodolatry</a:t>
            </a:r>
            <a:r>
              <a:rPr lang="en-US" dirty="0"/>
              <a:t>,’ the  worship  of  method.  Philosophers,  scientists,  ethicists,  and  many  other thinkers have tried since the time of Descartes to substitute fool-proof  method  for  the  situated,  living  human  being  who  must  think and  decide.  Method  became  all-important.”</a:t>
            </a:r>
          </a:p>
        </p:txBody>
      </p:sp>
      <p:sp>
        <p:nvSpPr>
          <p:cNvPr id="5" name="TextBox 4">
            <a:extLst>
              <a:ext uri="{FF2B5EF4-FFF2-40B4-BE49-F238E27FC236}">
                <a16:creationId xmlns:a16="http://schemas.microsoft.com/office/drawing/2014/main" id="{905AA145-8C74-49F9-BD84-974F55EF6579}"/>
              </a:ext>
            </a:extLst>
          </p:cNvPr>
          <p:cNvSpPr txBox="1"/>
          <p:nvPr/>
        </p:nvSpPr>
        <p:spPr>
          <a:xfrm>
            <a:off x="838199" y="5992297"/>
            <a:ext cx="6096000" cy="369332"/>
          </a:xfrm>
          <a:prstGeom prst="rect">
            <a:avLst/>
          </a:prstGeom>
          <a:noFill/>
        </p:spPr>
        <p:txBody>
          <a:bodyPr wrap="square">
            <a:spAutoFit/>
          </a:bodyPr>
          <a:lstStyle/>
          <a:p>
            <a:r>
              <a:rPr lang="en-US" dirty="0">
                <a:hlinkClick r:id="rId2"/>
              </a:rPr>
              <a:t>https://en.wikipedia.org/wiki/Against_Method</a:t>
            </a:r>
            <a:r>
              <a:rPr lang="en-US" dirty="0"/>
              <a:t> </a:t>
            </a:r>
          </a:p>
        </p:txBody>
      </p:sp>
    </p:spTree>
    <p:extLst>
      <p:ext uri="{BB962C8B-B14F-4D97-AF65-F5344CB8AC3E}">
        <p14:creationId xmlns:p14="http://schemas.microsoft.com/office/powerpoint/2010/main" val="2794074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3ACD-646A-417B-8B82-84CBACFEB1BA}"/>
              </a:ext>
            </a:extLst>
          </p:cNvPr>
          <p:cNvSpPr>
            <a:spLocks noGrp="1"/>
          </p:cNvSpPr>
          <p:nvPr>
            <p:ph type="title"/>
          </p:nvPr>
        </p:nvSpPr>
        <p:spPr/>
        <p:txBody>
          <a:bodyPr/>
          <a:lstStyle/>
          <a:p>
            <a:r>
              <a:rPr lang="en-CA" dirty="0"/>
              <a:t>Moral Education</a:t>
            </a:r>
            <a:endParaRPr lang="en-US" dirty="0"/>
          </a:p>
        </p:txBody>
      </p:sp>
      <p:sp>
        <p:nvSpPr>
          <p:cNvPr id="3" name="Content Placeholder 2">
            <a:extLst>
              <a:ext uri="{FF2B5EF4-FFF2-40B4-BE49-F238E27FC236}">
                <a16:creationId xmlns:a16="http://schemas.microsoft.com/office/drawing/2014/main" id="{050F956D-F4A7-4BEB-A511-441F98A843B3}"/>
              </a:ext>
            </a:extLst>
          </p:cNvPr>
          <p:cNvSpPr>
            <a:spLocks noGrp="1"/>
          </p:cNvSpPr>
          <p:nvPr>
            <p:ph idx="1"/>
          </p:nvPr>
        </p:nvSpPr>
        <p:spPr>
          <a:xfrm>
            <a:off x="838200" y="1825625"/>
            <a:ext cx="4980709" cy="4351338"/>
          </a:xfrm>
        </p:spPr>
        <p:txBody>
          <a:bodyPr/>
          <a:lstStyle/>
          <a:p>
            <a:pPr marL="0" indent="0">
              <a:buNone/>
            </a:pPr>
            <a:r>
              <a:rPr lang="en-US" dirty="0"/>
              <a:t>“The ethical ideal is to be one-caring and to meet the other morally.”</a:t>
            </a:r>
          </a:p>
          <a:p>
            <a:pPr marL="0" indent="0">
              <a:buNone/>
            </a:pPr>
            <a:r>
              <a:rPr lang="en-US" dirty="0" err="1"/>
              <a:t>Noddings</a:t>
            </a:r>
            <a:r>
              <a:rPr lang="en-US" dirty="0"/>
              <a:t>: Moral education from the perspective of an ethic of caring has four major  components:  modeling,  dialogue,  practice,  and  confirmation</a:t>
            </a:r>
          </a:p>
        </p:txBody>
      </p:sp>
      <p:sp>
        <p:nvSpPr>
          <p:cNvPr id="5" name="TextBox 4">
            <a:extLst>
              <a:ext uri="{FF2B5EF4-FFF2-40B4-BE49-F238E27FC236}">
                <a16:creationId xmlns:a16="http://schemas.microsoft.com/office/drawing/2014/main" id="{CB2D0F71-864A-4170-B1B0-4C829998B232}"/>
              </a:ext>
            </a:extLst>
          </p:cNvPr>
          <p:cNvSpPr txBox="1"/>
          <p:nvPr/>
        </p:nvSpPr>
        <p:spPr>
          <a:xfrm>
            <a:off x="838200" y="5988734"/>
            <a:ext cx="10856495" cy="646331"/>
          </a:xfrm>
          <a:prstGeom prst="rect">
            <a:avLst/>
          </a:prstGeom>
          <a:noFill/>
        </p:spPr>
        <p:txBody>
          <a:bodyPr wrap="square">
            <a:spAutoFit/>
          </a:bodyPr>
          <a:lstStyle/>
          <a:p>
            <a:r>
              <a:rPr lang="en-US" dirty="0">
                <a:hlinkClick r:id="rId2"/>
              </a:rPr>
              <a:t>https://jennymackness.wordpress.com/2021/06/08/nel-noddings-a-feminine-approach-to-ethics-and-moral-education-notes/</a:t>
            </a:r>
            <a:r>
              <a:rPr lang="en-US" dirty="0"/>
              <a:t> </a:t>
            </a:r>
          </a:p>
        </p:txBody>
      </p:sp>
      <p:pic>
        <p:nvPicPr>
          <p:cNvPr id="7" name="Picture 6" descr="Diagram&#10;&#10;Description automatically generated">
            <a:extLst>
              <a:ext uri="{FF2B5EF4-FFF2-40B4-BE49-F238E27FC236}">
                <a16:creationId xmlns:a16="http://schemas.microsoft.com/office/drawing/2014/main" id="{354C7E44-B1FB-4F70-93C6-E7ECB3E5F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194" y="2652844"/>
            <a:ext cx="4325216" cy="2696899"/>
          </a:xfrm>
          <a:prstGeom prst="rect">
            <a:avLst/>
          </a:prstGeom>
        </p:spPr>
      </p:pic>
      <p:sp>
        <p:nvSpPr>
          <p:cNvPr id="9" name="TextBox 8">
            <a:extLst>
              <a:ext uri="{FF2B5EF4-FFF2-40B4-BE49-F238E27FC236}">
                <a16:creationId xmlns:a16="http://schemas.microsoft.com/office/drawing/2014/main" id="{F852C794-7875-4FFD-8BDD-1E5F52C651F9}"/>
              </a:ext>
            </a:extLst>
          </p:cNvPr>
          <p:cNvSpPr txBox="1"/>
          <p:nvPr/>
        </p:nvSpPr>
        <p:spPr>
          <a:xfrm>
            <a:off x="6519293" y="2283512"/>
            <a:ext cx="4475018" cy="369332"/>
          </a:xfrm>
          <a:prstGeom prst="rect">
            <a:avLst/>
          </a:prstGeom>
          <a:noFill/>
        </p:spPr>
        <p:txBody>
          <a:bodyPr wrap="square">
            <a:spAutoFit/>
          </a:bodyPr>
          <a:lstStyle/>
          <a:p>
            <a:r>
              <a:rPr lang="en-US" dirty="0"/>
              <a:t>Compare with:</a:t>
            </a:r>
          </a:p>
        </p:txBody>
      </p:sp>
    </p:spTree>
    <p:extLst>
      <p:ext uri="{BB962C8B-B14F-4D97-AF65-F5344CB8AC3E}">
        <p14:creationId xmlns:p14="http://schemas.microsoft.com/office/powerpoint/2010/main" val="1794688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sinesscard&#10;&#10;Description automatically generated">
            <a:extLst>
              <a:ext uri="{FF2B5EF4-FFF2-40B4-BE49-F238E27FC236}">
                <a16:creationId xmlns:a16="http://schemas.microsoft.com/office/drawing/2014/main" id="{8C78ED9E-552A-4DAF-8BF6-117CA9AE5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7450" y="1932098"/>
            <a:ext cx="6496451" cy="3815224"/>
          </a:xfrm>
          <a:prstGeom prst="rect">
            <a:avLst/>
          </a:prstGeom>
        </p:spPr>
      </p:pic>
      <p:sp>
        <p:nvSpPr>
          <p:cNvPr id="2" name="Title 1">
            <a:extLst>
              <a:ext uri="{FF2B5EF4-FFF2-40B4-BE49-F238E27FC236}">
                <a16:creationId xmlns:a16="http://schemas.microsoft.com/office/drawing/2014/main" id="{1C80A1D6-004C-4675-9528-494CB8EF5537}"/>
              </a:ext>
            </a:extLst>
          </p:cNvPr>
          <p:cNvSpPr>
            <a:spLocks noGrp="1"/>
          </p:cNvSpPr>
          <p:nvPr>
            <p:ph type="title"/>
          </p:nvPr>
        </p:nvSpPr>
        <p:spPr/>
        <p:txBody>
          <a:bodyPr/>
          <a:lstStyle/>
          <a:p>
            <a:r>
              <a:rPr lang="en-CA" dirty="0"/>
              <a:t>Modeling</a:t>
            </a:r>
            <a:endParaRPr lang="en-US" dirty="0"/>
          </a:p>
        </p:txBody>
      </p:sp>
      <p:sp>
        <p:nvSpPr>
          <p:cNvPr id="3" name="Content Placeholder 2">
            <a:extLst>
              <a:ext uri="{FF2B5EF4-FFF2-40B4-BE49-F238E27FC236}">
                <a16:creationId xmlns:a16="http://schemas.microsoft.com/office/drawing/2014/main" id="{1718AEB4-A64B-4007-95D5-EB63C8742D2E}"/>
              </a:ext>
            </a:extLst>
          </p:cNvPr>
          <p:cNvSpPr>
            <a:spLocks noGrp="1"/>
          </p:cNvSpPr>
          <p:nvPr>
            <p:ph idx="1"/>
          </p:nvPr>
        </p:nvSpPr>
        <p:spPr>
          <a:xfrm>
            <a:off x="838200" y="1825625"/>
            <a:ext cx="5659582" cy="4351338"/>
          </a:xfrm>
        </p:spPr>
        <p:txBody>
          <a:bodyPr/>
          <a:lstStyle/>
          <a:p>
            <a:r>
              <a:rPr lang="en-US" dirty="0"/>
              <a:t>“we do not tell our students to care; we show them how to care by creating caring relations with them.” (p.22)</a:t>
            </a:r>
          </a:p>
        </p:txBody>
      </p:sp>
      <p:sp>
        <p:nvSpPr>
          <p:cNvPr id="5" name="TextBox 4">
            <a:extLst>
              <a:ext uri="{FF2B5EF4-FFF2-40B4-BE49-F238E27FC236}">
                <a16:creationId xmlns:a16="http://schemas.microsoft.com/office/drawing/2014/main" id="{BEFBFD44-03C8-488D-A330-BAD3B6B67598}"/>
              </a:ext>
            </a:extLst>
          </p:cNvPr>
          <p:cNvSpPr txBox="1"/>
          <p:nvPr/>
        </p:nvSpPr>
        <p:spPr>
          <a:xfrm>
            <a:off x="838199" y="5988733"/>
            <a:ext cx="10760243" cy="369332"/>
          </a:xfrm>
          <a:prstGeom prst="rect">
            <a:avLst/>
          </a:prstGeom>
          <a:noFill/>
        </p:spPr>
        <p:txBody>
          <a:bodyPr wrap="square">
            <a:spAutoFit/>
          </a:bodyPr>
          <a:lstStyle/>
          <a:p>
            <a:r>
              <a:rPr lang="en-US" dirty="0">
                <a:hlinkClick r:id="rId3"/>
              </a:rPr>
              <a:t>http://mehrmohammadi.ir/wp-content/uploads/2020/09/The-Challenge-to-Care-in-School-Nel-Noddings.pdf</a:t>
            </a:r>
            <a:r>
              <a:rPr lang="en-US" dirty="0"/>
              <a:t> </a:t>
            </a:r>
          </a:p>
        </p:txBody>
      </p:sp>
      <p:sp>
        <p:nvSpPr>
          <p:cNvPr id="9" name="TextBox 8">
            <a:extLst>
              <a:ext uri="{FF2B5EF4-FFF2-40B4-BE49-F238E27FC236}">
                <a16:creationId xmlns:a16="http://schemas.microsoft.com/office/drawing/2014/main" id="{1B22E8CB-D6FA-4B88-BC17-CDEFE3C1346A}"/>
              </a:ext>
            </a:extLst>
          </p:cNvPr>
          <p:cNvSpPr txBox="1"/>
          <p:nvPr/>
        </p:nvSpPr>
        <p:spPr>
          <a:xfrm>
            <a:off x="838199" y="3480957"/>
            <a:ext cx="4177146" cy="1815882"/>
          </a:xfrm>
          <a:prstGeom prst="rect">
            <a:avLst/>
          </a:prstGeom>
          <a:noFill/>
        </p:spPr>
        <p:txBody>
          <a:bodyPr wrap="square">
            <a:spAutoFit/>
          </a:bodyPr>
          <a:lstStyle/>
          <a:p>
            <a:pPr marL="230400" indent="-230400">
              <a:buFont typeface="Arial" panose="020B0604020202020204" pitchFamily="34" charset="0"/>
              <a:buChar char="•"/>
            </a:pPr>
            <a:r>
              <a:rPr lang="en-US" sz="2800" dirty="0"/>
              <a:t>“the capacity to care may be dependent on adequate experience in being cared for.” (p.23)</a:t>
            </a:r>
          </a:p>
        </p:txBody>
      </p:sp>
      <p:sp>
        <p:nvSpPr>
          <p:cNvPr id="11" name="TextBox 10">
            <a:extLst>
              <a:ext uri="{FF2B5EF4-FFF2-40B4-BE49-F238E27FC236}">
                <a16:creationId xmlns:a16="http://schemas.microsoft.com/office/drawing/2014/main" id="{20E40176-1453-42A4-9FF5-5D80780868C3}"/>
              </a:ext>
            </a:extLst>
          </p:cNvPr>
          <p:cNvSpPr txBox="1"/>
          <p:nvPr/>
        </p:nvSpPr>
        <p:spPr>
          <a:xfrm>
            <a:off x="838198" y="6338244"/>
            <a:ext cx="7578436" cy="369332"/>
          </a:xfrm>
          <a:prstGeom prst="rect">
            <a:avLst/>
          </a:prstGeom>
          <a:noFill/>
        </p:spPr>
        <p:txBody>
          <a:bodyPr wrap="square">
            <a:spAutoFit/>
          </a:bodyPr>
          <a:lstStyle/>
          <a:p>
            <a:r>
              <a:rPr lang="en-US" dirty="0">
                <a:hlinkClick r:id="rId4"/>
              </a:rPr>
              <a:t>https://nursology.net/nurse-theories/modeling-and-role-modeling/</a:t>
            </a:r>
            <a:r>
              <a:rPr lang="en-US" dirty="0"/>
              <a:t> </a:t>
            </a:r>
          </a:p>
        </p:txBody>
      </p:sp>
    </p:spTree>
    <p:extLst>
      <p:ext uri="{BB962C8B-B14F-4D97-AF65-F5344CB8AC3E}">
        <p14:creationId xmlns:p14="http://schemas.microsoft.com/office/powerpoint/2010/main" val="2848044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C339-5892-4062-917B-03D08D2DA647}"/>
              </a:ext>
            </a:extLst>
          </p:cNvPr>
          <p:cNvSpPr>
            <a:spLocks noGrp="1"/>
          </p:cNvSpPr>
          <p:nvPr>
            <p:ph type="title"/>
          </p:nvPr>
        </p:nvSpPr>
        <p:spPr/>
        <p:txBody>
          <a:bodyPr/>
          <a:lstStyle/>
          <a:p>
            <a:r>
              <a:rPr lang="en-CA" dirty="0"/>
              <a:t>Dialogue</a:t>
            </a:r>
            <a:endParaRPr lang="en-US" dirty="0"/>
          </a:p>
        </p:txBody>
      </p:sp>
      <p:sp>
        <p:nvSpPr>
          <p:cNvPr id="3" name="Content Placeholder 2">
            <a:extLst>
              <a:ext uri="{FF2B5EF4-FFF2-40B4-BE49-F238E27FC236}">
                <a16:creationId xmlns:a16="http://schemas.microsoft.com/office/drawing/2014/main" id="{9A11AD4E-098B-464C-B32B-70C7B5902C42}"/>
              </a:ext>
            </a:extLst>
          </p:cNvPr>
          <p:cNvSpPr>
            <a:spLocks noGrp="1"/>
          </p:cNvSpPr>
          <p:nvPr>
            <p:ph idx="1"/>
          </p:nvPr>
        </p:nvSpPr>
        <p:spPr/>
        <p:txBody>
          <a:bodyPr>
            <a:normAutofit/>
          </a:bodyPr>
          <a:lstStyle/>
          <a:p>
            <a:r>
              <a:rPr lang="en-CA" dirty="0" err="1"/>
              <a:t>Noddings</a:t>
            </a:r>
            <a:r>
              <a:rPr lang="en-CA" dirty="0"/>
              <a:t>: Not just talk or conversation, not presentation, but open-ended</a:t>
            </a:r>
          </a:p>
          <a:p>
            <a:pPr lvl="1"/>
            <a:r>
              <a:rPr lang="en-CA" dirty="0"/>
              <a:t>A common search for understanding, empathy or appreciation</a:t>
            </a:r>
          </a:p>
          <a:p>
            <a:pPr lvl="1"/>
            <a:r>
              <a:rPr lang="en-CA" dirty="0"/>
              <a:t>“</a:t>
            </a:r>
            <a:r>
              <a:rPr lang="en-US" dirty="0"/>
              <a:t>Dialogue is implied in the criterion of engrossment. To receive the other is to attend fully and openly.” (p. 23)</a:t>
            </a:r>
          </a:p>
          <a:p>
            <a:r>
              <a:rPr lang="en-US" dirty="0"/>
              <a:t>“To engage in dialogue is one of the simplest ways we can begin as  teachers, scholars, and critical thinkers to cross boundaries.” (bell hooks, p. 130)</a:t>
            </a:r>
          </a:p>
          <a:p>
            <a:r>
              <a:rPr lang="en-US" dirty="0"/>
              <a:t>“Conversation is the central location of pedagogy for the democratic educator.” hooks, teaching community, p. 44</a:t>
            </a:r>
            <a:endParaRPr lang="en-CA" dirty="0"/>
          </a:p>
          <a:p>
            <a:endParaRPr lang="en-US" dirty="0"/>
          </a:p>
        </p:txBody>
      </p:sp>
      <p:sp>
        <p:nvSpPr>
          <p:cNvPr id="5" name="TextBox 4">
            <a:extLst>
              <a:ext uri="{FF2B5EF4-FFF2-40B4-BE49-F238E27FC236}">
                <a16:creationId xmlns:a16="http://schemas.microsoft.com/office/drawing/2014/main" id="{A88D145C-3D29-450A-A9A9-B6C31F140A32}"/>
              </a:ext>
            </a:extLst>
          </p:cNvPr>
          <p:cNvSpPr txBox="1"/>
          <p:nvPr/>
        </p:nvSpPr>
        <p:spPr>
          <a:xfrm>
            <a:off x="838200" y="5942568"/>
            <a:ext cx="10776284" cy="369332"/>
          </a:xfrm>
          <a:prstGeom prst="rect">
            <a:avLst/>
          </a:prstGeom>
          <a:noFill/>
        </p:spPr>
        <p:txBody>
          <a:bodyPr wrap="square">
            <a:spAutoFit/>
          </a:bodyPr>
          <a:lstStyle/>
          <a:p>
            <a:r>
              <a:rPr lang="en-US" dirty="0">
                <a:hlinkClick r:id="rId2"/>
              </a:rPr>
              <a:t>http://mehrmohammadi.ir/wp-content/uploads/2020/09/The-Challenge-to-Care-in-School-Nel-Noddings.pdf</a:t>
            </a:r>
            <a:r>
              <a:rPr lang="en-US" dirty="0"/>
              <a:t> </a:t>
            </a:r>
          </a:p>
        </p:txBody>
      </p:sp>
      <p:sp>
        <p:nvSpPr>
          <p:cNvPr id="7" name="TextBox 6">
            <a:extLst>
              <a:ext uri="{FF2B5EF4-FFF2-40B4-BE49-F238E27FC236}">
                <a16:creationId xmlns:a16="http://schemas.microsoft.com/office/drawing/2014/main" id="{5C60B379-3368-4B55-978D-55947EA0505C}"/>
              </a:ext>
            </a:extLst>
          </p:cNvPr>
          <p:cNvSpPr txBox="1"/>
          <p:nvPr/>
        </p:nvSpPr>
        <p:spPr>
          <a:xfrm>
            <a:off x="838201" y="6311900"/>
            <a:ext cx="10515599" cy="369332"/>
          </a:xfrm>
          <a:prstGeom prst="rect">
            <a:avLst/>
          </a:prstGeom>
          <a:noFill/>
        </p:spPr>
        <p:txBody>
          <a:bodyPr wrap="square">
            <a:spAutoFit/>
          </a:bodyPr>
          <a:lstStyle/>
          <a:p>
            <a:r>
              <a:rPr lang="en-US" dirty="0">
                <a:hlinkClick r:id="rId3"/>
              </a:rPr>
              <a:t>https://academictrap.files.wordpress.com/2015/03/bell-hooks-teaching-to-transgress.pdf</a:t>
            </a:r>
            <a:r>
              <a:rPr lang="en-US" dirty="0"/>
              <a:t> </a:t>
            </a:r>
          </a:p>
        </p:txBody>
      </p:sp>
    </p:spTree>
    <p:extLst>
      <p:ext uri="{BB962C8B-B14F-4D97-AF65-F5344CB8AC3E}">
        <p14:creationId xmlns:p14="http://schemas.microsoft.com/office/powerpoint/2010/main" val="4033944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8667-CB31-4448-9E40-4582BB58C781}"/>
              </a:ext>
            </a:extLst>
          </p:cNvPr>
          <p:cNvSpPr>
            <a:spLocks noGrp="1"/>
          </p:cNvSpPr>
          <p:nvPr>
            <p:ph type="title"/>
          </p:nvPr>
        </p:nvSpPr>
        <p:spPr/>
        <p:txBody>
          <a:bodyPr/>
          <a:lstStyle/>
          <a:p>
            <a:r>
              <a:rPr lang="en-CA" dirty="0"/>
              <a:t>Critical Digital Pedagogy</a:t>
            </a:r>
            <a:endParaRPr lang="en-US" dirty="0"/>
          </a:p>
        </p:txBody>
      </p:sp>
      <p:sp>
        <p:nvSpPr>
          <p:cNvPr id="3" name="Content Placeholder 2">
            <a:extLst>
              <a:ext uri="{FF2B5EF4-FFF2-40B4-BE49-F238E27FC236}">
                <a16:creationId xmlns:a16="http://schemas.microsoft.com/office/drawing/2014/main" id="{05B8C56D-5E07-49F6-8C09-2DFCC29DFBBC}"/>
              </a:ext>
            </a:extLst>
          </p:cNvPr>
          <p:cNvSpPr>
            <a:spLocks noGrp="1"/>
          </p:cNvSpPr>
          <p:nvPr>
            <p:ph idx="1"/>
          </p:nvPr>
        </p:nvSpPr>
        <p:spPr>
          <a:xfrm>
            <a:off x="6096000" y="3704914"/>
            <a:ext cx="5454805" cy="2924795"/>
          </a:xfrm>
          <a:ln w="3175">
            <a:solidFill>
              <a:schemeClr val="tx1"/>
            </a:solidFill>
          </a:ln>
        </p:spPr>
        <p:txBody>
          <a:bodyPr>
            <a:normAutofit lnSpcReduction="10000"/>
          </a:bodyPr>
          <a:lstStyle/>
          <a:p>
            <a:pPr marL="0" indent="0">
              <a:buNone/>
            </a:pPr>
            <a:r>
              <a:rPr lang="en-US" sz="2000" dirty="0"/>
              <a:t>“A Critical Digital Pedagogy perspective on MOOCs involves… generating collaborative spaces for intrinsically motivated co-intentional education, online learning, and critical practice (and) demands that open educational environments be more than content repositories, therefore, a MOOC cannot simply be a delivery device, but must first be aimed at building empowered communities, making MOOCs a space for dialogue, openness and change.” </a:t>
            </a:r>
          </a:p>
          <a:p>
            <a:pPr marL="0" indent="0">
              <a:buNone/>
            </a:pPr>
            <a:r>
              <a:rPr lang="en-US" sz="1400" dirty="0">
                <a:hlinkClick r:id="rId2"/>
              </a:rPr>
              <a:t>https://www-jime.open.ac.uk/articles/10.5334/jime.657/</a:t>
            </a:r>
            <a:endParaRPr lang="en-US" sz="2000" dirty="0"/>
          </a:p>
        </p:txBody>
      </p:sp>
      <p:sp>
        <p:nvSpPr>
          <p:cNvPr id="5" name="TextBox 4">
            <a:extLst>
              <a:ext uri="{FF2B5EF4-FFF2-40B4-BE49-F238E27FC236}">
                <a16:creationId xmlns:a16="http://schemas.microsoft.com/office/drawing/2014/main" id="{5A939E73-C17A-4A7E-B0FC-955949C32625}"/>
              </a:ext>
            </a:extLst>
          </p:cNvPr>
          <p:cNvSpPr txBox="1"/>
          <p:nvPr/>
        </p:nvSpPr>
        <p:spPr>
          <a:xfrm>
            <a:off x="838200" y="5262422"/>
            <a:ext cx="4581293" cy="923330"/>
          </a:xfrm>
          <a:prstGeom prst="rect">
            <a:avLst/>
          </a:prstGeom>
          <a:noFill/>
        </p:spPr>
        <p:txBody>
          <a:bodyPr wrap="square">
            <a:spAutoFit/>
          </a:bodyPr>
          <a:lstStyle/>
          <a:p>
            <a:endParaRPr lang="en-US" dirty="0"/>
          </a:p>
          <a:p>
            <a:r>
              <a:rPr lang="en-US" dirty="0">
                <a:hlinkClick r:id="rId3"/>
              </a:rPr>
              <a:t>https://hybridpedagogy.org/critical-digital-pedagogy-definition/</a:t>
            </a:r>
            <a:r>
              <a:rPr lang="en-US" dirty="0"/>
              <a:t>  </a:t>
            </a:r>
          </a:p>
        </p:txBody>
      </p:sp>
      <p:sp>
        <p:nvSpPr>
          <p:cNvPr id="7" name="TextBox 6">
            <a:extLst>
              <a:ext uri="{FF2B5EF4-FFF2-40B4-BE49-F238E27FC236}">
                <a16:creationId xmlns:a16="http://schemas.microsoft.com/office/drawing/2014/main" id="{6A1E34E6-18E2-4033-AFDD-75B3513FBF4E}"/>
              </a:ext>
            </a:extLst>
          </p:cNvPr>
          <p:cNvSpPr txBox="1"/>
          <p:nvPr/>
        </p:nvSpPr>
        <p:spPr>
          <a:xfrm>
            <a:off x="838201" y="1825625"/>
            <a:ext cx="5083097" cy="3108543"/>
          </a:xfrm>
          <a:prstGeom prst="rect">
            <a:avLst/>
          </a:prstGeom>
          <a:noFill/>
        </p:spPr>
        <p:txBody>
          <a:bodyPr wrap="square">
            <a:spAutoFit/>
          </a:bodyPr>
          <a:lstStyle/>
          <a:p>
            <a:r>
              <a:rPr lang="en-US" sz="2800" dirty="0"/>
              <a:t>Critical:</a:t>
            </a:r>
          </a:p>
          <a:p>
            <a:pPr marL="230400" indent="-230400">
              <a:buFont typeface="Arial" panose="020B0604020202020204" pitchFamily="34" charset="0"/>
              <a:buChar char="•"/>
            </a:pPr>
            <a:r>
              <a:rPr lang="en-US" sz="2800" dirty="0"/>
              <a:t> as in mission-critical;</a:t>
            </a:r>
          </a:p>
          <a:p>
            <a:pPr marL="230400" indent="-230400">
              <a:buFont typeface="Arial" panose="020B0604020202020204" pitchFamily="34" charset="0"/>
              <a:buChar char="•"/>
            </a:pPr>
            <a:r>
              <a:rPr lang="en-US" sz="2800" dirty="0"/>
              <a:t> as in literary criticism</a:t>
            </a:r>
          </a:p>
          <a:p>
            <a:pPr marL="230400" indent="-230400">
              <a:buFont typeface="Arial" panose="020B0604020202020204" pitchFamily="34" charset="0"/>
              <a:buChar char="•"/>
            </a:pPr>
            <a:r>
              <a:rPr lang="en-US" sz="2800" dirty="0"/>
              <a:t> as in reflective and nuanced</a:t>
            </a:r>
          </a:p>
          <a:p>
            <a:pPr marL="230400" indent="-230400">
              <a:buFont typeface="Arial" panose="020B0604020202020204" pitchFamily="34" charset="0"/>
              <a:buChar char="•"/>
            </a:pPr>
            <a:r>
              <a:rPr lang="en-US" sz="2800" dirty="0"/>
              <a:t> as in criticizing impediments</a:t>
            </a:r>
          </a:p>
          <a:p>
            <a:pPr marL="230400" indent="-230400">
              <a:buFont typeface="Arial" panose="020B0604020202020204" pitchFamily="34" charset="0"/>
              <a:buChar char="•"/>
            </a:pPr>
            <a:r>
              <a:rPr lang="en-US" sz="2800" dirty="0"/>
              <a:t> as a disciplinary approach</a:t>
            </a:r>
          </a:p>
          <a:p>
            <a:endParaRPr lang="en-US" sz="2800" dirty="0"/>
          </a:p>
        </p:txBody>
      </p:sp>
      <p:pic>
        <p:nvPicPr>
          <p:cNvPr id="9" name="Picture 8">
            <a:extLst>
              <a:ext uri="{FF2B5EF4-FFF2-40B4-BE49-F238E27FC236}">
                <a16:creationId xmlns:a16="http://schemas.microsoft.com/office/drawing/2014/main" id="{8F1FC400-2EDA-4130-BF88-3A6D75F5A075}"/>
              </a:ext>
            </a:extLst>
          </p:cNvPr>
          <p:cNvPicPr>
            <a:picLocks noChangeAspect="1"/>
          </p:cNvPicPr>
          <p:nvPr/>
        </p:nvPicPr>
        <p:blipFill>
          <a:blip r:embed="rId4"/>
          <a:stretch>
            <a:fillRect/>
          </a:stretch>
        </p:blipFill>
        <p:spPr>
          <a:xfrm>
            <a:off x="6096000" y="1690688"/>
            <a:ext cx="3594382" cy="1855400"/>
          </a:xfrm>
          <a:prstGeom prst="rect">
            <a:avLst/>
          </a:prstGeom>
        </p:spPr>
      </p:pic>
    </p:spTree>
    <p:extLst>
      <p:ext uri="{BB962C8B-B14F-4D97-AF65-F5344CB8AC3E}">
        <p14:creationId xmlns:p14="http://schemas.microsoft.com/office/powerpoint/2010/main" val="2070994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5C82-73D2-4AC5-9881-D4AC49AE6AEE}"/>
              </a:ext>
            </a:extLst>
          </p:cNvPr>
          <p:cNvSpPr>
            <a:spLocks noGrp="1"/>
          </p:cNvSpPr>
          <p:nvPr>
            <p:ph type="title"/>
          </p:nvPr>
        </p:nvSpPr>
        <p:spPr/>
        <p:txBody>
          <a:bodyPr/>
          <a:lstStyle/>
          <a:p>
            <a:r>
              <a:rPr lang="en-CA" dirty="0"/>
              <a:t>Practice</a:t>
            </a:r>
            <a:endParaRPr lang="en-US" dirty="0"/>
          </a:p>
        </p:txBody>
      </p:sp>
      <p:sp>
        <p:nvSpPr>
          <p:cNvPr id="3" name="Content Placeholder 2">
            <a:extLst>
              <a:ext uri="{FF2B5EF4-FFF2-40B4-BE49-F238E27FC236}">
                <a16:creationId xmlns:a16="http://schemas.microsoft.com/office/drawing/2014/main" id="{94A95449-E2EA-474A-8E39-E5034A4E82EF}"/>
              </a:ext>
            </a:extLst>
          </p:cNvPr>
          <p:cNvSpPr>
            <a:spLocks noGrp="1"/>
          </p:cNvSpPr>
          <p:nvPr>
            <p:ph idx="1"/>
          </p:nvPr>
        </p:nvSpPr>
        <p:spPr>
          <a:xfrm>
            <a:off x="838200" y="1825625"/>
            <a:ext cx="5607205" cy="4351338"/>
          </a:xfrm>
        </p:spPr>
        <p:txBody>
          <a:bodyPr/>
          <a:lstStyle/>
          <a:p>
            <a:r>
              <a:rPr lang="en-CA" dirty="0"/>
              <a:t>Attitudes and mentalities are shaped by experience – there’s lots of evidence for this</a:t>
            </a:r>
          </a:p>
          <a:p>
            <a:r>
              <a:rPr lang="en-CA" dirty="0"/>
              <a:t>Training programs don’t just teach knowledge or skills, but “shape minds”</a:t>
            </a:r>
          </a:p>
          <a:p>
            <a:r>
              <a:rPr lang="en-CA" dirty="0"/>
              <a:t>E.g. community service, but “</a:t>
            </a:r>
            <a:r>
              <a:rPr lang="en-US" dirty="0"/>
              <a:t>with people who can demonstrate caring.”</a:t>
            </a:r>
            <a:endParaRPr lang="en-CA" dirty="0"/>
          </a:p>
          <a:p>
            <a:endParaRPr lang="en-CA" dirty="0"/>
          </a:p>
        </p:txBody>
      </p:sp>
      <p:pic>
        <p:nvPicPr>
          <p:cNvPr id="5" name="Picture 4">
            <a:extLst>
              <a:ext uri="{FF2B5EF4-FFF2-40B4-BE49-F238E27FC236}">
                <a16:creationId xmlns:a16="http://schemas.microsoft.com/office/drawing/2014/main" id="{38B3164C-5279-4E2B-9AD9-B0B57C582BA2}"/>
              </a:ext>
            </a:extLst>
          </p:cNvPr>
          <p:cNvPicPr>
            <a:picLocks noChangeAspect="1"/>
          </p:cNvPicPr>
          <p:nvPr/>
        </p:nvPicPr>
        <p:blipFill>
          <a:blip r:embed="rId2"/>
          <a:stretch>
            <a:fillRect/>
          </a:stretch>
        </p:blipFill>
        <p:spPr>
          <a:xfrm>
            <a:off x="6690726" y="1825625"/>
            <a:ext cx="5077534" cy="3753374"/>
          </a:xfrm>
          <a:prstGeom prst="rect">
            <a:avLst/>
          </a:prstGeom>
        </p:spPr>
      </p:pic>
      <p:sp>
        <p:nvSpPr>
          <p:cNvPr id="7" name="TextBox 6">
            <a:extLst>
              <a:ext uri="{FF2B5EF4-FFF2-40B4-BE49-F238E27FC236}">
                <a16:creationId xmlns:a16="http://schemas.microsoft.com/office/drawing/2014/main" id="{95CFEE0F-91FA-4B2E-A296-625AC70E6FFF}"/>
              </a:ext>
            </a:extLst>
          </p:cNvPr>
          <p:cNvSpPr txBox="1"/>
          <p:nvPr/>
        </p:nvSpPr>
        <p:spPr>
          <a:xfrm>
            <a:off x="838200" y="5988734"/>
            <a:ext cx="10515600" cy="369332"/>
          </a:xfrm>
          <a:prstGeom prst="rect">
            <a:avLst/>
          </a:prstGeom>
          <a:noFill/>
        </p:spPr>
        <p:txBody>
          <a:bodyPr wrap="square">
            <a:spAutoFit/>
          </a:bodyPr>
          <a:lstStyle/>
          <a:p>
            <a:r>
              <a:rPr lang="en-US" dirty="0">
                <a:hlinkClick r:id="rId3"/>
              </a:rPr>
              <a:t>https://rm.coe.int/prems-008318-gbr-2508-reference-framework-of-competences-vol-1-8573-co/16807bc66c</a:t>
            </a:r>
            <a:r>
              <a:rPr lang="en-US" dirty="0"/>
              <a:t> </a:t>
            </a:r>
          </a:p>
        </p:txBody>
      </p:sp>
    </p:spTree>
    <p:extLst>
      <p:ext uri="{BB962C8B-B14F-4D97-AF65-F5344CB8AC3E}">
        <p14:creationId xmlns:p14="http://schemas.microsoft.com/office/powerpoint/2010/main" val="204402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DD52-42FA-4505-B9A9-62ABBE01C0BD}"/>
              </a:ext>
            </a:extLst>
          </p:cNvPr>
          <p:cNvSpPr>
            <a:spLocks noGrp="1"/>
          </p:cNvSpPr>
          <p:nvPr>
            <p:ph type="title"/>
          </p:nvPr>
        </p:nvSpPr>
        <p:spPr/>
        <p:txBody>
          <a:bodyPr/>
          <a:lstStyle/>
          <a:p>
            <a:r>
              <a:rPr lang="en-CA" dirty="0"/>
              <a:t>Confirmation</a:t>
            </a:r>
            <a:endParaRPr lang="en-US" dirty="0"/>
          </a:p>
        </p:txBody>
      </p:sp>
      <p:sp>
        <p:nvSpPr>
          <p:cNvPr id="3" name="Content Placeholder 2">
            <a:extLst>
              <a:ext uri="{FF2B5EF4-FFF2-40B4-BE49-F238E27FC236}">
                <a16:creationId xmlns:a16="http://schemas.microsoft.com/office/drawing/2014/main" id="{F55655FB-250B-496C-9169-DDF76BA6508A}"/>
              </a:ext>
            </a:extLst>
          </p:cNvPr>
          <p:cNvSpPr>
            <a:spLocks noGrp="1"/>
          </p:cNvSpPr>
          <p:nvPr>
            <p:ph idx="1"/>
          </p:nvPr>
        </p:nvSpPr>
        <p:spPr>
          <a:xfrm>
            <a:off x="838200" y="3813717"/>
            <a:ext cx="10515600" cy="2363246"/>
          </a:xfrm>
        </p:spPr>
        <p:txBody>
          <a:bodyPr>
            <a:normAutofit/>
          </a:bodyPr>
          <a:lstStyle/>
          <a:p>
            <a:r>
              <a:rPr lang="en-US" dirty="0"/>
              <a:t>Martin Buber (1965) describes confirmation as an act of affirming and encouraging the best in others. (</a:t>
            </a:r>
            <a:r>
              <a:rPr lang="en-US" dirty="0" err="1"/>
              <a:t>Noddings</a:t>
            </a:r>
            <a:r>
              <a:rPr lang="en-US" dirty="0"/>
              <a:t>, 2005, p. 25)</a:t>
            </a:r>
          </a:p>
          <a:p>
            <a:r>
              <a:rPr lang="en-US" dirty="0"/>
              <a:t>“We do not set up a single ideal or set of expectations for everyone to meet, but we identify something admirable, or at least acceptable, struggling to emerge in each person we encounter.” (p.25)</a:t>
            </a:r>
          </a:p>
        </p:txBody>
      </p:sp>
      <p:pic>
        <p:nvPicPr>
          <p:cNvPr id="5" name="Picture 4">
            <a:extLst>
              <a:ext uri="{FF2B5EF4-FFF2-40B4-BE49-F238E27FC236}">
                <a16:creationId xmlns:a16="http://schemas.microsoft.com/office/drawing/2014/main" id="{537DE03F-DE1F-4977-AAC3-C6A85053367D}"/>
              </a:ext>
            </a:extLst>
          </p:cNvPr>
          <p:cNvPicPr>
            <a:picLocks noChangeAspect="1"/>
          </p:cNvPicPr>
          <p:nvPr/>
        </p:nvPicPr>
        <p:blipFill>
          <a:blip r:embed="rId2"/>
          <a:stretch>
            <a:fillRect/>
          </a:stretch>
        </p:blipFill>
        <p:spPr>
          <a:xfrm>
            <a:off x="1078094" y="1257012"/>
            <a:ext cx="9612066" cy="2448267"/>
          </a:xfrm>
          <a:prstGeom prst="rect">
            <a:avLst/>
          </a:prstGeom>
        </p:spPr>
      </p:pic>
      <p:sp>
        <p:nvSpPr>
          <p:cNvPr id="6" name="Rectangle 5">
            <a:extLst>
              <a:ext uri="{FF2B5EF4-FFF2-40B4-BE49-F238E27FC236}">
                <a16:creationId xmlns:a16="http://schemas.microsoft.com/office/drawing/2014/main" id="{1975125C-30D4-48F8-AA39-F88787D0F5F6}"/>
              </a:ext>
            </a:extLst>
          </p:cNvPr>
          <p:cNvSpPr/>
          <p:nvPr/>
        </p:nvSpPr>
        <p:spPr>
          <a:xfrm>
            <a:off x="7895063" y="2910468"/>
            <a:ext cx="2955074"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782D26-247A-43C2-ADF0-399759C87EA6}"/>
              </a:ext>
            </a:extLst>
          </p:cNvPr>
          <p:cNvSpPr txBox="1"/>
          <p:nvPr/>
        </p:nvSpPr>
        <p:spPr>
          <a:xfrm>
            <a:off x="838200" y="6176150"/>
            <a:ext cx="9387468" cy="369332"/>
          </a:xfrm>
          <a:prstGeom prst="rect">
            <a:avLst/>
          </a:prstGeom>
          <a:noFill/>
        </p:spPr>
        <p:txBody>
          <a:bodyPr wrap="square">
            <a:spAutoFit/>
          </a:bodyPr>
          <a:lstStyle/>
          <a:p>
            <a:r>
              <a:rPr lang="en-US" dirty="0"/>
              <a:t>Image: </a:t>
            </a:r>
            <a:r>
              <a:rPr lang="en-US" dirty="0">
                <a:hlinkClick r:id="rId3"/>
              </a:rPr>
              <a:t>https://www.innerrainbowproject.com/108-positive-affirmations-empower-girls/</a:t>
            </a:r>
            <a:r>
              <a:rPr lang="en-US" dirty="0"/>
              <a:t> </a:t>
            </a:r>
          </a:p>
        </p:txBody>
      </p:sp>
    </p:spTree>
    <p:extLst>
      <p:ext uri="{BB962C8B-B14F-4D97-AF65-F5344CB8AC3E}">
        <p14:creationId xmlns:p14="http://schemas.microsoft.com/office/powerpoint/2010/main" val="2622380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A42F-2A05-4B12-BA16-F05BC1AA0C84}"/>
              </a:ext>
            </a:extLst>
          </p:cNvPr>
          <p:cNvSpPr>
            <a:spLocks noGrp="1"/>
          </p:cNvSpPr>
          <p:nvPr>
            <p:ph type="title"/>
          </p:nvPr>
        </p:nvSpPr>
        <p:spPr/>
        <p:txBody>
          <a:bodyPr/>
          <a:lstStyle/>
          <a:p>
            <a:r>
              <a:rPr lang="en-CA" dirty="0"/>
              <a:t>Thinking With Care</a:t>
            </a:r>
            <a:endParaRPr lang="en-US" dirty="0"/>
          </a:p>
        </p:txBody>
      </p:sp>
      <p:sp>
        <p:nvSpPr>
          <p:cNvPr id="3" name="Content Placeholder 2">
            <a:extLst>
              <a:ext uri="{FF2B5EF4-FFF2-40B4-BE49-F238E27FC236}">
                <a16:creationId xmlns:a16="http://schemas.microsoft.com/office/drawing/2014/main" id="{D378AEFB-76D7-49B3-91A5-E56D03893A17}"/>
              </a:ext>
            </a:extLst>
          </p:cNvPr>
          <p:cNvSpPr>
            <a:spLocks noGrp="1"/>
          </p:cNvSpPr>
          <p:nvPr>
            <p:ph idx="1"/>
          </p:nvPr>
        </p:nvSpPr>
        <p:spPr/>
        <p:txBody>
          <a:bodyPr>
            <a:normAutofit/>
          </a:bodyPr>
          <a:lstStyle/>
          <a:p>
            <a:pPr marL="0" indent="0">
              <a:buNone/>
            </a:pPr>
            <a:r>
              <a:rPr lang="en-US" dirty="0"/>
              <a:t>Relations of thinking and knowing require care and affect how we care. C.f. Donna Haraway’s relational ontology:</a:t>
            </a:r>
          </a:p>
          <a:p>
            <a:pPr lvl="1"/>
            <a:r>
              <a:rPr lang="en-US" i="1" dirty="0"/>
              <a:t>Thinking-with</a:t>
            </a:r>
            <a:r>
              <a:rPr lang="en-US" dirty="0"/>
              <a:t>:</a:t>
            </a:r>
            <a:r>
              <a:rPr lang="en-US" i="1" dirty="0"/>
              <a:t> </a:t>
            </a:r>
            <a:r>
              <a:rPr lang="en-US" dirty="0"/>
              <a:t>thinking with many people, beings, and things; it is thinking in a populated world. “the embeddedness of thought in the worlds one cares for.”</a:t>
            </a:r>
          </a:p>
          <a:p>
            <a:pPr lvl="2"/>
            <a:r>
              <a:rPr lang="en-US" dirty="0"/>
              <a:t>in the late 1990s… Haraway surprised a room’s expectant audience by articulating her keynote around stories of personal care for her dog Cayenne. P. 77 </a:t>
            </a:r>
          </a:p>
          <a:p>
            <a:pPr lvl="1"/>
            <a:r>
              <a:rPr lang="en-US" i="1" dirty="0"/>
              <a:t>Dissenting-Within</a:t>
            </a:r>
            <a:r>
              <a:rPr lang="en-US" dirty="0"/>
              <a:t>: “Relationality is all there is, but this does not mean a world without conflict or dissension.” p. 78</a:t>
            </a:r>
          </a:p>
          <a:p>
            <a:pPr lvl="1"/>
            <a:r>
              <a:rPr lang="en-US" i="1" dirty="0"/>
              <a:t>Thinking-for</a:t>
            </a:r>
            <a:r>
              <a:rPr lang="en-US" dirty="0"/>
              <a:t>: “a commitment to value knowledge generated through any context of subjugation.” p. 84</a:t>
            </a:r>
            <a:endParaRPr lang="en-US" i="1" dirty="0"/>
          </a:p>
        </p:txBody>
      </p:sp>
      <p:sp>
        <p:nvSpPr>
          <p:cNvPr id="5" name="TextBox 4">
            <a:extLst>
              <a:ext uri="{FF2B5EF4-FFF2-40B4-BE49-F238E27FC236}">
                <a16:creationId xmlns:a16="http://schemas.microsoft.com/office/drawing/2014/main" id="{7A37CB43-887A-405D-A02C-E53D3B18773B}"/>
              </a:ext>
            </a:extLst>
          </p:cNvPr>
          <p:cNvSpPr txBox="1"/>
          <p:nvPr/>
        </p:nvSpPr>
        <p:spPr>
          <a:xfrm>
            <a:off x="838200" y="5715298"/>
            <a:ext cx="9304421" cy="923330"/>
          </a:xfrm>
          <a:prstGeom prst="rect">
            <a:avLst/>
          </a:prstGeom>
          <a:noFill/>
        </p:spPr>
        <p:txBody>
          <a:bodyPr wrap="square">
            <a:spAutoFit/>
          </a:bodyPr>
          <a:lstStyle/>
          <a:p>
            <a:r>
              <a:rPr lang="en-US" dirty="0"/>
              <a:t>María Puig de la </a:t>
            </a:r>
            <a:r>
              <a:rPr lang="en-US" dirty="0" err="1"/>
              <a:t>Bellacasa</a:t>
            </a:r>
            <a:r>
              <a:rPr lang="en-US" dirty="0"/>
              <a:t> (2017) Matters of Care.  </a:t>
            </a:r>
            <a:r>
              <a:rPr lang="en-US" dirty="0">
                <a:hlinkClick r:id="rId2"/>
              </a:rPr>
              <a:t>https://syllabus.pirate.care/library/Maria%20Puig%20de%20La%20Bellacasa/Matters%20of%20Care%20(171)/Matters%20of%20Care%20-%20Maria%20Puig%20de%20La%20Bellacasa.pdf</a:t>
            </a:r>
            <a:r>
              <a:rPr lang="en-US" dirty="0"/>
              <a:t> </a:t>
            </a:r>
          </a:p>
        </p:txBody>
      </p:sp>
    </p:spTree>
    <p:extLst>
      <p:ext uri="{BB962C8B-B14F-4D97-AF65-F5344CB8AC3E}">
        <p14:creationId xmlns:p14="http://schemas.microsoft.com/office/powerpoint/2010/main" val="1618681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41122-C87E-4900-8BD6-566EC0485920}"/>
              </a:ext>
            </a:extLst>
          </p:cNvPr>
          <p:cNvSpPr>
            <a:spLocks noGrp="1"/>
          </p:cNvSpPr>
          <p:nvPr>
            <p:ph type="title"/>
          </p:nvPr>
        </p:nvSpPr>
        <p:spPr/>
        <p:txBody>
          <a:bodyPr/>
          <a:lstStyle/>
          <a:p>
            <a:r>
              <a:rPr lang="en-CA" dirty="0"/>
              <a:t>Inclusion</a:t>
            </a:r>
            <a:endParaRPr lang="en-US" dirty="0"/>
          </a:p>
        </p:txBody>
      </p:sp>
      <p:sp>
        <p:nvSpPr>
          <p:cNvPr id="3" name="Content Placeholder 2">
            <a:extLst>
              <a:ext uri="{FF2B5EF4-FFF2-40B4-BE49-F238E27FC236}">
                <a16:creationId xmlns:a16="http://schemas.microsoft.com/office/drawing/2014/main" id="{18D782D7-0050-4D1D-9229-894D3F1DCA17}"/>
              </a:ext>
            </a:extLst>
          </p:cNvPr>
          <p:cNvSpPr>
            <a:spLocks noGrp="1"/>
          </p:cNvSpPr>
          <p:nvPr>
            <p:ph idx="1"/>
          </p:nvPr>
        </p:nvSpPr>
        <p:spPr/>
        <p:txBody>
          <a:bodyPr/>
          <a:lstStyle/>
          <a:p>
            <a:pPr marL="0" indent="0">
              <a:buNone/>
            </a:pPr>
            <a:r>
              <a:rPr lang="en-US" dirty="0"/>
              <a:t>Social inclusion is defined as “the process of improving the terms on which individuals and groups take part in society—improving the ability, opportunity, and dignity of those disadvantaged on the basis of their identity” (World Bank 2019). </a:t>
            </a:r>
          </a:p>
          <a:p>
            <a:endParaRPr lang="en-US" dirty="0"/>
          </a:p>
        </p:txBody>
      </p:sp>
      <p:pic>
        <p:nvPicPr>
          <p:cNvPr id="5" name="Picture 4" descr="Diagram, bubble chart&#10;&#10;Description automatically generated with medium confidence">
            <a:extLst>
              <a:ext uri="{FF2B5EF4-FFF2-40B4-BE49-F238E27FC236}">
                <a16:creationId xmlns:a16="http://schemas.microsoft.com/office/drawing/2014/main" id="{C6297C5C-6904-489A-8926-0CE55D5BB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656" y="3616937"/>
            <a:ext cx="9452317" cy="2363079"/>
          </a:xfrm>
          <a:prstGeom prst="rect">
            <a:avLst/>
          </a:prstGeom>
        </p:spPr>
      </p:pic>
      <p:sp>
        <p:nvSpPr>
          <p:cNvPr id="7" name="TextBox 6">
            <a:extLst>
              <a:ext uri="{FF2B5EF4-FFF2-40B4-BE49-F238E27FC236}">
                <a16:creationId xmlns:a16="http://schemas.microsoft.com/office/drawing/2014/main" id="{EF13B400-F104-4F82-9943-0BB45F7E4983}"/>
              </a:ext>
            </a:extLst>
          </p:cNvPr>
          <p:cNvSpPr txBox="1"/>
          <p:nvPr/>
        </p:nvSpPr>
        <p:spPr>
          <a:xfrm>
            <a:off x="838200" y="5952271"/>
            <a:ext cx="10725615" cy="369332"/>
          </a:xfrm>
          <a:prstGeom prst="rect">
            <a:avLst/>
          </a:prstGeom>
          <a:noFill/>
        </p:spPr>
        <p:txBody>
          <a:bodyPr wrap="square">
            <a:spAutoFit/>
          </a:bodyPr>
          <a:lstStyle/>
          <a:p>
            <a:r>
              <a:rPr lang="en-US" dirty="0"/>
              <a:t>Ontario: Statement of Inclusion Principles </a:t>
            </a:r>
            <a:r>
              <a:rPr lang="en-US" dirty="0">
                <a:hlinkClick r:id="rId3"/>
              </a:rPr>
              <a:t>https://www.inclusionontario.ca/what-is-inclusion.html</a:t>
            </a:r>
            <a:endParaRPr lang="en-US" dirty="0"/>
          </a:p>
        </p:txBody>
      </p:sp>
    </p:spTree>
    <p:extLst>
      <p:ext uri="{BB962C8B-B14F-4D97-AF65-F5344CB8AC3E}">
        <p14:creationId xmlns:p14="http://schemas.microsoft.com/office/powerpoint/2010/main" val="68078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AD92-4D57-4338-8F73-AB3178B0F8F4}"/>
              </a:ext>
            </a:extLst>
          </p:cNvPr>
          <p:cNvSpPr>
            <a:spLocks noGrp="1"/>
          </p:cNvSpPr>
          <p:nvPr>
            <p:ph type="title"/>
          </p:nvPr>
        </p:nvSpPr>
        <p:spPr/>
        <p:txBody>
          <a:bodyPr/>
          <a:lstStyle/>
          <a:p>
            <a:r>
              <a:rPr lang="en-CA" dirty="0"/>
              <a:t>(Some) Dimensions of Care</a:t>
            </a:r>
            <a:endParaRPr lang="en-US" dirty="0"/>
          </a:p>
        </p:txBody>
      </p:sp>
      <p:sp>
        <p:nvSpPr>
          <p:cNvPr id="3" name="Content Placeholder 2">
            <a:extLst>
              <a:ext uri="{FF2B5EF4-FFF2-40B4-BE49-F238E27FC236}">
                <a16:creationId xmlns:a16="http://schemas.microsoft.com/office/drawing/2014/main" id="{1F09D255-9603-4C6F-9862-D735ABEF501F}"/>
              </a:ext>
            </a:extLst>
          </p:cNvPr>
          <p:cNvSpPr>
            <a:spLocks noGrp="1"/>
          </p:cNvSpPr>
          <p:nvPr>
            <p:ph idx="1"/>
          </p:nvPr>
        </p:nvSpPr>
        <p:spPr/>
        <p:txBody>
          <a:bodyPr/>
          <a:lstStyle/>
          <a:p>
            <a:r>
              <a:rPr lang="en-CA" dirty="0"/>
              <a:t>Empathy</a:t>
            </a:r>
          </a:p>
          <a:p>
            <a:r>
              <a:rPr lang="en-CA" dirty="0"/>
              <a:t>Social Justice</a:t>
            </a:r>
          </a:p>
          <a:p>
            <a:r>
              <a:rPr lang="en-CA" dirty="0"/>
              <a:t>Equity</a:t>
            </a:r>
          </a:p>
          <a:p>
            <a:r>
              <a:rPr lang="en-CA" dirty="0"/>
              <a:t>Cultural Responsiveness</a:t>
            </a:r>
          </a:p>
          <a:p>
            <a:r>
              <a:rPr lang="en-CA" dirty="0"/>
              <a:t>Inclusion</a:t>
            </a:r>
          </a:p>
          <a:p>
            <a:r>
              <a:rPr lang="en-CA" dirty="0"/>
              <a:t>Empowerment</a:t>
            </a:r>
            <a:endParaRPr lang="en-US" dirty="0"/>
          </a:p>
        </p:txBody>
      </p:sp>
      <p:pic>
        <p:nvPicPr>
          <p:cNvPr id="15" name="Picture 14" descr="A picture containing text, electronics, keyboard&#10;&#10;Description automatically generated">
            <a:extLst>
              <a:ext uri="{FF2B5EF4-FFF2-40B4-BE49-F238E27FC236}">
                <a16:creationId xmlns:a16="http://schemas.microsoft.com/office/drawing/2014/main" id="{DA9C41BD-E7F6-4050-B9F5-02EE136FC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131" y="1750158"/>
            <a:ext cx="5585188" cy="3357684"/>
          </a:xfrm>
          <a:prstGeom prst="rect">
            <a:avLst/>
          </a:prstGeom>
        </p:spPr>
      </p:pic>
      <p:sp>
        <p:nvSpPr>
          <p:cNvPr id="17" name="TextBox 16">
            <a:extLst>
              <a:ext uri="{FF2B5EF4-FFF2-40B4-BE49-F238E27FC236}">
                <a16:creationId xmlns:a16="http://schemas.microsoft.com/office/drawing/2014/main" id="{A96621F7-B29B-4E1F-8944-9D6FBFBBB4BB}"/>
              </a:ext>
            </a:extLst>
          </p:cNvPr>
          <p:cNvSpPr txBox="1"/>
          <p:nvPr/>
        </p:nvSpPr>
        <p:spPr>
          <a:xfrm>
            <a:off x="4125414" y="5569545"/>
            <a:ext cx="6266905" cy="923330"/>
          </a:xfrm>
          <a:prstGeom prst="rect">
            <a:avLst/>
          </a:prstGeom>
          <a:noFill/>
        </p:spPr>
        <p:txBody>
          <a:bodyPr wrap="square">
            <a:spAutoFit/>
          </a:bodyPr>
          <a:lstStyle/>
          <a:p>
            <a:pPr algn="r"/>
            <a:r>
              <a:rPr lang="en-US" dirty="0" err="1"/>
              <a:t>Kuis</a:t>
            </a:r>
            <a:r>
              <a:rPr lang="en-US" dirty="0"/>
              <a:t>, </a:t>
            </a:r>
            <a:r>
              <a:rPr lang="en-US" dirty="0" err="1"/>
              <a:t>Hesselink</a:t>
            </a:r>
            <a:r>
              <a:rPr lang="en-US" dirty="0"/>
              <a:t>, </a:t>
            </a:r>
            <a:r>
              <a:rPr lang="en-US" dirty="0" err="1"/>
              <a:t>Goossensen</a:t>
            </a:r>
            <a:r>
              <a:rPr lang="en-US" dirty="0"/>
              <a:t>, 2013 </a:t>
            </a:r>
            <a:r>
              <a:rPr lang="en-US" dirty="0">
                <a:hlinkClick r:id="rId3"/>
              </a:rPr>
              <a:t>https://www.researchgate.net/publication/257535862_Can_quality_from_a_care_ethical_perspective_be_assessed_A_review</a:t>
            </a:r>
            <a:r>
              <a:rPr lang="en-US" dirty="0"/>
              <a:t> </a:t>
            </a:r>
          </a:p>
        </p:txBody>
      </p:sp>
    </p:spTree>
    <p:extLst>
      <p:ext uri="{BB962C8B-B14F-4D97-AF65-F5344CB8AC3E}">
        <p14:creationId xmlns:p14="http://schemas.microsoft.com/office/powerpoint/2010/main" val="35096935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4CD4534-5487-4CC0-9BF1-5D240E3FD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14"/>
            <a:ext cx="4207959" cy="2925769"/>
          </a:xfrm>
          <a:prstGeom prst="rect">
            <a:avLst/>
          </a:prstGeom>
        </p:spPr>
      </p:pic>
      <p:sp>
        <p:nvSpPr>
          <p:cNvPr id="2" name="Title 1">
            <a:extLst>
              <a:ext uri="{FF2B5EF4-FFF2-40B4-BE49-F238E27FC236}">
                <a16:creationId xmlns:a16="http://schemas.microsoft.com/office/drawing/2014/main" id="{86AA6341-5068-4B93-B2BE-E3E0D1DD31B5}"/>
              </a:ext>
            </a:extLst>
          </p:cNvPr>
          <p:cNvSpPr>
            <a:spLocks noGrp="1"/>
          </p:cNvSpPr>
          <p:nvPr>
            <p:ph type="title"/>
          </p:nvPr>
        </p:nvSpPr>
        <p:spPr/>
        <p:txBody>
          <a:bodyPr/>
          <a:lstStyle/>
          <a:p>
            <a:r>
              <a:rPr lang="en-CA" dirty="0"/>
              <a:t>And Exclusion</a:t>
            </a:r>
            <a:endParaRPr lang="en-US" dirty="0"/>
          </a:p>
        </p:txBody>
      </p:sp>
      <p:sp>
        <p:nvSpPr>
          <p:cNvPr id="3" name="Content Placeholder 2">
            <a:extLst>
              <a:ext uri="{FF2B5EF4-FFF2-40B4-BE49-F238E27FC236}">
                <a16:creationId xmlns:a16="http://schemas.microsoft.com/office/drawing/2014/main" id="{28791D85-F4CB-401A-AF86-6207C7741349}"/>
              </a:ext>
            </a:extLst>
          </p:cNvPr>
          <p:cNvSpPr>
            <a:spLocks noGrp="1"/>
          </p:cNvSpPr>
          <p:nvPr>
            <p:ph idx="1"/>
          </p:nvPr>
        </p:nvSpPr>
        <p:spPr>
          <a:xfrm>
            <a:off x="3635298" y="1825625"/>
            <a:ext cx="7718502" cy="4351338"/>
          </a:xfrm>
        </p:spPr>
        <p:txBody>
          <a:bodyPr/>
          <a:lstStyle/>
          <a:p>
            <a:pPr marL="0" indent="0">
              <a:buNone/>
            </a:pPr>
            <a:r>
              <a:rPr lang="en-US" dirty="0"/>
              <a:t>Disadvantaged groups are potentially excluded because of their “socio-economic status, culture (including indigenous cultures), linguistic group, religion, geography (rural and remote/isolated), gender, sexual orientation, age (including youth and old age), physical and mental health/ability, and status with regard to unemployment, homelessness and incarceration” (Gidley et al. 2010: 1).</a:t>
            </a:r>
          </a:p>
          <a:p>
            <a:endParaRPr lang="en-US" dirty="0"/>
          </a:p>
        </p:txBody>
      </p:sp>
      <p:sp>
        <p:nvSpPr>
          <p:cNvPr id="5" name="TextBox 4">
            <a:extLst>
              <a:ext uri="{FF2B5EF4-FFF2-40B4-BE49-F238E27FC236}">
                <a16:creationId xmlns:a16="http://schemas.microsoft.com/office/drawing/2014/main" id="{E83BDDC2-6DDC-4EC6-8B5D-22E77614531E}"/>
              </a:ext>
            </a:extLst>
          </p:cNvPr>
          <p:cNvSpPr txBox="1"/>
          <p:nvPr/>
        </p:nvSpPr>
        <p:spPr>
          <a:xfrm>
            <a:off x="838200" y="5204510"/>
            <a:ext cx="9724792" cy="1292662"/>
          </a:xfrm>
          <a:prstGeom prst="rect">
            <a:avLst/>
          </a:prstGeom>
          <a:noFill/>
        </p:spPr>
        <p:txBody>
          <a:bodyPr wrap="square">
            <a:spAutoFit/>
          </a:bodyPr>
          <a:lstStyle/>
          <a:p>
            <a:r>
              <a:rPr lang="en-US" sz="1800" dirty="0">
                <a:hlinkClick r:id="rId3"/>
              </a:rPr>
              <a:t>https://www.researchgate.net/publication/228674646_From_Access_to_Success_An_Integrated_Approach_to_Quality_Higher_Education_Informed_by_Social_Inclusion_Theory_and_Practice</a:t>
            </a:r>
            <a:r>
              <a:rPr lang="en-US" sz="1800" dirty="0"/>
              <a:t>  </a:t>
            </a:r>
            <a:endParaRPr lang="en-US" dirty="0"/>
          </a:p>
          <a:p>
            <a:endParaRPr lang="en-US" sz="600" dirty="0"/>
          </a:p>
          <a:p>
            <a:r>
              <a:rPr lang="en-US" dirty="0"/>
              <a:t>Exclusion, Gender and Education </a:t>
            </a:r>
            <a:r>
              <a:rPr lang="en-US" dirty="0">
                <a:hlinkClick r:id="rId4"/>
              </a:rPr>
              <a:t>https://www.cgdev.org/sites/default/files/9781933286228-Lewis-Lockheed-exclusion.pdf</a:t>
            </a:r>
            <a:r>
              <a:rPr lang="en-US" dirty="0"/>
              <a:t>   </a:t>
            </a:r>
          </a:p>
        </p:txBody>
      </p:sp>
    </p:spTree>
    <p:extLst>
      <p:ext uri="{BB962C8B-B14F-4D97-AF65-F5344CB8AC3E}">
        <p14:creationId xmlns:p14="http://schemas.microsoft.com/office/powerpoint/2010/main" val="3820921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42BB5-A6B0-4A2B-B93B-6CEDC5F1882C}"/>
              </a:ext>
            </a:extLst>
          </p:cNvPr>
          <p:cNvSpPr>
            <a:spLocks noGrp="1"/>
          </p:cNvSpPr>
          <p:nvPr>
            <p:ph type="title"/>
          </p:nvPr>
        </p:nvSpPr>
        <p:spPr/>
        <p:txBody>
          <a:bodyPr/>
          <a:lstStyle/>
          <a:p>
            <a:r>
              <a:rPr lang="en-CA" dirty="0"/>
              <a:t>Love</a:t>
            </a:r>
            <a:endParaRPr lang="en-US" dirty="0"/>
          </a:p>
        </p:txBody>
      </p:sp>
      <p:sp>
        <p:nvSpPr>
          <p:cNvPr id="3" name="Content Placeholder 2">
            <a:extLst>
              <a:ext uri="{FF2B5EF4-FFF2-40B4-BE49-F238E27FC236}">
                <a16:creationId xmlns:a16="http://schemas.microsoft.com/office/drawing/2014/main" id="{E59F0D87-EB0D-4DBE-BE68-9817FA26816A}"/>
              </a:ext>
            </a:extLst>
          </p:cNvPr>
          <p:cNvSpPr>
            <a:spLocks noGrp="1"/>
          </p:cNvSpPr>
          <p:nvPr>
            <p:ph idx="1"/>
          </p:nvPr>
        </p:nvSpPr>
        <p:spPr/>
        <p:txBody>
          <a:bodyPr>
            <a:normAutofit/>
          </a:bodyPr>
          <a:lstStyle/>
          <a:p>
            <a:pPr marL="0" indent="0">
              <a:buNone/>
            </a:pPr>
            <a:r>
              <a:rPr lang="en-CA" dirty="0"/>
              <a:t>“</a:t>
            </a:r>
            <a:r>
              <a:rPr lang="en-US" dirty="0"/>
              <a:t>Without an ethic of love shaping the direction of our political vision and our radical aspirations, we are often seduced, in one way or the other, into continued allegiance to systems of domination—imperialism, sexism, racism, classism.” (hooks, 1994)</a:t>
            </a:r>
          </a:p>
        </p:txBody>
      </p:sp>
      <p:sp>
        <p:nvSpPr>
          <p:cNvPr id="5" name="TextBox 4">
            <a:extLst>
              <a:ext uri="{FF2B5EF4-FFF2-40B4-BE49-F238E27FC236}">
                <a16:creationId xmlns:a16="http://schemas.microsoft.com/office/drawing/2014/main" id="{F4FBE437-0316-482C-B9A6-ACD1FAF4D448}"/>
              </a:ext>
            </a:extLst>
          </p:cNvPr>
          <p:cNvSpPr txBox="1"/>
          <p:nvPr/>
        </p:nvSpPr>
        <p:spPr>
          <a:xfrm>
            <a:off x="6568067" y="4369504"/>
            <a:ext cx="4315522" cy="2031325"/>
          </a:xfrm>
          <a:prstGeom prst="rect">
            <a:avLst/>
          </a:prstGeom>
          <a:noFill/>
        </p:spPr>
        <p:txBody>
          <a:bodyPr wrap="square">
            <a:spAutoFit/>
          </a:bodyPr>
          <a:lstStyle/>
          <a:p>
            <a:r>
              <a:rPr lang="en-US" dirty="0">
                <a:hlinkClick r:id="rId2"/>
              </a:rPr>
              <a:t>https://uucsj.org/wp-content/uploads/2016/05/bell-hooks-Love-as-the-Practice-of-Freedom.pdf</a:t>
            </a:r>
            <a:r>
              <a:rPr lang="en-US" dirty="0"/>
              <a:t> </a:t>
            </a:r>
          </a:p>
          <a:p>
            <a:endParaRPr lang="en-US" dirty="0"/>
          </a:p>
          <a:p>
            <a:r>
              <a:rPr lang="en-US" dirty="0">
                <a:hlinkClick r:id="rId3"/>
              </a:rPr>
              <a:t>https://www.lionsroar.com/bell-hooks-and-thich-nhat-hanh-on-building-a-community-of-love/</a:t>
            </a:r>
            <a:r>
              <a:rPr lang="en-US" dirty="0"/>
              <a:t> </a:t>
            </a:r>
          </a:p>
        </p:txBody>
      </p:sp>
      <p:pic>
        <p:nvPicPr>
          <p:cNvPr id="6" name="Picture 5" descr="A person and person smiling&#10;&#10;Description automatically generated with medium confidence">
            <a:extLst>
              <a:ext uri="{FF2B5EF4-FFF2-40B4-BE49-F238E27FC236}">
                <a16:creationId xmlns:a16="http://schemas.microsoft.com/office/drawing/2014/main" id="{F0E02133-C38A-495B-BD3D-19B7FD2EE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2" y="3562989"/>
            <a:ext cx="4810594" cy="2748911"/>
          </a:xfrm>
          <a:prstGeom prst="rect">
            <a:avLst/>
          </a:prstGeom>
        </p:spPr>
      </p:pic>
    </p:spTree>
    <p:extLst>
      <p:ext uri="{BB962C8B-B14F-4D97-AF65-F5344CB8AC3E}">
        <p14:creationId xmlns:p14="http://schemas.microsoft.com/office/powerpoint/2010/main" val="2238308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A1A4-871F-4D8A-9CC9-111328C3CDD9}"/>
              </a:ext>
            </a:extLst>
          </p:cNvPr>
          <p:cNvSpPr>
            <a:spLocks noGrp="1"/>
          </p:cNvSpPr>
          <p:nvPr>
            <p:ph type="title"/>
          </p:nvPr>
        </p:nvSpPr>
        <p:spPr/>
        <p:txBody>
          <a:bodyPr/>
          <a:lstStyle/>
          <a:p>
            <a:r>
              <a:rPr lang="en-CA" dirty="0"/>
              <a:t>And Danger</a:t>
            </a:r>
            <a:endParaRPr lang="en-US" dirty="0"/>
          </a:p>
        </p:txBody>
      </p:sp>
      <p:sp>
        <p:nvSpPr>
          <p:cNvPr id="3" name="Content Placeholder 2">
            <a:extLst>
              <a:ext uri="{FF2B5EF4-FFF2-40B4-BE49-F238E27FC236}">
                <a16:creationId xmlns:a16="http://schemas.microsoft.com/office/drawing/2014/main" id="{70F0F7A6-732E-4AA1-AA8D-89F0900CE6BD}"/>
              </a:ext>
            </a:extLst>
          </p:cNvPr>
          <p:cNvSpPr>
            <a:spLocks noGrp="1"/>
          </p:cNvSpPr>
          <p:nvPr>
            <p:ph idx="1"/>
          </p:nvPr>
        </p:nvSpPr>
        <p:spPr>
          <a:xfrm>
            <a:off x="838200" y="1825625"/>
            <a:ext cx="6164766" cy="4351338"/>
          </a:xfrm>
        </p:spPr>
        <p:txBody>
          <a:bodyPr/>
          <a:lstStyle/>
          <a:p>
            <a:pPr marL="0" indent="0">
              <a:buNone/>
            </a:pPr>
            <a:r>
              <a:rPr lang="en-US" dirty="0"/>
              <a:t>“When we talk about loving our students, these same voices usually talk about exercising caution. They warn us about the dangers of getting ‘too’ close.” (hooks, teaching community, p. 127)</a:t>
            </a:r>
          </a:p>
          <a:p>
            <a:pPr marL="0" indent="0">
              <a:buNone/>
            </a:pPr>
            <a:r>
              <a:rPr lang="en-US" dirty="0"/>
              <a:t>“when we teach with love we are better able to respond to the unique concerns of individual students while simultaneously integrating those of the classroom community”. (p. 133)</a:t>
            </a:r>
          </a:p>
          <a:p>
            <a:endParaRPr lang="en-US" dirty="0"/>
          </a:p>
        </p:txBody>
      </p:sp>
      <p:pic>
        <p:nvPicPr>
          <p:cNvPr id="5" name="Picture 4" descr="Text&#10;&#10;Description automatically generated">
            <a:extLst>
              <a:ext uri="{FF2B5EF4-FFF2-40B4-BE49-F238E27FC236}">
                <a16:creationId xmlns:a16="http://schemas.microsoft.com/office/drawing/2014/main" id="{355993FE-C411-408F-BDAF-0F1EAC238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498" y="1027906"/>
            <a:ext cx="5440502" cy="4351339"/>
          </a:xfrm>
          <a:prstGeom prst="rect">
            <a:avLst/>
          </a:prstGeom>
        </p:spPr>
      </p:pic>
    </p:spTree>
    <p:extLst>
      <p:ext uri="{BB962C8B-B14F-4D97-AF65-F5344CB8AC3E}">
        <p14:creationId xmlns:p14="http://schemas.microsoft.com/office/powerpoint/2010/main" val="3705144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A214-FFD7-4B69-8679-32253AF3C21A}"/>
              </a:ext>
            </a:extLst>
          </p:cNvPr>
          <p:cNvSpPr>
            <a:spLocks noGrp="1"/>
          </p:cNvSpPr>
          <p:nvPr>
            <p:ph type="title"/>
          </p:nvPr>
        </p:nvSpPr>
        <p:spPr/>
        <p:txBody>
          <a:bodyPr/>
          <a:lstStyle/>
          <a:p>
            <a:r>
              <a:rPr lang="en-CA" dirty="0"/>
              <a:t>A Pedagogy of Hope</a:t>
            </a:r>
            <a:endParaRPr lang="en-US" dirty="0"/>
          </a:p>
        </p:txBody>
      </p:sp>
      <p:sp>
        <p:nvSpPr>
          <p:cNvPr id="3" name="Content Placeholder 2">
            <a:extLst>
              <a:ext uri="{FF2B5EF4-FFF2-40B4-BE49-F238E27FC236}">
                <a16:creationId xmlns:a16="http://schemas.microsoft.com/office/drawing/2014/main" id="{828BE66E-9FD7-471E-9F23-309F60C4C76E}"/>
              </a:ext>
            </a:extLst>
          </p:cNvPr>
          <p:cNvSpPr>
            <a:spLocks noGrp="1"/>
          </p:cNvSpPr>
          <p:nvPr>
            <p:ph idx="1"/>
          </p:nvPr>
        </p:nvSpPr>
        <p:spPr>
          <a:xfrm>
            <a:off x="838200" y="1825625"/>
            <a:ext cx="5060795" cy="4351338"/>
          </a:xfrm>
        </p:spPr>
        <p:txBody>
          <a:bodyPr/>
          <a:lstStyle/>
          <a:p>
            <a:pPr marL="0" indent="0">
              <a:buNone/>
            </a:pPr>
            <a:r>
              <a:rPr lang="en-CA" dirty="0"/>
              <a:t>“</a:t>
            </a:r>
            <a:r>
              <a:rPr lang="en-US" dirty="0"/>
              <a:t>In the last twenty years, educators who have dared to study and learn new ways of thinking and teaching so that the work we do does not reinforce systems of domination, of imperialism, racism, sexism or class elitism have created a pedagogy of hope.” bell hooks, Teaching Community, p. xiv</a:t>
            </a:r>
          </a:p>
        </p:txBody>
      </p:sp>
      <p:pic>
        <p:nvPicPr>
          <p:cNvPr id="5" name="Picture 4" descr="A picture containing outdoor, building, ground, stone&#10;&#10;Description automatically generated">
            <a:extLst>
              <a:ext uri="{FF2B5EF4-FFF2-40B4-BE49-F238E27FC236}">
                <a16:creationId xmlns:a16="http://schemas.microsoft.com/office/drawing/2014/main" id="{07A400BF-DE2B-4A25-985F-5534E8E2E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995" y="1825624"/>
            <a:ext cx="5757796" cy="3857723"/>
          </a:xfrm>
          <a:prstGeom prst="rect">
            <a:avLst/>
          </a:prstGeom>
        </p:spPr>
      </p:pic>
    </p:spTree>
    <p:extLst>
      <p:ext uri="{BB962C8B-B14F-4D97-AF65-F5344CB8AC3E}">
        <p14:creationId xmlns:p14="http://schemas.microsoft.com/office/powerpoint/2010/main" val="2975128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DE95374B-688B-48E8-90A5-C482CFBA0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222312"/>
            <a:ext cx="6848998" cy="3030681"/>
          </a:xfrm>
          <a:prstGeom prst="rect">
            <a:avLst/>
          </a:prstGeom>
        </p:spPr>
      </p:pic>
      <p:sp>
        <p:nvSpPr>
          <p:cNvPr id="2" name="Title 1">
            <a:extLst>
              <a:ext uri="{FF2B5EF4-FFF2-40B4-BE49-F238E27FC236}">
                <a16:creationId xmlns:a16="http://schemas.microsoft.com/office/drawing/2014/main" id="{D041953D-AF52-4074-9887-8E43804AD47B}"/>
              </a:ext>
            </a:extLst>
          </p:cNvPr>
          <p:cNvSpPr>
            <a:spLocks noGrp="1"/>
          </p:cNvSpPr>
          <p:nvPr>
            <p:ph type="title"/>
          </p:nvPr>
        </p:nvSpPr>
        <p:spPr/>
        <p:txBody>
          <a:bodyPr/>
          <a:lstStyle/>
          <a:p>
            <a:r>
              <a:rPr lang="en-US" dirty="0"/>
              <a:t>Whence Care?</a:t>
            </a:r>
          </a:p>
        </p:txBody>
      </p:sp>
      <p:sp>
        <p:nvSpPr>
          <p:cNvPr id="3" name="Content Placeholder 2">
            <a:extLst>
              <a:ext uri="{FF2B5EF4-FFF2-40B4-BE49-F238E27FC236}">
                <a16:creationId xmlns:a16="http://schemas.microsoft.com/office/drawing/2014/main" id="{ED73E6A5-547D-4FDC-92E0-496A5A162E52}"/>
              </a:ext>
            </a:extLst>
          </p:cNvPr>
          <p:cNvSpPr>
            <a:spLocks noGrp="1"/>
          </p:cNvSpPr>
          <p:nvPr>
            <p:ph idx="1"/>
          </p:nvPr>
        </p:nvSpPr>
        <p:spPr/>
        <p:txBody>
          <a:bodyPr/>
          <a:lstStyle/>
          <a:p>
            <a:pPr marL="0" indent="0">
              <a:buNone/>
            </a:pPr>
            <a:r>
              <a:rPr lang="en-CA" dirty="0"/>
              <a:t>We can begin with some questions…</a:t>
            </a:r>
          </a:p>
          <a:p>
            <a:r>
              <a:rPr lang="en-CA" dirty="0"/>
              <a:t>How can neurons care? </a:t>
            </a:r>
          </a:p>
          <a:p>
            <a:r>
              <a:rPr lang="en-CA" dirty="0"/>
              <a:t>Is caring driven by evolution?</a:t>
            </a:r>
          </a:p>
          <a:p>
            <a:r>
              <a:rPr lang="en-CA" dirty="0"/>
              <a:t>Cultural evolution or biological evolution?</a:t>
            </a:r>
          </a:p>
          <a:p>
            <a:r>
              <a:rPr lang="en-CA" dirty="0"/>
              <a:t>Does caring depend on rules and rationality?</a:t>
            </a:r>
          </a:p>
          <a:p>
            <a:r>
              <a:rPr lang="en-CA" dirty="0"/>
              <a:t>Does caring require attachment?</a:t>
            </a:r>
          </a:p>
        </p:txBody>
      </p:sp>
    </p:spTree>
    <p:extLst>
      <p:ext uri="{BB962C8B-B14F-4D97-AF65-F5344CB8AC3E}">
        <p14:creationId xmlns:p14="http://schemas.microsoft.com/office/powerpoint/2010/main" val="210721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AD48-32CE-4954-9411-E793E28558B1}"/>
              </a:ext>
            </a:extLst>
          </p:cNvPr>
          <p:cNvSpPr>
            <a:spLocks noGrp="1"/>
          </p:cNvSpPr>
          <p:nvPr>
            <p:ph type="title"/>
          </p:nvPr>
        </p:nvSpPr>
        <p:spPr/>
        <p:txBody>
          <a:bodyPr/>
          <a:lstStyle/>
          <a:p>
            <a:r>
              <a:rPr lang="en-CA" dirty="0"/>
              <a:t>Types of Care</a:t>
            </a:r>
            <a:endParaRPr lang="en-US" dirty="0"/>
          </a:p>
        </p:txBody>
      </p:sp>
      <p:sp>
        <p:nvSpPr>
          <p:cNvPr id="3" name="Content Placeholder 2">
            <a:extLst>
              <a:ext uri="{FF2B5EF4-FFF2-40B4-BE49-F238E27FC236}">
                <a16:creationId xmlns:a16="http://schemas.microsoft.com/office/drawing/2014/main" id="{3F64A94E-2A83-443F-ADCD-B8A2891EC080}"/>
              </a:ext>
            </a:extLst>
          </p:cNvPr>
          <p:cNvSpPr>
            <a:spLocks noGrp="1"/>
          </p:cNvSpPr>
          <p:nvPr>
            <p:ph idx="1"/>
          </p:nvPr>
        </p:nvSpPr>
        <p:spPr>
          <a:xfrm>
            <a:off x="4977063" y="1690688"/>
            <a:ext cx="6252411" cy="4351338"/>
          </a:xfrm>
        </p:spPr>
        <p:txBody>
          <a:bodyPr>
            <a:normAutofit lnSpcReduction="10000"/>
          </a:bodyPr>
          <a:lstStyle/>
          <a:p>
            <a:r>
              <a:rPr lang="en-US" dirty="0"/>
              <a:t>Different types of care:</a:t>
            </a:r>
          </a:p>
          <a:p>
            <a:pPr lvl="1"/>
            <a:r>
              <a:rPr lang="en-US" dirty="0"/>
              <a:t>For ideas, for objects</a:t>
            </a:r>
          </a:p>
          <a:p>
            <a:pPr lvl="1"/>
            <a:r>
              <a:rPr lang="en-US" dirty="0"/>
              <a:t>For other people, for animals</a:t>
            </a:r>
          </a:p>
          <a:p>
            <a:pPr lvl="1"/>
            <a:r>
              <a:rPr lang="en-US" dirty="0"/>
              <a:t>For ourselves, what happens to us</a:t>
            </a:r>
          </a:p>
          <a:p>
            <a:pPr lvl="1"/>
            <a:r>
              <a:rPr lang="en-US" dirty="0"/>
              <a:t>As protection, production (</a:t>
            </a:r>
            <a:r>
              <a:rPr lang="en-US" dirty="0" err="1"/>
              <a:t>Tronto</a:t>
            </a:r>
            <a:r>
              <a:rPr lang="en-US" dirty="0"/>
              <a:t>, 2013, </a:t>
            </a:r>
            <a:r>
              <a:rPr lang="en-US" dirty="0" err="1"/>
              <a:t>ch.</a:t>
            </a:r>
            <a:r>
              <a:rPr lang="en-US" dirty="0"/>
              <a:t> 3)</a:t>
            </a:r>
          </a:p>
          <a:p>
            <a:pPr lvl="2"/>
            <a:r>
              <a:rPr lang="en-US" dirty="0"/>
              <a:t>(The work ethic vs the care ethic)</a:t>
            </a:r>
          </a:p>
          <a:p>
            <a:r>
              <a:rPr lang="en-US" dirty="0"/>
              <a:t>Joan </a:t>
            </a:r>
            <a:r>
              <a:rPr lang="en-US" dirty="0" err="1"/>
              <a:t>Tronto</a:t>
            </a:r>
            <a:r>
              <a:rPr lang="en-US" dirty="0"/>
              <a:t>:  “what it means to be a citizen in a democracy is to care for citizens and to care for democracy itself.” p. x</a:t>
            </a:r>
          </a:p>
        </p:txBody>
      </p:sp>
      <p:pic>
        <p:nvPicPr>
          <p:cNvPr id="9" name="Picture 8" descr="Text&#10;&#10;Description automatically generated with low confidence">
            <a:extLst>
              <a:ext uri="{FF2B5EF4-FFF2-40B4-BE49-F238E27FC236}">
                <a16:creationId xmlns:a16="http://schemas.microsoft.com/office/drawing/2014/main" id="{8D97D6D0-F3C2-493D-BF18-673D36F96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26" y="1812758"/>
            <a:ext cx="2615064" cy="4859004"/>
          </a:xfrm>
          <a:prstGeom prst="rect">
            <a:avLst/>
          </a:prstGeom>
        </p:spPr>
      </p:pic>
    </p:spTree>
    <p:extLst>
      <p:ext uri="{BB962C8B-B14F-4D97-AF65-F5344CB8AC3E}">
        <p14:creationId xmlns:p14="http://schemas.microsoft.com/office/powerpoint/2010/main" val="255152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C8E89-4013-49C3-8C01-A6D6DDC22B64}"/>
              </a:ext>
            </a:extLst>
          </p:cNvPr>
          <p:cNvSpPr>
            <a:spLocks noGrp="1"/>
          </p:cNvSpPr>
          <p:nvPr>
            <p:ph type="title"/>
          </p:nvPr>
        </p:nvSpPr>
        <p:spPr/>
        <p:txBody>
          <a:bodyPr/>
          <a:lstStyle/>
          <a:p>
            <a:r>
              <a:rPr lang="en-CA" dirty="0"/>
              <a:t>A Mark of Personhood</a:t>
            </a:r>
            <a:endParaRPr lang="en-US" dirty="0"/>
          </a:p>
        </p:txBody>
      </p:sp>
      <p:sp>
        <p:nvSpPr>
          <p:cNvPr id="3" name="Content Placeholder 2">
            <a:extLst>
              <a:ext uri="{FF2B5EF4-FFF2-40B4-BE49-F238E27FC236}">
                <a16:creationId xmlns:a16="http://schemas.microsoft.com/office/drawing/2014/main" id="{7EE54A04-DC4F-451F-B548-E4DE70184AF8}"/>
              </a:ext>
            </a:extLst>
          </p:cNvPr>
          <p:cNvSpPr>
            <a:spLocks noGrp="1"/>
          </p:cNvSpPr>
          <p:nvPr>
            <p:ph idx="1"/>
          </p:nvPr>
        </p:nvSpPr>
        <p:spPr/>
        <p:txBody>
          <a:bodyPr/>
          <a:lstStyle/>
          <a:p>
            <a:r>
              <a:rPr lang="en-US" dirty="0"/>
              <a:t>“If we decide that the capacity to care is as much a mark of personhood as reason or rationality, then we will want to find ways to increase this capacity.” (</a:t>
            </a:r>
            <a:r>
              <a:rPr lang="en-US" dirty="0" err="1"/>
              <a:t>Noddings</a:t>
            </a:r>
            <a:r>
              <a:rPr lang="en-US" dirty="0"/>
              <a:t>, 1992, p. 24)</a:t>
            </a:r>
          </a:p>
          <a:p>
            <a:r>
              <a:rPr lang="en-US" dirty="0"/>
              <a:t>- the experience of caregiving, both as </a:t>
            </a:r>
            <a:r>
              <a:rPr lang="en-US" dirty="0" err="1"/>
              <a:t>carer</a:t>
            </a:r>
            <a:r>
              <a:rPr lang="en-US" dirty="0"/>
              <a:t> and recipient, is essential for this</a:t>
            </a:r>
          </a:p>
        </p:txBody>
      </p:sp>
      <p:pic>
        <p:nvPicPr>
          <p:cNvPr id="5" name="Picture 4" descr="Diagram&#10;&#10;Description automatically generated">
            <a:extLst>
              <a:ext uri="{FF2B5EF4-FFF2-40B4-BE49-F238E27FC236}">
                <a16:creationId xmlns:a16="http://schemas.microsoft.com/office/drawing/2014/main" id="{C545C6C7-69AE-43D8-BB39-B14D9A663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645" y="4001294"/>
            <a:ext cx="4937761" cy="2468881"/>
          </a:xfrm>
          <a:prstGeom prst="rect">
            <a:avLst/>
          </a:prstGeom>
        </p:spPr>
      </p:pic>
      <p:sp>
        <p:nvSpPr>
          <p:cNvPr id="7" name="TextBox 6">
            <a:extLst>
              <a:ext uri="{FF2B5EF4-FFF2-40B4-BE49-F238E27FC236}">
                <a16:creationId xmlns:a16="http://schemas.microsoft.com/office/drawing/2014/main" id="{E334E07E-F0E2-4C68-AC75-0C995043997A}"/>
              </a:ext>
            </a:extLst>
          </p:cNvPr>
          <p:cNvSpPr txBox="1"/>
          <p:nvPr/>
        </p:nvSpPr>
        <p:spPr>
          <a:xfrm>
            <a:off x="3258095" y="6398329"/>
            <a:ext cx="8095705" cy="369332"/>
          </a:xfrm>
          <a:prstGeom prst="rect">
            <a:avLst/>
          </a:prstGeom>
          <a:noFill/>
        </p:spPr>
        <p:txBody>
          <a:bodyPr wrap="square">
            <a:spAutoFit/>
          </a:bodyPr>
          <a:lstStyle/>
          <a:p>
            <a:r>
              <a:rPr lang="en-US" dirty="0">
                <a:hlinkClick r:id="rId3"/>
              </a:rPr>
              <a:t>https://meltingasphalt.com/personhood-a-game-for-two-or-more-players/</a:t>
            </a:r>
            <a:r>
              <a:rPr lang="en-US" dirty="0"/>
              <a:t> </a:t>
            </a:r>
          </a:p>
        </p:txBody>
      </p:sp>
    </p:spTree>
    <p:extLst>
      <p:ext uri="{BB962C8B-B14F-4D97-AF65-F5344CB8AC3E}">
        <p14:creationId xmlns:p14="http://schemas.microsoft.com/office/powerpoint/2010/main" val="2201153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2785</TotalTime>
  <Words>7626</Words>
  <Application>Microsoft Office PowerPoint</Application>
  <PresentationFormat>Widescreen</PresentationFormat>
  <Paragraphs>403</Paragraphs>
  <Slides>74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Calibri Light</vt:lpstr>
      <vt:lpstr>Times New Roman</vt:lpstr>
      <vt:lpstr>Office Theme</vt:lpstr>
      <vt:lpstr>The Ethical Concept of Care Part One</vt:lpstr>
      <vt:lpstr>Caveats</vt:lpstr>
      <vt:lpstr>Whence Care?</vt:lpstr>
      <vt:lpstr>The Many Meanings of Care</vt:lpstr>
      <vt:lpstr>On Caring</vt:lpstr>
      <vt:lpstr>Domains of Care Ethics</vt:lpstr>
      <vt:lpstr>(Some) Dimensions of Care</vt:lpstr>
      <vt:lpstr>Types of Care</vt:lpstr>
      <vt:lpstr>A Mark of Personhood</vt:lpstr>
      <vt:lpstr>Felt Need</vt:lpstr>
      <vt:lpstr>Solving Problems</vt:lpstr>
      <vt:lpstr>The Ethical Concept of Care</vt:lpstr>
      <vt:lpstr>Kohlberg’s Six Stages of Moral Development</vt:lpstr>
      <vt:lpstr>In a Different Voice</vt:lpstr>
      <vt:lpstr>Felt Need (2) </vt:lpstr>
      <vt:lpstr>An Ethics of Care</vt:lpstr>
      <vt:lpstr>Identities</vt:lpstr>
      <vt:lpstr>Actual Rather than Hypothetical</vt:lpstr>
      <vt:lpstr>Relations vs Judgements</vt:lpstr>
      <vt:lpstr>The Role of Dependence</vt:lpstr>
      <vt:lpstr>Ethics of Care, Ethics of Rights</vt:lpstr>
      <vt:lpstr>The Cared-For</vt:lpstr>
      <vt:lpstr>The Cared-For as Empowered</vt:lpstr>
      <vt:lpstr>Objectivity</vt:lpstr>
      <vt:lpstr>The Carer (or One-Caring)</vt:lpstr>
      <vt:lpstr>Caregiving</vt:lpstr>
      <vt:lpstr>The Historical Role of Women</vt:lpstr>
      <vt:lpstr>Feminist Roots</vt:lpstr>
      <vt:lpstr>Ethics and Feminism</vt:lpstr>
      <vt:lpstr>Equity</vt:lpstr>
      <vt:lpstr>Producing Inequality</vt:lpstr>
      <vt:lpstr>Rising From Oppression</vt:lpstr>
      <vt:lpstr>The Duty to Act</vt:lpstr>
      <vt:lpstr>Personal Responsibility</vt:lpstr>
      <vt:lpstr>Relational, Responsive Beings</vt:lpstr>
      <vt:lpstr>How Empathy and Receptivity Fail</vt:lpstr>
      <vt:lpstr>The Relational in Teaching, Caring</vt:lpstr>
      <vt:lpstr>The Caring Relation</vt:lpstr>
      <vt:lpstr>Relational Responsibilities</vt:lpstr>
      <vt:lpstr>Social Connection Model</vt:lpstr>
      <vt:lpstr>Empathy</vt:lpstr>
      <vt:lpstr>Empathy as Sensation</vt:lpstr>
      <vt:lpstr>Caring Capacities</vt:lpstr>
      <vt:lpstr>Virtuous Dispositions</vt:lpstr>
      <vt:lpstr>Unequal Relationships</vt:lpstr>
      <vt:lpstr>Moral Interdependence</vt:lpstr>
      <vt:lpstr>Interdependence as a Condition</vt:lpstr>
      <vt:lpstr>Authority</vt:lpstr>
      <vt:lpstr>The Living Other</vt:lpstr>
      <vt:lpstr>The Extent of the Duty</vt:lpstr>
      <vt:lpstr>Community</vt:lpstr>
      <vt:lpstr>Markets</vt:lpstr>
      <vt:lpstr>Injustice</vt:lpstr>
      <vt:lpstr>Social Justice</vt:lpstr>
      <vt:lpstr>Social Justice Model</vt:lpstr>
      <vt:lpstr>Caring Democracies</vt:lpstr>
      <vt:lpstr>Democratic Education</vt:lpstr>
      <vt:lpstr>Diversity and Pluralism</vt:lpstr>
      <vt:lpstr>Cultural Responsiveness</vt:lpstr>
      <vt:lpstr>Openness</vt:lpstr>
      <vt:lpstr>Against Method</vt:lpstr>
      <vt:lpstr>Moral Education</vt:lpstr>
      <vt:lpstr>Modeling</vt:lpstr>
      <vt:lpstr>Dialogue</vt:lpstr>
      <vt:lpstr>Critical Digital Pedagogy</vt:lpstr>
      <vt:lpstr>Practice</vt:lpstr>
      <vt:lpstr>Confirmation</vt:lpstr>
      <vt:lpstr>Thinking With Care</vt:lpstr>
      <vt:lpstr>Inclusion</vt:lpstr>
      <vt:lpstr>And Exclusion</vt:lpstr>
      <vt:lpstr>Love</vt:lpstr>
      <vt:lpstr>And Danger</vt:lpstr>
      <vt:lpstr>A Pedagogy of Hope</vt:lpstr>
      <vt:lpstr>Whence 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Ethical Concept of Care</dc:title>
  <dc:creator>Stephen Downes</dc:creator>
  <cp:lastModifiedBy>Stephen Downes</cp:lastModifiedBy>
  <cp:revision>5</cp:revision>
  <dcterms:created xsi:type="dcterms:W3CDTF">2021-11-24T18:27:05Z</dcterms:created>
  <dcterms:modified xsi:type="dcterms:W3CDTF">2021-11-26T20:51:13Z</dcterms:modified>
</cp:coreProperties>
</file>