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258" r:id="rId4"/>
    <p:sldId id="297" r:id="rId5"/>
    <p:sldId id="259" r:id="rId6"/>
    <p:sldId id="309" r:id="rId7"/>
    <p:sldId id="304" r:id="rId8"/>
    <p:sldId id="299" r:id="rId9"/>
    <p:sldId id="278" r:id="rId10"/>
    <p:sldId id="270" r:id="rId11"/>
    <p:sldId id="310" r:id="rId12"/>
    <p:sldId id="257" r:id="rId13"/>
    <p:sldId id="330" r:id="rId14"/>
    <p:sldId id="260"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78" d="100"/>
          <a:sy n="78" d="100"/>
        </p:scale>
        <p:origin x="966" y="96"/>
      </p:cViewPr>
      <p:guideLst/>
    </p:cSldViewPr>
  </p:slideViewPr>
  <p:notesTextViewPr>
    <p:cViewPr>
      <p:scale>
        <a:sx n="1" d="1"/>
        <a:sy n="1" d="1"/>
      </p:scale>
      <p:origin x="0" y="0"/>
    </p:cViewPr>
  </p:notesTextViewPr>
  <p:sorterViewPr>
    <p:cViewPr>
      <p:scale>
        <a:sx n="100" d="100"/>
        <a:sy n="100" d="100"/>
      </p:scale>
      <p:origin x="0" y="-11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1E3B-A27F-487B-A2EC-722DB1B1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B4E3D-7540-48E1-8AEA-0F44B274D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CEA7F-9F9F-4656-B924-CA4DE3ABAF10}"/>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30201829-54DB-408C-9306-E16472F55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6469B-5DD2-4F72-B3F3-9074B8F1EC69}"/>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61487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B65B-E8B1-4729-A2C0-EF47883EB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07CE4-EDFA-4752-B082-FF9A6FA13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9D0F-29DB-4FCB-B764-AFBBA6E4785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A4D70763-7F60-46DD-975C-5AFD5BF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E4A-1208-4E17-BB8C-96FD6488D31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7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19F70-CF92-49D4-B9A6-2BE9458DC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E1648F-7680-4A1A-A79D-CE896A600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7F67-779C-46AE-A02C-217FEE38FAB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7781EC26-B846-40B4-9033-3F1C52F7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BDCB3-2750-46FC-9D0C-DDC8CCDD8068}"/>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4060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436-AD9F-4E6A-9EA7-B224F0D99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488D-3A16-4E6A-A501-60EDD9B0F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307D-7B9A-4EBC-BB9E-119FC30BE117}"/>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3CFC6F7D-1086-4AC6-82D9-4EAE06F32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A4915-BB5F-49A8-9429-D1CBD776D44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39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7AC-8EB1-4FD6-9E70-729C9FD84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6BBC4-776C-4089-BEFC-83FB92949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235A4-90E8-451E-8C6A-988FE2743300}"/>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6E904E6D-5F0E-484A-8EDD-97191C3CE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8690-1ED4-403C-AD80-E75D45704B5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40619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668-1AA1-4ABF-ADCD-CC8E01BAB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92768-50A4-41B4-8368-B4C4A4C05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63936-7927-4DD3-9DC0-91FE80E0F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4D5E7-7EB2-410D-8A2F-9984BDD6BE7C}"/>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782B5358-ABAF-4BE2-89FB-7228A62D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357C-ED59-4726-8F0C-DC0AD4C0535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74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42CC-CD97-4B3A-9A1A-3A54D636A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3E579-1B8A-426A-8BDF-60863F54A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8A1D1-0509-460D-BAC4-3E634CEF8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86963-FFBC-4D62-B239-C48C39063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6BBB0-545A-4D88-B875-3CCDBFE75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F1E64-038A-4FC5-9AB0-6FE6FD033B6E}"/>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8" name="Footer Placeholder 7">
            <a:extLst>
              <a:ext uri="{FF2B5EF4-FFF2-40B4-BE49-F238E27FC236}">
                <a16:creationId xmlns:a16="http://schemas.microsoft.com/office/drawing/2014/main" id="{224B38DE-3A3C-4FC4-B3D2-BD4D2A724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38F76-955E-4421-B752-60F80159C8B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842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A699-CC66-4FB9-AB17-6BB406BF5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2D635-10B6-469D-BDA2-D1F917621512}"/>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4" name="Footer Placeholder 3">
            <a:extLst>
              <a:ext uri="{FF2B5EF4-FFF2-40B4-BE49-F238E27FC236}">
                <a16:creationId xmlns:a16="http://schemas.microsoft.com/office/drawing/2014/main" id="{72695F7E-A3A4-4D64-9018-A9997583A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F1593-DED9-40EF-85AC-FE160E16045C}"/>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61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3A8BB-6428-43F4-A89F-D179CE0CD89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3" name="Footer Placeholder 2">
            <a:extLst>
              <a:ext uri="{FF2B5EF4-FFF2-40B4-BE49-F238E27FC236}">
                <a16:creationId xmlns:a16="http://schemas.microsoft.com/office/drawing/2014/main" id="{1DCE700C-89D8-49CF-9DFA-815406119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56ABF-D319-40ED-8A2F-5855297CA83D}"/>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6101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41C9-5F4D-4573-BBB2-833496840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52C3-06BB-4B96-A934-32AD79D1E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7EDF3-5418-4357-980B-928B28AAE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2761-04E5-4E06-8FC4-7654A1C6FA7C}"/>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BF77C26A-644A-46BC-AB16-9C3A25795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04E4-FCBA-420F-864E-22AB3AD6A73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733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0EF-202A-426C-A609-4CEE21F5E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CBBAB-0ACB-4579-A3D4-FAF9162C4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4C78B-E7FC-4E0B-8865-95F268F45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4FE2F-630A-476E-8827-DDD6178597E6}"/>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FFC663D5-629A-477D-BD25-A820CFB01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3B8AE-467A-402B-8256-95C1F6A8C30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5462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2A1CD-5CE0-4849-807D-0C9E8EA39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94FEF-36F8-4CC6-850D-F4FA3919C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374EB-A1CC-4A87-91AF-6DB2AA25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F0BF19B3-97FF-47EE-A2F1-EFCF4F495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AD8873-A269-4842-A4CA-99BB4AA5E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B1AF1-4C9E-4098-990D-492AA6E24FE3}" type="slidenum">
              <a:rPr lang="en-US" smtClean="0"/>
              <a:t>‹#›</a:t>
            </a:fld>
            <a:endParaRPr lang="en-US"/>
          </a:p>
        </p:txBody>
      </p:sp>
    </p:spTree>
    <p:extLst>
      <p:ext uri="{BB962C8B-B14F-4D97-AF65-F5344CB8AC3E}">
        <p14:creationId xmlns:p14="http://schemas.microsoft.com/office/powerpoint/2010/main" val="30093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mehrmohammadi.ir/wp-content/uploads/2020/09/The-Challenge-to-Care-in-School-Nel-Nodding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researchgate.net/publication/325218986_Maria_Puig_de_la_Bellacasa_2017_Matters_of_Care_Speculative_Ethics_in_More_Than_Human_Worlds_Minneapolis_and_London_University_of_Minnesota_Press_265_pages_ISBN_978-1-5179-0065-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Ethics_of_ca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erywellmind.com/kohlbergs-theory-of-moral-development-2795071"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cyclopedia.com/people/history/historians-miscellaneous-biographies/carol-gilliga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ehrmohammadi.ir/wp-content/uploads/2020/09/The-Challenge-to-Care-in-School-Nel-Noddings.pdf"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nhttac.acf.hhs.gov/soar/eguide/observe/trauma_related_respons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ognitivefxusa.com/blog/neuroplasticity-treatment-for-concussion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medicalnewstoday.com/articles/3202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ublication/326587484_Stewardship_as_a_boundary_object_for_sustainability_research_Linking_care_knowledge_and_agency" TargetMode="External"/><Relationship Id="rId2" Type="http://schemas.openxmlformats.org/officeDocument/2006/relationships/hyperlink" Target="https://we.riseup.net/assets/448799/Joan+C.+Tronto+Caring+Democracy+Markets%2C+Equality%2C+and+Justice+%282013%2C+NYU+Press%29.pdf"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openlibrary.org/books/OL5758563M/On_carin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yllabus.pirate.care/library/Maria%20Puig%20de%20La%20Bellacasa/Matters%20of%20Care%20(171)/Matters%20of%20Care%20-%20Maria%20Puig%20de%20La%20Bellacasa.pdf" TargetMode="External"/><Relationship Id="rId2" Type="http://schemas.openxmlformats.org/officeDocument/2006/relationships/hyperlink" Target="https://www.researchgate.net/publication/325218986_Maria_Puig_de_la_Bellacasa_2017_Matters_of_Care_Speculative_Ethics_in_More_Than_Human_Worlds_Minneapolis_and_London_University_of_Minnesota_Press_265_pages_ISBN_978-1-5179-0065-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ate.net/publication/257535862_Can_quality_from_a_care_ethical_perspective_be_assessed_A_review"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ltingasphalt.com/personhood-a-game-for-two-or-more-player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erson's face&#10;&#10;Description automatically generated with medium confidence">
            <a:extLst>
              <a:ext uri="{FF2B5EF4-FFF2-40B4-BE49-F238E27FC236}">
                <a16:creationId xmlns:a16="http://schemas.microsoft.com/office/drawing/2014/main" id="{65B80F4C-7714-4F26-BD00-ED011BBD681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C1EA3DA-64BC-4A00-AB58-1CA808019D14}"/>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The Ethical Concept of Care</a:t>
            </a:r>
            <a:br>
              <a:rPr lang="en-CA" dirty="0">
                <a:solidFill>
                  <a:srgbClr val="FFFFFF"/>
                </a:solidFill>
              </a:rPr>
            </a:br>
            <a:r>
              <a:rPr lang="en-CA" dirty="0">
                <a:solidFill>
                  <a:srgbClr val="FFFFFF"/>
                </a:solidFill>
              </a:rPr>
              <a:t>Part One</a:t>
            </a:r>
            <a:endParaRPr lang="en-US" dirty="0">
              <a:solidFill>
                <a:srgbClr val="FFFFFF"/>
              </a:solidFill>
            </a:endParaRPr>
          </a:p>
        </p:txBody>
      </p:sp>
      <p:sp>
        <p:nvSpPr>
          <p:cNvPr id="3" name="Subtitle 2">
            <a:extLst>
              <a:ext uri="{FF2B5EF4-FFF2-40B4-BE49-F238E27FC236}">
                <a16:creationId xmlns:a16="http://schemas.microsoft.com/office/drawing/2014/main" id="{25BA4D5F-B350-4C8B-BFDA-74C51E901C25}"/>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24, 2021</a:t>
            </a:r>
            <a:endParaRPr lang="en-US">
              <a:solidFill>
                <a:srgbClr val="FFFFFF"/>
              </a:solidFill>
            </a:endParaRPr>
          </a:p>
        </p:txBody>
      </p:sp>
    </p:spTree>
    <p:extLst>
      <p:ext uri="{BB962C8B-B14F-4D97-AF65-F5344CB8AC3E}">
        <p14:creationId xmlns:p14="http://schemas.microsoft.com/office/powerpoint/2010/main" val="3779331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E326-46F2-433E-8E59-D28439BF4718}"/>
              </a:ext>
            </a:extLst>
          </p:cNvPr>
          <p:cNvSpPr>
            <a:spLocks noGrp="1"/>
          </p:cNvSpPr>
          <p:nvPr>
            <p:ph type="title"/>
          </p:nvPr>
        </p:nvSpPr>
        <p:spPr/>
        <p:txBody>
          <a:bodyPr/>
          <a:lstStyle/>
          <a:p>
            <a:r>
              <a:rPr lang="en-CA" dirty="0"/>
              <a:t>Felt Need</a:t>
            </a:r>
            <a:endParaRPr lang="en-US" dirty="0"/>
          </a:p>
        </p:txBody>
      </p:sp>
      <p:sp>
        <p:nvSpPr>
          <p:cNvPr id="3" name="Content Placeholder 2">
            <a:extLst>
              <a:ext uri="{FF2B5EF4-FFF2-40B4-BE49-F238E27FC236}">
                <a16:creationId xmlns:a16="http://schemas.microsoft.com/office/drawing/2014/main" id="{656B7E8E-64AF-4E00-A853-F768A4C915F1}"/>
              </a:ext>
            </a:extLst>
          </p:cNvPr>
          <p:cNvSpPr>
            <a:spLocks noGrp="1"/>
          </p:cNvSpPr>
          <p:nvPr>
            <p:ph idx="1"/>
          </p:nvPr>
        </p:nvSpPr>
        <p:spPr>
          <a:xfrm>
            <a:off x="838200" y="1825625"/>
            <a:ext cx="6947263" cy="4351338"/>
          </a:xfrm>
        </p:spPr>
        <p:txBody>
          <a:bodyPr>
            <a:normAutofit/>
          </a:bodyPr>
          <a:lstStyle/>
          <a:p>
            <a:pPr marL="0" indent="0">
              <a:buNone/>
            </a:pPr>
            <a:r>
              <a:rPr lang="en-US" dirty="0"/>
              <a:t>“Allan Bloom… writes: ‘For there is no real education that does not respond to felt need’ (1987, p. 19). Where he differs dramatically from the alternative offered in this book is in his way of identifying those needs; he insists that they must be ‘the permanent concerns of mankind’ (p. 19). He claims to know what the needs are before he meets his students, because he knows the unchanging quality of human nature.” - Nel </a:t>
            </a:r>
            <a:r>
              <a:rPr lang="en-US" dirty="0" err="1"/>
              <a:t>Noddings</a:t>
            </a:r>
            <a:endParaRPr lang="en-US" dirty="0"/>
          </a:p>
        </p:txBody>
      </p:sp>
      <p:sp>
        <p:nvSpPr>
          <p:cNvPr id="5" name="TextBox 4">
            <a:extLst>
              <a:ext uri="{FF2B5EF4-FFF2-40B4-BE49-F238E27FC236}">
                <a16:creationId xmlns:a16="http://schemas.microsoft.com/office/drawing/2014/main" id="{0B97BFEC-789A-4C8C-8427-E472EAFA9442}"/>
              </a:ext>
            </a:extLst>
          </p:cNvPr>
          <p:cNvSpPr txBox="1"/>
          <p:nvPr/>
        </p:nvSpPr>
        <p:spPr>
          <a:xfrm>
            <a:off x="838200" y="6169709"/>
            <a:ext cx="10515600" cy="369332"/>
          </a:xfrm>
          <a:prstGeom prst="rect">
            <a:avLst/>
          </a:prstGeom>
          <a:noFill/>
        </p:spPr>
        <p:txBody>
          <a:bodyPr wrap="square">
            <a:spAutoFit/>
          </a:bodyPr>
          <a:lstStyle/>
          <a:p>
            <a:r>
              <a:rPr lang="en-US" dirty="0">
                <a:hlinkClick r:id="rId2"/>
              </a:rPr>
              <a:t>http://mehrmohammadi.ir/wp-content/uploads/2020/09/The-Challenge-to-Care-in-School-Nel-Noddings.pdf</a:t>
            </a:r>
            <a:r>
              <a:rPr lang="en-US" dirty="0"/>
              <a:t> </a:t>
            </a:r>
          </a:p>
        </p:txBody>
      </p:sp>
      <p:pic>
        <p:nvPicPr>
          <p:cNvPr id="7" name="Picture 6">
            <a:extLst>
              <a:ext uri="{FF2B5EF4-FFF2-40B4-BE49-F238E27FC236}">
                <a16:creationId xmlns:a16="http://schemas.microsoft.com/office/drawing/2014/main" id="{E2D0DF98-0990-40D8-9600-1DA6DD4110A3}"/>
              </a:ext>
            </a:extLst>
          </p:cNvPr>
          <p:cNvPicPr>
            <a:picLocks noChangeAspect="1"/>
          </p:cNvPicPr>
          <p:nvPr/>
        </p:nvPicPr>
        <p:blipFill>
          <a:blip r:embed="rId3"/>
          <a:stretch>
            <a:fillRect/>
          </a:stretch>
        </p:blipFill>
        <p:spPr>
          <a:xfrm>
            <a:off x="7973971" y="890233"/>
            <a:ext cx="3191320" cy="5077534"/>
          </a:xfrm>
          <a:prstGeom prst="rect">
            <a:avLst/>
          </a:prstGeom>
          <a:ln w="3175">
            <a:solidFill>
              <a:schemeClr val="tx1"/>
            </a:solidFill>
          </a:ln>
        </p:spPr>
      </p:pic>
    </p:spTree>
    <p:extLst>
      <p:ext uri="{BB962C8B-B14F-4D97-AF65-F5344CB8AC3E}">
        <p14:creationId xmlns:p14="http://schemas.microsoft.com/office/powerpoint/2010/main" val="413118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3158-5081-4CF2-9856-F7C6C3A6683F}"/>
              </a:ext>
            </a:extLst>
          </p:cNvPr>
          <p:cNvSpPr>
            <a:spLocks noGrp="1"/>
          </p:cNvSpPr>
          <p:nvPr>
            <p:ph type="title"/>
          </p:nvPr>
        </p:nvSpPr>
        <p:spPr/>
        <p:txBody>
          <a:bodyPr/>
          <a:lstStyle/>
          <a:p>
            <a:r>
              <a:rPr lang="en-CA" dirty="0"/>
              <a:t>Solving Problems</a:t>
            </a:r>
            <a:endParaRPr lang="en-US" dirty="0"/>
          </a:p>
        </p:txBody>
      </p:sp>
      <p:sp>
        <p:nvSpPr>
          <p:cNvPr id="3" name="Content Placeholder 2">
            <a:extLst>
              <a:ext uri="{FF2B5EF4-FFF2-40B4-BE49-F238E27FC236}">
                <a16:creationId xmlns:a16="http://schemas.microsoft.com/office/drawing/2014/main" id="{F90FF024-2D43-495C-ACCB-89BFAB17EF5C}"/>
              </a:ext>
            </a:extLst>
          </p:cNvPr>
          <p:cNvSpPr>
            <a:spLocks noGrp="1"/>
          </p:cNvSpPr>
          <p:nvPr>
            <p:ph idx="1"/>
          </p:nvPr>
        </p:nvSpPr>
        <p:spPr>
          <a:xfrm>
            <a:off x="838201" y="1825625"/>
            <a:ext cx="7327232" cy="4351338"/>
          </a:xfrm>
        </p:spPr>
        <p:txBody>
          <a:bodyPr>
            <a:normAutofit/>
          </a:bodyPr>
          <a:lstStyle/>
          <a:p>
            <a:pPr marL="0" indent="0">
              <a:buNone/>
            </a:pPr>
            <a:r>
              <a:rPr lang="en-US" dirty="0"/>
              <a:t>“Matters of Care encourages us to confidently resist the rhetoric of playing the game of ‘solving problems’ by responding to any question – be it academic malpractice, poverty, racism, ecological crisis like climate change, wars – in standard ways or by pretending that our particular research is not directly related to the textures of more than human worlds it is situated in.” </a:t>
            </a:r>
          </a:p>
        </p:txBody>
      </p:sp>
      <p:sp>
        <p:nvSpPr>
          <p:cNvPr id="7" name="TextBox 6">
            <a:extLst>
              <a:ext uri="{FF2B5EF4-FFF2-40B4-BE49-F238E27FC236}">
                <a16:creationId xmlns:a16="http://schemas.microsoft.com/office/drawing/2014/main" id="{FC7276C7-DEFE-4622-A856-355343132CFF}"/>
              </a:ext>
            </a:extLst>
          </p:cNvPr>
          <p:cNvSpPr txBox="1"/>
          <p:nvPr/>
        </p:nvSpPr>
        <p:spPr>
          <a:xfrm>
            <a:off x="838200" y="5292546"/>
            <a:ext cx="11209421" cy="1200329"/>
          </a:xfrm>
          <a:prstGeom prst="rect">
            <a:avLst/>
          </a:prstGeom>
          <a:noFill/>
        </p:spPr>
        <p:txBody>
          <a:bodyPr wrap="square">
            <a:spAutoFit/>
          </a:bodyPr>
          <a:lstStyle/>
          <a:p>
            <a:r>
              <a:rPr lang="en-US" dirty="0"/>
              <a:t>Sonja </a:t>
            </a:r>
            <a:r>
              <a:rPr lang="en-US" dirty="0" err="1"/>
              <a:t>Jerak-Zuiderent</a:t>
            </a:r>
            <a:r>
              <a:rPr lang="en-US" dirty="0"/>
              <a:t>, 2018, review of María Puig de la </a:t>
            </a:r>
            <a:r>
              <a:rPr lang="en-US" dirty="0" err="1"/>
              <a:t>Bellacasa</a:t>
            </a:r>
            <a:r>
              <a:rPr lang="en-US" dirty="0"/>
              <a:t> (2017) Matters of Care. </a:t>
            </a:r>
            <a:r>
              <a:rPr lang="en-US" dirty="0">
                <a:hlinkClick r:id="rId2"/>
              </a:rPr>
              <a:t>https://www.researchgate.net/publication/325218986_Maria_Puig_de_la_Bellacasa_2017_Matters_of_Care_Speculative_Ethics_in_More_Than_Human_Worlds_Minneapolis_and_London_University_of_Minnesota_Press_265_pages_ISBN_978-1-5179-0065-6</a:t>
            </a:r>
            <a:r>
              <a:rPr lang="en-US" dirty="0"/>
              <a:t> </a:t>
            </a:r>
          </a:p>
        </p:txBody>
      </p:sp>
      <p:pic>
        <p:nvPicPr>
          <p:cNvPr id="9" name="Picture 8">
            <a:extLst>
              <a:ext uri="{FF2B5EF4-FFF2-40B4-BE49-F238E27FC236}">
                <a16:creationId xmlns:a16="http://schemas.microsoft.com/office/drawing/2014/main" id="{600CFF34-DD71-4730-B1FB-1E219ADBDD32}"/>
              </a:ext>
            </a:extLst>
          </p:cNvPr>
          <p:cNvPicPr>
            <a:picLocks noChangeAspect="1"/>
          </p:cNvPicPr>
          <p:nvPr/>
        </p:nvPicPr>
        <p:blipFill>
          <a:blip r:embed="rId3"/>
          <a:stretch>
            <a:fillRect/>
          </a:stretch>
        </p:blipFill>
        <p:spPr>
          <a:xfrm>
            <a:off x="8694230" y="1933909"/>
            <a:ext cx="2181922" cy="3070487"/>
          </a:xfrm>
          <a:prstGeom prst="rect">
            <a:avLst/>
          </a:prstGeom>
        </p:spPr>
      </p:pic>
    </p:spTree>
    <p:extLst>
      <p:ext uri="{BB962C8B-B14F-4D97-AF65-F5344CB8AC3E}">
        <p14:creationId xmlns:p14="http://schemas.microsoft.com/office/powerpoint/2010/main" val="214904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DA7F-53A3-4A70-A99D-79148AB6665A}"/>
              </a:ext>
            </a:extLst>
          </p:cNvPr>
          <p:cNvSpPr>
            <a:spLocks noGrp="1"/>
          </p:cNvSpPr>
          <p:nvPr>
            <p:ph type="title"/>
          </p:nvPr>
        </p:nvSpPr>
        <p:spPr/>
        <p:txBody>
          <a:bodyPr/>
          <a:lstStyle/>
          <a:p>
            <a:r>
              <a:rPr lang="en-US" dirty="0"/>
              <a:t>The Ethical Concept of Care</a:t>
            </a:r>
          </a:p>
        </p:txBody>
      </p:sp>
      <p:sp>
        <p:nvSpPr>
          <p:cNvPr id="3" name="Content Placeholder 2">
            <a:extLst>
              <a:ext uri="{FF2B5EF4-FFF2-40B4-BE49-F238E27FC236}">
                <a16:creationId xmlns:a16="http://schemas.microsoft.com/office/drawing/2014/main" id="{2E9BB877-720C-4D93-B867-0329ED61F3E0}"/>
              </a:ext>
            </a:extLst>
          </p:cNvPr>
          <p:cNvSpPr>
            <a:spLocks noGrp="1"/>
          </p:cNvSpPr>
          <p:nvPr>
            <p:ph idx="1"/>
          </p:nvPr>
        </p:nvSpPr>
        <p:spPr/>
        <p:txBody>
          <a:bodyPr>
            <a:normAutofit/>
          </a:bodyPr>
          <a:lstStyle/>
          <a:p>
            <a:r>
              <a:rPr lang="en-CA" dirty="0"/>
              <a:t>Wikipedia: “</a:t>
            </a:r>
            <a:r>
              <a:rPr lang="en-US" dirty="0"/>
              <a:t>The ethics of care is a normative ethical theory that holds that moral action centers on interpersonal relationships and care or benevolence as a virtue.”</a:t>
            </a:r>
          </a:p>
          <a:p>
            <a:r>
              <a:rPr lang="en-US" dirty="0"/>
              <a:t>Some assumptions of the theory are basic:</a:t>
            </a:r>
          </a:p>
          <a:p>
            <a:pPr lvl="1"/>
            <a:r>
              <a:rPr lang="en-US" dirty="0"/>
              <a:t>Persons are understood to have varying degrees of dependence and interdependence on one another.</a:t>
            </a:r>
          </a:p>
          <a:p>
            <a:pPr lvl="1"/>
            <a:r>
              <a:rPr lang="en-US" dirty="0"/>
              <a:t>Other individuals affected by the consequences of one's choices deserve consideration in proportion to their vulnerability.</a:t>
            </a:r>
          </a:p>
          <a:p>
            <a:pPr lvl="1"/>
            <a:r>
              <a:rPr lang="en-US" dirty="0"/>
              <a:t>Situational details determine how to safeguard and promote the interests of those involved.</a:t>
            </a:r>
          </a:p>
        </p:txBody>
      </p:sp>
      <p:sp>
        <p:nvSpPr>
          <p:cNvPr id="5" name="TextBox 4">
            <a:extLst>
              <a:ext uri="{FF2B5EF4-FFF2-40B4-BE49-F238E27FC236}">
                <a16:creationId xmlns:a16="http://schemas.microsoft.com/office/drawing/2014/main" id="{9A2C01D8-45C4-4A00-8240-AF9FFD65D613}"/>
              </a:ext>
            </a:extLst>
          </p:cNvPr>
          <p:cNvSpPr txBox="1"/>
          <p:nvPr/>
        </p:nvSpPr>
        <p:spPr>
          <a:xfrm>
            <a:off x="838200" y="6308209"/>
            <a:ext cx="6093618" cy="369332"/>
          </a:xfrm>
          <a:prstGeom prst="rect">
            <a:avLst/>
          </a:prstGeom>
          <a:noFill/>
        </p:spPr>
        <p:txBody>
          <a:bodyPr wrap="square">
            <a:spAutoFit/>
          </a:bodyPr>
          <a:lstStyle/>
          <a:p>
            <a:r>
              <a:rPr lang="en-US" dirty="0">
                <a:hlinkClick r:id="rId2"/>
              </a:rPr>
              <a:t>https://en.wikipedia.org/wiki/Ethics_of_care</a:t>
            </a:r>
            <a:r>
              <a:rPr lang="en-US" dirty="0"/>
              <a:t> </a:t>
            </a:r>
          </a:p>
        </p:txBody>
      </p:sp>
    </p:spTree>
    <p:extLst>
      <p:ext uri="{BB962C8B-B14F-4D97-AF65-F5344CB8AC3E}">
        <p14:creationId xmlns:p14="http://schemas.microsoft.com/office/powerpoint/2010/main" val="45915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7BBC-0667-4B42-99A0-AD51E30475B9}"/>
              </a:ext>
            </a:extLst>
          </p:cNvPr>
          <p:cNvSpPr>
            <a:spLocks noGrp="1"/>
          </p:cNvSpPr>
          <p:nvPr>
            <p:ph type="title"/>
          </p:nvPr>
        </p:nvSpPr>
        <p:spPr/>
        <p:txBody>
          <a:bodyPr/>
          <a:lstStyle/>
          <a:p>
            <a:r>
              <a:rPr lang="en-CA" dirty="0"/>
              <a:t>Kohlberg’s Six Stages of Moral Development</a:t>
            </a:r>
            <a:endParaRPr lang="en-US" dirty="0"/>
          </a:p>
        </p:txBody>
      </p:sp>
      <p:pic>
        <p:nvPicPr>
          <p:cNvPr id="5" name="Content Placeholder 4" descr="A picture containing text, toy&#10;&#10;Description automatically generated">
            <a:extLst>
              <a:ext uri="{FF2B5EF4-FFF2-40B4-BE49-F238E27FC236}">
                <a16:creationId xmlns:a16="http://schemas.microsoft.com/office/drawing/2014/main" id="{C3D738B0-41A8-4D9E-B34C-8AB26338F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660" y="1434400"/>
            <a:ext cx="7113844" cy="4742563"/>
          </a:xfrm>
        </p:spPr>
      </p:pic>
      <p:sp>
        <p:nvSpPr>
          <p:cNvPr id="7" name="TextBox 6">
            <a:extLst>
              <a:ext uri="{FF2B5EF4-FFF2-40B4-BE49-F238E27FC236}">
                <a16:creationId xmlns:a16="http://schemas.microsoft.com/office/drawing/2014/main" id="{6095538D-B3DE-4C8A-BFA6-ADC643749172}"/>
              </a:ext>
            </a:extLst>
          </p:cNvPr>
          <p:cNvSpPr txBox="1"/>
          <p:nvPr/>
        </p:nvSpPr>
        <p:spPr>
          <a:xfrm>
            <a:off x="561415" y="6319682"/>
            <a:ext cx="8138832" cy="369332"/>
          </a:xfrm>
          <a:prstGeom prst="rect">
            <a:avLst/>
          </a:prstGeom>
          <a:noFill/>
        </p:spPr>
        <p:txBody>
          <a:bodyPr wrap="square">
            <a:spAutoFit/>
          </a:bodyPr>
          <a:lstStyle/>
          <a:p>
            <a:r>
              <a:rPr lang="en-US" dirty="0">
                <a:hlinkClick r:id="rId3"/>
              </a:rPr>
              <a:t>https://www.verywellmind.com/kohlbergs-theory-of-moral-development-2795071</a:t>
            </a:r>
            <a:r>
              <a:rPr lang="en-US" dirty="0"/>
              <a:t> </a:t>
            </a:r>
          </a:p>
        </p:txBody>
      </p:sp>
    </p:spTree>
    <p:extLst>
      <p:ext uri="{BB962C8B-B14F-4D97-AF65-F5344CB8AC3E}">
        <p14:creationId xmlns:p14="http://schemas.microsoft.com/office/powerpoint/2010/main" val="153219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5AEA2B-7C3E-4BDD-835D-B4D2CBF5CCD2}"/>
              </a:ext>
            </a:extLst>
          </p:cNvPr>
          <p:cNvPicPr>
            <a:picLocks noChangeAspect="1"/>
          </p:cNvPicPr>
          <p:nvPr/>
        </p:nvPicPr>
        <p:blipFill>
          <a:blip r:embed="rId2"/>
          <a:stretch>
            <a:fillRect/>
          </a:stretch>
        </p:blipFill>
        <p:spPr>
          <a:xfrm>
            <a:off x="-943570" y="2276178"/>
            <a:ext cx="6400800" cy="3543300"/>
          </a:xfrm>
          <a:prstGeom prst="rect">
            <a:avLst/>
          </a:prstGeom>
        </p:spPr>
      </p:pic>
      <p:sp>
        <p:nvSpPr>
          <p:cNvPr id="2" name="Title 1">
            <a:extLst>
              <a:ext uri="{FF2B5EF4-FFF2-40B4-BE49-F238E27FC236}">
                <a16:creationId xmlns:a16="http://schemas.microsoft.com/office/drawing/2014/main" id="{CD326C87-9252-4C06-BF58-D75EB7F10FC1}"/>
              </a:ext>
            </a:extLst>
          </p:cNvPr>
          <p:cNvSpPr>
            <a:spLocks noGrp="1"/>
          </p:cNvSpPr>
          <p:nvPr>
            <p:ph type="title"/>
          </p:nvPr>
        </p:nvSpPr>
        <p:spPr/>
        <p:txBody>
          <a:bodyPr/>
          <a:lstStyle/>
          <a:p>
            <a:r>
              <a:rPr lang="en-US" dirty="0"/>
              <a:t>In a Different Voice</a:t>
            </a:r>
          </a:p>
        </p:txBody>
      </p:sp>
      <p:sp>
        <p:nvSpPr>
          <p:cNvPr id="3" name="Content Placeholder 2">
            <a:extLst>
              <a:ext uri="{FF2B5EF4-FFF2-40B4-BE49-F238E27FC236}">
                <a16:creationId xmlns:a16="http://schemas.microsoft.com/office/drawing/2014/main" id="{B8EADF1A-08E5-4D1B-B90A-CF1D0F7AB72F}"/>
              </a:ext>
            </a:extLst>
          </p:cNvPr>
          <p:cNvSpPr>
            <a:spLocks noGrp="1"/>
          </p:cNvSpPr>
          <p:nvPr>
            <p:ph idx="1"/>
          </p:nvPr>
        </p:nvSpPr>
        <p:spPr>
          <a:xfrm>
            <a:off x="3709987" y="1818371"/>
            <a:ext cx="8191500" cy="4351338"/>
          </a:xfrm>
        </p:spPr>
        <p:txBody>
          <a:bodyPr>
            <a:normAutofit/>
          </a:bodyPr>
          <a:lstStyle/>
          <a:p>
            <a:r>
              <a:rPr lang="en-US" dirty="0"/>
              <a:t>“In </a:t>
            </a:r>
            <a:r>
              <a:rPr lang="en-US" i="1" dirty="0"/>
              <a:t>In a Different Voice: Psychological Theory and Women’s Development</a:t>
            </a:r>
            <a:r>
              <a:rPr lang="en-US" dirty="0"/>
              <a:t> (1982), Carol Gilligan identified a kind of moral reasoning that was based on an ethic of care rather than an ethic of justice.”</a:t>
            </a:r>
          </a:p>
          <a:p>
            <a:pPr lvl="1"/>
            <a:r>
              <a:rPr lang="en-US" dirty="0"/>
              <a:t>Developed “primarily” through a woman’s voice </a:t>
            </a:r>
            <a:r>
              <a:rPr lang="en-US" sz="2000" dirty="0"/>
              <a:t>(v. Kohlberg)</a:t>
            </a:r>
            <a:endParaRPr lang="en-US" dirty="0"/>
          </a:p>
          <a:p>
            <a:pPr lvl="1"/>
            <a:r>
              <a:rPr lang="en-US" dirty="0"/>
              <a:t>Stages of care: for the self, for the other, both (balanced) based on a criticism of Kohlberg’s six stages (that advance to e.g. deontology or social contract)</a:t>
            </a:r>
          </a:p>
          <a:p>
            <a:pPr lvl="1"/>
            <a:r>
              <a:rPr lang="en-US" dirty="0"/>
              <a:t>“Women are more likely to make moral decisions based on issues of care, inclusion, and personal connection, rather than on a more abstract and distant notion of justice.”</a:t>
            </a:r>
          </a:p>
        </p:txBody>
      </p:sp>
      <p:sp>
        <p:nvSpPr>
          <p:cNvPr id="5" name="TextBox 4">
            <a:extLst>
              <a:ext uri="{FF2B5EF4-FFF2-40B4-BE49-F238E27FC236}">
                <a16:creationId xmlns:a16="http://schemas.microsoft.com/office/drawing/2014/main" id="{4E094110-61D0-47BA-B2C4-E2CEA366B404}"/>
              </a:ext>
            </a:extLst>
          </p:cNvPr>
          <p:cNvSpPr txBox="1"/>
          <p:nvPr/>
        </p:nvSpPr>
        <p:spPr>
          <a:xfrm>
            <a:off x="403623" y="6169709"/>
            <a:ext cx="10515600" cy="369332"/>
          </a:xfrm>
          <a:prstGeom prst="rect">
            <a:avLst/>
          </a:prstGeom>
          <a:noFill/>
        </p:spPr>
        <p:txBody>
          <a:bodyPr wrap="square">
            <a:spAutoFit/>
          </a:bodyPr>
          <a:lstStyle/>
          <a:p>
            <a:r>
              <a:rPr lang="en-US" dirty="0">
                <a:hlinkClick r:id="rId3"/>
              </a:rPr>
              <a:t>https://www.encyclopedia.com/people/history/historians-miscellaneous-biographies/carol-gilligan</a:t>
            </a:r>
            <a:r>
              <a:rPr lang="en-US" dirty="0"/>
              <a:t> </a:t>
            </a:r>
          </a:p>
        </p:txBody>
      </p:sp>
    </p:spTree>
    <p:extLst>
      <p:ext uri="{BB962C8B-B14F-4D97-AF65-F5344CB8AC3E}">
        <p14:creationId xmlns:p14="http://schemas.microsoft.com/office/powerpoint/2010/main" val="71726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770A2142-5B82-4680-BA05-62BA9E801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643" y="3262560"/>
            <a:ext cx="5410200" cy="2910840"/>
          </a:xfrm>
          <a:prstGeom prst="rect">
            <a:avLst/>
          </a:prstGeom>
        </p:spPr>
      </p:pic>
      <p:sp>
        <p:nvSpPr>
          <p:cNvPr id="2" name="Title 1">
            <a:extLst>
              <a:ext uri="{FF2B5EF4-FFF2-40B4-BE49-F238E27FC236}">
                <a16:creationId xmlns:a16="http://schemas.microsoft.com/office/drawing/2014/main" id="{5DAF97C0-E62C-4CF0-9B17-92CE1C039C76}"/>
              </a:ext>
            </a:extLst>
          </p:cNvPr>
          <p:cNvSpPr>
            <a:spLocks noGrp="1"/>
          </p:cNvSpPr>
          <p:nvPr>
            <p:ph type="title"/>
          </p:nvPr>
        </p:nvSpPr>
        <p:spPr/>
        <p:txBody>
          <a:bodyPr/>
          <a:lstStyle/>
          <a:p>
            <a:r>
              <a:rPr lang="en-CA" dirty="0"/>
              <a:t>Felt Need (2) </a:t>
            </a:r>
            <a:endParaRPr lang="en-US" dirty="0"/>
          </a:p>
        </p:txBody>
      </p:sp>
      <p:sp>
        <p:nvSpPr>
          <p:cNvPr id="3" name="Content Placeholder 2">
            <a:extLst>
              <a:ext uri="{FF2B5EF4-FFF2-40B4-BE49-F238E27FC236}">
                <a16:creationId xmlns:a16="http://schemas.microsoft.com/office/drawing/2014/main" id="{ADB5FFC0-E5D1-4F58-8A15-2F33012CD167}"/>
              </a:ext>
            </a:extLst>
          </p:cNvPr>
          <p:cNvSpPr>
            <a:spLocks noGrp="1"/>
          </p:cNvSpPr>
          <p:nvPr>
            <p:ph idx="1"/>
          </p:nvPr>
        </p:nvSpPr>
        <p:spPr/>
        <p:txBody>
          <a:bodyPr/>
          <a:lstStyle/>
          <a:p>
            <a:pPr marL="0" indent="0">
              <a:buNone/>
            </a:pPr>
            <a:r>
              <a:rPr lang="en-CA" dirty="0" err="1"/>
              <a:t>Noddings</a:t>
            </a:r>
            <a:r>
              <a:rPr lang="en-CA" dirty="0"/>
              <a:t>: “</a:t>
            </a:r>
            <a:r>
              <a:rPr lang="en-US" dirty="0"/>
              <a:t>Gilligan described a morality based on the recognition of needs, relation, and response. Women who speak in the different voice refuse to leave themselves, their loved ones, and connections out of their moral reasoning.”</a:t>
            </a:r>
          </a:p>
        </p:txBody>
      </p:sp>
      <p:sp>
        <p:nvSpPr>
          <p:cNvPr id="5" name="TextBox 4">
            <a:extLst>
              <a:ext uri="{FF2B5EF4-FFF2-40B4-BE49-F238E27FC236}">
                <a16:creationId xmlns:a16="http://schemas.microsoft.com/office/drawing/2014/main" id="{52B28108-34E8-4CC6-9D67-11BA91088D70}"/>
              </a:ext>
            </a:extLst>
          </p:cNvPr>
          <p:cNvSpPr txBox="1"/>
          <p:nvPr/>
        </p:nvSpPr>
        <p:spPr>
          <a:xfrm>
            <a:off x="838200" y="5988734"/>
            <a:ext cx="10984832" cy="646331"/>
          </a:xfrm>
          <a:prstGeom prst="rect">
            <a:avLst/>
          </a:prstGeom>
          <a:noFill/>
        </p:spPr>
        <p:txBody>
          <a:bodyPr wrap="square">
            <a:spAutoFit/>
          </a:bodyPr>
          <a:lstStyle/>
          <a:p>
            <a:r>
              <a:rPr lang="en-US" dirty="0">
                <a:hlinkClick r:id="rId3"/>
              </a:rPr>
              <a:t>http://mehrmohammadi.ir/wp-content/uploads/2020/09/The-Challenge-to-Care-in-School-Nel-Noddings.pdf</a:t>
            </a:r>
            <a:endParaRPr lang="en-US" dirty="0"/>
          </a:p>
          <a:p>
            <a:r>
              <a:rPr lang="en-US" dirty="0">
                <a:hlinkClick r:id="rId4"/>
              </a:rPr>
              <a:t>https://nhttac.acf.hhs.gov/soar/eguide/observe/trauma_related_responses</a:t>
            </a:r>
            <a:r>
              <a:rPr lang="en-US" dirty="0"/>
              <a:t>  </a:t>
            </a:r>
          </a:p>
        </p:txBody>
      </p:sp>
    </p:spTree>
    <p:extLst>
      <p:ext uri="{BB962C8B-B14F-4D97-AF65-F5344CB8AC3E}">
        <p14:creationId xmlns:p14="http://schemas.microsoft.com/office/powerpoint/2010/main" val="42174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DC95-5DDB-4ADA-AB61-29C1976C768E}"/>
              </a:ext>
            </a:extLst>
          </p:cNvPr>
          <p:cNvSpPr>
            <a:spLocks noGrp="1"/>
          </p:cNvSpPr>
          <p:nvPr>
            <p:ph type="title"/>
          </p:nvPr>
        </p:nvSpPr>
        <p:spPr/>
        <p:txBody>
          <a:bodyPr/>
          <a:lstStyle/>
          <a:p>
            <a:r>
              <a:rPr lang="en-CA" dirty="0"/>
              <a:t>Caveats</a:t>
            </a:r>
            <a:endParaRPr lang="en-US" dirty="0"/>
          </a:p>
        </p:txBody>
      </p:sp>
      <p:sp>
        <p:nvSpPr>
          <p:cNvPr id="3" name="Content Placeholder 2">
            <a:extLst>
              <a:ext uri="{FF2B5EF4-FFF2-40B4-BE49-F238E27FC236}">
                <a16:creationId xmlns:a16="http://schemas.microsoft.com/office/drawing/2014/main" id="{6EB6FE74-E33E-4022-AE57-C41F843DD693}"/>
              </a:ext>
            </a:extLst>
          </p:cNvPr>
          <p:cNvSpPr>
            <a:spLocks noGrp="1"/>
          </p:cNvSpPr>
          <p:nvPr>
            <p:ph idx="1"/>
          </p:nvPr>
        </p:nvSpPr>
        <p:spPr/>
        <p:txBody>
          <a:bodyPr/>
          <a:lstStyle/>
          <a:p>
            <a:r>
              <a:rPr lang="en-CA" dirty="0"/>
              <a:t>American</a:t>
            </a:r>
          </a:p>
          <a:p>
            <a:r>
              <a:rPr lang="en-CA" dirty="0"/>
              <a:t>Western</a:t>
            </a:r>
          </a:p>
          <a:p>
            <a:r>
              <a:rPr lang="en-CA" dirty="0"/>
              <a:t>Male</a:t>
            </a:r>
          </a:p>
          <a:p>
            <a:r>
              <a:rPr lang="en-CA" dirty="0"/>
              <a:t>Interpretive</a:t>
            </a:r>
            <a:endParaRPr lang="en-US" dirty="0"/>
          </a:p>
        </p:txBody>
      </p:sp>
      <p:pic>
        <p:nvPicPr>
          <p:cNvPr id="4" name="Picture 3">
            <a:extLst>
              <a:ext uri="{FF2B5EF4-FFF2-40B4-BE49-F238E27FC236}">
                <a16:creationId xmlns:a16="http://schemas.microsoft.com/office/drawing/2014/main" id="{46B4B1F3-9ED6-45A7-9105-5B413AB06475}"/>
              </a:ext>
            </a:extLst>
          </p:cNvPr>
          <p:cNvPicPr>
            <a:picLocks noChangeAspect="1"/>
          </p:cNvPicPr>
          <p:nvPr/>
        </p:nvPicPr>
        <p:blipFill>
          <a:blip r:embed="rId2"/>
          <a:stretch>
            <a:fillRect/>
          </a:stretch>
        </p:blipFill>
        <p:spPr>
          <a:xfrm>
            <a:off x="3538025" y="1222571"/>
            <a:ext cx="7620000" cy="3371850"/>
          </a:xfrm>
          <a:prstGeom prst="rect">
            <a:avLst/>
          </a:prstGeom>
        </p:spPr>
      </p:pic>
      <p:sp>
        <p:nvSpPr>
          <p:cNvPr id="6" name="TextBox 5">
            <a:extLst>
              <a:ext uri="{FF2B5EF4-FFF2-40B4-BE49-F238E27FC236}">
                <a16:creationId xmlns:a16="http://schemas.microsoft.com/office/drawing/2014/main" id="{D71F60C5-991D-4E87-81CB-7905F53608D2}"/>
              </a:ext>
            </a:extLst>
          </p:cNvPr>
          <p:cNvSpPr txBox="1"/>
          <p:nvPr/>
        </p:nvSpPr>
        <p:spPr>
          <a:xfrm>
            <a:off x="838200" y="5988734"/>
            <a:ext cx="9108688" cy="369332"/>
          </a:xfrm>
          <a:prstGeom prst="rect">
            <a:avLst/>
          </a:prstGeom>
          <a:noFill/>
        </p:spPr>
        <p:txBody>
          <a:bodyPr wrap="square">
            <a:spAutoFit/>
          </a:bodyPr>
          <a:lstStyle/>
          <a:p>
            <a:r>
              <a:rPr lang="en-US" dirty="0"/>
              <a:t>Image: </a:t>
            </a:r>
            <a:r>
              <a:rPr lang="en-US" dirty="0">
                <a:hlinkClick r:id="rId3"/>
              </a:rPr>
              <a:t>https://www.cognitivefxusa.com/blog/neuroplasticity-treatment-for-concussions</a:t>
            </a:r>
            <a:r>
              <a:rPr lang="en-US" dirty="0"/>
              <a:t>   </a:t>
            </a:r>
          </a:p>
        </p:txBody>
      </p:sp>
    </p:spTree>
    <p:extLst>
      <p:ext uri="{BB962C8B-B14F-4D97-AF65-F5344CB8AC3E}">
        <p14:creationId xmlns:p14="http://schemas.microsoft.com/office/powerpoint/2010/main" val="7230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953D-AF52-4074-9887-8E43804AD47B}"/>
              </a:ext>
            </a:extLst>
          </p:cNvPr>
          <p:cNvSpPr>
            <a:spLocks noGrp="1"/>
          </p:cNvSpPr>
          <p:nvPr>
            <p:ph type="title"/>
          </p:nvPr>
        </p:nvSpPr>
        <p:spPr/>
        <p:txBody>
          <a:bodyPr/>
          <a:lstStyle/>
          <a:p>
            <a:r>
              <a:rPr lang="en-US" dirty="0"/>
              <a:t>Whence Care?</a:t>
            </a:r>
          </a:p>
        </p:txBody>
      </p:sp>
      <p:sp>
        <p:nvSpPr>
          <p:cNvPr id="3" name="Content Placeholder 2">
            <a:extLst>
              <a:ext uri="{FF2B5EF4-FFF2-40B4-BE49-F238E27FC236}">
                <a16:creationId xmlns:a16="http://schemas.microsoft.com/office/drawing/2014/main" id="{ED73E6A5-547D-4FDC-92E0-496A5A162E52}"/>
              </a:ext>
            </a:extLst>
          </p:cNvPr>
          <p:cNvSpPr>
            <a:spLocks noGrp="1"/>
          </p:cNvSpPr>
          <p:nvPr>
            <p:ph idx="1"/>
          </p:nvPr>
        </p:nvSpPr>
        <p:spPr>
          <a:xfrm>
            <a:off x="4154904" y="1825625"/>
            <a:ext cx="7198895" cy="4351338"/>
          </a:xfrm>
        </p:spPr>
        <p:txBody>
          <a:bodyPr/>
          <a:lstStyle/>
          <a:p>
            <a:pPr marL="0" indent="0">
              <a:buNone/>
            </a:pPr>
            <a:r>
              <a:rPr lang="en-CA" dirty="0"/>
              <a:t>We can begin with some questions…</a:t>
            </a:r>
          </a:p>
          <a:p>
            <a:r>
              <a:rPr lang="en-CA" dirty="0"/>
              <a:t>How can neurons care? </a:t>
            </a:r>
          </a:p>
          <a:p>
            <a:r>
              <a:rPr lang="en-CA" dirty="0"/>
              <a:t>Is caring driven by evolution?</a:t>
            </a:r>
          </a:p>
          <a:p>
            <a:r>
              <a:rPr lang="en-CA" dirty="0"/>
              <a:t>Cultural evolution or biological evolution?</a:t>
            </a:r>
          </a:p>
          <a:p>
            <a:r>
              <a:rPr lang="en-CA" dirty="0"/>
              <a:t>Does caring depend on rules and rationality?</a:t>
            </a:r>
          </a:p>
          <a:p>
            <a:r>
              <a:rPr lang="en-CA" dirty="0"/>
              <a:t>Does caring require attachment?</a:t>
            </a:r>
          </a:p>
        </p:txBody>
      </p:sp>
      <p:sp>
        <p:nvSpPr>
          <p:cNvPr id="5" name="TextBox 4">
            <a:extLst>
              <a:ext uri="{FF2B5EF4-FFF2-40B4-BE49-F238E27FC236}">
                <a16:creationId xmlns:a16="http://schemas.microsoft.com/office/drawing/2014/main" id="{50B2E321-6708-448F-9F04-63255ABCECAC}"/>
              </a:ext>
            </a:extLst>
          </p:cNvPr>
          <p:cNvSpPr txBox="1"/>
          <p:nvPr/>
        </p:nvSpPr>
        <p:spPr>
          <a:xfrm>
            <a:off x="838200" y="5988734"/>
            <a:ext cx="8594558" cy="369332"/>
          </a:xfrm>
          <a:prstGeom prst="rect">
            <a:avLst/>
          </a:prstGeom>
          <a:noFill/>
        </p:spPr>
        <p:txBody>
          <a:bodyPr wrap="square">
            <a:spAutoFit/>
          </a:bodyPr>
          <a:lstStyle/>
          <a:p>
            <a:r>
              <a:rPr lang="en-US" dirty="0"/>
              <a:t>Cover image: </a:t>
            </a:r>
            <a:r>
              <a:rPr lang="en-US" dirty="0">
                <a:hlinkClick r:id="rId2"/>
              </a:rPr>
              <a:t>https://www.medicalnewstoday.com/articles/320289</a:t>
            </a:r>
            <a:r>
              <a:rPr lang="en-US" dirty="0"/>
              <a:t> </a:t>
            </a:r>
          </a:p>
        </p:txBody>
      </p:sp>
      <p:pic>
        <p:nvPicPr>
          <p:cNvPr id="7" name="Picture 6" descr="A picture containing plant&#10;&#10;Description automatically generated">
            <a:extLst>
              <a:ext uri="{FF2B5EF4-FFF2-40B4-BE49-F238E27FC236}">
                <a16:creationId xmlns:a16="http://schemas.microsoft.com/office/drawing/2014/main" id="{18E26FF3-3463-4E7F-8BBF-30C8FF42B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39473"/>
            <a:ext cx="3208627" cy="3208627"/>
          </a:xfrm>
          <a:prstGeom prst="rect">
            <a:avLst/>
          </a:prstGeom>
        </p:spPr>
      </p:pic>
    </p:spTree>
    <p:extLst>
      <p:ext uri="{BB962C8B-B14F-4D97-AF65-F5344CB8AC3E}">
        <p14:creationId xmlns:p14="http://schemas.microsoft.com/office/powerpoint/2010/main" val="354826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23BD-EBAA-4121-8F81-B85C897DC928}"/>
              </a:ext>
            </a:extLst>
          </p:cNvPr>
          <p:cNvSpPr>
            <a:spLocks noGrp="1"/>
          </p:cNvSpPr>
          <p:nvPr>
            <p:ph type="title"/>
          </p:nvPr>
        </p:nvSpPr>
        <p:spPr/>
        <p:txBody>
          <a:bodyPr/>
          <a:lstStyle/>
          <a:p>
            <a:r>
              <a:rPr lang="en-CA" dirty="0"/>
              <a:t>The Many Meanings of Care</a:t>
            </a:r>
            <a:endParaRPr lang="en-US" dirty="0"/>
          </a:p>
        </p:txBody>
      </p:sp>
      <p:sp>
        <p:nvSpPr>
          <p:cNvPr id="3" name="Content Placeholder 2">
            <a:extLst>
              <a:ext uri="{FF2B5EF4-FFF2-40B4-BE49-F238E27FC236}">
                <a16:creationId xmlns:a16="http://schemas.microsoft.com/office/drawing/2014/main" id="{ACB8EB68-E717-4121-BD67-638C7F67175F}"/>
              </a:ext>
            </a:extLst>
          </p:cNvPr>
          <p:cNvSpPr>
            <a:spLocks noGrp="1"/>
          </p:cNvSpPr>
          <p:nvPr>
            <p:ph idx="1"/>
          </p:nvPr>
        </p:nvSpPr>
        <p:spPr>
          <a:xfrm>
            <a:off x="838200" y="1825625"/>
            <a:ext cx="5867400" cy="2906796"/>
          </a:xfrm>
          <a:ln w="6350">
            <a:solidFill>
              <a:schemeClr val="tx1"/>
            </a:solidFill>
          </a:ln>
        </p:spPr>
        <p:txBody>
          <a:bodyPr lIns="180000" tIns="180000" rIns="180000" bIns="180000">
            <a:normAutofit fontScale="85000" lnSpcReduction="10000"/>
          </a:bodyPr>
          <a:lstStyle/>
          <a:p>
            <a:pPr marL="0" indent="0">
              <a:buNone/>
            </a:pPr>
            <a:r>
              <a:rPr lang="en-US" sz="2000" dirty="0"/>
              <a:t>Care has many meanings: when we say “cares and woes,” “care” denotes a burden; when we say “I care for you,” we express love. Care always expresses an action or a disposition, a reaching out to something. When we use it to refer to ourselves, as in “I take good care of myself,” we are in that instant thinking of ourselves as both the doer and that toward which we are reaching out. Care expresses relationships. It is used to express our deepest convictions, as when we say, “I care about dolphins”; it is used by advertisers in banal ways to make us like a company and perhaps continue to buy its products, as when we hear advertisers say, “McDonald’s cares.”</a:t>
            </a:r>
          </a:p>
        </p:txBody>
      </p:sp>
      <p:sp>
        <p:nvSpPr>
          <p:cNvPr id="5" name="TextBox 4">
            <a:extLst>
              <a:ext uri="{FF2B5EF4-FFF2-40B4-BE49-F238E27FC236}">
                <a16:creationId xmlns:a16="http://schemas.microsoft.com/office/drawing/2014/main" id="{2C1A3DE1-936C-4024-93CF-A691E9BD8DF1}"/>
              </a:ext>
            </a:extLst>
          </p:cNvPr>
          <p:cNvSpPr txBox="1"/>
          <p:nvPr/>
        </p:nvSpPr>
        <p:spPr>
          <a:xfrm>
            <a:off x="838200" y="4732421"/>
            <a:ext cx="10984832" cy="2308324"/>
          </a:xfrm>
          <a:prstGeom prst="rect">
            <a:avLst/>
          </a:prstGeom>
          <a:noFill/>
        </p:spPr>
        <p:txBody>
          <a:bodyPr wrap="square">
            <a:spAutoFit/>
          </a:bodyPr>
          <a:lstStyle/>
          <a:p>
            <a:endParaRPr lang="en-US" dirty="0">
              <a:hlinkClick r:id="rId2"/>
            </a:endParaRPr>
          </a:p>
          <a:p>
            <a:r>
              <a:rPr lang="en-US" dirty="0"/>
              <a:t>Joan </a:t>
            </a:r>
            <a:r>
              <a:rPr lang="en-US" dirty="0" err="1"/>
              <a:t>Tronto</a:t>
            </a:r>
            <a:r>
              <a:rPr lang="en-US" dirty="0"/>
              <a:t>, 2013, Caring Democracies, p. x  </a:t>
            </a:r>
            <a:r>
              <a:rPr lang="en-US" dirty="0">
                <a:hlinkClick r:id="rId2"/>
              </a:rPr>
              <a:t>https://we.riseup.net/assets/448799/Joan+C.+Tronto+Caring+Democracy+Markets%2C+Equality%2C+and+Justice+%282013%2C+NYU+Press%29.pdf</a:t>
            </a:r>
            <a:endParaRPr lang="en-US" dirty="0"/>
          </a:p>
          <a:p>
            <a:endParaRPr lang="en-US" dirty="0"/>
          </a:p>
          <a:p>
            <a:r>
              <a:rPr lang="en-US" dirty="0">
                <a:hlinkClick r:id="rId3"/>
              </a:rPr>
              <a:t>https://www.researchgate.net/publication/326587484_Stewardship_as_a_boundary_object_for_sustainability_research_Linking_care_knowledge_and_agency</a:t>
            </a:r>
            <a:r>
              <a:rPr lang="en-US" dirty="0"/>
              <a:t> (Image)</a:t>
            </a:r>
          </a:p>
          <a:p>
            <a:endParaRPr lang="en-US" dirty="0"/>
          </a:p>
        </p:txBody>
      </p:sp>
      <p:pic>
        <p:nvPicPr>
          <p:cNvPr id="7" name="Picture 6" descr="Diagram, venn diagram&#10;&#10;Description automatically generated">
            <a:extLst>
              <a:ext uri="{FF2B5EF4-FFF2-40B4-BE49-F238E27FC236}">
                <a16:creationId xmlns:a16="http://schemas.microsoft.com/office/drawing/2014/main" id="{0C29C138-D86A-40F3-A4F0-402210BC5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747" y="1564523"/>
            <a:ext cx="3634227" cy="3429000"/>
          </a:xfrm>
          <a:prstGeom prst="rect">
            <a:avLst/>
          </a:prstGeom>
        </p:spPr>
      </p:pic>
    </p:spTree>
    <p:extLst>
      <p:ext uri="{BB962C8B-B14F-4D97-AF65-F5344CB8AC3E}">
        <p14:creationId xmlns:p14="http://schemas.microsoft.com/office/powerpoint/2010/main" val="10580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B10C-530B-4BB2-94EE-F22CDCA7CDC5}"/>
              </a:ext>
            </a:extLst>
          </p:cNvPr>
          <p:cNvSpPr>
            <a:spLocks noGrp="1"/>
          </p:cNvSpPr>
          <p:nvPr>
            <p:ph type="title"/>
          </p:nvPr>
        </p:nvSpPr>
        <p:spPr/>
        <p:txBody>
          <a:bodyPr/>
          <a:lstStyle/>
          <a:p>
            <a:r>
              <a:rPr lang="en-CA" dirty="0"/>
              <a:t>On Caring</a:t>
            </a:r>
            <a:endParaRPr lang="en-US" dirty="0"/>
          </a:p>
        </p:txBody>
      </p:sp>
      <p:sp>
        <p:nvSpPr>
          <p:cNvPr id="3" name="Content Placeholder 2">
            <a:extLst>
              <a:ext uri="{FF2B5EF4-FFF2-40B4-BE49-F238E27FC236}">
                <a16:creationId xmlns:a16="http://schemas.microsoft.com/office/drawing/2014/main" id="{A6067382-2809-40C6-AAC2-7D4E4C91E033}"/>
              </a:ext>
            </a:extLst>
          </p:cNvPr>
          <p:cNvSpPr>
            <a:spLocks noGrp="1"/>
          </p:cNvSpPr>
          <p:nvPr>
            <p:ph idx="1"/>
          </p:nvPr>
        </p:nvSpPr>
        <p:spPr>
          <a:xfrm>
            <a:off x="2873828" y="1825625"/>
            <a:ext cx="8479971" cy="4351338"/>
          </a:xfrm>
        </p:spPr>
        <p:txBody>
          <a:bodyPr>
            <a:normAutofit lnSpcReduction="10000"/>
          </a:bodyPr>
          <a:lstStyle/>
          <a:p>
            <a:r>
              <a:rPr lang="en-CA" dirty="0"/>
              <a:t>Milton </a:t>
            </a:r>
            <a:r>
              <a:rPr lang="en-CA" dirty="0" err="1"/>
              <a:t>Mayeroff</a:t>
            </a:r>
            <a:r>
              <a:rPr lang="en-CA" dirty="0"/>
              <a:t>, 1971</a:t>
            </a:r>
          </a:p>
          <a:p>
            <a:pPr lvl="1"/>
            <a:r>
              <a:rPr lang="en-US" dirty="0"/>
              <a:t>“To care for another person, in the most significant sense, is to help him grow and actualize himself.”</a:t>
            </a:r>
          </a:p>
          <a:p>
            <a:pPr lvl="1"/>
            <a:r>
              <a:rPr lang="en-US" dirty="0"/>
              <a:t>“Caring, as helping another grow and actualize himself, is a process, a way of relating to someone that involves development, in the same way that friendship can only emerge in time through mutual trust and a deepening and qualitative transformation of the relationship.”</a:t>
            </a:r>
          </a:p>
          <a:p>
            <a:pPr lvl="1"/>
            <a:r>
              <a:rPr lang="en-US" dirty="0"/>
              <a:t>“In the context of a man’s life, caring has a way or ordering his other values and activities around it… there is a basic stability in his life; he is ‘in place’ in the world, instead of being out of place, or merely drifting or endlessly seeking his place.”</a:t>
            </a:r>
          </a:p>
        </p:txBody>
      </p:sp>
      <p:pic>
        <p:nvPicPr>
          <p:cNvPr id="5" name="Picture 4" descr="Text, letter&#10;&#10;Description automatically generated">
            <a:extLst>
              <a:ext uri="{FF2B5EF4-FFF2-40B4-BE49-F238E27FC236}">
                <a16:creationId xmlns:a16="http://schemas.microsoft.com/office/drawing/2014/main" id="{FF9C5276-73AF-4FFC-87F7-9423A663B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67" y="2325189"/>
            <a:ext cx="2480542" cy="3851774"/>
          </a:xfrm>
          <a:prstGeom prst="rect">
            <a:avLst/>
          </a:prstGeom>
        </p:spPr>
      </p:pic>
      <p:sp>
        <p:nvSpPr>
          <p:cNvPr id="7" name="TextBox 6">
            <a:extLst>
              <a:ext uri="{FF2B5EF4-FFF2-40B4-BE49-F238E27FC236}">
                <a16:creationId xmlns:a16="http://schemas.microsoft.com/office/drawing/2014/main" id="{11693964-42E3-46B9-98BB-39D5BFEB3893}"/>
              </a:ext>
            </a:extLst>
          </p:cNvPr>
          <p:cNvSpPr txBox="1"/>
          <p:nvPr/>
        </p:nvSpPr>
        <p:spPr>
          <a:xfrm>
            <a:off x="4523015" y="5595648"/>
            <a:ext cx="6093822" cy="369332"/>
          </a:xfrm>
          <a:prstGeom prst="rect">
            <a:avLst/>
          </a:prstGeom>
          <a:noFill/>
        </p:spPr>
        <p:txBody>
          <a:bodyPr wrap="square">
            <a:spAutoFit/>
          </a:bodyPr>
          <a:lstStyle/>
          <a:p>
            <a:r>
              <a:rPr lang="en-US" dirty="0">
                <a:hlinkClick r:id="rId3"/>
              </a:rPr>
              <a:t>https://openlibrary.org/books/OL5758563M/On_caring</a:t>
            </a:r>
            <a:r>
              <a:rPr lang="en-US" dirty="0"/>
              <a:t>. </a:t>
            </a:r>
          </a:p>
        </p:txBody>
      </p:sp>
    </p:spTree>
    <p:extLst>
      <p:ext uri="{BB962C8B-B14F-4D97-AF65-F5344CB8AC3E}">
        <p14:creationId xmlns:p14="http://schemas.microsoft.com/office/powerpoint/2010/main" val="57014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31F0-ECAF-4CCE-9E7E-65F74E972F64}"/>
              </a:ext>
            </a:extLst>
          </p:cNvPr>
          <p:cNvSpPr>
            <a:spLocks noGrp="1"/>
          </p:cNvSpPr>
          <p:nvPr>
            <p:ph type="title"/>
          </p:nvPr>
        </p:nvSpPr>
        <p:spPr/>
        <p:txBody>
          <a:bodyPr/>
          <a:lstStyle/>
          <a:p>
            <a:r>
              <a:rPr lang="en-CA" dirty="0"/>
              <a:t>Domains of Care Ethics</a:t>
            </a:r>
            <a:endParaRPr lang="en-US" dirty="0"/>
          </a:p>
        </p:txBody>
      </p:sp>
      <p:sp>
        <p:nvSpPr>
          <p:cNvPr id="3" name="Content Placeholder 2">
            <a:extLst>
              <a:ext uri="{FF2B5EF4-FFF2-40B4-BE49-F238E27FC236}">
                <a16:creationId xmlns:a16="http://schemas.microsoft.com/office/drawing/2014/main" id="{7488E325-7C1A-4874-A644-0444EC8C04FD}"/>
              </a:ext>
            </a:extLst>
          </p:cNvPr>
          <p:cNvSpPr>
            <a:spLocks noGrp="1"/>
          </p:cNvSpPr>
          <p:nvPr>
            <p:ph idx="1"/>
          </p:nvPr>
        </p:nvSpPr>
        <p:spPr>
          <a:xfrm>
            <a:off x="814375" y="1506069"/>
            <a:ext cx="10515600" cy="1573307"/>
          </a:xfrm>
        </p:spPr>
        <p:txBody>
          <a:bodyPr>
            <a:normAutofit/>
          </a:bodyPr>
          <a:lstStyle/>
          <a:p>
            <a:pPr marL="0" indent="0">
              <a:buNone/>
            </a:pPr>
            <a:r>
              <a:rPr lang="en-US" dirty="0"/>
              <a:t>Practices and principles of care have been explored in the domains of:</a:t>
            </a:r>
          </a:p>
        </p:txBody>
      </p:sp>
      <p:sp>
        <p:nvSpPr>
          <p:cNvPr id="5" name="TextBox 4">
            <a:extLst>
              <a:ext uri="{FF2B5EF4-FFF2-40B4-BE49-F238E27FC236}">
                <a16:creationId xmlns:a16="http://schemas.microsoft.com/office/drawing/2014/main" id="{9F264910-9792-4E50-9E7C-D12511CD4893}"/>
              </a:ext>
            </a:extLst>
          </p:cNvPr>
          <p:cNvSpPr txBox="1"/>
          <p:nvPr/>
        </p:nvSpPr>
        <p:spPr>
          <a:xfrm>
            <a:off x="814375" y="5830094"/>
            <a:ext cx="11000874" cy="923330"/>
          </a:xfrm>
          <a:prstGeom prst="rect">
            <a:avLst/>
          </a:prstGeom>
          <a:noFill/>
        </p:spPr>
        <p:txBody>
          <a:bodyPr wrap="square">
            <a:spAutoFit/>
          </a:bodyPr>
          <a:lstStyle/>
          <a:p>
            <a:r>
              <a:rPr lang="en-US" dirty="0">
                <a:hlinkClick r:id="rId2"/>
              </a:rPr>
              <a:t>https://www.researchgate.net/publication/325218986_Maria_Puig_de_la_Bellacasa_2017_Matters_of_Care_Speculative_Ethics_in_More_Than_Human_Worlds_Minneapolis_and_London_University_of_Minnesota_Press_265_pages_ISBN_978-1-5179-0065-6</a:t>
            </a:r>
            <a:r>
              <a:rPr lang="en-US" dirty="0"/>
              <a:t> </a:t>
            </a:r>
          </a:p>
        </p:txBody>
      </p:sp>
      <p:sp>
        <p:nvSpPr>
          <p:cNvPr id="7" name="TextBox 6">
            <a:extLst>
              <a:ext uri="{FF2B5EF4-FFF2-40B4-BE49-F238E27FC236}">
                <a16:creationId xmlns:a16="http://schemas.microsoft.com/office/drawing/2014/main" id="{2A892467-F414-4D53-8DC9-319868B2AC0F}"/>
              </a:ext>
            </a:extLst>
          </p:cNvPr>
          <p:cNvSpPr txBox="1"/>
          <p:nvPr/>
        </p:nvSpPr>
        <p:spPr>
          <a:xfrm>
            <a:off x="814375" y="4906764"/>
            <a:ext cx="10760242" cy="923330"/>
          </a:xfrm>
          <a:prstGeom prst="rect">
            <a:avLst/>
          </a:prstGeom>
          <a:noFill/>
        </p:spPr>
        <p:txBody>
          <a:bodyPr wrap="square">
            <a:spAutoFit/>
          </a:bodyPr>
          <a:lstStyle/>
          <a:p>
            <a:r>
              <a:rPr lang="en-US" dirty="0"/>
              <a:t>María Puig de la </a:t>
            </a:r>
            <a:r>
              <a:rPr lang="en-US" dirty="0" err="1"/>
              <a:t>Bellacasa</a:t>
            </a:r>
            <a:r>
              <a:rPr lang="en-US" dirty="0"/>
              <a:t> (2017) Matters of Care.  </a:t>
            </a:r>
            <a:r>
              <a:rPr lang="en-US" dirty="0">
                <a:hlinkClick r:id="rId3"/>
              </a:rPr>
              <a:t>https://syllabus.pirate.care/library/Maria%20Puig%20de%20La%20Bellacasa/Matters%20of%20Care%20(171)/Matters%20of%20Care%20-%20Maria%20Puig%20de%20La%20Bellacasa.pdf</a:t>
            </a:r>
            <a:r>
              <a:rPr lang="en-US" dirty="0"/>
              <a:t> </a:t>
            </a:r>
          </a:p>
        </p:txBody>
      </p:sp>
      <p:sp>
        <p:nvSpPr>
          <p:cNvPr id="9" name="TextBox 8">
            <a:extLst>
              <a:ext uri="{FF2B5EF4-FFF2-40B4-BE49-F238E27FC236}">
                <a16:creationId xmlns:a16="http://schemas.microsoft.com/office/drawing/2014/main" id="{B0E5FBEB-AD6F-4503-8404-AEC9F48D47A3}"/>
              </a:ext>
            </a:extLst>
          </p:cNvPr>
          <p:cNvSpPr txBox="1"/>
          <p:nvPr/>
        </p:nvSpPr>
        <p:spPr>
          <a:xfrm>
            <a:off x="6072175" y="1937110"/>
            <a:ext cx="5922601" cy="2862322"/>
          </a:xfrm>
          <a:prstGeom prst="rect">
            <a:avLst/>
          </a:prstGeom>
          <a:noFill/>
        </p:spPr>
        <p:txBody>
          <a:bodyPr wrap="square">
            <a:spAutoFit/>
          </a:bodyPr>
          <a:lstStyle/>
          <a:p>
            <a:pPr marL="285750" indent="-285750">
              <a:buFont typeface="Arial" panose="020B0604020202020204" pitchFamily="34" charset="0"/>
              <a:buChar char="•"/>
            </a:pPr>
            <a:r>
              <a:rPr lang="en-US" dirty="0"/>
              <a:t>accountability procedures (</a:t>
            </a:r>
            <a:r>
              <a:rPr lang="en-US" dirty="0" err="1"/>
              <a:t>Jerak-Zuiderent</a:t>
            </a:r>
            <a:r>
              <a:rPr lang="en-US" dirty="0"/>
              <a:t> 2015)</a:t>
            </a:r>
          </a:p>
          <a:p>
            <a:pPr marL="285750" indent="-285750">
              <a:buFont typeface="Arial" panose="020B0604020202020204" pitchFamily="34" charset="0"/>
              <a:buChar char="•"/>
            </a:pPr>
            <a:r>
              <a:rPr lang="en-US" dirty="0"/>
              <a:t>food politics (Abbots, </a:t>
            </a:r>
            <a:r>
              <a:rPr lang="en-US" dirty="0" err="1"/>
              <a:t>Lavis</a:t>
            </a:r>
            <a:r>
              <a:rPr lang="en-US" dirty="0"/>
              <a:t>, and Attala 2015)</a:t>
            </a:r>
          </a:p>
          <a:p>
            <a:pPr marL="285750" indent="-285750">
              <a:buFont typeface="Arial" panose="020B0604020202020204" pitchFamily="34" charset="0"/>
              <a:buChar char="•"/>
            </a:pPr>
            <a:r>
              <a:rPr lang="en-US" dirty="0"/>
              <a:t>animal rights (Donovan and Adams 2010)</a:t>
            </a:r>
          </a:p>
          <a:p>
            <a:pPr marL="285750" indent="-285750">
              <a:buFont typeface="Arial" panose="020B0604020202020204" pitchFamily="34" charset="0"/>
              <a:buChar char="•"/>
            </a:pPr>
            <a:r>
              <a:rPr lang="en-US" dirty="0"/>
              <a:t>farming practices (Singleton and Law 2013)</a:t>
            </a:r>
          </a:p>
          <a:p>
            <a:pPr marL="285750" indent="-285750">
              <a:buFont typeface="Arial" panose="020B0604020202020204" pitchFamily="34" charset="0"/>
              <a:buChar char="•"/>
            </a:pPr>
            <a:r>
              <a:rPr lang="en-US" dirty="0"/>
              <a:t>grassroots activism (</a:t>
            </a:r>
            <a:r>
              <a:rPr lang="en-US" dirty="0" err="1"/>
              <a:t>Barbagallo</a:t>
            </a:r>
            <a:r>
              <a:rPr lang="en-US" dirty="0"/>
              <a:t> and Federici 2012)</a:t>
            </a:r>
          </a:p>
          <a:p>
            <a:pPr marL="285750" indent="-285750">
              <a:buFont typeface="Arial" panose="020B0604020202020204" pitchFamily="34" charset="0"/>
              <a:buChar char="•"/>
            </a:pPr>
            <a:r>
              <a:rPr lang="en-US" dirty="0"/>
              <a:t>social and health work, and policy (</a:t>
            </a:r>
            <a:r>
              <a:rPr lang="en-US" dirty="0" err="1"/>
              <a:t>Hankivsky</a:t>
            </a:r>
            <a:r>
              <a:rPr lang="en-US" dirty="0"/>
              <a:t> 2004)</a:t>
            </a:r>
          </a:p>
          <a:p>
            <a:pPr marL="285750" indent="-285750">
              <a:buFont typeface="Arial" panose="020B0604020202020204" pitchFamily="34" charset="0"/>
              <a:buChar char="•"/>
            </a:pPr>
            <a:r>
              <a:rPr lang="en-US" dirty="0"/>
              <a:t>knowledge and science (Muller 2012; Suzuki 2015)</a:t>
            </a:r>
          </a:p>
          <a:p>
            <a:pPr marL="285750" indent="-285750">
              <a:buFont typeface="Arial" panose="020B0604020202020204" pitchFamily="34" charset="0"/>
              <a:buChar char="•"/>
            </a:pPr>
            <a:r>
              <a:rPr lang="en-US" dirty="0"/>
              <a:t>politics in technoscience (Martin, Myers, and </a:t>
            </a:r>
            <a:r>
              <a:rPr lang="en-US" dirty="0" err="1"/>
              <a:t>Viseu</a:t>
            </a:r>
            <a:r>
              <a:rPr lang="en-US" dirty="0"/>
              <a:t> 2015)</a:t>
            </a:r>
          </a:p>
          <a:p>
            <a:pPr marL="285750" indent="-285750">
              <a:buFont typeface="Arial" panose="020B0604020202020204" pitchFamily="34" charset="0"/>
              <a:buChar char="•"/>
            </a:pPr>
            <a:r>
              <a:rPr lang="en-US" dirty="0"/>
              <a:t>ecology (Curtin 1993)</a:t>
            </a:r>
          </a:p>
          <a:p>
            <a:pPr marL="285750" indent="-285750">
              <a:buFont typeface="Arial" panose="020B0604020202020204" pitchFamily="34" charset="0"/>
              <a:buChar char="•"/>
            </a:pPr>
            <a:r>
              <a:rPr lang="en-US" dirty="0"/>
              <a:t>Human-nonhuman relations (Haraway 2011).</a:t>
            </a:r>
          </a:p>
        </p:txBody>
      </p:sp>
      <p:sp>
        <p:nvSpPr>
          <p:cNvPr id="11" name="TextBox 10">
            <a:extLst>
              <a:ext uri="{FF2B5EF4-FFF2-40B4-BE49-F238E27FC236}">
                <a16:creationId xmlns:a16="http://schemas.microsoft.com/office/drawing/2014/main" id="{183E66C7-A55C-4F35-B1D4-5241D63E5B5C}"/>
              </a:ext>
            </a:extLst>
          </p:cNvPr>
          <p:cNvSpPr txBox="1"/>
          <p:nvPr/>
        </p:nvSpPr>
        <p:spPr>
          <a:xfrm>
            <a:off x="838200" y="1937110"/>
            <a:ext cx="5699665" cy="2862322"/>
          </a:xfrm>
          <a:prstGeom prst="rect">
            <a:avLst/>
          </a:prstGeom>
          <a:noFill/>
        </p:spPr>
        <p:txBody>
          <a:bodyPr wrap="square">
            <a:spAutoFit/>
          </a:bodyPr>
          <a:lstStyle/>
          <a:p>
            <a:pPr marL="285750" indent="-285750">
              <a:buFont typeface="Arial" panose="020B0604020202020204" pitchFamily="34" charset="0"/>
              <a:buChar char="•"/>
            </a:pPr>
            <a:r>
              <a:rPr lang="en-US" sz="1800" dirty="0"/>
              <a:t>critical psychology (</a:t>
            </a:r>
            <a:r>
              <a:rPr lang="en-US" sz="1800" dirty="0" err="1"/>
              <a:t>Noddings</a:t>
            </a:r>
            <a:r>
              <a:rPr lang="en-US" sz="1800" dirty="0"/>
              <a:t> 1984)</a:t>
            </a:r>
          </a:p>
          <a:p>
            <a:pPr marL="285750" indent="-285750">
              <a:buFont typeface="Arial" panose="020B0604020202020204" pitchFamily="34" charset="0"/>
              <a:buChar char="•"/>
            </a:pPr>
            <a:r>
              <a:rPr lang="en-US" sz="1800" dirty="0"/>
              <a:t>political theory (</a:t>
            </a:r>
            <a:r>
              <a:rPr lang="en-US" sz="1800" dirty="0" err="1"/>
              <a:t>Tronto</a:t>
            </a:r>
            <a:r>
              <a:rPr lang="en-US" sz="1800" dirty="0"/>
              <a:t> 1993)</a:t>
            </a:r>
          </a:p>
          <a:p>
            <a:pPr marL="285750" indent="-285750">
              <a:buFont typeface="Arial" panose="020B0604020202020204" pitchFamily="34" charset="0"/>
              <a:buChar char="•"/>
            </a:pPr>
            <a:r>
              <a:rPr lang="en-US" sz="1800" dirty="0"/>
              <a:t>justice (</a:t>
            </a:r>
            <a:r>
              <a:rPr lang="en-US" sz="1800" dirty="0" err="1"/>
              <a:t>Engster</a:t>
            </a:r>
            <a:r>
              <a:rPr lang="en-US" sz="1800" dirty="0"/>
              <a:t> 2009)</a:t>
            </a:r>
          </a:p>
          <a:p>
            <a:pPr marL="285750" indent="-285750">
              <a:buFont typeface="Arial" panose="020B0604020202020204" pitchFamily="34" charset="0"/>
              <a:buChar char="•"/>
            </a:pPr>
            <a:r>
              <a:rPr lang="en-US" sz="1800" dirty="0"/>
              <a:t>citizenship (Kershaw 2005; </a:t>
            </a:r>
            <a:r>
              <a:rPr lang="en-US" sz="1800" dirty="0" err="1"/>
              <a:t>Sevenhuijsen</a:t>
            </a:r>
            <a:r>
              <a:rPr lang="en-US" sz="1800" dirty="0"/>
              <a:t> 1998)</a:t>
            </a:r>
          </a:p>
          <a:p>
            <a:pPr marL="285750" indent="-285750">
              <a:buFont typeface="Arial" panose="020B0604020202020204" pitchFamily="34" charset="0"/>
              <a:buChar char="•"/>
            </a:pPr>
            <a:r>
              <a:rPr lang="en-US" sz="1800" dirty="0"/>
              <a:t>migration and labor studies (Boris and </a:t>
            </a:r>
            <a:r>
              <a:rPr lang="en-US" sz="1800" dirty="0" err="1"/>
              <a:t>Rhacel</a:t>
            </a:r>
            <a:r>
              <a:rPr lang="en-US" sz="1800" dirty="0"/>
              <a:t> 2010)</a:t>
            </a:r>
          </a:p>
          <a:p>
            <a:pPr marL="285750" indent="-285750">
              <a:buFont typeface="Arial" panose="020B0604020202020204" pitchFamily="34" charset="0"/>
              <a:buChar char="•"/>
            </a:pPr>
            <a:r>
              <a:rPr lang="en-US" sz="1800" dirty="0"/>
              <a:t>care in business ethics and economics </a:t>
            </a:r>
            <a:r>
              <a:rPr lang="en-US" sz="1800" dirty="0" err="1"/>
              <a:t>Gatzia</a:t>
            </a:r>
            <a:r>
              <a:rPr lang="en-US" sz="1800" dirty="0"/>
              <a:t> 2011)</a:t>
            </a:r>
          </a:p>
          <a:p>
            <a:pPr marL="285750" indent="-285750">
              <a:buFont typeface="Arial" panose="020B0604020202020204" pitchFamily="34" charset="0"/>
              <a:buChar char="•"/>
            </a:pPr>
            <a:r>
              <a:rPr lang="en-US" sz="1800" dirty="0"/>
              <a:t>scientific choices for development (Nair 2001)</a:t>
            </a:r>
          </a:p>
          <a:p>
            <a:pPr marL="285750" indent="-285750">
              <a:buFont typeface="Arial" panose="020B0604020202020204" pitchFamily="34" charset="0"/>
              <a:buChar char="•"/>
            </a:pPr>
            <a:r>
              <a:rPr lang="en-US" sz="1800" dirty="0"/>
              <a:t>health work and sciences (Latimer 2000; Mol 2008)</a:t>
            </a:r>
          </a:p>
          <a:p>
            <a:pPr marL="285750" indent="-285750">
              <a:buFont typeface="Arial" panose="020B0604020202020204" pitchFamily="34" charset="0"/>
              <a:buChar char="•"/>
            </a:pPr>
            <a:r>
              <a:rPr lang="en-US" sz="1800" dirty="0"/>
              <a:t>disability studies and activism (Sánchez </a:t>
            </a:r>
            <a:r>
              <a:rPr lang="en-US" sz="1800" dirty="0" err="1"/>
              <a:t>Criado</a:t>
            </a:r>
            <a:r>
              <a:rPr lang="en-US" sz="1800" dirty="0"/>
              <a:t>, Rodríguez- Giralt, and </a:t>
            </a:r>
            <a:r>
              <a:rPr lang="en-US" sz="1800" dirty="0" err="1"/>
              <a:t>Mencaroni</a:t>
            </a:r>
            <a:r>
              <a:rPr lang="en-US" sz="1800" dirty="0"/>
              <a:t>, 2016)</a:t>
            </a:r>
          </a:p>
        </p:txBody>
      </p:sp>
    </p:spTree>
    <p:extLst>
      <p:ext uri="{BB962C8B-B14F-4D97-AF65-F5344CB8AC3E}">
        <p14:creationId xmlns:p14="http://schemas.microsoft.com/office/powerpoint/2010/main" val="227059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AD92-4D57-4338-8F73-AB3178B0F8F4}"/>
              </a:ext>
            </a:extLst>
          </p:cNvPr>
          <p:cNvSpPr>
            <a:spLocks noGrp="1"/>
          </p:cNvSpPr>
          <p:nvPr>
            <p:ph type="title"/>
          </p:nvPr>
        </p:nvSpPr>
        <p:spPr/>
        <p:txBody>
          <a:bodyPr/>
          <a:lstStyle/>
          <a:p>
            <a:r>
              <a:rPr lang="en-CA" dirty="0"/>
              <a:t>(Some) Dimensions of Care</a:t>
            </a:r>
            <a:endParaRPr lang="en-US" dirty="0"/>
          </a:p>
        </p:txBody>
      </p:sp>
      <p:sp>
        <p:nvSpPr>
          <p:cNvPr id="3" name="Content Placeholder 2">
            <a:extLst>
              <a:ext uri="{FF2B5EF4-FFF2-40B4-BE49-F238E27FC236}">
                <a16:creationId xmlns:a16="http://schemas.microsoft.com/office/drawing/2014/main" id="{1F09D255-9603-4C6F-9862-D735ABEF501F}"/>
              </a:ext>
            </a:extLst>
          </p:cNvPr>
          <p:cNvSpPr>
            <a:spLocks noGrp="1"/>
          </p:cNvSpPr>
          <p:nvPr>
            <p:ph idx="1"/>
          </p:nvPr>
        </p:nvSpPr>
        <p:spPr/>
        <p:txBody>
          <a:bodyPr/>
          <a:lstStyle/>
          <a:p>
            <a:r>
              <a:rPr lang="en-CA" dirty="0"/>
              <a:t>Empathy</a:t>
            </a:r>
          </a:p>
          <a:p>
            <a:r>
              <a:rPr lang="en-CA" dirty="0"/>
              <a:t>Social Justice</a:t>
            </a:r>
          </a:p>
          <a:p>
            <a:r>
              <a:rPr lang="en-CA" dirty="0"/>
              <a:t>Equity</a:t>
            </a:r>
          </a:p>
          <a:p>
            <a:r>
              <a:rPr lang="en-CA" dirty="0"/>
              <a:t>Cultural Responsiveness</a:t>
            </a:r>
          </a:p>
          <a:p>
            <a:r>
              <a:rPr lang="en-CA" dirty="0"/>
              <a:t>Inclusion</a:t>
            </a:r>
          </a:p>
          <a:p>
            <a:r>
              <a:rPr lang="en-CA" dirty="0"/>
              <a:t>Empowerment</a:t>
            </a:r>
            <a:endParaRPr lang="en-US" dirty="0"/>
          </a:p>
        </p:txBody>
      </p:sp>
      <p:pic>
        <p:nvPicPr>
          <p:cNvPr id="15" name="Picture 14" descr="A picture containing text, electronics, keyboard&#10;&#10;Description automatically generated">
            <a:extLst>
              <a:ext uri="{FF2B5EF4-FFF2-40B4-BE49-F238E27FC236}">
                <a16:creationId xmlns:a16="http://schemas.microsoft.com/office/drawing/2014/main" id="{DA9C41BD-E7F6-4050-B9F5-02EE136FC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131" y="1750158"/>
            <a:ext cx="5585188" cy="3357684"/>
          </a:xfrm>
          <a:prstGeom prst="rect">
            <a:avLst/>
          </a:prstGeom>
        </p:spPr>
      </p:pic>
      <p:sp>
        <p:nvSpPr>
          <p:cNvPr id="17" name="TextBox 16">
            <a:extLst>
              <a:ext uri="{FF2B5EF4-FFF2-40B4-BE49-F238E27FC236}">
                <a16:creationId xmlns:a16="http://schemas.microsoft.com/office/drawing/2014/main" id="{A96621F7-B29B-4E1F-8944-9D6FBFBBB4BB}"/>
              </a:ext>
            </a:extLst>
          </p:cNvPr>
          <p:cNvSpPr txBox="1"/>
          <p:nvPr/>
        </p:nvSpPr>
        <p:spPr>
          <a:xfrm>
            <a:off x="4125414" y="5569545"/>
            <a:ext cx="6266905" cy="923330"/>
          </a:xfrm>
          <a:prstGeom prst="rect">
            <a:avLst/>
          </a:prstGeom>
          <a:noFill/>
        </p:spPr>
        <p:txBody>
          <a:bodyPr wrap="square">
            <a:spAutoFit/>
          </a:bodyPr>
          <a:lstStyle/>
          <a:p>
            <a:pPr algn="r"/>
            <a:r>
              <a:rPr lang="en-US" dirty="0" err="1"/>
              <a:t>Kuis</a:t>
            </a:r>
            <a:r>
              <a:rPr lang="en-US" dirty="0"/>
              <a:t>, </a:t>
            </a:r>
            <a:r>
              <a:rPr lang="en-US" dirty="0" err="1"/>
              <a:t>Hesselink</a:t>
            </a:r>
            <a:r>
              <a:rPr lang="en-US" dirty="0"/>
              <a:t>, </a:t>
            </a:r>
            <a:r>
              <a:rPr lang="en-US" dirty="0" err="1"/>
              <a:t>Goossensen</a:t>
            </a:r>
            <a:r>
              <a:rPr lang="en-US" dirty="0"/>
              <a:t>, 2013 </a:t>
            </a:r>
            <a:r>
              <a:rPr lang="en-US" dirty="0">
                <a:hlinkClick r:id="rId3"/>
              </a:rPr>
              <a:t>https://www.researchgate.net/publication/257535862_Can_quality_from_a_care_ethical_perspective_be_assessed_A_review</a:t>
            </a:r>
            <a:r>
              <a:rPr lang="en-US" dirty="0"/>
              <a:t> </a:t>
            </a:r>
          </a:p>
        </p:txBody>
      </p:sp>
    </p:spTree>
    <p:extLst>
      <p:ext uri="{BB962C8B-B14F-4D97-AF65-F5344CB8AC3E}">
        <p14:creationId xmlns:p14="http://schemas.microsoft.com/office/powerpoint/2010/main" val="350969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AD48-32CE-4954-9411-E793E28558B1}"/>
              </a:ext>
            </a:extLst>
          </p:cNvPr>
          <p:cNvSpPr>
            <a:spLocks noGrp="1"/>
          </p:cNvSpPr>
          <p:nvPr>
            <p:ph type="title"/>
          </p:nvPr>
        </p:nvSpPr>
        <p:spPr/>
        <p:txBody>
          <a:bodyPr/>
          <a:lstStyle/>
          <a:p>
            <a:r>
              <a:rPr lang="en-CA" dirty="0"/>
              <a:t>Types of Care</a:t>
            </a:r>
            <a:endParaRPr lang="en-US" dirty="0"/>
          </a:p>
        </p:txBody>
      </p:sp>
      <p:sp>
        <p:nvSpPr>
          <p:cNvPr id="3" name="Content Placeholder 2">
            <a:extLst>
              <a:ext uri="{FF2B5EF4-FFF2-40B4-BE49-F238E27FC236}">
                <a16:creationId xmlns:a16="http://schemas.microsoft.com/office/drawing/2014/main" id="{3F64A94E-2A83-443F-ADCD-B8A2891EC080}"/>
              </a:ext>
            </a:extLst>
          </p:cNvPr>
          <p:cNvSpPr>
            <a:spLocks noGrp="1"/>
          </p:cNvSpPr>
          <p:nvPr>
            <p:ph idx="1"/>
          </p:nvPr>
        </p:nvSpPr>
        <p:spPr>
          <a:xfrm>
            <a:off x="4977063" y="1690688"/>
            <a:ext cx="6252411" cy="4351338"/>
          </a:xfrm>
        </p:spPr>
        <p:txBody>
          <a:bodyPr>
            <a:normAutofit lnSpcReduction="10000"/>
          </a:bodyPr>
          <a:lstStyle/>
          <a:p>
            <a:r>
              <a:rPr lang="en-US" dirty="0"/>
              <a:t>Different types of care:</a:t>
            </a:r>
          </a:p>
          <a:p>
            <a:pPr lvl="1"/>
            <a:r>
              <a:rPr lang="en-US" dirty="0"/>
              <a:t>For ideas, for objects</a:t>
            </a:r>
          </a:p>
          <a:p>
            <a:pPr lvl="1"/>
            <a:r>
              <a:rPr lang="en-US" dirty="0"/>
              <a:t>For other people, for animals</a:t>
            </a:r>
          </a:p>
          <a:p>
            <a:pPr lvl="1"/>
            <a:r>
              <a:rPr lang="en-US" dirty="0"/>
              <a:t>For ourselves, what happens to us</a:t>
            </a:r>
          </a:p>
          <a:p>
            <a:pPr lvl="1"/>
            <a:r>
              <a:rPr lang="en-US" dirty="0"/>
              <a:t>As protection, production (</a:t>
            </a:r>
            <a:r>
              <a:rPr lang="en-US" dirty="0" err="1"/>
              <a:t>Tronto</a:t>
            </a:r>
            <a:r>
              <a:rPr lang="en-US" dirty="0"/>
              <a:t>, 2013, </a:t>
            </a:r>
            <a:r>
              <a:rPr lang="en-US" dirty="0" err="1"/>
              <a:t>ch.</a:t>
            </a:r>
            <a:r>
              <a:rPr lang="en-US" dirty="0"/>
              <a:t> 3)</a:t>
            </a:r>
          </a:p>
          <a:p>
            <a:pPr lvl="2"/>
            <a:r>
              <a:rPr lang="en-US" dirty="0"/>
              <a:t>(The work ethic vs the care ethic)</a:t>
            </a:r>
          </a:p>
          <a:p>
            <a:r>
              <a:rPr lang="en-US" dirty="0"/>
              <a:t>Joan </a:t>
            </a:r>
            <a:r>
              <a:rPr lang="en-US" dirty="0" err="1"/>
              <a:t>Tronto</a:t>
            </a:r>
            <a:r>
              <a:rPr lang="en-US" dirty="0"/>
              <a:t>:  “what it means to be a citizen in a democracy is to care for citizens and to care for democracy itself.” p. x</a:t>
            </a:r>
          </a:p>
        </p:txBody>
      </p:sp>
      <p:pic>
        <p:nvPicPr>
          <p:cNvPr id="9" name="Picture 8" descr="Text&#10;&#10;Description automatically generated with low confidence">
            <a:extLst>
              <a:ext uri="{FF2B5EF4-FFF2-40B4-BE49-F238E27FC236}">
                <a16:creationId xmlns:a16="http://schemas.microsoft.com/office/drawing/2014/main" id="{8D97D6D0-F3C2-493D-BF18-673D36F96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26" y="1812758"/>
            <a:ext cx="2615064" cy="4859004"/>
          </a:xfrm>
          <a:prstGeom prst="rect">
            <a:avLst/>
          </a:prstGeom>
        </p:spPr>
      </p:pic>
    </p:spTree>
    <p:extLst>
      <p:ext uri="{BB962C8B-B14F-4D97-AF65-F5344CB8AC3E}">
        <p14:creationId xmlns:p14="http://schemas.microsoft.com/office/powerpoint/2010/main" val="255152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8E89-4013-49C3-8C01-A6D6DDC22B64}"/>
              </a:ext>
            </a:extLst>
          </p:cNvPr>
          <p:cNvSpPr>
            <a:spLocks noGrp="1"/>
          </p:cNvSpPr>
          <p:nvPr>
            <p:ph type="title"/>
          </p:nvPr>
        </p:nvSpPr>
        <p:spPr/>
        <p:txBody>
          <a:bodyPr/>
          <a:lstStyle/>
          <a:p>
            <a:r>
              <a:rPr lang="en-CA" dirty="0"/>
              <a:t>A Mark of Personhood</a:t>
            </a:r>
            <a:endParaRPr lang="en-US" dirty="0"/>
          </a:p>
        </p:txBody>
      </p:sp>
      <p:sp>
        <p:nvSpPr>
          <p:cNvPr id="3" name="Content Placeholder 2">
            <a:extLst>
              <a:ext uri="{FF2B5EF4-FFF2-40B4-BE49-F238E27FC236}">
                <a16:creationId xmlns:a16="http://schemas.microsoft.com/office/drawing/2014/main" id="{7EE54A04-DC4F-451F-B548-E4DE70184AF8}"/>
              </a:ext>
            </a:extLst>
          </p:cNvPr>
          <p:cNvSpPr>
            <a:spLocks noGrp="1"/>
          </p:cNvSpPr>
          <p:nvPr>
            <p:ph idx="1"/>
          </p:nvPr>
        </p:nvSpPr>
        <p:spPr/>
        <p:txBody>
          <a:bodyPr/>
          <a:lstStyle/>
          <a:p>
            <a:r>
              <a:rPr lang="en-US" dirty="0"/>
              <a:t>“If we decide that the capacity to care is as much a mark of personhood as reason or rationality, then we will want to find ways to increase this capacity.” (</a:t>
            </a:r>
            <a:r>
              <a:rPr lang="en-US" dirty="0" err="1"/>
              <a:t>Noddings</a:t>
            </a:r>
            <a:r>
              <a:rPr lang="en-US" dirty="0"/>
              <a:t>, 1992, p. 24)</a:t>
            </a:r>
          </a:p>
          <a:p>
            <a:r>
              <a:rPr lang="en-US" dirty="0"/>
              <a:t>- the experience of caregiving, both as </a:t>
            </a:r>
            <a:r>
              <a:rPr lang="en-US" dirty="0" err="1"/>
              <a:t>carer</a:t>
            </a:r>
            <a:r>
              <a:rPr lang="en-US" dirty="0"/>
              <a:t> and recipient, is essential for this</a:t>
            </a:r>
          </a:p>
        </p:txBody>
      </p:sp>
      <p:pic>
        <p:nvPicPr>
          <p:cNvPr id="5" name="Picture 4" descr="Diagram&#10;&#10;Description automatically generated">
            <a:extLst>
              <a:ext uri="{FF2B5EF4-FFF2-40B4-BE49-F238E27FC236}">
                <a16:creationId xmlns:a16="http://schemas.microsoft.com/office/drawing/2014/main" id="{C545C6C7-69AE-43D8-BB39-B14D9A663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645" y="4001294"/>
            <a:ext cx="4937761" cy="2468881"/>
          </a:xfrm>
          <a:prstGeom prst="rect">
            <a:avLst/>
          </a:prstGeom>
        </p:spPr>
      </p:pic>
      <p:sp>
        <p:nvSpPr>
          <p:cNvPr id="7" name="TextBox 6">
            <a:extLst>
              <a:ext uri="{FF2B5EF4-FFF2-40B4-BE49-F238E27FC236}">
                <a16:creationId xmlns:a16="http://schemas.microsoft.com/office/drawing/2014/main" id="{E334E07E-F0E2-4C68-AC75-0C995043997A}"/>
              </a:ext>
            </a:extLst>
          </p:cNvPr>
          <p:cNvSpPr txBox="1"/>
          <p:nvPr/>
        </p:nvSpPr>
        <p:spPr>
          <a:xfrm>
            <a:off x="3258095" y="6398329"/>
            <a:ext cx="8095705" cy="369332"/>
          </a:xfrm>
          <a:prstGeom prst="rect">
            <a:avLst/>
          </a:prstGeom>
          <a:noFill/>
        </p:spPr>
        <p:txBody>
          <a:bodyPr wrap="square">
            <a:spAutoFit/>
          </a:bodyPr>
          <a:lstStyle/>
          <a:p>
            <a:r>
              <a:rPr lang="en-US" dirty="0">
                <a:hlinkClick r:id="rId3"/>
              </a:rPr>
              <a:t>https://meltingasphalt.com/personhood-a-game-for-two-or-more-players/</a:t>
            </a:r>
            <a:r>
              <a:rPr lang="en-US" dirty="0"/>
              <a:t> </a:t>
            </a:r>
          </a:p>
        </p:txBody>
      </p:sp>
    </p:spTree>
    <p:extLst>
      <p:ext uri="{BB962C8B-B14F-4D97-AF65-F5344CB8AC3E}">
        <p14:creationId xmlns:p14="http://schemas.microsoft.com/office/powerpoint/2010/main" val="2201153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TotalTime>
  <Words>1593</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Ethical Concept of Care Part One</vt:lpstr>
      <vt:lpstr>Caveats</vt:lpstr>
      <vt:lpstr>Whence Care?</vt:lpstr>
      <vt:lpstr>The Many Meanings of Care</vt:lpstr>
      <vt:lpstr>On Caring</vt:lpstr>
      <vt:lpstr>Domains of Care Ethics</vt:lpstr>
      <vt:lpstr>(Some) Dimensions of Care</vt:lpstr>
      <vt:lpstr>Types of Care</vt:lpstr>
      <vt:lpstr>A Mark of Personhood</vt:lpstr>
      <vt:lpstr>Felt Need</vt:lpstr>
      <vt:lpstr>Solving Problems</vt:lpstr>
      <vt:lpstr>The Ethical Concept of Care</vt:lpstr>
      <vt:lpstr>Kohlberg’s Six Stages of Moral Development</vt:lpstr>
      <vt:lpstr>In a Different Voice</vt:lpstr>
      <vt:lpstr>Felt Need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Concept of Care</dc:title>
  <dc:creator>Stephen Downes</dc:creator>
  <cp:lastModifiedBy>Stephen Downes</cp:lastModifiedBy>
  <cp:revision>6</cp:revision>
  <dcterms:created xsi:type="dcterms:W3CDTF">2021-11-24T18:27:05Z</dcterms:created>
  <dcterms:modified xsi:type="dcterms:W3CDTF">2021-11-27T21:16:27Z</dcterms:modified>
</cp:coreProperties>
</file>