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59" r:id="rId5"/>
    <p:sldId id="261" r:id="rId6"/>
    <p:sldId id="262" r:id="rId7"/>
    <p:sldId id="263" r:id="rId8"/>
    <p:sldId id="264" r:id="rId9"/>
    <p:sldId id="267" r:id="rId10"/>
    <p:sldId id="265" r:id="rId11"/>
    <p:sldId id="266"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6" autoAdjust="0"/>
    <p:restoredTop sz="94660"/>
  </p:normalViewPr>
  <p:slideViewPr>
    <p:cSldViewPr snapToGrid="0">
      <p:cViewPr varScale="1">
        <p:scale>
          <a:sx n="67" d="100"/>
          <a:sy n="67" d="100"/>
        </p:scale>
        <p:origin x="34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B994C-54B0-4E70-BA71-0E9900BCC3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F18FE91-FAB6-4E73-9A45-B807C4361B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332194-87B1-4821-947C-04AB1AF93D11}"/>
              </a:ext>
            </a:extLst>
          </p:cNvPr>
          <p:cNvSpPr>
            <a:spLocks noGrp="1"/>
          </p:cNvSpPr>
          <p:nvPr>
            <p:ph type="dt" sz="half" idx="10"/>
          </p:nvPr>
        </p:nvSpPr>
        <p:spPr/>
        <p:txBody>
          <a:bodyPr/>
          <a:lstStyle/>
          <a:p>
            <a:fld id="{06E9DEB2-5EC3-4841-B459-9D23FBC0C7E6}" type="datetimeFigureOut">
              <a:rPr lang="en-US" smtClean="0"/>
              <a:t>11/22/2021</a:t>
            </a:fld>
            <a:endParaRPr lang="en-US"/>
          </a:p>
        </p:txBody>
      </p:sp>
      <p:sp>
        <p:nvSpPr>
          <p:cNvPr id="5" name="Footer Placeholder 4">
            <a:extLst>
              <a:ext uri="{FF2B5EF4-FFF2-40B4-BE49-F238E27FC236}">
                <a16:creationId xmlns:a16="http://schemas.microsoft.com/office/drawing/2014/main" id="{BBDCDEF9-FC60-42B6-A87C-FBF445AC2B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B8296B-A10C-482B-9415-4BF7EAB0D41E}"/>
              </a:ext>
            </a:extLst>
          </p:cNvPr>
          <p:cNvSpPr>
            <a:spLocks noGrp="1"/>
          </p:cNvSpPr>
          <p:nvPr>
            <p:ph type="sldNum" sz="quarter" idx="12"/>
          </p:nvPr>
        </p:nvSpPr>
        <p:spPr/>
        <p:txBody>
          <a:bodyPr/>
          <a:lstStyle/>
          <a:p>
            <a:fld id="{5FB204E5-E4D2-4AB4-9151-62507C61376D}" type="slidenum">
              <a:rPr lang="en-US" smtClean="0"/>
              <a:t>‹#›</a:t>
            </a:fld>
            <a:endParaRPr lang="en-US"/>
          </a:p>
        </p:txBody>
      </p:sp>
    </p:spTree>
    <p:extLst>
      <p:ext uri="{BB962C8B-B14F-4D97-AF65-F5344CB8AC3E}">
        <p14:creationId xmlns:p14="http://schemas.microsoft.com/office/powerpoint/2010/main" val="3556235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AF254-368D-45B1-889B-2C605CDC26E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9562C2-82FB-4BE2-8B9A-F0326E53FD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A921B5-58FD-4427-946C-CA02D073C9C9}"/>
              </a:ext>
            </a:extLst>
          </p:cNvPr>
          <p:cNvSpPr>
            <a:spLocks noGrp="1"/>
          </p:cNvSpPr>
          <p:nvPr>
            <p:ph type="dt" sz="half" idx="10"/>
          </p:nvPr>
        </p:nvSpPr>
        <p:spPr/>
        <p:txBody>
          <a:bodyPr/>
          <a:lstStyle/>
          <a:p>
            <a:fld id="{06E9DEB2-5EC3-4841-B459-9D23FBC0C7E6}" type="datetimeFigureOut">
              <a:rPr lang="en-US" smtClean="0"/>
              <a:t>11/22/2021</a:t>
            </a:fld>
            <a:endParaRPr lang="en-US"/>
          </a:p>
        </p:txBody>
      </p:sp>
      <p:sp>
        <p:nvSpPr>
          <p:cNvPr id="5" name="Footer Placeholder 4">
            <a:extLst>
              <a:ext uri="{FF2B5EF4-FFF2-40B4-BE49-F238E27FC236}">
                <a16:creationId xmlns:a16="http://schemas.microsoft.com/office/drawing/2014/main" id="{0987B895-E0DF-441F-B2D8-9A4ED5A424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79E3C0-2A19-4B52-851B-6024F7BA0DA4}"/>
              </a:ext>
            </a:extLst>
          </p:cNvPr>
          <p:cNvSpPr>
            <a:spLocks noGrp="1"/>
          </p:cNvSpPr>
          <p:nvPr>
            <p:ph type="sldNum" sz="quarter" idx="12"/>
          </p:nvPr>
        </p:nvSpPr>
        <p:spPr/>
        <p:txBody>
          <a:bodyPr/>
          <a:lstStyle/>
          <a:p>
            <a:fld id="{5FB204E5-E4D2-4AB4-9151-62507C61376D}" type="slidenum">
              <a:rPr lang="en-US" smtClean="0"/>
              <a:t>‹#›</a:t>
            </a:fld>
            <a:endParaRPr lang="en-US"/>
          </a:p>
        </p:txBody>
      </p:sp>
    </p:spTree>
    <p:extLst>
      <p:ext uri="{BB962C8B-B14F-4D97-AF65-F5344CB8AC3E}">
        <p14:creationId xmlns:p14="http://schemas.microsoft.com/office/powerpoint/2010/main" val="2961258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A427AE-E21D-4BF7-9BEE-01AB4B59B4F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03CC3E-D238-4028-B8DD-328BB1FFDF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8DC25D-2B42-4161-AB32-7B18F11DC1BD}"/>
              </a:ext>
            </a:extLst>
          </p:cNvPr>
          <p:cNvSpPr>
            <a:spLocks noGrp="1"/>
          </p:cNvSpPr>
          <p:nvPr>
            <p:ph type="dt" sz="half" idx="10"/>
          </p:nvPr>
        </p:nvSpPr>
        <p:spPr/>
        <p:txBody>
          <a:bodyPr/>
          <a:lstStyle/>
          <a:p>
            <a:fld id="{06E9DEB2-5EC3-4841-B459-9D23FBC0C7E6}" type="datetimeFigureOut">
              <a:rPr lang="en-US" smtClean="0"/>
              <a:t>11/22/2021</a:t>
            </a:fld>
            <a:endParaRPr lang="en-US"/>
          </a:p>
        </p:txBody>
      </p:sp>
      <p:sp>
        <p:nvSpPr>
          <p:cNvPr id="5" name="Footer Placeholder 4">
            <a:extLst>
              <a:ext uri="{FF2B5EF4-FFF2-40B4-BE49-F238E27FC236}">
                <a16:creationId xmlns:a16="http://schemas.microsoft.com/office/drawing/2014/main" id="{D2DD42A4-AFD3-4B28-8F78-C025F7F0F5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C1B53C-C544-4E22-BA66-33F7A4061063}"/>
              </a:ext>
            </a:extLst>
          </p:cNvPr>
          <p:cNvSpPr>
            <a:spLocks noGrp="1"/>
          </p:cNvSpPr>
          <p:nvPr>
            <p:ph type="sldNum" sz="quarter" idx="12"/>
          </p:nvPr>
        </p:nvSpPr>
        <p:spPr/>
        <p:txBody>
          <a:bodyPr/>
          <a:lstStyle/>
          <a:p>
            <a:fld id="{5FB204E5-E4D2-4AB4-9151-62507C61376D}" type="slidenum">
              <a:rPr lang="en-US" smtClean="0"/>
              <a:t>‹#›</a:t>
            </a:fld>
            <a:endParaRPr lang="en-US"/>
          </a:p>
        </p:txBody>
      </p:sp>
    </p:spTree>
    <p:extLst>
      <p:ext uri="{BB962C8B-B14F-4D97-AF65-F5344CB8AC3E}">
        <p14:creationId xmlns:p14="http://schemas.microsoft.com/office/powerpoint/2010/main" val="2656541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77AC6-FC47-4EF7-B6DF-950CF51055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CE3F52-DD43-4A1E-8D12-110FA1193F5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AC256A-704D-4B4F-AF71-BFC18E519AEB}"/>
              </a:ext>
            </a:extLst>
          </p:cNvPr>
          <p:cNvSpPr>
            <a:spLocks noGrp="1"/>
          </p:cNvSpPr>
          <p:nvPr>
            <p:ph type="dt" sz="half" idx="10"/>
          </p:nvPr>
        </p:nvSpPr>
        <p:spPr/>
        <p:txBody>
          <a:bodyPr/>
          <a:lstStyle/>
          <a:p>
            <a:fld id="{06E9DEB2-5EC3-4841-B459-9D23FBC0C7E6}" type="datetimeFigureOut">
              <a:rPr lang="en-US" smtClean="0"/>
              <a:t>11/22/2021</a:t>
            </a:fld>
            <a:endParaRPr lang="en-US"/>
          </a:p>
        </p:txBody>
      </p:sp>
      <p:sp>
        <p:nvSpPr>
          <p:cNvPr id="5" name="Footer Placeholder 4">
            <a:extLst>
              <a:ext uri="{FF2B5EF4-FFF2-40B4-BE49-F238E27FC236}">
                <a16:creationId xmlns:a16="http://schemas.microsoft.com/office/drawing/2014/main" id="{E1938F04-0663-4588-AFCA-940387F42F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1293F3-BC95-4A2F-B8E7-6CBCE2F66298}"/>
              </a:ext>
            </a:extLst>
          </p:cNvPr>
          <p:cNvSpPr>
            <a:spLocks noGrp="1"/>
          </p:cNvSpPr>
          <p:nvPr>
            <p:ph type="sldNum" sz="quarter" idx="12"/>
          </p:nvPr>
        </p:nvSpPr>
        <p:spPr/>
        <p:txBody>
          <a:bodyPr/>
          <a:lstStyle/>
          <a:p>
            <a:fld id="{5FB204E5-E4D2-4AB4-9151-62507C61376D}" type="slidenum">
              <a:rPr lang="en-US" smtClean="0"/>
              <a:t>‹#›</a:t>
            </a:fld>
            <a:endParaRPr lang="en-US"/>
          </a:p>
        </p:txBody>
      </p:sp>
    </p:spTree>
    <p:extLst>
      <p:ext uri="{BB962C8B-B14F-4D97-AF65-F5344CB8AC3E}">
        <p14:creationId xmlns:p14="http://schemas.microsoft.com/office/powerpoint/2010/main" val="2369384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36E96-2834-4F7B-8683-C4B86A4C2B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0114FB-1CDF-466E-8D07-BCFC87CF2B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6F6567-22F2-46A4-8054-57FE9CA73C3F}"/>
              </a:ext>
            </a:extLst>
          </p:cNvPr>
          <p:cNvSpPr>
            <a:spLocks noGrp="1"/>
          </p:cNvSpPr>
          <p:nvPr>
            <p:ph type="dt" sz="half" idx="10"/>
          </p:nvPr>
        </p:nvSpPr>
        <p:spPr/>
        <p:txBody>
          <a:bodyPr/>
          <a:lstStyle/>
          <a:p>
            <a:fld id="{06E9DEB2-5EC3-4841-B459-9D23FBC0C7E6}" type="datetimeFigureOut">
              <a:rPr lang="en-US" smtClean="0"/>
              <a:t>11/22/2021</a:t>
            </a:fld>
            <a:endParaRPr lang="en-US"/>
          </a:p>
        </p:txBody>
      </p:sp>
      <p:sp>
        <p:nvSpPr>
          <p:cNvPr id="5" name="Footer Placeholder 4">
            <a:extLst>
              <a:ext uri="{FF2B5EF4-FFF2-40B4-BE49-F238E27FC236}">
                <a16:creationId xmlns:a16="http://schemas.microsoft.com/office/drawing/2014/main" id="{02FC6AC8-F396-41CD-B71D-EFDBD5C648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0FA1ED-35D2-408E-B14E-A7A14C43A407}"/>
              </a:ext>
            </a:extLst>
          </p:cNvPr>
          <p:cNvSpPr>
            <a:spLocks noGrp="1"/>
          </p:cNvSpPr>
          <p:nvPr>
            <p:ph type="sldNum" sz="quarter" idx="12"/>
          </p:nvPr>
        </p:nvSpPr>
        <p:spPr/>
        <p:txBody>
          <a:bodyPr/>
          <a:lstStyle/>
          <a:p>
            <a:fld id="{5FB204E5-E4D2-4AB4-9151-62507C61376D}" type="slidenum">
              <a:rPr lang="en-US" smtClean="0"/>
              <a:t>‹#›</a:t>
            </a:fld>
            <a:endParaRPr lang="en-US"/>
          </a:p>
        </p:txBody>
      </p:sp>
    </p:spTree>
    <p:extLst>
      <p:ext uri="{BB962C8B-B14F-4D97-AF65-F5344CB8AC3E}">
        <p14:creationId xmlns:p14="http://schemas.microsoft.com/office/powerpoint/2010/main" val="1461738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4997E-2D3B-4E4F-A2C8-982FD3D64C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9AD6ED-228D-40D5-AA23-63F5E07590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24AF07-E8FE-4E17-AB1A-B8B9057F41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191301-410B-4F38-8CA6-7A735C1909BF}"/>
              </a:ext>
            </a:extLst>
          </p:cNvPr>
          <p:cNvSpPr>
            <a:spLocks noGrp="1"/>
          </p:cNvSpPr>
          <p:nvPr>
            <p:ph type="dt" sz="half" idx="10"/>
          </p:nvPr>
        </p:nvSpPr>
        <p:spPr/>
        <p:txBody>
          <a:bodyPr/>
          <a:lstStyle/>
          <a:p>
            <a:fld id="{06E9DEB2-5EC3-4841-B459-9D23FBC0C7E6}" type="datetimeFigureOut">
              <a:rPr lang="en-US" smtClean="0"/>
              <a:t>11/22/2021</a:t>
            </a:fld>
            <a:endParaRPr lang="en-US"/>
          </a:p>
        </p:txBody>
      </p:sp>
      <p:sp>
        <p:nvSpPr>
          <p:cNvPr id="6" name="Footer Placeholder 5">
            <a:extLst>
              <a:ext uri="{FF2B5EF4-FFF2-40B4-BE49-F238E27FC236}">
                <a16:creationId xmlns:a16="http://schemas.microsoft.com/office/drawing/2014/main" id="{9AB89E20-50CF-46D9-956B-1E00C32912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BE80F8-DCA4-4CB9-BF24-26081062B715}"/>
              </a:ext>
            </a:extLst>
          </p:cNvPr>
          <p:cNvSpPr>
            <a:spLocks noGrp="1"/>
          </p:cNvSpPr>
          <p:nvPr>
            <p:ph type="sldNum" sz="quarter" idx="12"/>
          </p:nvPr>
        </p:nvSpPr>
        <p:spPr/>
        <p:txBody>
          <a:bodyPr/>
          <a:lstStyle/>
          <a:p>
            <a:fld id="{5FB204E5-E4D2-4AB4-9151-62507C61376D}" type="slidenum">
              <a:rPr lang="en-US" smtClean="0"/>
              <a:t>‹#›</a:t>
            </a:fld>
            <a:endParaRPr lang="en-US"/>
          </a:p>
        </p:txBody>
      </p:sp>
    </p:spTree>
    <p:extLst>
      <p:ext uri="{BB962C8B-B14F-4D97-AF65-F5344CB8AC3E}">
        <p14:creationId xmlns:p14="http://schemas.microsoft.com/office/powerpoint/2010/main" val="3489456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7CD0E-BFE6-482D-B0C8-FB8D191C7DA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17DA90-01DA-4861-9091-6977D668AE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E511C5-7870-4ED2-A963-9716383318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ADCDAE-5BFB-49C7-B9C6-8C298D7217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277A65-8F3E-44E3-99F9-247188C6122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356AD8-383C-46A1-856E-D79DBA171F5C}"/>
              </a:ext>
            </a:extLst>
          </p:cNvPr>
          <p:cNvSpPr>
            <a:spLocks noGrp="1"/>
          </p:cNvSpPr>
          <p:nvPr>
            <p:ph type="dt" sz="half" idx="10"/>
          </p:nvPr>
        </p:nvSpPr>
        <p:spPr/>
        <p:txBody>
          <a:bodyPr/>
          <a:lstStyle/>
          <a:p>
            <a:fld id="{06E9DEB2-5EC3-4841-B459-9D23FBC0C7E6}" type="datetimeFigureOut">
              <a:rPr lang="en-US" smtClean="0"/>
              <a:t>11/22/2021</a:t>
            </a:fld>
            <a:endParaRPr lang="en-US"/>
          </a:p>
        </p:txBody>
      </p:sp>
      <p:sp>
        <p:nvSpPr>
          <p:cNvPr id="8" name="Footer Placeholder 7">
            <a:extLst>
              <a:ext uri="{FF2B5EF4-FFF2-40B4-BE49-F238E27FC236}">
                <a16:creationId xmlns:a16="http://schemas.microsoft.com/office/drawing/2014/main" id="{E5DD03D9-D92E-43DD-9917-380163F6B6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E12B5F9-D13C-457D-B916-28F771298DC7}"/>
              </a:ext>
            </a:extLst>
          </p:cNvPr>
          <p:cNvSpPr>
            <a:spLocks noGrp="1"/>
          </p:cNvSpPr>
          <p:nvPr>
            <p:ph type="sldNum" sz="quarter" idx="12"/>
          </p:nvPr>
        </p:nvSpPr>
        <p:spPr/>
        <p:txBody>
          <a:bodyPr/>
          <a:lstStyle/>
          <a:p>
            <a:fld id="{5FB204E5-E4D2-4AB4-9151-62507C61376D}" type="slidenum">
              <a:rPr lang="en-US" smtClean="0"/>
              <a:t>‹#›</a:t>
            </a:fld>
            <a:endParaRPr lang="en-US"/>
          </a:p>
        </p:txBody>
      </p:sp>
    </p:spTree>
    <p:extLst>
      <p:ext uri="{BB962C8B-B14F-4D97-AF65-F5344CB8AC3E}">
        <p14:creationId xmlns:p14="http://schemas.microsoft.com/office/powerpoint/2010/main" val="1569974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6CE32-2424-4BEC-8656-A57F6770BD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BD4A7B-F551-4D63-A16C-4C3624CFA798}"/>
              </a:ext>
            </a:extLst>
          </p:cNvPr>
          <p:cNvSpPr>
            <a:spLocks noGrp="1"/>
          </p:cNvSpPr>
          <p:nvPr>
            <p:ph type="dt" sz="half" idx="10"/>
          </p:nvPr>
        </p:nvSpPr>
        <p:spPr/>
        <p:txBody>
          <a:bodyPr/>
          <a:lstStyle/>
          <a:p>
            <a:fld id="{06E9DEB2-5EC3-4841-B459-9D23FBC0C7E6}" type="datetimeFigureOut">
              <a:rPr lang="en-US" smtClean="0"/>
              <a:t>11/22/2021</a:t>
            </a:fld>
            <a:endParaRPr lang="en-US"/>
          </a:p>
        </p:txBody>
      </p:sp>
      <p:sp>
        <p:nvSpPr>
          <p:cNvPr id="4" name="Footer Placeholder 3">
            <a:extLst>
              <a:ext uri="{FF2B5EF4-FFF2-40B4-BE49-F238E27FC236}">
                <a16:creationId xmlns:a16="http://schemas.microsoft.com/office/drawing/2014/main" id="{1022588A-16CF-45A7-A658-C7F110C9A0B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62243C8-0DFE-4127-8C1B-1A006E80F62E}"/>
              </a:ext>
            </a:extLst>
          </p:cNvPr>
          <p:cNvSpPr>
            <a:spLocks noGrp="1"/>
          </p:cNvSpPr>
          <p:nvPr>
            <p:ph type="sldNum" sz="quarter" idx="12"/>
          </p:nvPr>
        </p:nvSpPr>
        <p:spPr/>
        <p:txBody>
          <a:bodyPr/>
          <a:lstStyle/>
          <a:p>
            <a:fld id="{5FB204E5-E4D2-4AB4-9151-62507C61376D}" type="slidenum">
              <a:rPr lang="en-US" smtClean="0"/>
              <a:t>‹#›</a:t>
            </a:fld>
            <a:endParaRPr lang="en-US"/>
          </a:p>
        </p:txBody>
      </p:sp>
    </p:spTree>
    <p:extLst>
      <p:ext uri="{BB962C8B-B14F-4D97-AF65-F5344CB8AC3E}">
        <p14:creationId xmlns:p14="http://schemas.microsoft.com/office/powerpoint/2010/main" val="2937508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7D44A4-97DA-4050-A018-FE8137C41CCB}"/>
              </a:ext>
            </a:extLst>
          </p:cNvPr>
          <p:cNvSpPr>
            <a:spLocks noGrp="1"/>
          </p:cNvSpPr>
          <p:nvPr>
            <p:ph type="dt" sz="half" idx="10"/>
          </p:nvPr>
        </p:nvSpPr>
        <p:spPr/>
        <p:txBody>
          <a:bodyPr/>
          <a:lstStyle/>
          <a:p>
            <a:fld id="{06E9DEB2-5EC3-4841-B459-9D23FBC0C7E6}" type="datetimeFigureOut">
              <a:rPr lang="en-US" smtClean="0"/>
              <a:t>11/22/2021</a:t>
            </a:fld>
            <a:endParaRPr lang="en-US"/>
          </a:p>
        </p:txBody>
      </p:sp>
      <p:sp>
        <p:nvSpPr>
          <p:cNvPr id="3" name="Footer Placeholder 2">
            <a:extLst>
              <a:ext uri="{FF2B5EF4-FFF2-40B4-BE49-F238E27FC236}">
                <a16:creationId xmlns:a16="http://schemas.microsoft.com/office/drawing/2014/main" id="{41E90737-5BCC-4FA5-8C76-0029BC3E36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DC3888-424A-43BD-974A-3341D9852528}"/>
              </a:ext>
            </a:extLst>
          </p:cNvPr>
          <p:cNvSpPr>
            <a:spLocks noGrp="1"/>
          </p:cNvSpPr>
          <p:nvPr>
            <p:ph type="sldNum" sz="quarter" idx="12"/>
          </p:nvPr>
        </p:nvSpPr>
        <p:spPr/>
        <p:txBody>
          <a:bodyPr/>
          <a:lstStyle/>
          <a:p>
            <a:fld id="{5FB204E5-E4D2-4AB4-9151-62507C61376D}" type="slidenum">
              <a:rPr lang="en-US" smtClean="0"/>
              <a:t>‹#›</a:t>
            </a:fld>
            <a:endParaRPr lang="en-US"/>
          </a:p>
        </p:txBody>
      </p:sp>
    </p:spTree>
    <p:extLst>
      <p:ext uri="{BB962C8B-B14F-4D97-AF65-F5344CB8AC3E}">
        <p14:creationId xmlns:p14="http://schemas.microsoft.com/office/powerpoint/2010/main" val="976481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102DA-03C2-4B4A-8D83-65F6D860EE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DF063F-12D8-4A83-AAC5-E93B318935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52040FA-8D06-4102-B6DF-995779DF7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3C63F8-EBE5-40D9-A15A-D9BE3162BE64}"/>
              </a:ext>
            </a:extLst>
          </p:cNvPr>
          <p:cNvSpPr>
            <a:spLocks noGrp="1"/>
          </p:cNvSpPr>
          <p:nvPr>
            <p:ph type="dt" sz="half" idx="10"/>
          </p:nvPr>
        </p:nvSpPr>
        <p:spPr/>
        <p:txBody>
          <a:bodyPr/>
          <a:lstStyle/>
          <a:p>
            <a:fld id="{06E9DEB2-5EC3-4841-B459-9D23FBC0C7E6}" type="datetimeFigureOut">
              <a:rPr lang="en-US" smtClean="0"/>
              <a:t>11/22/2021</a:t>
            </a:fld>
            <a:endParaRPr lang="en-US"/>
          </a:p>
        </p:txBody>
      </p:sp>
      <p:sp>
        <p:nvSpPr>
          <p:cNvPr id="6" name="Footer Placeholder 5">
            <a:extLst>
              <a:ext uri="{FF2B5EF4-FFF2-40B4-BE49-F238E27FC236}">
                <a16:creationId xmlns:a16="http://schemas.microsoft.com/office/drawing/2014/main" id="{4ABACF2B-8E1B-4A4B-A478-D73AB6468C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5B1D3E-89F5-4FBE-8EB3-5FC80FA5D5DE}"/>
              </a:ext>
            </a:extLst>
          </p:cNvPr>
          <p:cNvSpPr>
            <a:spLocks noGrp="1"/>
          </p:cNvSpPr>
          <p:nvPr>
            <p:ph type="sldNum" sz="quarter" idx="12"/>
          </p:nvPr>
        </p:nvSpPr>
        <p:spPr/>
        <p:txBody>
          <a:bodyPr/>
          <a:lstStyle/>
          <a:p>
            <a:fld id="{5FB204E5-E4D2-4AB4-9151-62507C61376D}" type="slidenum">
              <a:rPr lang="en-US" smtClean="0"/>
              <a:t>‹#›</a:t>
            </a:fld>
            <a:endParaRPr lang="en-US"/>
          </a:p>
        </p:txBody>
      </p:sp>
    </p:spTree>
    <p:extLst>
      <p:ext uri="{BB962C8B-B14F-4D97-AF65-F5344CB8AC3E}">
        <p14:creationId xmlns:p14="http://schemas.microsoft.com/office/powerpoint/2010/main" val="1505697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68334-5C57-4E5B-81E8-A82312F63F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E0698B-A1D0-4046-A9C2-1034AE27AA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711473-CD85-4F57-AA55-B22A74F532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C243DA-955C-49FC-B368-656E2EA7A2C2}"/>
              </a:ext>
            </a:extLst>
          </p:cNvPr>
          <p:cNvSpPr>
            <a:spLocks noGrp="1"/>
          </p:cNvSpPr>
          <p:nvPr>
            <p:ph type="dt" sz="half" idx="10"/>
          </p:nvPr>
        </p:nvSpPr>
        <p:spPr/>
        <p:txBody>
          <a:bodyPr/>
          <a:lstStyle/>
          <a:p>
            <a:fld id="{06E9DEB2-5EC3-4841-B459-9D23FBC0C7E6}" type="datetimeFigureOut">
              <a:rPr lang="en-US" smtClean="0"/>
              <a:t>11/22/2021</a:t>
            </a:fld>
            <a:endParaRPr lang="en-US"/>
          </a:p>
        </p:txBody>
      </p:sp>
      <p:sp>
        <p:nvSpPr>
          <p:cNvPr id="6" name="Footer Placeholder 5">
            <a:extLst>
              <a:ext uri="{FF2B5EF4-FFF2-40B4-BE49-F238E27FC236}">
                <a16:creationId xmlns:a16="http://schemas.microsoft.com/office/drawing/2014/main" id="{6C50EE94-7AA7-4081-B3DA-630555AD56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377F00-F82A-404F-8A2E-54A88516B5E3}"/>
              </a:ext>
            </a:extLst>
          </p:cNvPr>
          <p:cNvSpPr>
            <a:spLocks noGrp="1"/>
          </p:cNvSpPr>
          <p:nvPr>
            <p:ph type="sldNum" sz="quarter" idx="12"/>
          </p:nvPr>
        </p:nvSpPr>
        <p:spPr/>
        <p:txBody>
          <a:bodyPr/>
          <a:lstStyle/>
          <a:p>
            <a:fld id="{5FB204E5-E4D2-4AB4-9151-62507C61376D}" type="slidenum">
              <a:rPr lang="en-US" smtClean="0"/>
              <a:t>‹#›</a:t>
            </a:fld>
            <a:endParaRPr lang="en-US"/>
          </a:p>
        </p:txBody>
      </p:sp>
    </p:spTree>
    <p:extLst>
      <p:ext uri="{BB962C8B-B14F-4D97-AF65-F5344CB8AC3E}">
        <p14:creationId xmlns:p14="http://schemas.microsoft.com/office/powerpoint/2010/main" val="93158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F8328D-C76C-473B-BB7C-2400B11DD4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7FEF95-3422-4867-AEFD-9E4DE4B61B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2057C6-84A7-4169-A658-F6B8F43FA9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DEB2-5EC3-4841-B459-9D23FBC0C7E6}" type="datetimeFigureOut">
              <a:rPr lang="en-US" smtClean="0"/>
              <a:t>11/22/2021</a:t>
            </a:fld>
            <a:endParaRPr lang="en-US"/>
          </a:p>
        </p:txBody>
      </p:sp>
      <p:sp>
        <p:nvSpPr>
          <p:cNvPr id="5" name="Footer Placeholder 4">
            <a:extLst>
              <a:ext uri="{FF2B5EF4-FFF2-40B4-BE49-F238E27FC236}">
                <a16:creationId xmlns:a16="http://schemas.microsoft.com/office/drawing/2014/main" id="{F1FA4D80-B7E0-4ED8-9BA5-FCE41D322C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D230F9-7932-46C5-BE2C-98959F8665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B204E5-E4D2-4AB4-9151-62507C61376D}" type="slidenum">
              <a:rPr lang="en-US" smtClean="0"/>
              <a:t>‹#›</a:t>
            </a:fld>
            <a:endParaRPr lang="en-US"/>
          </a:p>
        </p:txBody>
      </p:sp>
    </p:spTree>
    <p:extLst>
      <p:ext uri="{BB962C8B-B14F-4D97-AF65-F5344CB8AC3E}">
        <p14:creationId xmlns:p14="http://schemas.microsoft.com/office/powerpoint/2010/main" val="617339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amazon.ca/Matters-Care-Speculative-Ethics-Worlds/dp/1517900654"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blog.mahabali.me/educational-technology-2/pedagogy-of-care-covid-19-edition/" TargetMode="External"/><Relationship Id="rId2" Type="http://schemas.openxmlformats.org/officeDocument/2006/relationships/hyperlink" Target="https://ecampusontario.pressbooks.pub/onlineteaching/chapter/pedagogies-of-care/"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hyperlink" Target="https://www.berlingske.dk/politik/regeringen-vil-lovgive-om-dataetik-det-handler-om-hvilket-samfund-vi-oensker" TargetMode="External"/><Relationship Id="rId2" Type="http://schemas.openxmlformats.org/officeDocument/2006/relationships/hyperlink" Target="https://policyreview.info/articles/analysis/making-sense-data-ethics-powers-behind-data-ethics-debate-european-policymaking"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hyperlink" Target="https://www.vox.com/recode/2020/11/24/21579357/parler-app-trump-twitter-facebook-censorship"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hyperorg.com/blogger/2021/01/11/parler-and-the-failure-of-moral-frameworks/"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canadianunderwriter.ca/features/cc-donoghue-v-stevenson/" TargetMode="External"/><Relationship Id="rId2" Type="http://schemas.openxmlformats.org/officeDocument/2006/relationships/hyperlink" Target="http://oro.open.ac.uk/49091/3/Duty%20of%20care%20-%20Cornock.pdf" TargetMode="External"/><Relationship Id="rId1" Type="http://schemas.openxmlformats.org/officeDocument/2006/relationships/slideLayout" Target="../slideLayouts/slideLayout2.xml"/><Relationship Id="rId5" Type="http://schemas.openxmlformats.org/officeDocument/2006/relationships/hyperlink" Target="https://www.ticliblaxland.com.au/snail-in-the-bottle/" TargetMode="Externa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en.wikipedia.org/wiki/Duty_of_care" TargetMode="External"/><Relationship Id="rId1" Type="http://schemas.openxmlformats.org/officeDocument/2006/relationships/slideLayout" Target="../slideLayouts/slideLayout2.xml"/><Relationship Id="rId4" Type="http://schemas.openxmlformats.org/officeDocument/2006/relationships/hyperlink" Target="https://www.youtube.com/watch?v=zmjll4eyJX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mangahub.io/chapter/scarlet-empire/chapter-10"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openculture.com/2020/04/what-is-albert-camus-the-plague-about-an-introduction.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nalysing medical x-ray results">
            <a:extLst>
              <a:ext uri="{FF2B5EF4-FFF2-40B4-BE49-F238E27FC236}">
                <a16:creationId xmlns:a16="http://schemas.microsoft.com/office/drawing/2014/main" id="{7318D14B-A26F-471D-A30F-37E7D26F8F55}"/>
              </a:ext>
            </a:extLst>
          </p:cNvPr>
          <p:cNvPicPr>
            <a:picLocks noChangeAspect="1"/>
          </p:cNvPicPr>
          <p:nvPr/>
        </p:nvPicPr>
        <p:blipFill rotWithShape="1">
          <a:blip r:embed="rId2">
            <a:alphaModFix amt="50000"/>
          </a:blip>
          <a:srcRect t="15730"/>
          <a:stretch/>
        </p:blipFill>
        <p:spPr>
          <a:xfrm>
            <a:off x="20" y="1"/>
            <a:ext cx="12191980" cy="6857999"/>
          </a:xfrm>
          <a:prstGeom prst="rect">
            <a:avLst/>
          </a:prstGeom>
        </p:spPr>
      </p:pic>
      <p:sp>
        <p:nvSpPr>
          <p:cNvPr id="2" name="Title 1">
            <a:extLst>
              <a:ext uri="{FF2B5EF4-FFF2-40B4-BE49-F238E27FC236}">
                <a16:creationId xmlns:a16="http://schemas.microsoft.com/office/drawing/2014/main" id="{6B7EEA9F-9C3A-47F3-9819-ED56030F37BF}"/>
              </a:ext>
            </a:extLst>
          </p:cNvPr>
          <p:cNvSpPr>
            <a:spLocks noGrp="1"/>
          </p:cNvSpPr>
          <p:nvPr>
            <p:ph type="ctrTitle"/>
          </p:nvPr>
        </p:nvSpPr>
        <p:spPr>
          <a:xfrm>
            <a:off x="3298581" y="1248337"/>
            <a:ext cx="5594838" cy="2900518"/>
          </a:xfrm>
        </p:spPr>
        <p:txBody>
          <a:bodyPr>
            <a:normAutofit/>
          </a:bodyPr>
          <a:lstStyle/>
          <a:p>
            <a:r>
              <a:rPr lang="en-CA" dirty="0">
                <a:solidFill>
                  <a:srgbClr val="FFFFFF"/>
                </a:solidFill>
              </a:rPr>
              <a:t>Introduction to the Duty of Care</a:t>
            </a:r>
            <a:endParaRPr lang="en-US" dirty="0">
              <a:solidFill>
                <a:srgbClr val="FFFFFF"/>
              </a:solidFill>
            </a:endParaRPr>
          </a:p>
        </p:txBody>
      </p:sp>
      <p:sp>
        <p:nvSpPr>
          <p:cNvPr id="3" name="Subtitle 2">
            <a:extLst>
              <a:ext uri="{FF2B5EF4-FFF2-40B4-BE49-F238E27FC236}">
                <a16:creationId xmlns:a16="http://schemas.microsoft.com/office/drawing/2014/main" id="{10F212B0-C156-4F3D-90CB-68035D132539}"/>
              </a:ext>
            </a:extLst>
          </p:cNvPr>
          <p:cNvSpPr>
            <a:spLocks noGrp="1"/>
          </p:cNvSpPr>
          <p:nvPr>
            <p:ph type="subTitle" idx="1"/>
          </p:nvPr>
        </p:nvSpPr>
        <p:spPr>
          <a:xfrm>
            <a:off x="1524000" y="4159404"/>
            <a:ext cx="9144000" cy="1098395"/>
          </a:xfrm>
        </p:spPr>
        <p:txBody>
          <a:bodyPr>
            <a:normAutofit/>
          </a:bodyPr>
          <a:lstStyle/>
          <a:p>
            <a:r>
              <a:rPr lang="en-CA">
                <a:solidFill>
                  <a:srgbClr val="FFFFFF"/>
                </a:solidFill>
              </a:rPr>
              <a:t>Stephen Downes</a:t>
            </a:r>
          </a:p>
          <a:p>
            <a:r>
              <a:rPr lang="en-CA">
                <a:solidFill>
                  <a:srgbClr val="FFFFFF"/>
                </a:solidFill>
              </a:rPr>
              <a:t>November 22, 2021</a:t>
            </a:r>
            <a:endParaRPr lang="en-US">
              <a:solidFill>
                <a:srgbClr val="FFFFFF"/>
              </a:solidFill>
            </a:endParaRPr>
          </a:p>
        </p:txBody>
      </p:sp>
    </p:spTree>
    <p:extLst>
      <p:ext uri="{BB962C8B-B14F-4D97-AF65-F5344CB8AC3E}">
        <p14:creationId xmlns:p14="http://schemas.microsoft.com/office/powerpoint/2010/main" val="12336543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olorful&#10;&#10;Description automatically generated">
            <a:extLst>
              <a:ext uri="{FF2B5EF4-FFF2-40B4-BE49-F238E27FC236}">
                <a16:creationId xmlns:a16="http://schemas.microsoft.com/office/drawing/2014/main" id="{84C69F75-B03E-4897-AAAA-C8D0ED87E7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8190" y="1472101"/>
            <a:ext cx="6834160" cy="4351338"/>
          </a:xfrm>
          <a:prstGeom prst="rect">
            <a:avLst/>
          </a:prstGeom>
        </p:spPr>
      </p:pic>
      <p:sp>
        <p:nvSpPr>
          <p:cNvPr id="2" name="Title 1">
            <a:extLst>
              <a:ext uri="{FF2B5EF4-FFF2-40B4-BE49-F238E27FC236}">
                <a16:creationId xmlns:a16="http://schemas.microsoft.com/office/drawing/2014/main" id="{CEE298A4-35D2-4AA7-A3B7-B7FE4FBA8FEB}"/>
              </a:ext>
            </a:extLst>
          </p:cNvPr>
          <p:cNvSpPr>
            <a:spLocks noGrp="1"/>
          </p:cNvSpPr>
          <p:nvPr>
            <p:ph type="title"/>
          </p:nvPr>
        </p:nvSpPr>
        <p:spPr/>
        <p:txBody>
          <a:bodyPr/>
          <a:lstStyle/>
          <a:p>
            <a:r>
              <a:rPr lang="en-US" dirty="0"/>
              <a:t>Dimensions of Care</a:t>
            </a:r>
          </a:p>
        </p:txBody>
      </p:sp>
      <p:sp>
        <p:nvSpPr>
          <p:cNvPr id="3" name="Content Placeholder 2">
            <a:extLst>
              <a:ext uri="{FF2B5EF4-FFF2-40B4-BE49-F238E27FC236}">
                <a16:creationId xmlns:a16="http://schemas.microsoft.com/office/drawing/2014/main" id="{FFD10EE8-41C4-43D1-AB17-9F61F75ACAE8}"/>
              </a:ext>
            </a:extLst>
          </p:cNvPr>
          <p:cNvSpPr>
            <a:spLocks noGrp="1"/>
          </p:cNvSpPr>
          <p:nvPr>
            <p:ph idx="1"/>
          </p:nvPr>
        </p:nvSpPr>
        <p:spPr/>
        <p:txBody>
          <a:bodyPr/>
          <a:lstStyle/>
          <a:p>
            <a:r>
              <a:rPr lang="en-CA" dirty="0"/>
              <a:t>Empathy</a:t>
            </a:r>
          </a:p>
          <a:p>
            <a:r>
              <a:rPr lang="en-CA" dirty="0"/>
              <a:t>Social Justice</a:t>
            </a:r>
          </a:p>
          <a:p>
            <a:r>
              <a:rPr lang="en-CA" dirty="0"/>
              <a:t>Equity</a:t>
            </a:r>
          </a:p>
          <a:p>
            <a:r>
              <a:rPr lang="en-CA" dirty="0"/>
              <a:t>Cultural Responsiveness</a:t>
            </a:r>
          </a:p>
          <a:p>
            <a:r>
              <a:rPr lang="en-CA" dirty="0"/>
              <a:t>Inclusion</a:t>
            </a:r>
          </a:p>
          <a:p>
            <a:r>
              <a:rPr lang="en-CA" dirty="0"/>
              <a:t>Empowerment</a:t>
            </a:r>
            <a:endParaRPr lang="en-US" dirty="0"/>
          </a:p>
        </p:txBody>
      </p:sp>
    </p:spTree>
    <p:extLst>
      <p:ext uri="{BB962C8B-B14F-4D97-AF65-F5344CB8AC3E}">
        <p14:creationId xmlns:p14="http://schemas.microsoft.com/office/powerpoint/2010/main" val="2095915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with medium confidence">
            <a:extLst>
              <a:ext uri="{FF2B5EF4-FFF2-40B4-BE49-F238E27FC236}">
                <a16:creationId xmlns:a16="http://schemas.microsoft.com/office/drawing/2014/main" id="{13AE54CF-6A63-4909-A108-EA2CB0B47C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9312" y="3034079"/>
            <a:ext cx="6262688" cy="3683244"/>
          </a:xfrm>
          <a:prstGeom prst="rect">
            <a:avLst/>
          </a:prstGeom>
        </p:spPr>
      </p:pic>
      <p:sp>
        <p:nvSpPr>
          <p:cNvPr id="2" name="Title 1">
            <a:extLst>
              <a:ext uri="{FF2B5EF4-FFF2-40B4-BE49-F238E27FC236}">
                <a16:creationId xmlns:a16="http://schemas.microsoft.com/office/drawing/2014/main" id="{5107D4F2-800B-4AAE-8115-4C8274B2D01F}"/>
              </a:ext>
            </a:extLst>
          </p:cNvPr>
          <p:cNvSpPr>
            <a:spLocks noGrp="1"/>
          </p:cNvSpPr>
          <p:nvPr>
            <p:ph type="title"/>
          </p:nvPr>
        </p:nvSpPr>
        <p:spPr/>
        <p:txBody>
          <a:bodyPr/>
          <a:lstStyle/>
          <a:p>
            <a:r>
              <a:rPr lang="en-CA" dirty="0"/>
              <a:t>Machines that Care?</a:t>
            </a:r>
            <a:endParaRPr lang="en-US" dirty="0"/>
          </a:p>
        </p:txBody>
      </p:sp>
      <p:sp>
        <p:nvSpPr>
          <p:cNvPr id="3" name="Content Placeholder 2">
            <a:extLst>
              <a:ext uri="{FF2B5EF4-FFF2-40B4-BE49-F238E27FC236}">
                <a16:creationId xmlns:a16="http://schemas.microsoft.com/office/drawing/2014/main" id="{260AE738-A47A-4641-A4DD-A6F0141D919E}"/>
              </a:ext>
            </a:extLst>
          </p:cNvPr>
          <p:cNvSpPr>
            <a:spLocks noGrp="1"/>
          </p:cNvSpPr>
          <p:nvPr>
            <p:ph idx="1"/>
          </p:nvPr>
        </p:nvSpPr>
        <p:spPr>
          <a:xfrm>
            <a:off x="838200" y="1825625"/>
            <a:ext cx="6262688" cy="4351338"/>
          </a:xfrm>
        </p:spPr>
        <p:txBody>
          <a:bodyPr/>
          <a:lstStyle/>
          <a:p>
            <a:pPr marL="0" indent="0">
              <a:buNone/>
            </a:pPr>
            <a:r>
              <a:rPr lang="en-US" dirty="0"/>
              <a:t>In </a:t>
            </a:r>
            <a:r>
              <a:rPr lang="en-US" i="1" dirty="0"/>
              <a:t>Matters of Care</a:t>
            </a:r>
            <a:r>
              <a:rPr lang="en-US" dirty="0"/>
              <a:t>, María Puig “contests the view that care is something only humans do, and argues for extending to non-humans the consideration of agencies and communities that make the living web of care by considering how care circulates in the natural world.”</a:t>
            </a:r>
          </a:p>
        </p:txBody>
      </p:sp>
      <p:sp>
        <p:nvSpPr>
          <p:cNvPr id="7" name="TextBox 6">
            <a:extLst>
              <a:ext uri="{FF2B5EF4-FFF2-40B4-BE49-F238E27FC236}">
                <a16:creationId xmlns:a16="http://schemas.microsoft.com/office/drawing/2014/main" id="{2352F87B-87F3-43E1-84CB-0C61E9526E1C}"/>
              </a:ext>
            </a:extLst>
          </p:cNvPr>
          <p:cNvSpPr txBox="1"/>
          <p:nvPr/>
        </p:nvSpPr>
        <p:spPr>
          <a:xfrm>
            <a:off x="838200" y="5253633"/>
            <a:ext cx="4054353" cy="923330"/>
          </a:xfrm>
          <a:prstGeom prst="rect">
            <a:avLst/>
          </a:prstGeom>
          <a:noFill/>
        </p:spPr>
        <p:txBody>
          <a:bodyPr wrap="square">
            <a:spAutoFit/>
          </a:bodyPr>
          <a:lstStyle/>
          <a:p>
            <a:r>
              <a:rPr lang="en-US" dirty="0">
                <a:hlinkClick r:id="rId3"/>
              </a:rPr>
              <a:t>https://www.amazon.ca/Matters-Care-Speculative-Ethics-Worlds/dp/1517900654</a:t>
            </a:r>
            <a:r>
              <a:rPr lang="en-US" dirty="0"/>
              <a:t> </a:t>
            </a:r>
          </a:p>
        </p:txBody>
      </p:sp>
    </p:spTree>
    <p:extLst>
      <p:ext uri="{BB962C8B-B14F-4D97-AF65-F5344CB8AC3E}">
        <p14:creationId xmlns:p14="http://schemas.microsoft.com/office/powerpoint/2010/main" val="467280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E76FE-7127-4404-9FFC-F377475061CD}"/>
              </a:ext>
            </a:extLst>
          </p:cNvPr>
          <p:cNvSpPr>
            <a:spLocks noGrp="1"/>
          </p:cNvSpPr>
          <p:nvPr>
            <p:ph type="title"/>
          </p:nvPr>
        </p:nvSpPr>
        <p:spPr/>
        <p:txBody>
          <a:bodyPr/>
          <a:lstStyle/>
          <a:p>
            <a:r>
              <a:rPr lang="en-CA" dirty="0"/>
              <a:t>Pedagogy of Care</a:t>
            </a:r>
            <a:endParaRPr lang="en-US" dirty="0"/>
          </a:p>
        </p:txBody>
      </p:sp>
      <p:sp>
        <p:nvSpPr>
          <p:cNvPr id="3" name="Content Placeholder 2">
            <a:extLst>
              <a:ext uri="{FF2B5EF4-FFF2-40B4-BE49-F238E27FC236}">
                <a16:creationId xmlns:a16="http://schemas.microsoft.com/office/drawing/2014/main" id="{55824886-8A3B-425D-8531-949D750096A4}"/>
              </a:ext>
            </a:extLst>
          </p:cNvPr>
          <p:cNvSpPr>
            <a:spLocks noGrp="1"/>
          </p:cNvSpPr>
          <p:nvPr>
            <p:ph idx="1"/>
          </p:nvPr>
        </p:nvSpPr>
        <p:spPr>
          <a:xfrm>
            <a:off x="838200" y="1825625"/>
            <a:ext cx="4719638" cy="4351338"/>
          </a:xfrm>
        </p:spPr>
        <p:txBody>
          <a:bodyPr/>
          <a:lstStyle/>
          <a:p>
            <a:pPr marL="0" indent="0">
              <a:buNone/>
            </a:pPr>
            <a:r>
              <a:rPr lang="en-CA" dirty="0"/>
              <a:t>“</a:t>
            </a:r>
            <a:r>
              <a:rPr lang="en-US" dirty="0"/>
              <a:t>One of the most empowering ways to redress injustice is to put power of decision making in the hands of those farthest from justice, but ensure they have enough knowledge and tools to make a well-informed choice, and know how much leeway they have to design their own path.”</a:t>
            </a:r>
          </a:p>
        </p:txBody>
      </p:sp>
      <p:sp>
        <p:nvSpPr>
          <p:cNvPr id="7" name="TextBox 6">
            <a:extLst>
              <a:ext uri="{FF2B5EF4-FFF2-40B4-BE49-F238E27FC236}">
                <a16:creationId xmlns:a16="http://schemas.microsoft.com/office/drawing/2014/main" id="{B55F1FB2-9CA2-40BF-973C-00D85280056C}"/>
              </a:ext>
            </a:extLst>
          </p:cNvPr>
          <p:cNvSpPr txBox="1"/>
          <p:nvPr/>
        </p:nvSpPr>
        <p:spPr>
          <a:xfrm>
            <a:off x="838199" y="6311900"/>
            <a:ext cx="8977313" cy="369332"/>
          </a:xfrm>
          <a:prstGeom prst="rect">
            <a:avLst/>
          </a:prstGeom>
          <a:noFill/>
        </p:spPr>
        <p:txBody>
          <a:bodyPr wrap="square">
            <a:spAutoFit/>
          </a:bodyPr>
          <a:lstStyle/>
          <a:p>
            <a:r>
              <a:rPr lang="en-US" dirty="0">
                <a:hlinkClick r:id="rId2"/>
              </a:rPr>
              <a:t>https://ecampusontario.pressbooks.pub/onlineteaching/chapter/pedagogies-of-care/</a:t>
            </a:r>
            <a:r>
              <a:rPr lang="en-US" dirty="0"/>
              <a:t> </a:t>
            </a:r>
          </a:p>
        </p:txBody>
      </p:sp>
      <p:sp>
        <p:nvSpPr>
          <p:cNvPr id="9" name="TextBox 8">
            <a:extLst>
              <a:ext uri="{FF2B5EF4-FFF2-40B4-BE49-F238E27FC236}">
                <a16:creationId xmlns:a16="http://schemas.microsoft.com/office/drawing/2014/main" id="{A46B0077-7D0B-40C4-8945-B6EAB062EC89}"/>
              </a:ext>
            </a:extLst>
          </p:cNvPr>
          <p:cNvSpPr txBox="1"/>
          <p:nvPr/>
        </p:nvSpPr>
        <p:spPr>
          <a:xfrm>
            <a:off x="838199" y="5992297"/>
            <a:ext cx="9383315" cy="369332"/>
          </a:xfrm>
          <a:prstGeom prst="rect">
            <a:avLst/>
          </a:prstGeom>
          <a:noFill/>
        </p:spPr>
        <p:txBody>
          <a:bodyPr wrap="square">
            <a:spAutoFit/>
          </a:bodyPr>
          <a:lstStyle/>
          <a:p>
            <a:r>
              <a:rPr lang="en-US" dirty="0">
                <a:hlinkClick r:id="rId3"/>
              </a:rPr>
              <a:t>https://blog.mahabali.me/educational-technology-2/pedagogy-of-care-covid-19-edition/</a:t>
            </a:r>
            <a:r>
              <a:rPr lang="en-US" dirty="0"/>
              <a:t> </a:t>
            </a:r>
          </a:p>
        </p:txBody>
      </p:sp>
      <p:pic>
        <p:nvPicPr>
          <p:cNvPr id="13" name="Picture 12">
            <a:extLst>
              <a:ext uri="{FF2B5EF4-FFF2-40B4-BE49-F238E27FC236}">
                <a16:creationId xmlns:a16="http://schemas.microsoft.com/office/drawing/2014/main" id="{CEF4557E-A7CF-4792-B519-845F647E5AA0}"/>
              </a:ext>
            </a:extLst>
          </p:cNvPr>
          <p:cNvPicPr>
            <a:picLocks noChangeAspect="1"/>
          </p:cNvPicPr>
          <p:nvPr/>
        </p:nvPicPr>
        <p:blipFill>
          <a:blip r:embed="rId4"/>
          <a:stretch>
            <a:fillRect/>
          </a:stretch>
        </p:blipFill>
        <p:spPr>
          <a:xfrm>
            <a:off x="6096000" y="737852"/>
            <a:ext cx="4353533" cy="4810796"/>
          </a:xfrm>
          <a:prstGeom prst="rect">
            <a:avLst/>
          </a:prstGeom>
        </p:spPr>
      </p:pic>
    </p:spTree>
    <p:extLst>
      <p:ext uri="{BB962C8B-B14F-4D97-AF65-F5344CB8AC3E}">
        <p14:creationId xmlns:p14="http://schemas.microsoft.com/office/powerpoint/2010/main" val="4251914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9BAB5-2DF7-48DC-9D36-2A45D6F0F015}"/>
              </a:ext>
            </a:extLst>
          </p:cNvPr>
          <p:cNvSpPr>
            <a:spLocks noGrp="1"/>
          </p:cNvSpPr>
          <p:nvPr>
            <p:ph type="title"/>
          </p:nvPr>
        </p:nvSpPr>
        <p:spPr/>
        <p:txBody>
          <a:bodyPr/>
          <a:lstStyle/>
          <a:p>
            <a:r>
              <a:rPr lang="en-CA" dirty="0"/>
              <a:t>Data Ethics of Power</a:t>
            </a:r>
            <a:endParaRPr lang="en-US" dirty="0"/>
          </a:p>
        </p:txBody>
      </p:sp>
      <p:sp>
        <p:nvSpPr>
          <p:cNvPr id="3" name="Content Placeholder 2">
            <a:extLst>
              <a:ext uri="{FF2B5EF4-FFF2-40B4-BE49-F238E27FC236}">
                <a16:creationId xmlns:a16="http://schemas.microsoft.com/office/drawing/2014/main" id="{7F12F4E9-2A3C-4B63-8DE0-2E619D760B6A}"/>
              </a:ext>
            </a:extLst>
          </p:cNvPr>
          <p:cNvSpPr>
            <a:spLocks noGrp="1"/>
          </p:cNvSpPr>
          <p:nvPr>
            <p:ph idx="1"/>
          </p:nvPr>
        </p:nvSpPr>
        <p:spPr>
          <a:xfrm>
            <a:off x="838200" y="1825625"/>
            <a:ext cx="5848350" cy="4351338"/>
          </a:xfrm>
        </p:spPr>
        <p:txBody>
          <a:bodyPr/>
          <a:lstStyle/>
          <a:p>
            <a:pPr marL="0" indent="0">
              <a:buNone/>
            </a:pPr>
            <a:r>
              <a:rPr lang="en-CA" dirty="0"/>
              <a:t>“</a:t>
            </a:r>
            <a:r>
              <a:rPr lang="en-US" dirty="0"/>
              <a:t>a data ethics of power can be described as a type of </a:t>
            </a:r>
            <a:r>
              <a:rPr lang="en-US" i="1" dirty="0"/>
              <a:t>post-modernist</a:t>
            </a:r>
            <a:r>
              <a:rPr lang="en-US" dirty="0"/>
              <a:t>, or in essence </a:t>
            </a:r>
            <a:r>
              <a:rPr lang="en-US" i="1" dirty="0"/>
              <a:t>vitalist</a:t>
            </a:r>
            <a:r>
              <a:rPr lang="en-US" dirty="0"/>
              <a:t>, call for a specific kind of “ethical action” to free the living/human being from the constraints of the practices of control embedded in the technological infrastructures of modernity that at the same time reduce the value of the human being.”</a:t>
            </a:r>
          </a:p>
        </p:txBody>
      </p:sp>
      <p:sp>
        <p:nvSpPr>
          <p:cNvPr id="7" name="TextBox 6">
            <a:extLst>
              <a:ext uri="{FF2B5EF4-FFF2-40B4-BE49-F238E27FC236}">
                <a16:creationId xmlns:a16="http://schemas.microsoft.com/office/drawing/2014/main" id="{3349DF1E-F7EC-44AB-A3E9-A5F2E1788E03}"/>
              </a:ext>
            </a:extLst>
          </p:cNvPr>
          <p:cNvSpPr txBox="1"/>
          <p:nvPr/>
        </p:nvSpPr>
        <p:spPr>
          <a:xfrm>
            <a:off x="646509" y="5942568"/>
            <a:ext cx="10812065" cy="646331"/>
          </a:xfrm>
          <a:prstGeom prst="rect">
            <a:avLst/>
          </a:prstGeom>
          <a:noFill/>
        </p:spPr>
        <p:txBody>
          <a:bodyPr wrap="square">
            <a:spAutoFit/>
          </a:bodyPr>
          <a:lstStyle/>
          <a:p>
            <a:r>
              <a:rPr lang="en-US" dirty="0" err="1"/>
              <a:t>Gry</a:t>
            </a:r>
            <a:r>
              <a:rPr lang="en-US" dirty="0"/>
              <a:t> </a:t>
            </a:r>
            <a:r>
              <a:rPr lang="en-US" dirty="0" err="1"/>
              <a:t>Hasselbalch</a:t>
            </a:r>
            <a:r>
              <a:rPr lang="en-US" dirty="0"/>
              <a:t>, 2019 </a:t>
            </a:r>
            <a:r>
              <a:rPr lang="en-US" dirty="0">
                <a:hlinkClick r:id="rId2"/>
              </a:rPr>
              <a:t>https://policyreview.info/articles/analysis/making-sense-data-ethics-powers-behind-data-ethics-debate-european-policymaking</a:t>
            </a:r>
            <a:r>
              <a:rPr lang="en-US" dirty="0"/>
              <a:t> </a:t>
            </a:r>
          </a:p>
        </p:txBody>
      </p:sp>
      <p:sp>
        <p:nvSpPr>
          <p:cNvPr id="9" name="TextBox 8">
            <a:extLst>
              <a:ext uri="{FF2B5EF4-FFF2-40B4-BE49-F238E27FC236}">
                <a16:creationId xmlns:a16="http://schemas.microsoft.com/office/drawing/2014/main" id="{C5E8622E-AA67-4AE2-ADBB-943DE0605995}"/>
              </a:ext>
            </a:extLst>
          </p:cNvPr>
          <p:cNvSpPr txBox="1"/>
          <p:nvPr/>
        </p:nvSpPr>
        <p:spPr>
          <a:xfrm>
            <a:off x="7075884" y="4761568"/>
            <a:ext cx="5116116" cy="923330"/>
          </a:xfrm>
          <a:prstGeom prst="rect">
            <a:avLst/>
          </a:prstGeom>
          <a:noFill/>
        </p:spPr>
        <p:txBody>
          <a:bodyPr wrap="square">
            <a:spAutoFit/>
          </a:bodyPr>
          <a:lstStyle/>
          <a:p>
            <a:r>
              <a:rPr lang="en-US" dirty="0"/>
              <a:t>As one Danish minister said at the launch of a national data ethics expert group: </a:t>
            </a:r>
            <a:r>
              <a:rPr lang="en-US" i="1" dirty="0"/>
              <a:t>“This is about what society we want”</a:t>
            </a:r>
            <a:r>
              <a:rPr lang="en-US" dirty="0"/>
              <a:t> (Holst, 11 </a:t>
            </a:r>
            <a:r>
              <a:rPr lang="en-US" dirty="0">
                <a:hlinkClick r:id="rId3"/>
              </a:rPr>
              <a:t>March 2018</a:t>
            </a:r>
            <a:r>
              <a:rPr lang="en-US" dirty="0"/>
              <a:t>).</a:t>
            </a:r>
          </a:p>
        </p:txBody>
      </p:sp>
      <p:pic>
        <p:nvPicPr>
          <p:cNvPr id="11" name="Picture 10">
            <a:extLst>
              <a:ext uri="{FF2B5EF4-FFF2-40B4-BE49-F238E27FC236}">
                <a16:creationId xmlns:a16="http://schemas.microsoft.com/office/drawing/2014/main" id="{54FCF946-A274-4C11-A4E3-8DA9160367B1}"/>
              </a:ext>
            </a:extLst>
          </p:cNvPr>
          <p:cNvPicPr>
            <a:picLocks noChangeAspect="1"/>
          </p:cNvPicPr>
          <p:nvPr/>
        </p:nvPicPr>
        <p:blipFill>
          <a:blip r:embed="rId4"/>
          <a:stretch>
            <a:fillRect/>
          </a:stretch>
        </p:blipFill>
        <p:spPr>
          <a:xfrm>
            <a:off x="8196456" y="847173"/>
            <a:ext cx="3262118" cy="3711847"/>
          </a:xfrm>
          <a:prstGeom prst="rect">
            <a:avLst/>
          </a:prstGeom>
        </p:spPr>
      </p:pic>
    </p:spTree>
    <p:extLst>
      <p:ext uri="{BB962C8B-B14F-4D97-AF65-F5344CB8AC3E}">
        <p14:creationId xmlns:p14="http://schemas.microsoft.com/office/powerpoint/2010/main" val="3659276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9CD9A-4F45-49E3-8817-732DE7FDEBDA}"/>
              </a:ext>
            </a:extLst>
          </p:cNvPr>
          <p:cNvSpPr>
            <a:spLocks noGrp="1"/>
          </p:cNvSpPr>
          <p:nvPr>
            <p:ph type="title"/>
          </p:nvPr>
        </p:nvSpPr>
        <p:spPr/>
        <p:txBody>
          <a:bodyPr/>
          <a:lstStyle/>
          <a:p>
            <a:r>
              <a:rPr lang="en-CA" dirty="0"/>
              <a:t>The Failure of Argument</a:t>
            </a:r>
            <a:endParaRPr lang="en-US" dirty="0"/>
          </a:p>
        </p:txBody>
      </p:sp>
      <p:sp>
        <p:nvSpPr>
          <p:cNvPr id="3" name="Content Placeholder 2">
            <a:extLst>
              <a:ext uri="{FF2B5EF4-FFF2-40B4-BE49-F238E27FC236}">
                <a16:creationId xmlns:a16="http://schemas.microsoft.com/office/drawing/2014/main" id="{00CDA0A4-3424-4EF9-B5EA-D0E15519EFAE}"/>
              </a:ext>
            </a:extLst>
          </p:cNvPr>
          <p:cNvSpPr>
            <a:spLocks noGrp="1"/>
          </p:cNvSpPr>
          <p:nvPr>
            <p:ph idx="1"/>
          </p:nvPr>
        </p:nvSpPr>
        <p:spPr/>
        <p:txBody>
          <a:bodyPr/>
          <a:lstStyle/>
          <a:p>
            <a:r>
              <a:rPr lang="en-US" dirty="0"/>
              <a:t>The argumentative approach is based what Robert Nozick called 'coercive philosophy': "arguments are powerful, and best when they are knockdown, arguments force you to a conclusion.“</a:t>
            </a:r>
          </a:p>
          <a:p>
            <a:r>
              <a:rPr lang="en-US" dirty="0"/>
              <a:t>This just feeds into the ethos of sites like </a:t>
            </a:r>
            <a:r>
              <a:rPr lang="en-US" dirty="0" err="1"/>
              <a:t>Parler</a:t>
            </a:r>
            <a:r>
              <a:rPr lang="en-US" dirty="0"/>
              <a:t>; it draws us into engagement and battle with the beast.</a:t>
            </a:r>
          </a:p>
          <a:p>
            <a:r>
              <a:rPr lang="en-US" dirty="0"/>
              <a:t>We as ordinary citizens living in a free and open society can recognize </a:t>
            </a:r>
            <a:r>
              <a:rPr lang="en-US" dirty="0" err="1"/>
              <a:t>Parler</a:t>
            </a:r>
            <a:r>
              <a:rPr lang="en-US" dirty="0"/>
              <a:t> for what it is, and we </a:t>
            </a:r>
            <a:r>
              <a:rPr lang="en-US" dirty="0" err="1"/>
              <a:t>deplatform</a:t>
            </a:r>
            <a:r>
              <a:rPr lang="en-US" dirty="0"/>
              <a:t> the site </a:t>
            </a:r>
            <a:r>
              <a:rPr lang="en-US" i="1" dirty="0"/>
              <a:t>because</a:t>
            </a:r>
            <a:r>
              <a:rPr lang="en-US" dirty="0"/>
              <a:t> it is repugnant and offensive, and we have no obligation to convince them of anything.</a:t>
            </a:r>
          </a:p>
        </p:txBody>
      </p:sp>
      <p:sp>
        <p:nvSpPr>
          <p:cNvPr id="5" name="TextBox 4">
            <a:extLst>
              <a:ext uri="{FF2B5EF4-FFF2-40B4-BE49-F238E27FC236}">
                <a16:creationId xmlns:a16="http://schemas.microsoft.com/office/drawing/2014/main" id="{3C9E7E1A-CCD1-4672-8C74-3838C8E9AC9F}"/>
              </a:ext>
            </a:extLst>
          </p:cNvPr>
          <p:cNvSpPr txBox="1"/>
          <p:nvPr/>
        </p:nvSpPr>
        <p:spPr>
          <a:xfrm>
            <a:off x="838199" y="5988734"/>
            <a:ext cx="10515599" cy="369332"/>
          </a:xfrm>
          <a:prstGeom prst="rect">
            <a:avLst/>
          </a:prstGeom>
          <a:noFill/>
        </p:spPr>
        <p:txBody>
          <a:bodyPr wrap="square">
            <a:spAutoFit/>
          </a:bodyPr>
          <a:lstStyle/>
          <a:p>
            <a:r>
              <a:rPr lang="en-US" dirty="0">
                <a:hlinkClick r:id="rId2"/>
              </a:rPr>
              <a:t>https://www.vox.com/recode/2020/11/24/21579357/parler-app-trump-twitter-facebook-censorship</a:t>
            </a:r>
            <a:r>
              <a:rPr lang="en-US" dirty="0"/>
              <a:t> </a:t>
            </a:r>
          </a:p>
        </p:txBody>
      </p:sp>
    </p:spTree>
    <p:extLst>
      <p:ext uri="{BB962C8B-B14F-4D97-AF65-F5344CB8AC3E}">
        <p14:creationId xmlns:p14="http://schemas.microsoft.com/office/powerpoint/2010/main" val="3709473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F20FE-962F-4389-9E55-31CEBA376196}"/>
              </a:ext>
            </a:extLst>
          </p:cNvPr>
          <p:cNvSpPr>
            <a:spLocks noGrp="1"/>
          </p:cNvSpPr>
          <p:nvPr>
            <p:ph type="title"/>
          </p:nvPr>
        </p:nvSpPr>
        <p:spPr/>
        <p:txBody>
          <a:bodyPr/>
          <a:lstStyle/>
          <a:p>
            <a:r>
              <a:rPr lang="en-CA" dirty="0"/>
              <a:t>Ethics of Care</a:t>
            </a:r>
            <a:endParaRPr lang="en-US" dirty="0"/>
          </a:p>
        </p:txBody>
      </p:sp>
      <p:sp>
        <p:nvSpPr>
          <p:cNvPr id="3" name="Content Placeholder 2">
            <a:extLst>
              <a:ext uri="{FF2B5EF4-FFF2-40B4-BE49-F238E27FC236}">
                <a16:creationId xmlns:a16="http://schemas.microsoft.com/office/drawing/2014/main" id="{7FADB0FC-75DF-4730-BB03-0CDAD4D63515}"/>
              </a:ext>
            </a:extLst>
          </p:cNvPr>
          <p:cNvSpPr>
            <a:spLocks noGrp="1"/>
          </p:cNvSpPr>
          <p:nvPr>
            <p:ph idx="1"/>
          </p:nvPr>
        </p:nvSpPr>
        <p:spPr>
          <a:xfrm>
            <a:off x="5686424" y="1825625"/>
            <a:ext cx="5667375" cy="4351338"/>
          </a:xfrm>
        </p:spPr>
        <p:txBody>
          <a:bodyPr/>
          <a:lstStyle/>
          <a:p>
            <a:pPr marL="0" indent="0">
              <a:buNone/>
            </a:pPr>
            <a:r>
              <a:rPr lang="en-US" dirty="0"/>
              <a:t>“instead thinking about morality in terms of relationships with distinct and particular individuals to whom we owe some responsibility of care; it takes as its fundamental and grounding moral behavior the caring of a mother for a child.”</a:t>
            </a:r>
          </a:p>
        </p:txBody>
      </p:sp>
      <p:pic>
        <p:nvPicPr>
          <p:cNvPr id="5" name="Picture 4" descr="Shape&#10;&#10;Description automatically generated with low confidence">
            <a:extLst>
              <a:ext uri="{FF2B5EF4-FFF2-40B4-BE49-F238E27FC236}">
                <a16:creationId xmlns:a16="http://schemas.microsoft.com/office/drawing/2014/main" id="{E3E0854B-5E59-4D46-A243-AC0DB65AA5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0923" y="1851758"/>
            <a:ext cx="3761643" cy="4554538"/>
          </a:xfrm>
          <a:prstGeom prst="rect">
            <a:avLst/>
          </a:prstGeom>
        </p:spPr>
      </p:pic>
      <p:sp>
        <p:nvSpPr>
          <p:cNvPr id="7" name="TextBox 6">
            <a:extLst>
              <a:ext uri="{FF2B5EF4-FFF2-40B4-BE49-F238E27FC236}">
                <a16:creationId xmlns:a16="http://schemas.microsoft.com/office/drawing/2014/main" id="{3B9080E7-FEB4-4DF1-BA7B-FA811E8FE367}"/>
              </a:ext>
            </a:extLst>
          </p:cNvPr>
          <p:cNvSpPr txBox="1"/>
          <p:nvPr/>
        </p:nvSpPr>
        <p:spPr>
          <a:xfrm>
            <a:off x="5686424" y="5530632"/>
            <a:ext cx="4981940" cy="646331"/>
          </a:xfrm>
          <a:prstGeom prst="rect">
            <a:avLst/>
          </a:prstGeom>
          <a:noFill/>
        </p:spPr>
        <p:txBody>
          <a:bodyPr wrap="square">
            <a:spAutoFit/>
          </a:bodyPr>
          <a:lstStyle/>
          <a:p>
            <a:r>
              <a:rPr lang="en-US" sz="1800" b="0" i="0" u="sng" strike="noStrike" dirty="0">
                <a:solidFill>
                  <a:srgbClr val="1155CC"/>
                </a:solidFill>
                <a:effectLst/>
                <a:latin typeface="Arial" panose="020B0604020202020204" pitchFamily="34" charset="0"/>
                <a:hlinkClick r:id="rId3"/>
              </a:rPr>
              <a:t>https://www.hyperorg.com/blogger/2021/01/11/parler-and-the-failure-of-moral-frameworks/</a:t>
            </a:r>
            <a:endParaRPr lang="en-US" dirty="0"/>
          </a:p>
        </p:txBody>
      </p:sp>
    </p:spTree>
    <p:extLst>
      <p:ext uri="{BB962C8B-B14F-4D97-AF65-F5344CB8AC3E}">
        <p14:creationId xmlns:p14="http://schemas.microsoft.com/office/powerpoint/2010/main" val="3574925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A2BDC-D98D-4BE2-872B-B984963DF381}"/>
              </a:ext>
            </a:extLst>
          </p:cNvPr>
          <p:cNvSpPr>
            <a:spLocks noGrp="1"/>
          </p:cNvSpPr>
          <p:nvPr>
            <p:ph type="title"/>
          </p:nvPr>
        </p:nvSpPr>
        <p:spPr/>
        <p:txBody>
          <a:bodyPr/>
          <a:lstStyle/>
          <a:p>
            <a:r>
              <a:rPr lang="en-CA" dirty="0"/>
              <a:t>Professional Duty of Care</a:t>
            </a:r>
            <a:endParaRPr lang="en-US" dirty="0"/>
          </a:p>
        </p:txBody>
      </p:sp>
      <p:sp>
        <p:nvSpPr>
          <p:cNvPr id="3" name="Content Placeholder 2">
            <a:extLst>
              <a:ext uri="{FF2B5EF4-FFF2-40B4-BE49-F238E27FC236}">
                <a16:creationId xmlns:a16="http://schemas.microsoft.com/office/drawing/2014/main" id="{97BFFB3D-13E6-49E7-BC67-3E7BACE6A965}"/>
              </a:ext>
            </a:extLst>
          </p:cNvPr>
          <p:cNvSpPr>
            <a:spLocks noGrp="1"/>
          </p:cNvSpPr>
          <p:nvPr>
            <p:ph idx="1"/>
          </p:nvPr>
        </p:nvSpPr>
        <p:spPr>
          <a:xfrm>
            <a:off x="838200" y="1825625"/>
            <a:ext cx="6505575" cy="4351338"/>
          </a:xfrm>
        </p:spPr>
        <p:txBody>
          <a:bodyPr/>
          <a:lstStyle/>
          <a:p>
            <a:r>
              <a:rPr lang="en-US" dirty="0"/>
              <a:t>“For a health care professional,  there is not only the legal duty of care (which we will discuss below) but the moral, ethical and professional duties of care as well.”</a:t>
            </a:r>
          </a:p>
          <a:p>
            <a:r>
              <a:rPr lang="en-US" dirty="0"/>
              <a:t> the ‘snail in a bottle’ case, 1932</a:t>
            </a:r>
          </a:p>
        </p:txBody>
      </p:sp>
      <p:sp>
        <p:nvSpPr>
          <p:cNvPr id="5" name="TextBox 4">
            <a:extLst>
              <a:ext uri="{FF2B5EF4-FFF2-40B4-BE49-F238E27FC236}">
                <a16:creationId xmlns:a16="http://schemas.microsoft.com/office/drawing/2014/main" id="{3CA3FC5C-0865-4CB1-8C23-C395573BA5F6}"/>
              </a:ext>
            </a:extLst>
          </p:cNvPr>
          <p:cNvSpPr txBox="1"/>
          <p:nvPr/>
        </p:nvSpPr>
        <p:spPr>
          <a:xfrm>
            <a:off x="838200" y="5530632"/>
            <a:ext cx="9177338" cy="369332"/>
          </a:xfrm>
          <a:prstGeom prst="rect">
            <a:avLst/>
          </a:prstGeom>
          <a:noFill/>
        </p:spPr>
        <p:txBody>
          <a:bodyPr wrap="square">
            <a:spAutoFit/>
          </a:bodyPr>
          <a:lstStyle/>
          <a:p>
            <a:r>
              <a:rPr lang="en-US" sz="1800" b="0" i="0" u="sng" strike="noStrike" dirty="0">
                <a:solidFill>
                  <a:srgbClr val="1155CC"/>
                </a:solidFill>
                <a:effectLst/>
                <a:hlinkClick r:id="rId2"/>
              </a:rPr>
              <a:t>http://oro.open.ac.uk/49091/3/Duty%20of%20care%20-%20Cornock.pdf</a:t>
            </a:r>
            <a:endParaRPr lang="en-US" dirty="0"/>
          </a:p>
        </p:txBody>
      </p:sp>
      <p:sp>
        <p:nvSpPr>
          <p:cNvPr id="7" name="TextBox 6">
            <a:extLst>
              <a:ext uri="{FF2B5EF4-FFF2-40B4-BE49-F238E27FC236}">
                <a16:creationId xmlns:a16="http://schemas.microsoft.com/office/drawing/2014/main" id="{E996E6DC-AB13-4993-85EB-68D212F55702}"/>
              </a:ext>
            </a:extLst>
          </p:cNvPr>
          <p:cNvSpPr txBox="1"/>
          <p:nvPr/>
        </p:nvSpPr>
        <p:spPr>
          <a:xfrm>
            <a:off x="838200" y="5899964"/>
            <a:ext cx="7562850" cy="369332"/>
          </a:xfrm>
          <a:prstGeom prst="rect">
            <a:avLst/>
          </a:prstGeom>
          <a:noFill/>
        </p:spPr>
        <p:txBody>
          <a:bodyPr wrap="square">
            <a:spAutoFit/>
          </a:bodyPr>
          <a:lstStyle/>
          <a:p>
            <a:r>
              <a:rPr lang="en-US" dirty="0">
                <a:hlinkClick r:id="rId3"/>
              </a:rPr>
              <a:t>https://www.canadianunderwriter.ca/features/cc-donoghue-v-stevenson/</a:t>
            </a:r>
            <a:r>
              <a:rPr lang="en-US" dirty="0"/>
              <a:t> </a:t>
            </a:r>
          </a:p>
        </p:txBody>
      </p:sp>
      <p:pic>
        <p:nvPicPr>
          <p:cNvPr id="9" name="Picture 8" descr="A bottle of alcohol&#10;&#10;Description automatically generated with low confidence">
            <a:extLst>
              <a:ext uri="{FF2B5EF4-FFF2-40B4-BE49-F238E27FC236}">
                <a16:creationId xmlns:a16="http://schemas.microsoft.com/office/drawing/2014/main" id="{F3C78F02-8D00-4D30-B0DA-1887DB8C2C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1652" y="1385888"/>
            <a:ext cx="4170348" cy="5472112"/>
          </a:xfrm>
          <a:prstGeom prst="rect">
            <a:avLst/>
          </a:prstGeom>
        </p:spPr>
      </p:pic>
      <p:sp>
        <p:nvSpPr>
          <p:cNvPr id="11" name="TextBox 10">
            <a:extLst>
              <a:ext uri="{FF2B5EF4-FFF2-40B4-BE49-F238E27FC236}">
                <a16:creationId xmlns:a16="http://schemas.microsoft.com/office/drawing/2014/main" id="{2A7BE0DA-7A5E-408E-88F1-50CD353020A5}"/>
              </a:ext>
            </a:extLst>
          </p:cNvPr>
          <p:cNvSpPr txBox="1"/>
          <p:nvPr/>
        </p:nvSpPr>
        <p:spPr>
          <a:xfrm>
            <a:off x="838200" y="6269296"/>
            <a:ext cx="6093618" cy="369332"/>
          </a:xfrm>
          <a:prstGeom prst="rect">
            <a:avLst/>
          </a:prstGeom>
          <a:noFill/>
        </p:spPr>
        <p:txBody>
          <a:bodyPr wrap="square">
            <a:spAutoFit/>
          </a:bodyPr>
          <a:lstStyle/>
          <a:p>
            <a:r>
              <a:rPr lang="en-US" dirty="0">
                <a:hlinkClick r:id="rId5"/>
              </a:rPr>
              <a:t>https://www.ticliblaxland.com.au/snail-in-the-bottle/</a:t>
            </a:r>
            <a:r>
              <a:rPr lang="en-US" dirty="0"/>
              <a:t> </a:t>
            </a:r>
          </a:p>
        </p:txBody>
      </p:sp>
    </p:spTree>
    <p:extLst>
      <p:ext uri="{BB962C8B-B14F-4D97-AF65-F5344CB8AC3E}">
        <p14:creationId xmlns:p14="http://schemas.microsoft.com/office/powerpoint/2010/main" val="2107489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55F14-06E2-44C7-B052-949AC9B0D6FC}"/>
              </a:ext>
            </a:extLst>
          </p:cNvPr>
          <p:cNvSpPr>
            <a:spLocks noGrp="1"/>
          </p:cNvSpPr>
          <p:nvPr>
            <p:ph type="title"/>
          </p:nvPr>
        </p:nvSpPr>
        <p:spPr/>
        <p:txBody>
          <a:bodyPr/>
          <a:lstStyle/>
          <a:p>
            <a:r>
              <a:rPr lang="en-CA" dirty="0"/>
              <a:t>Tort Law</a:t>
            </a:r>
            <a:endParaRPr lang="en-US" dirty="0"/>
          </a:p>
        </p:txBody>
      </p:sp>
      <p:sp>
        <p:nvSpPr>
          <p:cNvPr id="3" name="Content Placeholder 2">
            <a:extLst>
              <a:ext uri="{FF2B5EF4-FFF2-40B4-BE49-F238E27FC236}">
                <a16:creationId xmlns:a16="http://schemas.microsoft.com/office/drawing/2014/main" id="{A7CA4006-57C9-4213-A272-B7CFC9BEA01E}"/>
              </a:ext>
            </a:extLst>
          </p:cNvPr>
          <p:cNvSpPr>
            <a:spLocks noGrp="1"/>
          </p:cNvSpPr>
          <p:nvPr>
            <p:ph idx="1"/>
          </p:nvPr>
        </p:nvSpPr>
        <p:spPr/>
        <p:txBody>
          <a:bodyPr/>
          <a:lstStyle/>
          <a:p>
            <a:pPr marL="0" indent="0">
              <a:buNone/>
            </a:pPr>
            <a:r>
              <a:rPr lang="en-US" dirty="0"/>
              <a:t>“In tort law, a duty of care is a legal obligation which is imposed on an individual requiring adherence to a standard of reasonable care while performing any acts that could foreseeably harm others.”</a:t>
            </a:r>
          </a:p>
        </p:txBody>
      </p:sp>
      <p:sp>
        <p:nvSpPr>
          <p:cNvPr id="5" name="TextBox 4">
            <a:extLst>
              <a:ext uri="{FF2B5EF4-FFF2-40B4-BE49-F238E27FC236}">
                <a16:creationId xmlns:a16="http://schemas.microsoft.com/office/drawing/2014/main" id="{496CCF04-CBBC-4A48-A91D-D63D606733B1}"/>
              </a:ext>
            </a:extLst>
          </p:cNvPr>
          <p:cNvSpPr txBox="1"/>
          <p:nvPr/>
        </p:nvSpPr>
        <p:spPr>
          <a:xfrm>
            <a:off x="838200" y="6127234"/>
            <a:ext cx="6093618" cy="369332"/>
          </a:xfrm>
          <a:prstGeom prst="rect">
            <a:avLst/>
          </a:prstGeom>
          <a:noFill/>
        </p:spPr>
        <p:txBody>
          <a:bodyPr wrap="square">
            <a:spAutoFit/>
          </a:bodyPr>
          <a:lstStyle/>
          <a:p>
            <a:r>
              <a:rPr lang="en-US" sz="1800" b="0" i="0" u="sng" strike="noStrike" dirty="0">
                <a:solidFill>
                  <a:srgbClr val="1155CC"/>
                </a:solidFill>
                <a:effectLst/>
                <a:hlinkClick r:id="rId2"/>
              </a:rPr>
              <a:t>https://en.wikipedia.org/wiki/Duty_of_care</a:t>
            </a:r>
            <a:endParaRPr lang="en-US" dirty="0"/>
          </a:p>
        </p:txBody>
      </p:sp>
      <p:pic>
        <p:nvPicPr>
          <p:cNvPr id="7" name="Picture 6">
            <a:extLst>
              <a:ext uri="{FF2B5EF4-FFF2-40B4-BE49-F238E27FC236}">
                <a16:creationId xmlns:a16="http://schemas.microsoft.com/office/drawing/2014/main" id="{B4210990-DDD5-406D-93B9-09DB6A62C5F7}"/>
              </a:ext>
            </a:extLst>
          </p:cNvPr>
          <p:cNvPicPr>
            <a:picLocks noChangeAspect="1"/>
          </p:cNvPicPr>
          <p:nvPr/>
        </p:nvPicPr>
        <p:blipFill>
          <a:blip r:embed="rId3"/>
          <a:stretch>
            <a:fillRect/>
          </a:stretch>
        </p:blipFill>
        <p:spPr>
          <a:xfrm>
            <a:off x="730505" y="3118563"/>
            <a:ext cx="6494345" cy="2509891"/>
          </a:xfrm>
          <a:prstGeom prst="rect">
            <a:avLst/>
          </a:prstGeom>
        </p:spPr>
      </p:pic>
      <p:sp>
        <p:nvSpPr>
          <p:cNvPr id="9" name="TextBox 8">
            <a:extLst>
              <a:ext uri="{FF2B5EF4-FFF2-40B4-BE49-F238E27FC236}">
                <a16:creationId xmlns:a16="http://schemas.microsoft.com/office/drawing/2014/main" id="{4978A654-CD3F-4256-8154-77AEACBA111D}"/>
              </a:ext>
            </a:extLst>
          </p:cNvPr>
          <p:cNvSpPr txBox="1"/>
          <p:nvPr/>
        </p:nvSpPr>
        <p:spPr>
          <a:xfrm>
            <a:off x="838200" y="5757902"/>
            <a:ext cx="6093618" cy="369332"/>
          </a:xfrm>
          <a:prstGeom prst="rect">
            <a:avLst/>
          </a:prstGeom>
          <a:noFill/>
        </p:spPr>
        <p:txBody>
          <a:bodyPr wrap="square">
            <a:spAutoFit/>
          </a:bodyPr>
          <a:lstStyle/>
          <a:p>
            <a:r>
              <a:rPr lang="en-US" dirty="0">
                <a:hlinkClick r:id="rId4"/>
              </a:rPr>
              <a:t>https://www.youtube.com/watch?v=zmjll4eyJXM</a:t>
            </a:r>
            <a:r>
              <a:rPr lang="en-US" dirty="0"/>
              <a:t> </a:t>
            </a:r>
          </a:p>
        </p:txBody>
      </p:sp>
    </p:spTree>
    <p:extLst>
      <p:ext uri="{BB962C8B-B14F-4D97-AF65-F5344CB8AC3E}">
        <p14:creationId xmlns:p14="http://schemas.microsoft.com/office/powerpoint/2010/main" val="178879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458AD-D65A-46B8-A8C3-6BEA463A046D}"/>
              </a:ext>
            </a:extLst>
          </p:cNvPr>
          <p:cNvSpPr>
            <a:spLocks noGrp="1"/>
          </p:cNvSpPr>
          <p:nvPr>
            <p:ph type="title"/>
          </p:nvPr>
        </p:nvSpPr>
        <p:spPr/>
        <p:txBody>
          <a:bodyPr/>
          <a:lstStyle/>
          <a:p>
            <a:r>
              <a:rPr lang="en-CA" dirty="0"/>
              <a:t>A Duty to Whom?</a:t>
            </a:r>
            <a:endParaRPr lang="en-US" dirty="0"/>
          </a:p>
        </p:txBody>
      </p:sp>
      <p:sp>
        <p:nvSpPr>
          <p:cNvPr id="3" name="Content Placeholder 2">
            <a:extLst>
              <a:ext uri="{FF2B5EF4-FFF2-40B4-BE49-F238E27FC236}">
                <a16:creationId xmlns:a16="http://schemas.microsoft.com/office/drawing/2014/main" id="{3FF39CB7-4BD2-4AD0-969B-29050AFE173B}"/>
              </a:ext>
            </a:extLst>
          </p:cNvPr>
          <p:cNvSpPr>
            <a:spLocks noGrp="1"/>
          </p:cNvSpPr>
          <p:nvPr>
            <p:ph idx="1"/>
          </p:nvPr>
        </p:nvSpPr>
        <p:spPr>
          <a:xfrm>
            <a:off x="838200" y="1825625"/>
            <a:ext cx="6719888" cy="4351338"/>
          </a:xfrm>
        </p:spPr>
        <p:txBody>
          <a:bodyPr/>
          <a:lstStyle/>
          <a:p>
            <a:pPr marL="0" indent="0">
              <a:buNone/>
            </a:pPr>
            <a:r>
              <a:rPr lang="en-US" dirty="0"/>
              <a:t> “As a representative of the company, you have one set of responsibilities. As a concerned private citizen, you have other responsibilities. It's nice when those converge, but that's not always the case.” (</a:t>
            </a:r>
            <a:r>
              <a:rPr lang="en-US" dirty="0" err="1"/>
              <a:t>Feffer</a:t>
            </a:r>
            <a:r>
              <a:rPr lang="en-US" dirty="0"/>
              <a:t>. (2017)</a:t>
            </a:r>
          </a:p>
          <a:p>
            <a:pPr marL="0" indent="0">
              <a:buNone/>
            </a:pPr>
            <a:endParaRPr lang="en-US" dirty="0"/>
          </a:p>
        </p:txBody>
      </p:sp>
      <p:pic>
        <p:nvPicPr>
          <p:cNvPr id="5" name="Picture 4" descr="A picture containing text&#10;&#10;Description automatically generated">
            <a:extLst>
              <a:ext uri="{FF2B5EF4-FFF2-40B4-BE49-F238E27FC236}">
                <a16:creationId xmlns:a16="http://schemas.microsoft.com/office/drawing/2014/main" id="{0146D16B-A2AA-4E4A-913C-E03B538616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4642" y="0"/>
            <a:ext cx="4573429" cy="6858000"/>
          </a:xfrm>
          <a:prstGeom prst="rect">
            <a:avLst/>
          </a:prstGeom>
        </p:spPr>
      </p:pic>
      <p:sp>
        <p:nvSpPr>
          <p:cNvPr id="7" name="TextBox 6">
            <a:extLst>
              <a:ext uri="{FF2B5EF4-FFF2-40B4-BE49-F238E27FC236}">
                <a16:creationId xmlns:a16="http://schemas.microsoft.com/office/drawing/2014/main" id="{91C4C854-59D0-44DE-8CAF-3A5A40EB0A71}"/>
              </a:ext>
            </a:extLst>
          </p:cNvPr>
          <p:cNvSpPr txBox="1"/>
          <p:nvPr/>
        </p:nvSpPr>
        <p:spPr>
          <a:xfrm>
            <a:off x="838200" y="5942568"/>
            <a:ext cx="6093068" cy="369332"/>
          </a:xfrm>
          <a:prstGeom prst="rect">
            <a:avLst/>
          </a:prstGeom>
          <a:noFill/>
        </p:spPr>
        <p:txBody>
          <a:bodyPr wrap="square">
            <a:spAutoFit/>
          </a:bodyPr>
          <a:lstStyle/>
          <a:p>
            <a:r>
              <a:rPr lang="en-US" dirty="0">
                <a:hlinkClick r:id="rId3"/>
              </a:rPr>
              <a:t>https://mangahub.io/chapter/scarlet-empire/chapter-10</a:t>
            </a:r>
            <a:r>
              <a:rPr lang="en-US" dirty="0"/>
              <a:t> </a:t>
            </a:r>
          </a:p>
        </p:txBody>
      </p:sp>
    </p:spTree>
    <p:extLst>
      <p:ext uri="{BB962C8B-B14F-4D97-AF65-F5344CB8AC3E}">
        <p14:creationId xmlns:p14="http://schemas.microsoft.com/office/powerpoint/2010/main" val="3679356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E5660-C6CD-4001-8744-36E90913E313}"/>
              </a:ext>
            </a:extLst>
          </p:cNvPr>
          <p:cNvSpPr>
            <a:spLocks noGrp="1"/>
          </p:cNvSpPr>
          <p:nvPr>
            <p:ph type="title"/>
          </p:nvPr>
        </p:nvSpPr>
        <p:spPr/>
        <p:txBody>
          <a:bodyPr/>
          <a:lstStyle/>
          <a:p>
            <a:r>
              <a:rPr lang="en-CA" dirty="0"/>
              <a:t>Whence Care?</a:t>
            </a:r>
            <a:endParaRPr lang="en-US" dirty="0"/>
          </a:p>
        </p:txBody>
      </p:sp>
      <p:sp>
        <p:nvSpPr>
          <p:cNvPr id="3" name="Content Placeholder 2">
            <a:extLst>
              <a:ext uri="{FF2B5EF4-FFF2-40B4-BE49-F238E27FC236}">
                <a16:creationId xmlns:a16="http://schemas.microsoft.com/office/drawing/2014/main" id="{B973E130-A671-4490-9172-B1B70E4C16C1}"/>
              </a:ext>
            </a:extLst>
          </p:cNvPr>
          <p:cNvSpPr>
            <a:spLocks noGrp="1"/>
          </p:cNvSpPr>
          <p:nvPr>
            <p:ph idx="1"/>
          </p:nvPr>
        </p:nvSpPr>
        <p:spPr/>
        <p:txBody>
          <a:bodyPr/>
          <a:lstStyle/>
          <a:p>
            <a:pPr marL="0" indent="0">
              <a:buNone/>
            </a:pPr>
            <a:r>
              <a:rPr lang="en-US" dirty="0"/>
              <a:t>How can neurons care?</a:t>
            </a:r>
          </a:p>
          <a:p>
            <a:r>
              <a:rPr lang="en-US" dirty="0"/>
              <a:t>animals clearly care for themselves, social animals care for others. These develop evolutionarily</a:t>
            </a:r>
          </a:p>
          <a:p>
            <a:r>
              <a:rPr lang="en-US" dirty="0"/>
              <a:t>attachment = dispositions to extend care to others</a:t>
            </a:r>
          </a:p>
          <a:p>
            <a:r>
              <a:rPr lang="en-US" dirty="0"/>
              <a:t>placenta releases hormones, these act on neurons (creates a nesting urge)</a:t>
            </a:r>
          </a:p>
          <a:p>
            <a:r>
              <a:rPr lang="en-US" dirty="0"/>
              <a:t>'protect myself' tactics feel the same as 'protect mine' tactics</a:t>
            </a:r>
          </a:p>
          <a:p>
            <a:endParaRPr lang="en-US" dirty="0"/>
          </a:p>
          <a:p>
            <a:endParaRPr lang="en-US" dirty="0"/>
          </a:p>
        </p:txBody>
      </p:sp>
    </p:spTree>
    <p:extLst>
      <p:ext uri="{BB962C8B-B14F-4D97-AF65-F5344CB8AC3E}">
        <p14:creationId xmlns:p14="http://schemas.microsoft.com/office/powerpoint/2010/main" val="2936748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0CB75-30B0-4F39-8429-11226B62F0A4}"/>
              </a:ext>
            </a:extLst>
          </p:cNvPr>
          <p:cNvSpPr>
            <a:spLocks noGrp="1"/>
          </p:cNvSpPr>
          <p:nvPr>
            <p:ph type="title"/>
          </p:nvPr>
        </p:nvSpPr>
        <p:spPr/>
        <p:txBody>
          <a:bodyPr/>
          <a:lstStyle/>
          <a:p>
            <a:r>
              <a:rPr lang="en-CA" dirty="0"/>
              <a:t>Ethics as Empathy</a:t>
            </a:r>
            <a:endParaRPr lang="en-US" dirty="0"/>
          </a:p>
        </p:txBody>
      </p:sp>
      <p:sp>
        <p:nvSpPr>
          <p:cNvPr id="3" name="Content Placeholder 2">
            <a:extLst>
              <a:ext uri="{FF2B5EF4-FFF2-40B4-BE49-F238E27FC236}">
                <a16:creationId xmlns:a16="http://schemas.microsoft.com/office/drawing/2014/main" id="{525E9F16-67A9-4D53-A553-D8514067FFCE}"/>
              </a:ext>
            </a:extLst>
          </p:cNvPr>
          <p:cNvSpPr>
            <a:spLocks noGrp="1"/>
          </p:cNvSpPr>
          <p:nvPr>
            <p:ph idx="1"/>
          </p:nvPr>
        </p:nvSpPr>
        <p:spPr>
          <a:xfrm>
            <a:off x="838199" y="5622021"/>
            <a:ext cx="10515600" cy="547688"/>
          </a:xfrm>
        </p:spPr>
        <p:txBody>
          <a:bodyPr/>
          <a:lstStyle/>
          <a:p>
            <a:pPr marL="0" indent="0">
              <a:buNone/>
            </a:pPr>
            <a:r>
              <a:rPr lang="en-US" dirty="0"/>
              <a:t>“This whole thing is not about heroism, it’s about decency.”</a:t>
            </a:r>
          </a:p>
        </p:txBody>
      </p:sp>
      <p:sp>
        <p:nvSpPr>
          <p:cNvPr id="7" name="TextBox 6">
            <a:extLst>
              <a:ext uri="{FF2B5EF4-FFF2-40B4-BE49-F238E27FC236}">
                <a16:creationId xmlns:a16="http://schemas.microsoft.com/office/drawing/2014/main" id="{BD49EFEE-B3BD-4476-8263-67668FD7DFA0}"/>
              </a:ext>
            </a:extLst>
          </p:cNvPr>
          <p:cNvSpPr txBox="1"/>
          <p:nvPr/>
        </p:nvSpPr>
        <p:spPr>
          <a:xfrm>
            <a:off x="838199" y="6169709"/>
            <a:ext cx="11149013" cy="369332"/>
          </a:xfrm>
          <a:prstGeom prst="rect">
            <a:avLst/>
          </a:prstGeom>
          <a:noFill/>
        </p:spPr>
        <p:txBody>
          <a:bodyPr wrap="square">
            <a:spAutoFit/>
          </a:bodyPr>
          <a:lstStyle/>
          <a:p>
            <a:r>
              <a:rPr lang="en-US" dirty="0">
                <a:hlinkClick r:id="rId2"/>
              </a:rPr>
              <a:t>https://www.openculture.com/2020/04/what-is-albert-camus-the-plague-about-an-introduction.html</a:t>
            </a:r>
            <a:r>
              <a:rPr lang="en-US" dirty="0"/>
              <a:t> </a:t>
            </a:r>
          </a:p>
        </p:txBody>
      </p:sp>
      <p:pic>
        <p:nvPicPr>
          <p:cNvPr id="9" name="Picture 8">
            <a:extLst>
              <a:ext uri="{FF2B5EF4-FFF2-40B4-BE49-F238E27FC236}">
                <a16:creationId xmlns:a16="http://schemas.microsoft.com/office/drawing/2014/main" id="{F534C7A9-98FA-4D91-8F1B-332F129270DA}"/>
              </a:ext>
            </a:extLst>
          </p:cNvPr>
          <p:cNvPicPr>
            <a:picLocks noChangeAspect="1"/>
          </p:cNvPicPr>
          <p:nvPr/>
        </p:nvPicPr>
        <p:blipFill>
          <a:blip r:embed="rId3"/>
          <a:stretch>
            <a:fillRect/>
          </a:stretch>
        </p:blipFill>
        <p:spPr>
          <a:xfrm>
            <a:off x="838198" y="1415246"/>
            <a:ext cx="5564867" cy="4014003"/>
          </a:xfrm>
          <a:prstGeom prst="rect">
            <a:avLst/>
          </a:prstGeom>
        </p:spPr>
      </p:pic>
    </p:spTree>
    <p:extLst>
      <p:ext uri="{BB962C8B-B14F-4D97-AF65-F5344CB8AC3E}">
        <p14:creationId xmlns:p14="http://schemas.microsoft.com/office/powerpoint/2010/main" val="25488556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332</TotalTime>
  <Words>769</Words>
  <Application>Microsoft Office PowerPoint</Application>
  <PresentationFormat>Widescreen</PresentationFormat>
  <Paragraphs>51</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Introduction to the Duty of Care</vt:lpstr>
      <vt:lpstr>Data Ethics of Power</vt:lpstr>
      <vt:lpstr>The Failure of Argument</vt:lpstr>
      <vt:lpstr>Ethics of Care</vt:lpstr>
      <vt:lpstr>Professional Duty of Care</vt:lpstr>
      <vt:lpstr>Tort Law</vt:lpstr>
      <vt:lpstr>A Duty to Whom?</vt:lpstr>
      <vt:lpstr>Whence Care?</vt:lpstr>
      <vt:lpstr>Ethics as Empathy</vt:lpstr>
      <vt:lpstr>Dimensions of Care</vt:lpstr>
      <vt:lpstr>Machines that Care?</vt:lpstr>
      <vt:lpstr>Pedagogy of Care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Duty of Care</dc:title>
  <dc:creator>Stephen Downes</dc:creator>
  <cp:lastModifiedBy>Stephen Downes</cp:lastModifiedBy>
  <cp:revision>1</cp:revision>
  <dcterms:created xsi:type="dcterms:W3CDTF">2021-11-22T16:05:55Z</dcterms:created>
  <dcterms:modified xsi:type="dcterms:W3CDTF">2021-11-22T21:38:31Z</dcterms:modified>
</cp:coreProperties>
</file>