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87" autoAdjust="0"/>
    <p:restoredTop sz="94660"/>
  </p:normalViewPr>
  <p:slideViewPr>
    <p:cSldViewPr snapToGrid="0">
      <p:cViewPr varScale="1">
        <p:scale>
          <a:sx n="69" d="100"/>
          <a:sy n="69" d="100"/>
        </p:scale>
        <p:origin x="162"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C0BF51-B0CA-431B-8265-09FC75D8B60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79E537E-E068-4954-9B1E-78A8C4F1119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FA63CA3-65B2-4853-A9F5-74FEDE88C4CF}"/>
              </a:ext>
            </a:extLst>
          </p:cNvPr>
          <p:cNvSpPr>
            <a:spLocks noGrp="1"/>
          </p:cNvSpPr>
          <p:nvPr>
            <p:ph type="dt" sz="half" idx="10"/>
          </p:nvPr>
        </p:nvSpPr>
        <p:spPr/>
        <p:txBody>
          <a:bodyPr/>
          <a:lstStyle/>
          <a:p>
            <a:fld id="{57FEEEBE-915C-44B9-B4F4-BFAFEE08428D}" type="datetimeFigureOut">
              <a:rPr lang="en-US" smtClean="0"/>
              <a:t>11/19/2021</a:t>
            </a:fld>
            <a:endParaRPr lang="en-US"/>
          </a:p>
        </p:txBody>
      </p:sp>
      <p:sp>
        <p:nvSpPr>
          <p:cNvPr id="5" name="Footer Placeholder 4">
            <a:extLst>
              <a:ext uri="{FF2B5EF4-FFF2-40B4-BE49-F238E27FC236}">
                <a16:creationId xmlns:a16="http://schemas.microsoft.com/office/drawing/2014/main" id="{8173DE6D-DC24-4AED-A1E8-3B14F166DCD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63AD99D-E6FE-4026-ACC0-8767244BD696}"/>
              </a:ext>
            </a:extLst>
          </p:cNvPr>
          <p:cNvSpPr>
            <a:spLocks noGrp="1"/>
          </p:cNvSpPr>
          <p:nvPr>
            <p:ph type="sldNum" sz="quarter" idx="12"/>
          </p:nvPr>
        </p:nvSpPr>
        <p:spPr/>
        <p:txBody>
          <a:bodyPr/>
          <a:lstStyle/>
          <a:p>
            <a:fld id="{1957720C-9301-43C2-9DE8-85D01D9D58E4}" type="slidenum">
              <a:rPr lang="en-US" smtClean="0"/>
              <a:t>‹#›</a:t>
            </a:fld>
            <a:endParaRPr lang="en-US"/>
          </a:p>
        </p:txBody>
      </p:sp>
    </p:spTree>
    <p:extLst>
      <p:ext uri="{BB962C8B-B14F-4D97-AF65-F5344CB8AC3E}">
        <p14:creationId xmlns:p14="http://schemas.microsoft.com/office/powerpoint/2010/main" val="6087560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ACC61F-BF8F-4121-981B-CA432281D23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DAE6F53-7364-4489-9128-FF5D34073F0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097A6CC-6C3B-4310-980A-E2DBD06C876B}"/>
              </a:ext>
            </a:extLst>
          </p:cNvPr>
          <p:cNvSpPr>
            <a:spLocks noGrp="1"/>
          </p:cNvSpPr>
          <p:nvPr>
            <p:ph type="dt" sz="half" idx="10"/>
          </p:nvPr>
        </p:nvSpPr>
        <p:spPr/>
        <p:txBody>
          <a:bodyPr/>
          <a:lstStyle/>
          <a:p>
            <a:fld id="{57FEEEBE-915C-44B9-B4F4-BFAFEE08428D}" type="datetimeFigureOut">
              <a:rPr lang="en-US" smtClean="0"/>
              <a:t>11/19/2021</a:t>
            </a:fld>
            <a:endParaRPr lang="en-US"/>
          </a:p>
        </p:txBody>
      </p:sp>
      <p:sp>
        <p:nvSpPr>
          <p:cNvPr id="5" name="Footer Placeholder 4">
            <a:extLst>
              <a:ext uri="{FF2B5EF4-FFF2-40B4-BE49-F238E27FC236}">
                <a16:creationId xmlns:a16="http://schemas.microsoft.com/office/drawing/2014/main" id="{05F5F0EF-9D6E-4DA3-BBF4-F3AA29FCF3F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EBD80B7-9585-429A-9960-85721396AFE3}"/>
              </a:ext>
            </a:extLst>
          </p:cNvPr>
          <p:cNvSpPr>
            <a:spLocks noGrp="1"/>
          </p:cNvSpPr>
          <p:nvPr>
            <p:ph type="sldNum" sz="quarter" idx="12"/>
          </p:nvPr>
        </p:nvSpPr>
        <p:spPr/>
        <p:txBody>
          <a:bodyPr/>
          <a:lstStyle/>
          <a:p>
            <a:fld id="{1957720C-9301-43C2-9DE8-85D01D9D58E4}" type="slidenum">
              <a:rPr lang="en-US" smtClean="0"/>
              <a:t>‹#›</a:t>
            </a:fld>
            <a:endParaRPr lang="en-US"/>
          </a:p>
        </p:txBody>
      </p:sp>
    </p:spTree>
    <p:extLst>
      <p:ext uri="{BB962C8B-B14F-4D97-AF65-F5344CB8AC3E}">
        <p14:creationId xmlns:p14="http://schemas.microsoft.com/office/powerpoint/2010/main" val="14686231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84E8FF6-B15A-43A4-A9E8-19F97665BD5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F09B474-7338-4D7F-82F6-328CB637E7C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3DE3845-3E85-4425-9A54-A6D063991C95}"/>
              </a:ext>
            </a:extLst>
          </p:cNvPr>
          <p:cNvSpPr>
            <a:spLocks noGrp="1"/>
          </p:cNvSpPr>
          <p:nvPr>
            <p:ph type="dt" sz="half" idx="10"/>
          </p:nvPr>
        </p:nvSpPr>
        <p:spPr/>
        <p:txBody>
          <a:bodyPr/>
          <a:lstStyle/>
          <a:p>
            <a:fld id="{57FEEEBE-915C-44B9-B4F4-BFAFEE08428D}" type="datetimeFigureOut">
              <a:rPr lang="en-US" smtClean="0"/>
              <a:t>11/19/2021</a:t>
            </a:fld>
            <a:endParaRPr lang="en-US"/>
          </a:p>
        </p:txBody>
      </p:sp>
      <p:sp>
        <p:nvSpPr>
          <p:cNvPr id="5" name="Footer Placeholder 4">
            <a:extLst>
              <a:ext uri="{FF2B5EF4-FFF2-40B4-BE49-F238E27FC236}">
                <a16:creationId xmlns:a16="http://schemas.microsoft.com/office/drawing/2014/main" id="{8FCE18C7-81A2-4A7B-83B1-B6C001A923F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C9E4B9A-CCB5-4074-9E22-DDCA92F89DDF}"/>
              </a:ext>
            </a:extLst>
          </p:cNvPr>
          <p:cNvSpPr>
            <a:spLocks noGrp="1"/>
          </p:cNvSpPr>
          <p:nvPr>
            <p:ph type="sldNum" sz="quarter" idx="12"/>
          </p:nvPr>
        </p:nvSpPr>
        <p:spPr/>
        <p:txBody>
          <a:bodyPr/>
          <a:lstStyle/>
          <a:p>
            <a:fld id="{1957720C-9301-43C2-9DE8-85D01D9D58E4}" type="slidenum">
              <a:rPr lang="en-US" smtClean="0"/>
              <a:t>‹#›</a:t>
            </a:fld>
            <a:endParaRPr lang="en-US"/>
          </a:p>
        </p:txBody>
      </p:sp>
    </p:spTree>
    <p:extLst>
      <p:ext uri="{BB962C8B-B14F-4D97-AF65-F5344CB8AC3E}">
        <p14:creationId xmlns:p14="http://schemas.microsoft.com/office/powerpoint/2010/main" val="21796644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CF9882-2403-4986-BC11-D3BBD3C7653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A09CE4E-8A01-4133-9F00-19D370EDDE4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C241161-1E0C-4E1A-983B-CDBE59724013}"/>
              </a:ext>
            </a:extLst>
          </p:cNvPr>
          <p:cNvSpPr>
            <a:spLocks noGrp="1"/>
          </p:cNvSpPr>
          <p:nvPr>
            <p:ph type="dt" sz="half" idx="10"/>
          </p:nvPr>
        </p:nvSpPr>
        <p:spPr/>
        <p:txBody>
          <a:bodyPr/>
          <a:lstStyle/>
          <a:p>
            <a:fld id="{57FEEEBE-915C-44B9-B4F4-BFAFEE08428D}" type="datetimeFigureOut">
              <a:rPr lang="en-US" smtClean="0"/>
              <a:t>11/19/2021</a:t>
            </a:fld>
            <a:endParaRPr lang="en-US"/>
          </a:p>
        </p:txBody>
      </p:sp>
      <p:sp>
        <p:nvSpPr>
          <p:cNvPr id="5" name="Footer Placeholder 4">
            <a:extLst>
              <a:ext uri="{FF2B5EF4-FFF2-40B4-BE49-F238E27FC236}">
                <a16:creationId xmlns:a16="http://schemas.microsoft.com/office/drawing/2014/main" id="{EB2C50D8-F9B5-4D71-848C-EDDE2649FB1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B2A3785-D307-4E1D-9C28-AF3F54D7A89A}"/>
              </a:ext>
            </a:extLst>
          </p:cNvPr>
          <p:cNvSpPr>
            <a:spLocks noGrp="1"/>
          </p:cNvSpPr>
          <p:nvPr>
            <p:ph type="sldNum" sz="quarter" idx="12"/>
          </p:nvPr>
        </p:nvSpPr>
        <p:spPr/>
        <p:txBody>
          <a:bodyPr/>
          <a:lstStyle/>
          <a:p>
            <a:fld id="{1957720C-9301-43C2-9DE8-85D01D9D58E4}" type="slidenum">
              <a:rPr lang="en-US" smtClean="0"/>
              <a:t>‹#›</a:t>
            </a:fld>
            <a:endParaRPr lang="en-US"/>
          </a:p>
        </p:txBody>
      </p:sp>
    </p:spTree>
    <p:extLst>
      <p:ext uri="{BB962C8B-B14F-4D97-AF65-F5344CB8AC3E}">
        <p14:creationId xmlns:p14="http://schemas.microsoft.com/office/powerpoint/2010/main" val="35246359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C3AF28-128B-4FBC-980A-48D6DB8EC0F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A3EA108-940A-409F-A704-7297F760A22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7A3E97C-D68D-4CFC-A289-BD16FB5911A7}"/>
              </a:ext>
            </a:extLst>
          </p:cNvPr>
          <p:cNvSpPr>
            <a:spLocks noGrp="1"/>
          </p:cNvSpPr>
          <p:nvPr>
            <p:ph type="dt" sz="half" idx="10"/>
          </p:nvPr>
        </p:nvSpPr>
        <p:spPr/>
        <p:txBody>
          <a:bodyPr/>
          <a:lstStyle/>
          <a:p>
            <a:fld id="{57FEEEBE-915C-44B9-B4F4-BFAFEE08428D}" type="datetimeFigureOut">
              <a:rPr lang="en-US" smtClean="0"/>
              <a:t>11/19/2021</a:t>
            </a:fld>
            <a:endParaRPr lang="en-US"/>
          </a:p>
        </p:txBody>
      </p:sp>
      <p:sp>
        <p:nvSpPr>
          <p:cNvPr id="5" name="Footer Placeholder 4">
            <a:extLst>
              <a:ext uri="{FF2B5EF4-FFF2-40B4-BE49-F238E27FC236}">
                <a16:creationId xmlns:a16="http://schemas.microsoft.com/office/drawing/2014/main" id="{E44CCEE0-8FEE-4A19-9410-6F613D72DAB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E82F173-476E-41D4-86FF-E6AAF3504C02}"/>
              </a:ext>
            </a:extLst>
          </p:cNvPr>
          <p:cNvSpPr>
            <a:spLocks noGrp="1"/>
          </p:cNvSpPr>
          <p:nvPr>
            <p:ph type="sldNum" sz="quarter" idx="12"/>
          </p:nvPr>
        </p:nvSpPr>
        <p:spPr/>
        <p:txBody>
          <a:bodyPr/>
          <a:lstStyle/>
          <a:p>
            <a:fld id="{1957720C-9301-43C2-9DE8-85D01D9D58E4}" type="slidenum">
              <a:rPr lang="en-US" smtClean="0"/>
              <a:t>‹#›</a:t>
            </a:fld>
            <a:endParaRPr lang="en-US"/>
          </a:p>
        </p:txBody>
      </p:sp>
    </p:spTree>
    <p:extLst>
      <p:ext uri="{BB962C8B-B14F-4D97-AF65-F5344CB8AC3E}">
        <p14:creationId xmlns:p14="http://schemas.microsoft.com/office/powerpoint/2010/main" val="26760928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5C3022-C0AF-4180-B3D9-9B467899C10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BA6061A-DC5A-469B-A4F2-0572866D63E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4534A9F-6DE5-4701-85B4-1E3D3864B02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773E978-8E68-4F50-A0BC-A7912ED0FB67}"/>
              </a:ext>
            </a:extLst>
          </p:cNvPr>
          <p:cNvSpPr>
            <a:spLocks noGrp="1"/>
          </p:cNvSpPr>
          <p:nvPr>
            <p:ph type="dt" sz="half" idx="10"/>
          </p:nvPr>
        </p:nvSpPr>
        <p:spPr/>
        <p:txBody>
          <a:bodyPr/>
          <a:lstStyle/>
          <a:p>
            <a:fld id="{57FEEEBE-915C-44B9-B4F4-BFAFEE08428D}" type="datetimeFigureOut">
              <a:rPr lang="en-US" smtClean="0"/>
              <a:t>11/19/2021</a:t>
            </a:fld>
            <a:endParaRPr lang="en-US"/>
          </a:p>
        </p:txBody>
      </p:sp>
      <p:sp>
        <p:nvSpPr>
          <p:cNvPr id="6" name="Footer Placeholder 5">
            <a:extLst>
              <a:ext uri="{FF2B5EF4-FFF2-40B4-BE49-F238E27FC236}">
                <a16:creationId xmlns:a16="http://schemas.microsoft.com/office/drawing/2014/main" id="{47491F45-E3D4-4972-A168-4A9F23B4B15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F91D0EF-967E-4124-AE3F-1655CF68E7EB}"/>
              </a:ext>
            </a:extLst>
          </p:cNvPr>
          <p:cNvSpPr>
            <a:spLocks noGrp="1"/>
          </p:cNvSpPr>
          <p:nvPr>
            <p:ph type="sldNum" sz="quarter" idx="12"/>
          </p:nvPr>
        </p:nvSpPr>
        <p:spPr/>
        <p:txBody>
          <a:bodyPr/>
          <a:lstStyle/>
          <a:p>
            <a:fld id="{1957720C-9301-43C2-9DE8-85D01D9D58E4}" type="slidenum">
              <a:rPr lang="en-US" smtClean="0"/>
              <a:t>‹#›</a:t>
            </a:fld>
            <a:endParaRPr lang="en-US"/>
          </a:p>
        </p:txBody>
      </p:sp>
    </p:spTree>
    <p:extLst>
      <p:ext uri="{BB962C8B-B14F-4D97-AF65-F5344CB8AC3E}">
        <p14:creationId xmlns:p14="http://schemas.microsoft.com/office/powerpoint/2010/main" val="1319156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68319A-3B52-4F2F-9BCC-1FDDCC68BF3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FDA3D04-3378-4B56-A894-73EBDF21E7F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F8D7E3E-8BDD-4ECE-9734-FD6244B5BDE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A2C8B61-5BED-4A5D-B516-7474628C996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75C7EA0-C75D-4C28-B3A6-505D8554010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F5D86D0-C111-463D-87F7-0C4E818465BA}"/>
              </a:ext>
            </a:extLst>
          </p:cNvPr>
          <p:cNvSpPr>
            <a:spLocks noGrp="1"/>
          </p:cNvSpPr>
          <p:nvPr>
            <p:ph type="dt" sz="half" idx="10"/>
          </p:nvPr>
        </p:nvSpPr>
        <p:spPr/>
        <p:txBody>
          <a:bodyPr/>
          <a:lstStyle/>
          <a:p>
            <a:fld id="{57FEEEBE-915C-44B9-B4F4-BFAFEE08428D}" type="datetimeFigureOut">
              <a:rPr lang="en-US" smtClean="0"/>
              <a:t>11/19/2021</a:t>
            </a:fld>
            <a:endParaRPr lang="en-US"/>
          </a:p>
        </p:txBody>
      </p:sp>
      <p:sp>
        <p:nvSpPr>
          <p:cNvPr id="8" name="Footer Placeholder 7">
            <a:extLst>
              <a:ext uri="{FF2B5EF4-FFF2-40B4-BE49-F238E27FC236}">
                <a16:creationId xmlns:a16="http://schemas.microsoft.com/office/drawing/2014/main" id="{98B89CE7-0602-4481-9E57-3C35C9E8490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0EA5F84-0DFF-4993-913A-929EF4173306}"/>
              </a:ext>
            </a:extLst>
          </p:cNvPr>
          <p:cNvSpPr>
            <a:spLocks noGrp="1"/>
          </p:cNvSpPr>
          <p:nvPr>
            <p:ph type="sldNum" sz="quarter" idx="12"/>
          </p:nvPr>
        </p:nvSpPr>
        <p:spPr/>
        <p:txBody>
          <a:bodyPr/>
          <a:lstStyle/>
          <a:p>
            <a:fld id="{1957720C-9301-43C2-9DE8-85D01D9D58E4}" type="slidenum">
              <a:rPr lang="en-US" smtClean="0"/>
              <a:t>‹#›</a:t>
            </a:fld>
            <a:endParaRPr lang="en-US"/>
          </a:p>
        </p:txBody>
      </p:sp>
    </p:spTree>
    <p:extLst>
      <p:ext uri="{BB962C8B-B14F-4D97-AF65-F5344CB8AC3E}">
        <p14:creationId xmlns:p14="http://schemas.microsoft.com/office/powerpoint/2010/main" val="20741988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8690B5-2518-405F-9D51-0122C2448CD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9399FE2-BCC6-4F18-B452-BB14272AC41C}"/>
              </a:ext>
            </a:extLst>
          </p:cNvPr>
          <p:cNvSpPr>
            <a:spLocks noGrp="1"/>
          </p:cNvSpPr>
          <p:nvPr>
            <p:ph type="dt" sz="half" idx="10"/>
          </p:nvPr>
        </p:nvSpPr>
        <p:spPr/>
        <p:txBody>
          <a:bodyPr/>
          <a:lstStyle/>
          <a:p>
            <a:fld id="{57FEEEBE-915C-44B9-B4F4-BFAFEE08428D}" type="datetimeFigureOut">
              <a:rPr lang="en-US" smtClean="0"/>
              <a:t>11/19/2021</a:t>
            </a:fld>
            <a:endParaRPr lang="en-US"/>
          </a:p>
        </p:txBody>
      </p:sp>
      <p:sp>
        <p:nvSpPr>
          <p:cNvPr id="4" name="Footer Placeholder 3">
            <a:extLst>
              <a:ext uri="{FF2B5EF4-FFF2-40B4-BE49-F238E27FC236}">
                <a16:creationId xmlns:a16="http://schemas.microsoft.com/office/drawing/2014/main" id="{B102A709-73AC-40CF-ADD4-241010621CF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27A5414-F126-4008-BA3F-ADEDC23B83BB}"/>
              </a:ext>
            </a:extLst>
          </p:cNvPr>
          <p:cNvSpPr>
            <a:spLocks noGrp="1"/>
          </p:cNvSpPr>
          <p:nvPr>
            <p:ph type="sldNum" sz="quarter" idx="12"/>
          </p:nvPr>
        </p:nvSpPr>
        <p:spPr/>
        <p:txBody>
          <a:bodyPr/>
          <a:lstStyle/>
          <a:p>
            <a:fld id="{1957720C-9301-43C2-9DE8-85D01D9D58E4}" type="slidenum">
              <a:rPr lang="en-US" smtClean="0"/>
              <a:t>‹#›</a:t>
            </a:fld>
            <a:endParaRPr lang="en-US"/>
          </a:p>
        </p:txBody>
      </p:sp>
    </p:spTree>
    <p:extLst>
      <p:ext uri="{BB962C8B-B14F-4D97-AF65-F5344CB8AC3E}">
        <p14:creationId xmlns:p14="http://schemas.microsoft.com/office/powerpoint/2010/main" val="27228216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071ADDD-C362-4836-829D-2A6FB55A3DA0}"/>
              </a:ext>
            </a:extLst>
          </p:cNvPr>
          <p:cNvSpPr>
            <a:spLocks noGrp="1"/>
          </p:cNvSpPr>
          <p:nvPr>
            <p:ph type="dt" sz="half" idx="10"/>
          </p:nvPr>
        </p:nvSpPr>
        <p:spPr/>
        <p:txBody>
          <a:bodyPr/>
          <a:lstStyle/>
          <a:p>
            <a:fld id="{57FEEEBE-915C-44B9-B4F4-BFAFEE08428D}" type="datetimeFigureOut">
              <a:rPr lang="en-US" smtClean="0"/>
              <a:t>11/19/2021</a:t>
            </a:fld>
            <a:endParaRPr lang="en-US"/>
          </a:p>
        </p:txBody>
      </p:sp>
      <p:sp>
        <p:nvSpPr>
          <p:cNvPr id="3" name="Footer Placeholder 2">
            <a:extLst>
              <a:ext uri="{FF2B5EF4-FFF2-40B4-BE49-F238E27FC236}">
                <a16:creationId xmlns:a16="http://schemas.microsoft.com/office/drawing/2014/main" id="{C7F0F3D3-DFE9-4C31-A1E4-8F0E6CB1093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5F48B16-E6F8-4EF2-A67F-566CB29ED98E}"/>
              </a:ext>
            </a:extLst>
          </p:cNvPr>
          <p:cNvSpPr>
            <a:spLocks noGrp="1"/>
          </p:cNvSpPr>
          <p:nvPr>
            <p:ph type="sldNum" sz="quarter" idx="12"/>
          </p:nvPr>
        </p:nvSpPr>
        <p:spPr/>
        <p:txBody>
          <a:bodyPr/>
          <a:lstStyle/>
          <a:p>
            <a:fld id="{1957720C-9301-43C2-9DE8-85D01D9D58E4}" type="slidenum">
              <a:rPr lang="en-US" smtClean="0"/>
              <a:t>‹#›</a:t>
            </a:fld>
            <a:endParaRPr lang="en-US"/>
          </a:p>
        </p:txBody>
      </p:sp>
    </p:spTree>
    <p:extLst>
      <p:ext uri="{BB962C8B-B14F-4D97-AF65-F5344CB8AC3E}">
        <p14:creationId xmlns:p14="http://schemas.microsoft.com/office/powerpoint/2010/main" val="10734475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5BF048-4199-4CDA-BE87-BD1532B7C00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B79C2D3-D222-4EA8-A55F-220506B7E5E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1DB4713-AB5D-4567-8FCE-23F95C81603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7B3197E-3E3C-4C65-B329-8FF015B9F19C}"/>
              </a:ext>
            </a:extLst>
          </p:cNvPr>
          <p:cNvSpPr>
            <a:spLocks noGrp="1"/>
          </p:cNvSpPr>
          <p:nvPr>
            <p:ph type="dt" sz="half" idx="10"/>
          </p:nvPr>
        </p:nvSpPr>
        <p:spPr/>
        <p:txBody>
          <a:bodyPr/>
          <a:lstStyle/>
          <a:p>
            <a:fld id="{57FEEEBE-915C-44B9-B4F4-BFAFEE08428D}" type="datetimeFigureOut">
              <a:rPr lang="en-US" smtClean="0"/>
              <a:t>11/19/2021</a:t>
            </a:fld>
            <a:endParaRPr lang="en-US"/>
          </a:p>
        </p:txBody>
      </p:sp>
      <p:sp>
        <p:nvSpPr>
          <p:cNvPr id="6" name="Footer Placeholder 5">
            <a:extLst>
              <a:ext uri="{FF2B5EF4-FFF2-40B4-BE49-F238E27FC236}">
                <a16:creationId xmlns:a16="http://schemas.microsoft.com/office/drawing/2014/main" id="{D376A274-C8DC-48CD-9163-44E0EEBFDE2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DFEC975-8795-4CA5-B051-45E5059D903D}"/>
              </a:ext>
            </a:extLst>
          </p:cNvPr>
          <p:cNvSpPr>
            <a:spLocks noGrp="1"/>
          </p:cNvSpPr>
          <p:nvPr>
            <p:ph type="sldNum" sz="quarter" idx="12"/>
          </p:nvPr>
        </p:nvSpPr>
        <p:spPr/>
        <p:txBody>
          <a:bodyPr/>
          <a:lstStyle/>
          <a:p>
            <a:fld id="{1957720C-9301-43C2-9DE8-85D01D9D58E4}" type="slidenum">
              <a:rPr lang="en-US" smtClean="0"/>
              <a:t>‹#›</a:t>
            </a:fld>
            <a:endParaRPr lang="en-US"/>
          </a:p>
        </p:txBody>
      </p:sp>
    </p:spTree>
    <p:extLst>
      <p:ext uri="{BB962C8B-B14F-4D97-AF65-F5344CB8AC3E}">
        <p14:creationId xmlns:p14="http://schemas.microsoft.com/office/powerpoint/2010/main" val="14087186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078162-F8F8-4C28-9FC0-3E4FA4B3A8A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B9B4B6A-F850-4D3B-BCD8-F41C7840C10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A815932-D4CD-4DFE-BFF8-C9EBBF37E13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DD7CC7A-F201-4C97-8C9B-5B42B134BF27}"/>
              </a:ext>
            </a:extLst>
          </p:cNvPr>
          <p:cNvSpPr>
            <a:spLocks noGrp="1"/>
          </p:cNvSpPr>
          <p:nvPr>
            <p:ph type="dt" sz="half" idx="10"/>
          </p:nvPr>
        </p:nvSpPr>
        <p:spPr/>
        <p:txBody>
          <a:bodyPr/>
          <a:lstStyle/>
          <a:p>
            <a:fld id="{57FEEEBE-915C-44B9-B4F4-BFAFEE08428D}" type="datetimeFigureOut">
              <a:rPr lang="en-US" smtClean="0"/>
              <a:t>11/19/2021</a:t>
            </a:fld>
            <a:endParaRPr lang="en-US"/>
          </a:p>
        </p:txBody>
      </p:sp>
      <p:sp>
        <p:nvSpPr>
          <p:cNvPr id="6" name="Footer Placeholder 5">
            <a:extLst>
              <a:ext uri="{FF2B5EF4-FFF2-40B4-BE49-F238E27FC236}">
                <a16:creationId xmlns:a16="http://schemas.microsoft.com/office/drawing/2014/main" id="{745B8977-3368-4715-A891-182B1F35F07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594E505-41B3-4E86-BCEA-D7CD40B34B85}"/>
              </a:ext>
            </a:extLst>
          </p:cNvPr>
          <p:cNvSpPr>
            <a:spLocks noGrp="1"/>
          </p:cNvSpPr>
          <p:nvPr>
            <p:ph type="sldNum" sz="quarter" idx="12"/>
          </p:nvPr>
        </p:nvSpPr>
        <p:spPr/>
        <p:txBody>
          <a:bodyPr/>
          <a:lstStyle/>
          <a:p>
            <a:fld id="{1957720C-9301-43C2-9DE8-85D01D9D58E4}" type="slidenum">
              <a:rPr lang="en-US" smtClean="0"/>
              <a:t>‹#›</a:t>
            </a:fld>
            <a:endParaRPr lang="en-US"/>
          </a:p>
        </p:txBody>
      </p:sp>
    </p:spTree>
    <p:extLst>
      <p:ext uri="{BB962C8B-B14F-4D97-AF65-F5344CB8AC3E}">
        <p14:creationId xmlns:p14="http://schemas.microsoft.com/office/powerpoint/2010/main" val="17581865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049B814-75CC-49C1-B3DC-F6B6AE8B338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F47ED68-76E7-4A67-B7B4-B340562DB61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405F428-40A9-440D-9DE6-17E96224EB1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7FEEEBE-915C-44B9-B4F4-BFAFEE08428D}" type="datetimeFigureOut">
              <a:rPr lang="en-US" smtClean="0"/>
              <a:t>11/19/2021</a:t>
            </a:fld>
            <a:endParaRPr lang="en-US"/>
          </a:p>
        </p:txBody>
      </p:sp>
      <p:sp>
        <p:nvSpPr>
          <p:cNvPr id="5" name="Footer Placeholder 4">
            <a:extLst>
              <a:ext uri="{FF2B5EF4-FFF2-40B4-BE49-F238E27FC236}">
                <a16:creationId xmlns:a16="http://schemas.microsoft.com/office/drawing/2014/main" id="{7DE9F7CB-1450-4CC3-ACE8-E51CECF0A96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B72C7B3-25B0-41DF-90CB-B778B77F775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957720C-9301-43C2-9DE8-85D01D9D58E4}" type="slidenum">
              <a:rPr lang="en-US" smtClean="0"/>
              <a:t>‹#›</a:t>
            </a:fld>
            <a:endParaRPr lang="en-US"/>
          </a:p>
        </p:txBody>
      </p:sp>
    </p:spTree>
    <p:extLst>
      <p:ext uri="{BB962C8B-B14F-4D97-AF65-F5344CB8AC3E}">
        <p14:creationId xmlns:p14="http://schemas.microsoft.com/office/powerpoint/2010/main" val="39684316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en.wikipedia.org/wiki/Amartya_Sen" TargetMode="External"/><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ottawacitizen.com/news/national/defence-watch/military-leaders-saw-pandemic-as-unique-opportunity-to-test-propaganda-techniques-on-canadians-forces-report-says" TargetMode="External"/><Relationship Id="rId2" Type="http://schemas.openxmlformats.org/officeDocument/2006/relationships/hyperlink" Target="https://www.bbc.com/worklife/article/20210921-why-hard-work-alone-isnt-enough-to-get-ahead" TargetMode="External"/><Relationship Id="rId1" Type="http://schemas.openxmlformats.org/officeDocument/2006/relationships/slideLayout" Target="../slideLayouts/slideLayout2.xml"/><Relationship Id="rId4" Type="http://schemas.openxmlformats.org/officeDocument/2006/relationships/image" Target="../media/image13.jpg"/></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g"/><Relationship Id="rId1" Type="http://schemas.openxmlformats.org/officeDocument/2006/relationships/slideLayout" Target="../slideLayouts/slideLayout2.xml"/><Relationship Id="rId4" Type="http://schemas.openxmlformats.org/officeDocument/2006/relationships/hyperlink" Target="http://cs.brown.edu/courses/cs138/s17/lectures/19consen-notes.pdf"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www.crowdai.org/challenges/adversarial-vision-challenge" TargetMode="External"/><Relationship Id="rId2" Type="http://schemas.openxmlformats.org/officeDocument/2006/relationships/hyperlink" Target="https://www.kaggle.com/c/gendered-pronoun-resolution" TargetMode="Externa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hyperlink" Target="https://competitions.codalab.org/competitions/17751" TargetMode="External"/><Relationship Id="rId4" Type="http://schemas.openxmlformats.org/officeDocument/2006/relationships/hyperlink" Target="https://www.kaggle.com/c/inclusive-images-challenge/"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www.accenture.com/us-en/blogs/blogs-rebooting-responsibility" TargetMode="External"/><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s://aeon.co/essays/our-world-is-a-black-box-predictable-but-not-understandable"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blog.doist.com/complexity-bias-comic/" TargetMode="External"/><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en.wikipedia.org/wiki/Morality" TargetMode="External"/><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hyperlink" Target="https://aeon.co/essays/our-world-is-a-black-box-predictable-but-not-understandable"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oxfamilibrary.openrepository.com/bitstream/handle/10546/621149/bp-the-inequality-virus-250121-en.pdf" TargetMode="Externa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heartwoodethics.org/1-approach/framework.asp" TargetMode="External"/><Relationship Id="rId2" Type="http://schemas.openxmlformats.org/officeDocument/2006/relationships/hyperlink" Target="http://www.leadered.com/guiding_princ.html" TargetMode="External"/><Relationship Id="rId1" Type="http://schemas.openxmlformats.org/officeDocument/2006/relationships/slideLayout" Target="../slideLayouts/slideLayout2.xml"/><Relationship Id="rId6" Type="http://schemas.openxmlformats.org/officeDocument/2006/relationships/hyperlink" Target="https://kidscreen.com/2020/08/21/in-photos-how-to-create-a-character/" TargetMode="External"/><Relationship Id="rId5" Type="http://schemas.openxmlformats.org/officeDocument/2006/relationships/image" Target="../media/image4.png"/><Relationship Id="rId4" Type="http://schemas.openxmlformats.org/officeDocument/2006/relationships/hyperlink" Target="http://www.ascd.org/publications/educational-leadership/feb11/vol68/num05/Character-Education-for-the-Digital-Age.aspx"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www.scopeproject.org/is-murder-wrong-issue-11" TargetMode="External"/><Relationship Id="rId2" Type="http://schemas.openxmlformats.org/officeDocument/2006/relationships/image" Target="../media/image5.jpg"/><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6.xml.rels><?xml version="1.0" encoding="UTF-8" standalone="yes"?>
<Relationships xmlns="http://schemas.openxmlformats.org/package/2006/relationships"><Relationship Id="rId3" Type="http://schemas.openxmlformats.org/officeDocument/2006/relationships/hyperlink" Target="https://daily-philosophy.com/is-lying-ethical/" TargetMode="External"/><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hyperlink" Target="https://www.nirandfar.com/types-of-liars/" TargetMode="External"/><Relationship Id="rId4" Type="http://schemas.openxmlformats.org/officeDocument/2006/relationships/hyperlink" Target="https://journals.sfu.ca/jalt/index.php/jalt/article/view/293/253"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archive.law.upenn.edu/institutes/cerl/conferences/cyberwar/papers/reading/Allen.pdf" TargetMode="External"/><Relationship Id="rId2" Type="http://schemas.openxmlformats.org/officeDocument/2006/relationships/hyperlink" Target="https://cs.stanford.edu/people/eroberts/cs181/projects/ethics-of-surveillance/ethics.html" TargetMode="External"/><Relationship Id="rId1" Type="http://schemas.openxmlformats.org/officeDocument/2006/relationships/slideLayout" Target="../slideLayouts/slideLayout2.xml"/><Relationship Id="rId4" Type="http://schemas.openxmlformats.org/officeDocument/2006/relationships/image" Target="../media/image8.jpg"/></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hyperlink" Target="https://www.slideshare.net/robertfarrow/research-methods-in-open-education-insights-from-the-global-oer-graduate-network"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slidetodoc.com/ethical-review-committee-erc-prof-dr-md-jawadul/" TargetMode="External"/><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text, building, ground, cement&#10;&#10;Description automatically generated">
            <a:extLst>
              <a:ext uri="{FF2B5EF4-FFF2-40B4-BE49-F238E27FC236}">
                <a16:creationId xmlns:a16="http://schemas.microsoft.com/office/drawing/2014/main" id="{C262BD27-63E1-445A-AC21-8D909BF8F9B3}"/>
              </a:ext>
            </a:extLst>
          </p:cNvPr>
          <p:cNvPicPr>
            <a:picLocks noChangeAspect="1"/>
          </p:cNvPicPr>
          <p:nvPr/>
        </p:nvPicPr>
        <p:blipFill rotWithShape="1">
          <a:blip r:embed="rId2">
            <a:alphaModFix amt="50000"/>
            <a:extLst>
              <a:ext uri="{28A0092B-C50C-407E-A947-70E740481C1C}">
                <a14:useLocalDpi xmlns:a14="http://schemas.microsoft.com/office/drawing/2010/main" val="0"/>
              </a:ext>
            </a:extLst>
          </a:blip>
          <a:srcRect t="1515" b="8485"/>
          <a:stretch/>
        </p:blipFill>
        <p:spPr>
          <a:xfrm>
            <a:off x="20" y="1"/>
            <a:ext cx="12191980" cy="6857999"/>
          </a:xfrm>
          <a:prstGeom prst="rect">
            <a:avLst/>
          </a:prstGeom>
        </p:spPr>
      </p:pic>
      <p:sp>
        <p:nvSpPr>
          <p:cNvPr id="2" name="Title 1">
            <a:extLst>
              <a:ext uri="{FF2B5EF4-FFF2-40B4-BE49-F238E27FC236}">
                <a16:creationId xmlns:a16="http://schemas.microsoft.com/office/drawing/2014/main" id="{65A86164-20EA-4537-8F2A-A12D3BB6E925}"/>
              </a:ext>
            </a:extLst>
          </p:cNvPr>
          <p:cNvSpPr>
            <a:spLocks noGrp="1"/>
          </p:cNvSpPr>
          <p:nvPr>
            <p:ph type="ctrTitle"/>
          </p:nvPr>
        </p:nvSpPr>
        <p:spPr>
          <a:xfrm>
            <a:off x="1524000" y="1122362"/>
            <a:ext cx="9144000" cy="2900518"/>
          </a:xfrm>
        </p:spPr>
        <p:txBody>
          <a:bodyPr>
            <a:normAutofit/>
          </a:bodyPr>
          <a:lstStyle/>
          <a:p>
            <a:r>
              <a:rPr lang="en-CA">
                <a:solidFill>
                  <a:srgbClr val="FFFFFF"/>
                </a:solidFill>
              </a:rPr>
              <a:t>The End of Ethics</a:t>
            </a:r>
            <a:endParaRPr lang="en-US">
              <a:solidFill>
                <a:srgbClr val="FFFFFF"/>
              </a:solidFill>
            </a:endParaRPr>
          </a:p>
        </p:txBody>
      </p:sp>
      <p:sp>
        <p:nvSpPr>
          <p:cNvPr id="3" name="Subtitle 2">
            <a:extLst>
              <a:ext uri="{FF2B5EF4-FFF2-40B4-BE49-F238E27FC236}">
                <a16:creationId xmlns:a16="http://schemas.microsoft.com/office/drawing/2014/main" id="{299313D6-AE51-4088-B916-409203140858}"/>
              </a:ext>
            </a:extLst>
          </p:cNvPr>
          <p:cNvSpPr>
            <a:spLocks noGrp="1"/>
          </p:cNvSpPr>
          <p:nvPr>
            <p:ph type="subTitle" idx="1"/>
          </p:nvPr>
        </p:nvSpPr>
        <p:spPr>
          <a:xfrm>
            <a:off x="1524000" y="4159404"/>
            <a:ext cx="9144000" cy="1098395"/>
          </a:xfrm>
        </p:spPr>
        <p:txBody>
          <a:bodyPr>
            <a:normAutofit/>
          </a:bodyPr>
          <a:lstStyle/>
          <a:p>
            <a:r>
              <a:rPr lang="en-CA">
                <a:solidFill>
                  <a:srgbClr val="FFFFFF"/>
                </a:solidFill>
              </a:rPr>
              <a:t>Stephen Downes</a:t>
            </a:r>
          </a:p>
          <a:p>
            <a:r>
              <a:rPr lang="en-CA">
                <a:solidFill>
                  <a:srgbClr val="FFFFFF"/>
                </a:solidFill>
              </a:rPr>
              <a:t>November 19, 2021</a:t>
            </a:r>
            <a:endParaRPr lang="en-US">
              <a:solidFill>
                <a:srgbClr val="FFFFFF"/>
              </a:solidFill>
            </a:endParaRPr>
          </a:p>
        </p:txBody>
      </p:sp>
    </p:spTree>
    <p:extLst>
      <p:ext uri="{BB962C8B-B14F-4D97-AF65-F5344CB8AC3E}">
        <p14:creationId xmlns:p14="http://schemas.microsoft.com/office/powerpoint/2010/main" val="3584337016"/>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BED870C-A199-48D2-B984-50FCBF83AC43}"/>
              </a:ext>
            </a:extLst>
          </p:cNvPr>
          <p:cNvPicPr>
            <a:picLocks noChangeAspect="1"/>
          </p:cNvPicPr>
          <p:nvPr/>
        </p:nvPicPr>
        <p:blipFill>
          <a:blip r:embed="rId2"/>
          <a:stretch>
            <a:fillRect/>
          </a:stretch>
        </p:blipFill>
        <p:spPr>
          <a:xfrm>
            <a:off x="-1922361" y="1690688"/>
            <a:ext cx="7860174" cy="4368947"/>
          </a:xfrm>
          <a:prstGeom prst="rect">
            <a:avLst/>
          </a:prstGeom>
        </p:spPr>
      </p:pic>
      <p:sp>
        <p:nvSpPr>
          <p:cNvPr id="2" name="Title 1">
            <a:extLst>
              <a:ext uri="{FF2B5EF4-FFF2-40B4-BE49-F238E27FC236}">
                <a16:creationId xmlns:a16="http://schemas.microsoft.com/office/drawing/2014/main" id="{C7B4DEC8-68B2-454A-81B5-E6D1FEBEF0B4}"/>
              </a:ext>
            </a:extLst>
          </p:cNvPr>
          <p:cNvSpPr>
            <a:spLocks noGrp="1"/>
          </p:cNvSpPr>
          <p:nvPr>
            <p:ph type="title"/>
          </p:nvPr>
        </p:nvSpPr>
        <p:spPr/>
        <p:txBody>
          <a:bodyPr/>
          <a:lstStyle/>
          <a:p>
            <a:r>
              <a:rPr lang="en-CA" dirty="0"/>
              <a:t>Social Development</a:t>
            </a:r>
            <a:endParaRPr lang="en-US" dirty="0"/>
          </a:p>
        </p:txBody>
      </p:sp>
      <p:sp>
        <p:nvSpPr>
          <p:cNvPr id="3" name="Content Placeholder 2">
            <a:extLst>
              <a:ext uri="{FF2B5EF4-FFF2-40B4-BE49-F238E27FC236}">
                <a16:creationId xmlns:a16="http://schemas.microsoft.com/office/drawing/2014/main" id="{1F439BAC-1561-40B8-92B6-7C24BB34FD68}"/>
              </a:ext>
            </a:extLst>
          </p:cNvPr>
          <p:cNvSpPr>
            <a:spLocks noGrp="1"/>
          </p:cNvSpPr>
          <p:nvPr>
            <p:ph idx="1"/>
          </p:nvPr>
        </p:nvSpPr>
        <p:spPr>
          <a:xfrm>
            <a:off x="3669174" y="1825625"/>
            <a:ext cx="7684625" cy="4351338"/>
          </a:xfrm>
        </p:spPr>
        <p:txBody>
          <a:bodyPr/>
          <a:lstStyle/>
          <a:p>
            <a:pPr marL="0" indent="0">
              <a:buNone/>
            </a:pPr>
            <a:r>
              <a:rPr lang="en-US" dirty="0"/>
              <a:t>Amartya Sen - governments should be measured against the concrete capabilities of their citizens</a:t>
            </a:r>
          </a:p>
          <a:p>
            <a:pPr lvl="1"/>
            <a:r>
              <a:rPr lang="en-US" dirty="0"/>
              <a:t>“a theory that is both comparative and </a:t>
            </a:r>
            <a:r>
              <a:rPr lang="en-US" dirty="0" err="1"/>
              <a:t>realisations</a:t>
            </a:r>
            <a:r>
              <a:rPr lang="en-US" dirty="0"/>
              <a:t>-oriented (instead of being transcendental and institutional).”</a:t>
            </a:r>
          </a:p>
          <a:p>
            <a:pPr lvl="1"/>
            <a:r>
              <a:rPr lang="en-US" dirty="0"/>
              <a:t>e.g. citizens must have ‘</a:t>
            </a:r>
            <a:r>
              <a:rPr lang="en-US" dirty="0" err="1"/>
              <a:t>functionings</a:t>
            </a:r>
            <a:r>
              <a:rPr lang="en-US" dirty="0"/>
              <a:t>’ to have a capacity to vote</a:t>
            </a:r>
          </a:p>
          <a:p>
            <a:pPr lvl="1"/>
            <a:r>
              <a:rPr lang="en-US" dirty="0"/>
              <a:t>e.g. ‘capabilities approach’ in Martha Nussbaum's </a:t>
            </a:r>
            <a:r>
              <a:rPr lang="en-US" i="1" dirty="0"/>
              <a:t>Women and Human Development.</a:t>
            </a:r>
          </a:p>
          <a:p>
            <a:pPr lvl="1"/>
            <a:endParaRPr lang="en-US" dirty="0"/>
          </a:p>
        </p:txBody>
      </p:sp>
      <p:sp>
        <p:nvSpPr>
          <p:cNvPr id="5" name="TextBox 4">
            <a:extLst>
              <a:ext uri="{FF2B5EF4-FFF2-40B4-BE49-F238E27FC236}">
                <a16:creationId xmlns:a16="http://schemas.microsoft.com/office/drawing/2014/main" id="{479B66BD-9916-4DEB-A090-7D8DB757A4AE}"/>
              </a:ext>
            </a:extLst>
          </p:cNvPr>
          <p:cNvSpPr txBox="1"/>
          <p:nvPr/>
        </p:nvSpPr>
        <p:spPr>
          <a:xfrm>
            <a:off x="940443" y="6308209"/>
            <a:ext cx="6094070" cy="369332"/>
          </a:xfrm>
          <a:prstGeom prst="rect">
            <a:avLst/>
          </a:prstGeom>
          <a:noFill/>
        </p:spPr>
        <p:txBody>
          <a:bodyPr wrap="square">
            <a:spAutoFit/>
          </a:bodyPr>
          <a:lstStyle/>
          <a:p>
            <a:r>
              <a:rPr lang="en-US" sz="1800" b="0" i="0" u="sng" strike="noStrike" dirty="0">
                <a:solidFill>
                  <a:srgbClr val="1155CC"/>
                </a:solidFill>
                <a:effectLst/>
                <a:latin typeface="Arial" panose="020B0604020202020204" pitchFamily="34" charset="0"/>
                <a:hlinkClick r:id="rId3"/>
              </a:rPr>
              <a:t>https://en.wikipedia.org/wiki/Amartya_Sen</a:t>
            </a:r>
            <a:r>
              <a:rPr lang="en-US" sz="1800" b="0" i="0" u="none" strike="noStrike" dirty="0">
                <a:solidFill>
                  <a:srgbClr val="000000"/>
                </a:solidFill>
                <a:effectLst/>
                <a:latin typeface="Arial" panose="020B0604020202020204" pitchFamily="34" charset="0"/>
              </a:rPr>
              <a:t> </a:t>
            </a:r>
            <a:endParaRPr lang="en-US" dirty="0"/>
          </a:p>
        </p:txBody>
      </p:sp>
    </p:spTree>
    <p:extLst>
      <p:ext uri="{BB962C8B-B14F-4D97-AF65-F5344CB8AC3E}">
        <p14:creationId xmlns:p14="http://schemas.microsoft.com/office/powerpoint/2010/main" val="32042779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93F2B5-EE19-4F44-925F-BA7580A65B0D}"/>
              </a:ext>
            </a:extLst>
          </p:cNvPr>
          <p:cNvSpPr>
            <a:spLocks noGrp="1"/>
          </p:cNvSpPr>
          <p:nvPr>
            <p:ph type="title"/>
          </p:nvPr>
        </p:nvSpPr>
        <p:spPr/>
        <p:txBody>
          <a:bodyPr/>
          <a:lstStyle/>
          <a:p>
            <a:r>
              <a:rPr lang="en-CA" dirty="0"/>
              <a:t>Critical Theory</a:t>
            </a:r>
            <a:endParaRPr lang="en-US" dirty="0"/>
          </a:p>
        </p:txBody>
      </p:sp>
      <p:sp>
        <p:nvSpPr>
          <p:cNvPr id="3" name="Content Placeholder 2">
            <a:extLst>
              <a:ext uri="{FF2B5EF4-FFF2-40B4-BE49-F238E27FC236}">
                <a16:creationId xmlns:a16="http://schemas.microsoft.com/office/drawing/2014/main" id="{9DAB122C-3A57-44A6-AFD7-52333D855F68}"/>
              </a:ext>
            </a:extLst>
          </p:cNvPr>
          <p:cNvSpPr>
            <a:spLocks noGrp="1"/>
          </p:cNvSpPr>
          <p:nvPr>
            <p:ph idx="1"/>
          </p:nvPr>
        </p:nvSpPr>
        <p:spPr/>
        <p:txBody>
          <a:bodyPr/>
          <a:lstStyle/>
          <a:p>
            <a:pPr marL="0" indent="0">
              <a:buNone/>
            </a:pPr>
            <a:r>
              <a:rPr lang="en-US" dirty="0"/>
              <a:t>E.g. Roy L. Brooks defined critical race theory in 1994 as "a collection of critical stances against the existing legal order from a race-based point of view".</a:t>
            </a:r>
          </a:p>
          <a:p>
            <a:endParaRPr lang="en-US" dirty="0"/>
          </a:p>
        </p:txBody>
      </p:sp>
      <p:pic>
        <p:nvPicPr>
          <p:cNvPr id="5" name="Picture 4" descr="Text&#10;&#10;Description automatically generated">
            <a:extLst>
              <a:ext uri="{FF2B5EF4-FFF2-40B4-BE49-F238E27FC236}">
                <a16:creationId xmlns:a16="http://schemas.microsoft.com/office/drawing/2014/main" id="{23386C3D-4E7A-4CEE-B5CE-7540C395CA2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34640" y="2688785"/>
            <a:ext cx="6540295" cy="4084816"/>
          </a:xfrm>
          <a:prstGeom prst="rect">
            <a:avLst/>
          </a:prstGeom>
        </p:spPr>
      </p:pic>
      <p:sp>
        <p:nvSpPr>
          <p:cNvPr id="7" name="TextBox 6">
            <a:extLst>
              <a:ext uri="{FF2B5EF4-FFF2-40B4-BE49-F238E27FC236}">
                <a16:creationId xmlns:a16="http://schemas.microsoft.com/office/drawing/2014/main" id="{68E2AB7F-9D0C-4788-A10B-D45B82B6C32D}"/>
              </a:ext>
            </a:extLst>
          </p:cNvPr>
          <p:cNvSpPr txBox="1"/>
          <p:nvPr/>
        </p:nvSpPr>
        <p:spPr>
          <a:xfrm>
            <a:off x="517065" y="3124885"/>
            <a:ext cx="4789025" cy="2677656"/>
          </a:xfrm>
          <a:prstGeom prst="rect">
            <a:avLst/>
          </a:prstGeom>
          <a:noFill/>
        </p:spPr>
        <p:txBody>
          <a:bodyPr wrap="square">
            <a:spAutoFit/>
          </a:bodyPr>
          <a:lstStyle/>
          <a:p>
            <a:pPr marL="742950" lvl="1" indent="-285750">
              <a:buFont typeface="Arial" panose="020B0604020202020204" pitchFamily="34" charset="0"/>
              <a:buChar char="•"/>
            </a:pPr>
            <a:r>
              <a:rPr lang="en-US" sz="2400" dirty="0"/>
              <a:t>more specifically, race is a social construct </a:t>
            </a:r>
          </a:p>
          <a:p>
            <a:pPr marL="742950" lvl="1" indent="-285750">
              <a:buFont typeface="Arial" panose="020B0604020202020204" pitchFamily="34" charset="0"/>
              <a:buChar char="•"/>
            </a:pPr>
            <a:r>
              <a:rPr lang="en-US" sz="2400" dirty="0"/>
              <a:t>racism is neither an individual bias nor prejudice, but rather embedded in the legal system</a:t>
            </a:r>
          </a:p>
          <a:p>
            <a:pPr marL="742950" lvl="1" indent="-285750">
              <a:buFont typeface="Arial" panose="020B0604020202020204" pitchFamily="34" charset="0"/>
              <a:buChar char="•"/>
            </a:pPr>
            <a:r>
              <a:rPr lang="en-US" sz="2400" dirty="0"/>
              <a:t>Racism is supplemented with policies and procedures</a:t>
            </a:r>
          </a:p>
        </p:txBody>
      </p:sp>
    </p:spTree>
    <p:extLst>
      <p:ext uri="{BB962C8B-B14F-4D97-AF65-F5344CB8AC3E}">
        <p14:creationId xmlns:p14="http://schemas.microsoft.com/office/powerpoint/2010/main" val="41738031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064900-6562-441A-95E2-95C684CCA039}"/>
              </a:ext>
            </a:extLst>
          </p:cNvPr>
          <p:cNvSpPr>
            <a:spLocks noGrp="1"/>
          </p:cNvSpPr>
          <p:nvPr>
            <p:ph type="title"/>
          </p:nvPr>
        </p:nvSpPr>
        <p:spPr/>
        <p:txBody>
          <a:bodyPr/>
          <a:lstStyle/>
          <a:p>
            <a:r>
              <a:rPr lang="en-CA" dirty="0"/>
              <a:t>Structural Discrimination</a:t>
            </a:r>
            <a:endParaRPr lang="en-US" dirty="0"/>
          </a:p>
        </p:txBody>
      </p:sp>
      <p:sp>
        <p:nvSpPr>
          <p:cNvPr id="3" name="Content Placeholder 2">
            <a:extLst>
              <a:ext uri="{FF2B5EF4-FFF2-40B4-BE49-F238E27FC236}">
                <a16:creationId xmlns:a16="http://schemas.microsoft.com/office/drawing/2014/main" id="{D7850CB7-85BD-421C-87D2-7A50DEEAB9A6}"/>
              </a:ext>
            </a:extLst>
          </p:cNvPr>
          <p:cNvSpPr>
            <a:spLocks noGrp="1"/>
          </p:cNvSpPr>
          <p:nvPr>
            <p:ph idx="1"/>
          </p:nvPr>
        </p:nvSpPr>
        <p:spPr/>
        <p:txBody>
          <a:bodyPr/>
          <a:lstStyle/>
          <a:p>
            <a:r>
              <a:rPr lang="en-CA" dirty="0"/>
              <a:t>E.g. “</a:t>
            </a:r>
            <a:r>
              <a:rPr lang="en-US" dirty="0"/>
              <a:t>You need to be liked: by people at your level, by people above you and by people below you.”</a:t>
            </a:r>
          </a:p>
          <a:p>
            <a:r>
              <a:rPr lang="en-US" dirty="0"/>
              <a:t>E.g. “Military leaders saw pandemic as unique opportunity to test propaganda techniques on Canadians.”</a:t>
            </a:r>
          </a:p>
        </p:txBody>
      </p:sp>
      <p:sp>
        <p:nvSpPr>
          <p:cNvPr id="5" name="TextBox 4">
            <a:extLst>
              <a:ext uri="{FF2B5EF4-FFF2-40B4-BE49-F238E27FC236}">
                <a16:creationId xmlns:a16="http://schemas.microsoft.com/office/drawing/2014/main" id="{45261E03-A736-4F1D-B1D1-4502CD508D2A}"/>
              </a:ext>
            </a:extLst>
          </p:cNvPr>
          <p:cNvSpPr txBox="1"/>
          <p:nvPr/>
        </p:nvSpPr>
        <p:spPr>
          <a:xfrm>
            <a:off x="838200" y="5489315"/>
            <a:ext cx="10515600" cy="1092607"/>
          </a:xfrm>
          <a:prstGeom prst="rect">
            <a:avLst/>
          </a:prstGeom>
          <a:noFill/>
        </p:spPr>
        <p:txBody>
          <a:bodyPr wrap="square">
            <a:spAutoFit/>
          </a:bodyPr>
          <a:lstStyle/>
          <a:p>
            <a:r>
              <a:rPr lang="en-US" sz="1800" b="0" i="0" u="sng" strike="noStrike" dirty="0">
                <a:solidFill>
                  <a:srgbClr val="1155CC"/>
                </a:solidFill>
                <a:effectLst/>
                <a:latin typeface="Arial" panose="020B0604020202020204" pitchFamily="34" charset="0"/>
                <a:hlinkClick r:id="rId2"/>
              </a:rPr>
              <a:t>https://www.bbc.com/worklife/article/20210921-why-hard-work-alone-isnt-enough-to-get-ahead</a:t>
            </a:r>
            <a:endParaRPr lang="en-US" sz="1200" b="0" i="0" u="sng" strike="noStrike" dirty="0">
              <a:solidFill>
                <a:srgbClr val="1155CC"/>
              </a:solidFill>
              <a:effectLst/>
              <a:latin typeface="Arial" panose="020B0604020202020204" pitchFamily="34" charset="0"/>
            </a:endParaRPr>
          </a:p>
          <a:p>
            <a:endParaRPr lang="en-US" sz="900" b="0" i="0" u="sng" strike="noStrike" dirty="0">
              <a:solidFill>
                <a:srgbClr val="1155CC"/>
              </a:solidFill>
              <a:effectLst/>
              <a:latin typeface="Arial" panose="020B0604020202020204" pitchFamily="34" charset="0"/>
            </a:endParaRPr>
          </a:p>
          <a:p>
            <a:r>
              <a:rPr lang="en-US" sz="1800" b="0" i="0" u="sng" strike="noStrike" dirty="0">
                <a:solidFill>
                  <a:srgbClr val="1155CC"/>
                </a:solidFill>
                <a:effectLst/>
                <a:latin typeface="Arial" panose="020B0604020202020204" pitchFamily="34" charset="0"/>
                <a:hlinkClick r:id="rId3"/>
              </a:rPr>
              <a:t>https://ottawacitizen.com/news/national/defence-watch/military-leaders-saw-pandemic-as-unique-opportunity-to-test-propaganda-techniques-on-canadians-forces-report-says</a:t>
            </a:r>
            <a:endParaRPr lang="en-US" dirty="0"/>
          </a:p>
        </p:txBody>
      </p:sp>
      <p:pic>
        <p:nvPicPr>
          <p:cNvPr id="7" name="Picture 6" descr="Diagram&#10;&#10;Description automatically generated">
            <a:extLst>
              <a:ext uri="{FF2B5EF4-FFF2-40B4-BE49-F238E27FC236}">
                <a16:creationId xmlns:a16="http://schemas.microsoft.com/office/drawing/2014/main" id="{E349903E-A5C8-410E-812B-4D14CF57AAD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54003" y="3707680"/>
            <a:ext cx="6229350" cy="1781175"/>
          </a:xfrm>
          <a:prstGeom prst="rect">
            <a:avLst/>
          </a:prstGeom>
        </p:spPr>
      </p:pic>
    </p:spTree>
    <p:extLst>
      <p:ext uri="{BB962C8B-B14F-4D97-AF65-F5344CB8AC3E}">
        <p14:creationId xmlns:p14="http://schemas.microsoft.com/office/powerpoint/2010/main" val="27940473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196657-224E-485C-86C7-770F46AAACF1}"/>
              </a:ext>
            </a:extLst>
          </p:cNvPr>
          <p:cNvSpPr>
            <a:spLocks noGrp="1"/>
          </p:cNvSpPr>
          <p:nvPr>
            <p:ph type="title"/>
          </p:nvPr>
        </p:nvSpPr>
        <p:spPr/>
        <p:txBody>
          <a:bodyPr/>
          <a:lstStyle/>
          <a:p>
            <a:r>
              <a:rPr lang="en-CA" dirty="0"/>
              <a:t>The Joker Problem</a:t>
            </a:r>
            <a:endParaRPr lang="en-US" dirty="0"/>
          </a:p>
        </p:txBody>
      </p:sp>
      <p:sp>
        <p:nvSpPr>
          <p:cNvPr id="3" name="Content Placeholder 2">
            <a:extLst>
              <a:ext uri="{FF2B5EF4-FFF2-40B4-BE49-F238E27FC236}">
                <a16:creationId xmlns:a16="http://schemas.microsoft.com/office/drawing/2014/main" id="{3ECD1640-9AB1-4D92-A72A-2E7DE138CD55}"/>
              </a:ext>
            </a:extLst>
          </p:cNvPr>
          <p:cNvSpPr>
            <a:spLocks noGrp="1"/>
          </p:cNvSpPr>
          <p:nvPr>
            <p:ph idx="1"/>
          </p:nvPr>
        </p:nvSpPr>
        <p:spPr>
          <a:xfrm>
            <a:off x="4896090" y="1825625"/>
            <a:ext cx="6457709" cy="4351338"/>
          </a:xfrm>
        </p:spPr>
        <p:txBody>
          <a:bodyPr/>
          <a:lstStyle/>
          <a:p>
            <a:r>
              <a:rPr lang="en-US" dirty="0"/>
              <a:t>“Some men just want to watch the world burn.” (The Dark Knight, Nolan &amp; Nolan, 2008)</a:t>
            </a:r>
          </a:p>
          <a:p>
            <a:r>
              <a:rPr lang="en-US" dirty="0"/>
              <a:t>Byzantine Generals Problem</a:t>
            </a:r>
          </a:p>
        </p:txBody>
      </p:sp>
      <p:pic>
        <p:nvPicPr>
          <p:cNvPr id="5" name="Picture 4" descr="A picture containing person&#10;&#10;Description automatically generated">
            <a:extLst>
              <a:ext uri="{FF2B5EF4-FFF2-40B4-BE49-F238E27FC236}">
                <a16:creationId xmlns:a16="http://schemas.microsoft.com/office/drawing/2014/main" id="{2452D65E-8D5C-4D25-8F0E-A24A5E940AC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199" y="1825625"/>
            <a:ext cx="3990987" cy="2244930"/>
          </a:xfrm>
          <a:prstGeom prst="rect">
            <a:avLst/>
          </a:prstGeom>
        </p:spPr>
      </p:pic>
      <p:pic>
        <p:nvPicPr>
          <p:cNvPr id="1026" name="Picture 2" descr="This lecture is based on “The Byzantine Generals Problem,” a classic paper  by L. Lamport, R. Shostak, and M. Pease. It appea">
            <a:extLst>
              <a:ext uri="{FF2B5EF4-FFF2-40B4-BE49-F238E27FC236}">
                <a16:creationId xmlns:a16="http://schemas.microsoft.com/office/drawing/2014/main" id="{3FFFF316-1547-4C04-BA4A-509F1816170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3739" y="3611204"/>
            <a:ext cx="3440829" cy="257730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1357292B-9544-4787-A552-F114824F92A2}"/>
              </a:ext>
            </a:extLst>
          </p:cNvPr>
          <p:cNvSpPr txBox="1"/>
          <p:nvPr/>
        </p:nvSpPr>
        <p:spPr>
          <a:xfrm>
            <a:off x="8947230" y="4576688"/>
            <a:ext cx="2473473" cy="923330"/>
          </a:xfrm>
          <a:prstGeom prst="rect">
            <a:avLst/>
          </a:prstGeom>
          <a:noFill/>
        </p:spPr>
        <p:txBody>
          <a:bodyPr wrap="square">
            <a:spAutoFit/>
          </a:bodyPr>
          <a:lstStyle/>
          <a:p>
            <a:r>
              <a:rPr lang="en-US" dirty="0">
                <a:hlinkClick r:id="rId4"/>
              </a:rPr>
              <a:t>http://cs.brown.edu/courses/cs138/s17/lectures/19consen-notes.pdf</a:t>
            </a:r>
            <a:r>
              <a:rPr lang="en-US" dirty="0"/>
              <a:t> </a:t>
            </a:r>
          </a:p>
        </p:txBody>
      </p:sp>
    </p:spTree>
    <p:extLst>
      <p:ext uri="{BB962C8B-B14F-4D97-AF65-F5344CB8AC3E}">
        <p14:creationId xmlns:p14="http://schemas.microsoft.com/office/powerpoint/2010/main" val="22594406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377D31-62A6-4154-8AFE-96E16E16DEF1}"/>
              </a:ext>
            </a:extLst>
          </p:cNvPr>
          <p:cNvSpPr>
            <a:spLocks noGrp="1"/>
          </p:cNvSpPr>
          <p:nvPr>
            <p:ph type="title"/>
          </p:nvPr>
        </p:nvSpPr>
        <p:spPr/>
        <p:txBody>
          <a:bodyPr/>
          <a:lstStyle/>
          <a:p>
            <a:r>
              <a:rPr lang="en-CA" dirty="0"/>
              <a:t>Maybe Ethics is a Technical Problem</a:t>
            </a:r>
            <a:endParaRPr lang="en-US" dirty="0"/>
          </a:p>
        </p:txBody>
      </p:sp>
      <p:sp>
        <p:nvSpPr>
          <p:cNvPr id="3" name="Content Placeholder 2">
            <a:extLst>
              <a:ext uri="{FF2B5EF4-FFF2-40B4-BE49-F238E27FC236}">
                <a16:creationId xmlns:a16="http://schemas.microsoft.com/office/drawing/2014/main" id="{C507A308-C5B3-4C72-8944-A7932453B508}"/>
              </a:ext>
            </a:extLst>
          </p:cNvPr>
          <p:cNvSpPr>
            <a:spLocks noGrp="1"/>
          </p:cNvSpPr>
          <p:nvPr>
            <p:ph idx="1"/>
          </p:nvPr>
        </p:nvSpPr>
        <p:spPr/>
        <p:txBody>
          <a:bodyPr/>
          <a:lstStyle/>
          <a:p>
            <a:pPr marL="0" indent="0">
              <a:buNone/>
            </a:pPr>
            <a:r>
              <a:rPr lang="en-CA" dirty="0"/>
              <a:t>“</a:t>
            </a:r>
            <a:r>
              <a:rPr lang="en-US" dirty="0"/>
              <a:t>Competition has historically had a great impact on bringing the attention of the research community to a particular problem and in attracting new researchers to the areas.” (</a:t>
            </a:r>
            <a:r>
              <a:rPr lang="en-US" dirty="0" err="1"/>
              <a:t>deBruijn</a:t>
            </a:r>
            <a:r>
              <a:rPr lang="en-US" dirty="0"/>
              <a:t>, et.al., 2020)</a:t>
            </a:r>
          </a:p>
          <a:p>
            <a:pPr marL="0" indent="0">
              <a:buNone/>
            </a:pPr>
            <a:endParaRPr lang="en-US" dirty="0"/>
          </a:p>
        </p:txBody>
      </p:sp>
      <p:sp>
        <p:nvSpPr>
          <p:cNvPr id="5" name="TextBox 4">
            <a:extLst>
              <a:ext uri="{FF2B5EF4-FFF2-40B4-BE49-F238E27FC236}">
                <a16:creationId xmlns:a16="http://schemas.microsoft.com/office/drawing/2014/main" id="{3CC61E7B-396B-4C9B-96B2-3D0735918CF6}"/>
              </a:ext>
            </a:extLst>
          </p:cNvPr>
          <p:cNvSpPr txBox="1"/>
          <p:nvPr/>
        </p:nvSpPr>
        <p:spPr>
          <a:xfrm>
            <a:off x="4120586" y="5317954"/>
            <a:ext cx="7477247" cy="1392689"/>
          </a:xfrm>
          <a:prstGeom prst="rect">
            <a:avLst/>
          </a:prstGeom>
          <a:noFill/>
        </p:spPr>
        <p:txBody>
          <a:bodyPr wrap="square">
            <a:spAutoFit/>
          </a:bodyPr>
          <a:lstStyle/>
          <a:p>
            <a:pPr rtl="0">
              <a:spcBef>
                <a:spcPts val="0"/>
              </a:spcBef>
              <a:spcAft>
                <a:spcPts val="500"/>
              </a:spcAft>
            </a:pPr>
            <a:r>
              <a:rPr lang="en-US" sz="1800" b="0" i="0" u="none" strike="noStrike" dirty="0">
                <a:solidFill>
                  <a:srgbClr val="000000"/>
                </a:solidFill>
                <a:effectLst/>
                <a:latin typeface="Arial" panose="020B0604020202020204" pitchFamily="34" charset="0"/>
              </a:rPr>
              <a:t>​</a:t>
            </a:r>
            <a:r>
              <a:rPr lang="en-US" sz="1800" b="0" i="0" u="sng" strike="noStrike" dirty="0">
                <a:solidFill>
                  <a:srgbClr val="1155CC"/>
                </a:solidFill>
                <a:effectLst/>
                <a:latin typeface="Arial" panose="020B0604020202020204" pitchFamily="34" charset="0"/>
                <a:hlinkClick r:id="rId2"/>
              </a:rPr>
              <a:t>https://www.kaggle.com/c/gendered-pronoun-resolution</a:t>
            </a:r>
            <a:endParaRPr lang="en-US" dirty="0">
              <a:effectLst/>
            </a:endParaRPr>
          </a:p>
          <a:p>
            <a:pPr rtl="0">
              <a:spcBef>
                <a:spcPts val="0"/>
              </a:spcBef>
              <a:spcAft>
                <a:spcPts val="500"/>
              </a:spcAft>
            </a:pPr>
            <a:r>
              <a:rPr lang="en-US" sz="1800" b="0" i="0" u="none" strike="noStrike" dirty="0">
                <a:solidFill>
                  <a:srgbClr val="000000"/>
                </a:solidFill>
                <a:effectLst/>
                <a:latin typeface="Arial" panose="020B0604020202020204" pitchFamily="34" charset="0"/>
              </a:rPr>
              <a:t>​</a:t>
            </a:r>
            <a:r>
              <a:rPr lang="en-US" sz="1800" b="0" i="0" u="sng" strike="noStrike" dirty="0">
                <a:solidFill>
                  <a:srgbClr val="1155CC"/>
                </a:solidFill>
                <a:effectLst/>
                <a:latin typeface="Arial" panose="020B0604020202020204" pitchFamily="34" charset="0"/>
                <a:hlinkClick r:id="rId3"/>
              </a:rPr>
              <a:t>https://www.crowdai.org/challenges/adversarial-vision-challenge</a:t>
            </a:r>
            <a:endParaRPr lang="en-US" dirty="0">
              <a:effectLst/>
            </a:endParaRPr>
          </a:p>
          <a:p>
            <a:pPr rtl="0">
              <a:spcBef>
                <a:spcPts val="0"/>
              </a:spcBef>
              <a:spcAft>
                <a:spcPts val="500"/>
              </a:spcAft>
            </a:pPr>
            <a:r>
              <a:rPr lang="en-US" sz="1800" b="0" i="0" u="none" strike="noStrike" dirty="0">
                <a:solidFill>
                  <a:srgbClr val="000000"/>
                </a:solidFill>
                <a:effectLst/>
                <a:latin typeface="Arial" panose="020B0604020202020204" pitchFamily="34" charset="0"/>
              </a:rPr>
              <a:t>​</a:t>
            </a:r>
            <a:r>
              <a:rPr lang="en-US" sz="1800" b="0" i="0" u="sng" strike="noStrike" dirty="0">
                <a:solidFill>
                  <a:srgbClr val="1155CC"/>
                </a:solidFill>
                <a:effectLst/>
                <a:latin typeface="Arial" panose="020B0604020202020204" pitchFamily="34" charset="0"/>
                <a:hlinkClick r:id="rId4"/>
              </a:rPr>
              <a:t>https://www.kaggle.com/c/inclusive-images-challenge/</a:t>
            </a:r>
            <a:endParaRPr lang="en-US" dirty="0">
              <a:effectLst/>
            </a:endParaRPr>
          </a:p>
          <a:p>
            <a:pPr rtl="0">
              <a:spcBef>
                <a:spcPts val="0"/>
              </a:spcBef>
              <a:spcAft>
                <a:spcPts val="500"/>
              </a:spcAft>
            </a:pPr>
            <a:r>
              <a:rPr lang="en-US" sz="1800" b="0" i="0" u="sng" strike="noStrike" dirty="0">
                <a:solidFill>
                  <a:srgbClr val="1155CC"/>
                </a:solidFill>
                <a:effectLst/>
                <a:latin typeface="Arial" panose="020B0604020202020204" pitchFamily="34" charset="0"/>
                <a:hlinkClick r:id="rId5"/>
              </a:rPr>
              <a:t>https://competitions.codalab.org/competitions/17751</a:t>
            </a:r>
            <a:r>
              <a:rPr lang="en-US" sz="1800" b="0" i="0" u="none" strike="noStrike" dirty="0">
                <a:solidFill>
                  <a:srgbClr val="000000"/>
                </a:solidFill>
                <a:effectLst/>
                <a:latin typeface="Arial" panose="020B0604020202020204" pitchFamily="34" charset="0"/>
              </a:rPr>
              <a:t> </a:t>
            </a:r>
            <a:endParaRPr lang="en-US" dirty="0">
              <a:effectLst/>
            </a:endParaRPr>
          </a:p>
        </p:txBody>
      </p:sp>
      <p:pic>
        <p:nvPicPr>
          <p:cNvPr id="7" name="Picture 6">
            <a:extLst>
              <a:ext uri="{FF2B5EF4-FFF2-40B4-BE49-F238E27FC236}">
                <a16:creationId xmlns:a16="http://schemas.microsoft.com/office/drawing/2014/main" id="{2DC5EB9F-0398-45ED-8F4B-48F6CD688976}"/>
              </a:ext>
            </a:extLst>
          </p:cNvPr>
          <p:cNvPicPr>
            <a:picLocks noChangeAspect="1"/>
          </p:cNvPicPr>
          <p:nvPr/>
        </p:nvPicPr>
        <p:blipFill>
          <a:blip r:embed="rId6"/>
          <a:stretch>
            <a:fillRect/>
          </a:stretch>
        </p:blipFill>
        <p:spPr>
          <a:xfrm>
            <a:off x="1877028" y="3070184"/>
            <a:ext cx="6308995" cy="2247770"/>
          </a:xfrm>
          <a:prstGeom prst="rect">
            <a:avLst/>
          </a:prstGeom>
        </p:spPr>
      </p:pic>
    </p:spTree>
    <p:extLst>
      <p:ext uri="{BB962C8B-B14F-4D97-AF65-F5344CB8AC3E}">
        <p14:creationId xmlns:p14="http://schemas.microsoft.com/office/powerpoint/2010/main" val="21929616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F04C43-84B7-4A3B-8D56-01ADEDE24E27}"/>
              </a:ext>
            </a:extLst>
          </p:cNvPr>
          <p:cNvSpPr>
            <a:spLocks noGrp="1"/>
          </p:cNvSpPr>
          <p:nvPr>
            <p:ph type="title"/>
          </p:nvPr>
        </p:nvSpPr>
        <p:spPr/>
        <p:txBody>
          <a:bodyPr/>
          <a:lstStyle/>
          <a:p>
            <a:r>
              <a:rPr lang="en-US" dirty="0"/>
              <a:t>Or a Commercial Market Waiting to Develop?</a:t>
            </a:r>
          </a:p>
        </p:txBody>
      </p:sp>
      <p:sp>
        <p:nvSpPr>
          <p:cNvPr id="3" name="Content Placeholder 2">
            <a:extLst>
              <a:ext uri="{FF2B5EF4-FFF2-40B4-BE49-F238E27FC236}">
                <a16:creationId xmlns:a16="http://schemas.microsoft.com/office/drawing/2014/main" id="{56788C6C-B3EF-496A-88DB-D29C2F12ECB8}"/>
              </a:ext>
            </a:extLst>
          </p:cNvPr>
          <p:cNvSpPr>
            <a:spLocks noGrp="1"/>
          </p:cNvSpPr>
          <p:nvPr>
            <p:ph idx="1"/>
          </p:nvPr>
        </p:nvSpPr>
        <p:spPr>
          <a:xfrm>
            <a:off x="6637659" y="1825625"/>
            <a:ext cx="4716141" cy="4351338"/>
          </a:xfrm>
        </p:spPr>
        <p:txBody>
          <a:bodyPr/>
          <a:lstStyle/>
          <a:p>
            <a:pPr marL="0" indent="0">
              <a:buNone/>
            </a:pPr>
            <a:r>
              <a:rPr lang="en-CA" dirty="0"/>
              <a:t>E.g. “</a:t>
            </a:r>
            <a:r>
              <a:rPr lang="en-US" dirty="0"/>
              <a:t>​Caryn Tan, Digital Strategy Consultant from Accenture, demonstrated the Accenture Fairness Tool, which enables a user to identify and fix some of the problems that result in unfair outcomes by </a:t>
            </a:r>
            <a:r>
              <a:rPr lang="en-US" dirty="0" err="1"/>
              <a:t>analysing</a:t>
            </a:r>
            <a:r>
              <a:rPr lang="en-US" dirty="0"/>
              <a:t> both training data and models.” (</a:t>
            </a:r>
            <a:r>
              <a:rPr lang="en-US" dirty="0" err="1"/>
              <a:t>deBruijn</a:t>
            </a:r>
            <a:r>
              <a:rPr lang="en-US" dirty="0"/>
              <a:t>, et.al., 2020)</a:t>
            </a:r>
          </a:p>
        </p:txBody>
      </p:sp>
      <p:pic>
        <p:nvPicPr>
          <p:cNvPr id="5" name="Picture 4">
            <a:extLst>
              <a:ext uri="{FF2B5EF4-FFF2-40B4-BE49-F238E27FC236}">
                <a16:creationId xmlns:a16="http://schemas.microsoft.com/office/drawing/2014/main" id="{808F6357-92E5-4DB4-8A0D-2A37DFE28CE7}"/>
              </a:ext>
            </a:extLst>
          </p:cNvPr>
          <p:cNvPicPr>
            <a:picLocks noChangeAspect="1"/>
          </p:cNvPicPr>
          <p:nvPr/>
        </p:nvPicPr>
        <p:blipFill>
          <a:blip r:embed="rId2"/>
          <a:stretch>
            <a:fillRect/>
          </a:stretch>
        </p:blipFill>
        <p:spPr>
          <a:xfrm>
            <a:off x="569387" y="1690688"/>
            <a:ext cx="6068272" cy="3172268"/>
          </a:xfrm>
          <a:prstGeom prst="rect">
            <a:avLst/>
          </a:prstGeom>
        </p:spPr>
      </p:pic>
      <p:sp>
        <p:nvSpPr>
          <p:cNvPr id="7" name="TextBox 6">
            <a:extLst>
              <a:ext uri="{FF2B5EF4-FFF2-40B4-BE49-F238E27FC236}">
                <a16:creationId xmlns:a16="http://schemas.microsoft.com/office/drawing/2014/main" id="{FFF4574D-7DDA-423D-AD94-682745CCE6F2}"/>
              </a:ext>
            </a:extLst>
          </p:cNvPr>
          <p:cNvSpPr txBox="1"/>
          <p:nvPr/>
        </p:nvSpPr>
        <p:spPr>
          <a:xfrm>
            <a:off x="838200" y="5629116"/>
            <a:ext cx="4428017" cy="646331"/>
          </a:xfrm>
          <a:prstGeom prst="rect">
            <a:avLst/>
          </a:prstGeom>
          <a:noFill/>
        </p:spPr>
        <p:txBody>
          <a:bodyPr wrap="square">
            <a:spAutoFit/>
          </a:bodyPr>
          <a:lstStyle/>
          <a:p>
            <a:r>
              <a:rPr lang="en-US" dirty="0">
                <a:hlinkClick r:id="rId3"/>
              </a:rPr>
              <a:t>https://www.accenture.com/us-en/blogs/blogs-rebooting-responsibility</a:t>
            </a:r>
            <a:r>
              <a:rPr lang="en-US" dirty="0"/>
              <a:t> </a:t>
            </a:r>
          </a:p>
        </p:txBody>
      </p:sp>
    </p:spTree>
    <p:extLst>
      <p:ext uri="{BB962C8B-B14F-4D97-AF65-F5344CB8AC3E}">
        <p14:creationId xmlns:p14="http://schemas.microsoft.com/office/powerpoint/2010/main" val="3719811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524251-33F3-4B61-8DEE-9C99A9E7B68B}"/>
              </a:ext>
            </a:extLst>
          </p:cNvPr>
          <p:cNvSpPr>
            <a:spLocks noGrp="1"/>
          </p:cNvSpPr>
          <p:nvPr>
            <p:ph type="title"/>
          </p:nvPr>
        </p:nvSpPr>
        <p:spPr/>
        <p:txBody>
          <a:bodyPr/>
          <a:lstStyle/>
          <a:p>
            <a:r>
              <a:rPr lang="en-CA" dirty="0"/>
              <a:t>Complexity</a:t>
            </a:r>
            <a:endParaRPr lang="en-US" dirty="0"/>
          </a:p>
        </p:txBody>
      </p:sp>
      <p:sp>
        <p:nvSpPr>
          <p:cNvPr id="3" name="Content Placeholder 2">
            <a:extLst>
              <a:ext uri="{FF2B5EF4-FFF2-40B4-BE49-F238E27FC236}">
                <a16:creationId xmlns:a16="http://schemas.microsoft.com/office/drawing/2014/main" id="{73DE51E5-7A01-4F9A-A410-2880449421B6}"/>
              </a:ext>
            </a:extLst>
          </p:cNvPr>
          <p:cNvSpPr>
            <a:spLocks noGrp="1"/>
          </p:cNvSpPr>
          <p:nvPr>
            <p:ph idx="1"/>
          </p:nvPr>
        </p:nvSpPr>
        <p:spPr/>
        <p:txBody>
          <a:bodyPr/>
          <a:lstStyle/>
          <a:p>
            <a:r>
              <a:rPr lang="en-CA" dirty="0"/>
              <a:t>“</a:t>
            </a:r>
            <a:r>
              <a:rPr lang="en-US" dirty="0"/>
              <a:t>In the cry ‘We don’t know how machine learning works!’ we hear that these models do indeed work”</a:t>
            </a:r>
          </a:p>
          <a:p>
            <a:r>
              <a:rPr lang="en-US" dirty="0"/>
              <a:t>“MLMs work because they’re better at </a:t>
            </a:r>
            <a:r>
              <a:rPr lang="en-US" i="1" dirty="0"/>
              <a:t>reading the world</a:t>
            </a:r>
            <a:r>
              <a:rPr lang="en-US" dirty="0"/>
              <a:t> than we are”</a:t>
            </a:r>
          </a:p>
          <a:p>
            <a:r>
              <a:rPr lang="en-US" dirty="0"/>
              <a:t>“Our encounter with MLMs doesn’t deny that there are </a:t>
            </a:r>
            <a:r>
              <a:rPr lang="en-US" dirty="0" err="1"/>
              <a:t>generalisations</a:t>
            </a:r>
            <a:r>
              <a:rPr lang="en-US" dirty="0"/>
              <a:t>, laws or principles. It denies that they are </a:t>
            </a:r>
            <a:r>
              <a:rPr lang="en-US" i="1" dirty="0"/>
              <a:t>sufficient</a:t>
            </a:r>
            <a:r>
              <a:rPr lang="en-US" dirty="0"/>
              <a:t> for understanding what happens in a universe as complex as ours.”</a:t>
            </a:r>
          </a:p>
        </p:txBody>
      </p:sp>
      <p:sp>
        <p:nvSpPr>
          <p:cNvPr id="5" name="TextBox 4">
            <a:extLst>
              <a:ext uri="{FF2B5EF4-FFF2-40B4-BE49-F238E27FC236}">
                <a16:creationId xmlns:a16="http://schemas.microsoft.com/office/drawing/2014/main" id="{B75081C6-1826-45E7-A2E4-CB7912124FB9}"/>
              </a:ext>
            </a:extLst>
          </p:cNvPr>
          <p:cNvSpPr txBox="1"/>
          <p:nvPr/>
        </p:nvSpPr>
        <p:spPr>
          <a:xfrm>
            <a:off x="740779" y="5988734"/>
            <a:ext cx="7511970" cy="646331"/>
          </a:xfrm>
          <a:prstGeom prst="rect">
            <a:avLst/>
          </a:prstGeom>
          <a:noFill/>
        </p:spPr>
        <p:txBody>
          <a:bodyPr wrap="square">
            <a:spAutoFit/>
          </a:bodyPr>
          <a:lstStyle/>
          <a:p>
            <a:r>
              <a:rPr lang="en-US" dirty="0"/>
              <a:t>David Weinberger - </a:t>
            </a:r>
            <a:r>
              <a:rPr lang="en-US" dirty="0">
                <a:hlinkClick r:id="rId2"/>
              </a:rPr>
              <a:t>https://aeon.co/essays/our-world-is-a-black-box-predictable-but-not-understandable</a:t>
            </a:r>
            <a:r>
              <a:rPr lang="en-US" dirty="0"/>
              <a:t> </a:t>
            </a:r>
          </a:p>
        </p:txBody>
      </p:sp>
      <p:pic>
        <p:nvPicPr>
          <p:cNvPr id="7" name="Picture 6">
            <a:extLst>
              <a:ext uri="{FF2B5EF4-FFF2-40B4-BE49-F238E27FC236}">
                <a16:creationId xmlns:a16="http://schemas.microsoft.com/office/drawing/2014/main" id="{B736F3CA-8A52-475D-965E-A99A6F98E878}"/>
              </a:ext>
            </a:extLst>
          </p:cNvPr>
          <p:cNvPicPr>
            <a:picLocks noChangeAspect="1"/>
          </p:cNvPicPr>
          <p:nvPr/>
        </p:nvPicPr>
        <p:blipFill>
          <a:blip r:embed="rId3"/>
          <a:stretch>
            <a:fillRect/>
          </a:stretch>
        </p:blipFill>
        <p:spPr>
          <a:xfrm>
            <a:off x="3282205" y="5013562"/>
            <a:ext cx="5210902" cy="762106"/>
          </a:xfrm>
          <a:prstGeom prst="rect">
            <a:avLst/>
          </a:prstGeom>
        </p:spPr>
      </p:pic>
    </p:spTree>
    <p:extLst>
      <p:ext uri="{BB962C8B-B14F-4D97-AF65-F5344CB8AC3E}">
        <p14:creationId xmlns:p14="http://schemas.microsoft.com/office/powerpoint/2010/main" val="16197399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A3AEE2-4EA6-4EE5-A3E3-1F82379F2AC4}"/>
              </a:ext>
            </a:extLst>
          </p:cNvPr>
          <p:cNvSpPr>
            <a:spLocks noGrp="1"/>
          </p:cNvSpPr>
          <p:nvPr>
            <p:ph type="title"/>
          </p:nvPr>
        </p:nvSpPr>
        <p:spPr/>
        <p:txBody>
          <a:bodyPr/>
          <a:lstStyle/>
          <a:p>
            <a:r>
              <a:rPr lang="en-CA" dirty="0"/>
              <a:t>Simple Universal Solutions</a:t>
            </a:r>
            <a:endParaRPr lang="en-US" dirty="0"/>
          </a:p>
        </p:txBody>
      </p:sp>
      <p:sp>
        <p:nvSpPr>
          <p:cNvPr id="3" name="Content Placeholder 2">
            <a:extLst>
              <a:ext uri="{FF2B5EF4-FFF2-40B4-BE49-F238E27FC236}">
                <a16:creationId xmlns:a16="http://schemas.microsoft.com/office/drawing/2014/main" id="{F72A1421-F6D7-499F-AEF3-A78F3E87E072}"/>
              </a:ext>
            </a:extLst>
          </p:cNvPr>
          <p:cNvSpPr>
            <a:spLocks noGrp="1"/>
          </p:cNvSpPr>
          <p:nvPr>
            <p:ph idx="1"/>
          </p:nvPr>
        </p:nvSpPr>
        <p:spPr>
          <a:xfrm>
            <a:off x="838201" y="1825625"/>
            <a:ext cx="6685344" cy="4351338"/>
          </a:xfrm>
        </p:spPr>
        <p:txBody>
          <a:bodyPr/>
          <a:lstStyle/>
          <a:p>
            <a:pPr marL="0" indent="0">
              <a:buNone/>
            </a:pPr>
            <a:r>
              <a:rPr lang="en-US" dirty="0"/>
              <a:t>Simple universal principles are not sufficient to address complex problems. </a:t>
            </a:r>
          </a:p>
          <a:p>
            <a:pPr lvl="1"/>
            <a:r>
              <a:rPr lang="en-US" dirty="0"/>
              <a:t>As Jones (2011) writes, “Implementation must deal with interdependent problems, navigating nonlinear and often unpredictable change processes, involving a diverse range of stakeholders.” </a:t>
            </a:r>
          </a:p>
          <a:p>
            <a:pPr lvl="2"/>
            <a:r>
              <a:rPr lang="en-US" sz="1800" b="0" i="0" u="none" strike="noStrike" dirty="0">
                <a:solidFill>
                  <a:srgbClr val="000000"/>
                </a:solidFill>
                <a:effectLst/>
                <a:latin typeface="Arial" panose="020B0604020202020204" pitchFamily="34" charset="0"/>
              </a:rPr>
              <a:t>“the capacities to tackle complex problems are often distributed among actors.” </a:t>
            </a:r>
          </a:p>
          <a:p>
            <a:pPr lvl="2"/>
            <a:r>
              <a:rPr lang="en-US" sz="1800" b="0" i="0" u="none" strike="noStrike" dirty="0">
                <a:solidFill>
                  <a:srgbClr val="000000"/>
                </a:solidFill>
                <a:effectLst/>
                <a:latin typeface="Arial" panose="020B0604020202020204" pitchFamily="34" charset="0"/>
              </a:rPr>
              <a:t>“the outcomes of complex systems are unpredictable.”</a:t>
            </a:r>
          </a:p>
          <a:p>
            <a:pPr lvl="2"/>
            <a:r>
              <a:rPr lang="en-US" dirty="0"/>
              <a:t>“</a:t>
            </a:r>
            <a:r>
              <a:rPr lang="en-US" sz="1800" b="0" i="0" u="none" strike="noStrike" dirty="0">
                <a:solidFill>
                  <a:srgbClr val="000000"/>
                </a:solidFill>
                <a:effectLst/>
                <a:latin typeface="Arial" panose="020B0604020202020204" pitchFamily="34" charset="0"/>
              </a:rPr>
              <a:t>complex problems often involve conflicting goals.”</a:t>
            </a:r>
            <a:endParaRPr lang="en-US" dirty="0"/>
          </a:p>
          <a:p>
            <a:endParaRPr lang="en-US" dirty="0"/>
          </a:p>
        </p:txBody>
      </p:sp>
      <p:pic>
        <p:nvPicPr>
          <p:cNvPr id="5" name="Picture 4" descr="Diagram&#10;&#10;Description automatically generated">
            <a:extLst>
              <a:ext uri="{FF2B5EF4-FFF2-40B4-BE49-F238E27FC236}">
                <a16:creationId xmlns:a16="http://schemas.microsoft.com/office/drawing/2014/main" id="{CB637CA1-DD0E-4EDD-86F1-1F6728C9E70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23545" y="1825625"/>
            <a:ext cx="7095251" cy="4029485"/>
          </a:xfrm>
          <a:prstGeom prst="rect">
            <a:avLst/>
          </a:prstGeom>
        </p:spPr>
      </p:pic>
      <p:sp>
        <p:nvSpPr>
          <p:cNvPr id="7" name="TextBox 6">
            <a:extLst>
              <a:ext uri="{FF2B5EF4-FFF2-40B4-BE49-F238E27FC236}">
                <a16:creationId xmlns:a16="http://schemas.microsoft.com/office/drawing/2014/main" id="{8DFCA839-B97D-4AA2-86CA-597FEEA42200}"/>
              </a:ext>
            </a:extLst>
          </p:cNvPr>
          <p:cNvSpPr txBox="1"/>
          <p:nvPr/>
        </p:nvSpPr>
        <p:spPr>
          <a:xfrm>
            <a:off x="7310970" y="6123543"/>
            <a:ext cx="7307826" cy="369332"/>
          </a:xfrm>
          <a:prstGeom prst="rect">
            <a:avLst/>
          </a:prstGeom>
          <a:noFill/>
        </p:spPr>
        <p:txBody>
          <a:bodyPr wrap="square">
            <a:spAutoFit/>
          </a:bodyPr>
          <a:lstStyle/>
          <a:p>
            <a:r>
              <a:rPr lang="en-US" dirty="0">
                <a:hlinkClick r:id="rId3"/>
              </a:rPr>
              <a:t>https://blog.doist.com/complexity-bias-comic/</a:t>
            </a:r>
            <a:r>
              <a:rPr lang="en-US" dirty="0"/>
              <a:t> </a:t>
            </a:r>
          </a:p>
        </p:txBody>
      </p:sp>
    </p:spTree>
    <p:extLst>
      <p:ext uri="{BB962C8B-B14F-4D97-AF65-F5344CB8AC3E}">
        <p14:creationId xmlns:p14="http://schemas.microsoft.com/office/powerpoint/2010/main" val="29436846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829FB6-CA8D-489B-96D4-6BA2417B5701}"/>
              </a:ext>
            </a:extLst>
          </p:cNvPr>
          <p:cNvSpPr>
            <a:spLocks noGrp="1"/>
          </p:cNvSpPr>
          <p:nvPr>
            <p:ph type="title"/>
          </p:nvPr>
        </p:nvSpPr>
        <p:spPr/>
        <p:txBody>
          <a:bodyPr/>
          <a:lstStyle/>
          <a:p>
            <a:r>
              <a:rPr lang="en-CA" dirty="0"/>
              <a:t>The End of Ethics</a:t>
            </a:r>
            <a:endParaRPr lang="en-US" dirty="0"/>
          </a:p>
        </p:txBody>
      </p:sp>
      <p:sp>
        <p:nvSpPr>
          <p:cNvPr id="3" name="Content Placeholder 2">
            <a:extLst>
              <a:ext uri="{FF2B5EF4-FFF2-40B4-BE49-F238E27FC236}">
                <a16:creationId xmlns:a16="http://schemas.microsoft.com/office/drawing/2014/main" id="{060140B1-F8D5-4B08-9F05-9007A5541202}"/>
              </a:ext>
            </a:extLst>
          </p:cNvPr>
          <p:cNvSpPr>
            <a:spLocks noGrp="1"/>
          </p:cNvSpPr>
          <p:nvPr>
            <p:ph idx="1"/>
          </p:nvPr>
        </p:nvSpPr>
        <p:spPr/>
        <p:txBody>
          <a:bodyPr/>
          <a:lstStyle/>
          <a:p>
            <a:pPr marL="0" indent="0">
              <a:buNone/>
            </a:pPr>
            <a:r>
              <a:rPr lang="en-US" dirty="0"/>
              <a:t>Ethics are not abstract. Though we can derive universal principles based on abstract values or calculations, we shouldn’t.</a:t>
            </a:r>
          </a:p>
          <a:p>
            <a:pPr marL="0" indent="0">
              <a:buNone/>
            </a:pPr>
            <a:r>
              <a:rPr lang="en-US" dirty="0"/>
              <a:t>“The only real weapon against the fearful vision of a cold </a:t>
            </a:r>
            <a:r>
              <a:rPr lang="en-US" dirty="0" err="1"/>
              <a:t>siber</a:t>
            </a:r>
            <a:r>
              <a:rPr lang="en-US" dirty="0"/>
              <a:t>-Cyberia is joy. Appreciation of the space gives the surfer his bearings and balance in Cyberia.” (Rushkoff, 1994:180-182).</a:t>
            </a:r>
          </a:p>
          <a:p>
            <a:pPr marL="0" indent="0">
              <a:buNone/>
            </a:pPr>
            <a:endParaRPr lang="en-US" dirty="0"/>
          </a:p>
        </p:txBody>
      </p:sp>
      <p:pic>
        <p:nvPicPr>
          <p:cNvPr id="5" name="Picture 4">
            <a:extLst>
              <a:ext uri="{FF2B5EF4-FFF2-40B4-BE49-F238E27FC236}">
                <a16:creationId xmlns:a16="http://schemas.microsoft.com/office/drawing/2014/main" id="{D61B7F3F-885D-4417-BAD2-79FDA8D5938A}"/>
              </a:ext>
            </a:extLst>
          </p:cNvPr>
          <p:cNvPicPr>
            <a:picLocks noChangeAspect="1"/>
          </p:cNvPicPr>
          <p:nvPr/>
        </p:nvPicPr>
        <p:blipFill>
          <a:blip r:embed="rId2"/>
          <a:stretch>
            <a:fillRect/>
          </a:stretch>
        </p:blipFill>
        <p:spPr>
          <a:xfrm>
            <a:off x="941439" y="4173239"/>
            <a:ext cx="9393706" cy="2319636"/>
          </a:xfrm>
          <a:prstGeom prst="rect">
            <a:avLst/>
          </a:prstGeom>
        </p:spPr>
      </p:pic>
    </p:spTree>
    <p:extLst>
      <p:ext uri="{BB962C8B-B14F-4D97-AF65-F5344CB8AC3E}">
        <p14:creationId xmlns:p14="http://schemas.microsoft.com/office/powerpoint/2010/main" val="40595297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5C6DD8-8976-4B64-8534-D720166FF49F}"/>
              </a:ext>
            </a:extLst>
          </p:cNvPr>
          <p:cNvSpPr>
            <a:spLocks noGrp="1"/>
          </p:cNvSpPr>
          <p:nvPr>
            <p:ph type="title"/>
          </p:nvPr>
        </p:nvSpPr>
        <p:spPr/>
        <p:txBody>
          <a:bodyPr/>
          <a:lstStyle/>
          <a:p>
            <a:r>
              <a:rPr lang="en-CA" dirty="0"/>
              <a:t>The End of Ethics</a:t>
            </a:r>
            <a:endParaRPr lang="en-US" dirty="0"/>
          </a:p>
        </p:txBody>
      </p:sp>
      <p:sp>
        <p:nvSpPr>
          <p:cNvPr id="3" name="Content Placeholder 2">
            <a:extLst>
              <a:ext uri="{FF2B5EF4-FFF2-40B4-BE49-F238E27FC236}">
                <a16:creationId xmlns:a16="http://schemas.microsoft.com/office/drawing/2014/main" id="{0F22777D-AA62-42E2-8489-E2E58406F7CB}"/>
              </a:ext>
            </a:extLst>
          </p:cNvPr>
          <p:cNvSpPr>
            <a:spLocks noGrp="1"/>
          </p:cNvSpPr>
          <p:nvPr>
            <p:ph idx="1"/>
          </p:nvPr>
        </p:nvSpPr>
        <p:spPr>
          <a:xfrm>
            <a:off x="838200" y="1825625"/>
            <a:ext cx="4185213" cy="4351338"/>
          </a:xfrm>
        </p:spPr>
        <p:txBody>
          <a:bodyPr/>
          <a:lstStyle/>
          <a:p>
            <a:r>
              <a:rPr lang="en-CA" dirty="0"/>
              <a:t>What is the goal or objective of ethics?</a:t>
            </a:r>
          </a:p>
          <a:p>
            <a:r>
              <a:rPr lang="en-CA" dirty="0"/>
              <a:t>How or why do we conclude our discussion of ethics?</a:t>
            </a:r>
            <a:endParaRPr lang="en-US" dirty="0"/>
          </a:p>
        </p:txBody>
      </p:sp>
      <p:pic>
        <p:nvPicPr>
          <p:cNvPr id="5" name="Picture 4" descr="A picture containing text, painting&#10;&#10;Description automatically generated">
            <a:extLst>
              <a:ext uri="{FF2B5EF4-FFF2-40B4-BE49-F238E27FC236}">
                <a16:creationId xmlns:a16="http://schemas.microsoft.com/office/drawing/2014/main" id="{C2C3638B-994E-4BF8-88D4-D04B5EE91D6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63471" y="1825625"/>
            <a:ext cx="4553923" cy="4584282"/>
          </a:xfrm>
          <a:prstGeom prst="rect">
            <a:avLst/>
          </a:prstGeom>
        </p:spPr>
      </p:pic>
      <p:sp>
        <p:nvSpPr>
          <p:cNvPr id="7" name="TextBox 6">
            <a:extLst>
              <a:ext uri="{FF2B5EF4-FFF2-40B4-BE49-F238E27FC236}">
                <a16:creationId xmlns:a16="http://schemas.microsoft.com/office/drawing/2014/main" id="{31703F86-AE36-412F-8338-5240D6DFBDD9}"/>
              </a:ext>
            </a:extLst>
          </p:cNvPr>
          <p:cNvSpPr txBox="1"/>
          <p:nvPr/>
        </p:nvSpPr>
        <p:spPr>
          <a:xfrm>
            <a:off x="838200" y="5715298"/>
            <a:ext cx="5257800" cy="923330"/>
          </a:xfrm>
          <a:prstGeom prst="rect">
            <a:avLst/>
          </a:prstGeom>
          <a:noFill/>
        </p:spPr>
        <p:txBody>
          <a:bodyPr wrap="square">
            <a:spAutoFit/>
          </a:bodyPr>
          <a:lstStyle/>
          <a:p>
            <a:r>
              <a:rPr lang="en-US" dirty="0">
                <a:hlinkClick r:id="rId3"/>
              </a:rPr>
              <a:t>https://en.wikipedia.org/wiki/Morality</a:t>
            </a:r>
            <a:endParaRPr lang="en-US" dirty="0"/>
          </a:p>
          <a:p>
            <a:r>
              <a:rPr lang="en-US" dirty="0"/>
              <a:t>Title image: </a:t>
            </a:r>
            <a:r>
              <a:rPr lang="en-US" dirty="0">
                <a:hlinkClick r:id="rId4"/>
              </a:rPr>
              <a:t>https://aeon.co/essays/our-world-is-a-black-box-predictable-but-not-understandable</a:t>
            </a:r>
            <a:r>
              <a:rPr lang="en-US" dirty="0"/>
              <a:t>  </a:t>
            </a:r>
          </a:p>
        </p:txBody>
      </p:sp>
    </p:spTree>
    <p:extLst>
      <p:ext uri="{BB962C8B-B14F-4D97-AF65-F5344CB8AC3E}">
        <p14:creationId xmlns:p14="http://schemas.microsoft.com/office/powerpoint/2010/main" val="36553915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AD2AF7-3D1D-4E59-8F52-146135DD33EC}"/>
              </a:ext>
            </a:extLst>
          </p:cNvPr>
          <p:cNvSpPr>
            <a:spLocks noGrp="1"/>
          </p:cNvSpPr>
          <p:nvPr>
            <p:ph type="title"/>
          </p:nvPr>
        </p:nvSpPr>
        <p:spPr/>
        <p:txBody>
          <a:bodyPr/>
          <a:lstStyle/>
          <a:p>
            <a:r>
              <a:rPr lang="en-CA" dirty="0"/>
              <a:t>One Ethics to Rule them All?</a:t>
            </a:r>
            <a:endParaRPr lang="en-US" dirty="0"/>
          </a:p>
        </p:txBody>
      </p:sp>
      <p:sp>
        <p:nvSpPr>
          <p:cNvPr id="3" name="Content Placeholder 2">
            <a:extLst>
              <a:ext uri="{FF2B5EF4-FFF2-40B4-BE49-F238E27FC236}">
                <a16:creationId xmlns:a16="http://schemas.microsoft.com/office/drawing/2014/main" id="{0924CDBE-76AF-4176-8219-3BAE6CB592A2}"/>
              </a:ext>
            </a:extLst>
          </p:cNvPr>
          <p:cNvSpPr>
            <a:spLocks noGrp="1"/>
          </p:cNvSpPr>
          <p:nvPr>
            <p:ph idx="1"/>
          </p:nvPr>
        </p:nvSpPr>
        <p:spPr>
          <a:xfrm>
            <a:off x="4268546" y="1825625"/>
            <a:ext cx="7085253" cy="4351338"/>
          </a:xfrm>
        </p:spPr>
        <p:txBody>
          <a:bodyPr/>
          <a:lstStyle/>
          <a:p>
            <a:pPr marL="0" indent="0">
              <a:buNone/>
            </a:pPr>
            <a:r>
              <a:rPr lang="en-US" dirty="0"/>
              <a:t>“Universalist arguments apply across lines of social and economic class, but their generality is not well suited to combating unequal and particular harms. Members of our most disadvantaged communities have long asserted that they fall under heavier and more hostile scrutiny, and empirical research supports them.” (Gellman and Adler-Bell, 2017 )</a:t>
            </a:r>
          </a:p>
          <a:p>
            <a:endParaRPr lang="en-US" dirty="0"/>
          </a:p>
        </p:txBody>
      </p:sp>
      <p:pic>
        <p:nvPicPr>
          <p:cNvPr id="5" name="Picture 4">
            <a:extLst>
              <a:ext uri="{FF2B5EF4-FFF2-40B4-BE49-F238E27FC236}">
                <a16:creationId xmlns:a16="http://schemas.microsoft.com/office/drawing/2014/main" id="{94AB2568-A6A0-4FAE-9A3B-C60167378DB2}"/>
              </a:ext>
            </a:extLst>
          </p:cNvPr>
          <p:cNvPicPr>
            <a:picLocks noChangeAspect="1"/>
          </p:cNvPicPr>
          <p:nvPr/>
        </p:nvPicPr>
        <p:blipFill>
          <a:blip r:embed="rId2"/>
          <a:stretch>
            <a:fillRect/>
          </a:stretch>
        </p:blipFill>
        <p:spPr>
          <a:xfrm>
            <a:off x="838200" y="1290199"/>
            <a:ext cx="3430346" cy="4886764"/>
          </a:xfrm>
          <a:prstGeom prst="rect">
            <a:avLst/>
          </a:prstGeom>
        </p:spPr>
      </p:pic>
      <p:sp>
        <p:nvSpPr>
          <p:cNvPr id="7" name="TextBox 6">
            <a:extLst>
              <a:ext uri="{FF2B5EF4-FFF2-40B4-BE49-F238E27FC236}">
                <a16:creationId xmlns:a16="http://schemas.microsoft.com/office/drawing/2014/main" id="{5A9C48F6-32D6-400A-BBE1-D5644CC32F4D}"/>
              </a:ext>
            </a:extLst>
          </p:cNvPr>
          <p:cNvSpPr txBox="1"/>
          <p:nvPr/>
        </p:nvSpPr>
        <p:spPr>
          <a:xfrm>
            <a:off x="4268546" y="5388570"/>
            <a:ext cx="5015525" cy="923330"/>
          </a:xfrm>
          <a:prstGeom prst="rect">
            <a:avLst/>
          </a:prstGeom>
          <a:noFill/>
        </p:spPr>
        <p:txBody>
          <a:bodyPr wrap="square">
            <a:spAutoFit/>
          </a:bodyPr>
          <a:lstStyle/>
          <a:p>
            <a:r>
              <a:rPr lang="en-US" dirty="0">
                <a:hlinkClick r:id="rId3"/>
              </a:rPr>
              <a:t>https://oxfamilibrary.openrepository.com/bitstream/handle/10546/621149/bp-the-inequality-virus-250121-en.pdf</a:t>
            </a:r>
            <a:r>
              <a:rPr lang="en-US" dirty="0"/>
              <a:t> </a:t>
            </a:r>
          </a:p>
        </p:txBody>
      </p:sp>
    </p:spTree>
    <p:extLst>
      <p:ext uri="{BB962C8B-B14F-4D97-AF65-F5344CB8AC3E}">
        <p14:creationId xmlns:p14="http://schemas.microsoft.com/office/powerpoint/2010/main" val="28426564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E2BAEA-9138-4423-86EE-90EF5C8D855B}"/>
              </a:ext>
            </a:extLst>
          </p:cNvPr>
          <p:cNvSpPr>
            <a:spLocks noGrp="1"/>
          </p:cNvSpPr>
          <p:nvPr>
            <p:ph type="title"/>
          </p:nvPr>
        </p:nvSpPr>
        <p:spPr/>
        <p:txBody>
          <a:bodyPr/>
          <a:lstStyle/>
          <a:p>
            <a:r>
              <a:rPr lang="en-CA" dirty="0"/>
              <a:t>Character?</a:t>
            </a:r>
            <a:endParaRPr lang="en-US" dirty="0"/>
          </a:p>
        </p:txBody>
      </p:sp>
      <p:sp>
        <p:nvSpPr>
          <p:cNvPr id="3" name="Content Placeholder 2">
            <a:extLst>
              <a:ext uri="{FF2B5EF4-FFF2-40B4-BE49-F238E27FC236}">
                <a16:creationId xmlns:a16="http://schemas.microsoft.com/office/drawing/2014/main" id="{E8994DFE-E2C9-48BE-8175-726E8D88A4CE}"/>
              </a:ext>
            </a:extLst>
          </p:cNvPr>
          <p:cNvSpPr>
            <a:spLocks noGrp="1"/>
          </p:cNvSpPr>
          <p:nvPr>
            <p:ph idx="1"/>
          </p:nvPr>
        </p:nvSpPr>
        <p:spPr>
          <a:xfrm>
            <a:off x="838200" y="1825625"/>
            <a:ext cx="11211046" cy="4351338"/>
          </a:xfrm>
        </p:spPr>
        <p:txBody>
          <a:bodyPr>
            <a:normAutofit/>
          </a:bodyPr>
          <a:lstStyle/>
          <a:p>
            <a:r>
              <a:rPr lang="en-US" dirty="0"/>
              <a:t>The 12 Guiding Principles of Exceptional Character</a:t>
            </a:r>
          </a:p>
          <a:p>
            <a:pPr lvl="1"/>
            <a:r>
              <a:rPr lang="en-US" dirty="0"/>
              <a:t>adaptability, compassion, contemplation, courage, honesty, initiative, loyalty, optimism, perseverance, respect, responsibility, and trust-worthiness</a:t>
            </a:r>
          </a:p>
          <a:p>
            <a:pPr lvl="2"/>
            <a:r>
              <a:rPr lang="en-US" dirty="0"/>
              <a:t> developed by the International Center for Leadership in Education   </a:t>
            </a:r>
            <a:r>
              <a:rPr lang="en-US" dirty="0">
                <a:hlinkClick r:id="rId2"/>
              </a:rPr>
              <a:t>www.leadered.com/guiding_princ.html</a:t>
            </a:r>
            <a:r>
              <a:rPr lang="en-US" dirty="0"/>
              <a:t> </a:t>
            </a:r>
          </a:p>
          <a:p>
            <a:r>
              <a:rPr lang="en-US" dirty="0"/>
              <a:t>The Seven Universal Ethical Attributes</a:t>
            </a:r>
          </a:p>
          <a:p>
            <a:pPr lvl="1"/>
            <a:r>
              <a:rPr lang="en-US" dirty="0"/>
              <a:t>courage, loyalty, justice, respect, hope, honesty, and love</a:t>
            </a:r>
          </a:p>
          <a:p>
            <a:pPr lvl="2"/>
            <a:r>
              <a:rPr lang="en-US" dirty="0"/>
              <a:t>developed by the Heartwood Institute </a:t>
            </a:r>
            <a:r>
              <a:rPr lang="en-US" dirty="0">
                <a:hlinkClick r:id="rId3"/>
              </a:rPr>
              <a:t>http://heartwoodethics.org/1-approach/framework.asp</a:t>
            </a:r>
            <a:endParaRPr lang="en-US" dirty="0"/>
          </a:p>
        </p:txBody>
      </p:sp>
      <p:sp>
        <p:nvSpPr>
          <p:cNvPr id="5" name="TextBox 4">
            <a:extLst>
              <a:ext uri="{FF2B5EF4-FFF2-40B4-BE49-F238E27FC236}">
                <a16:creationId xmlns:a16="http://schemas.microsoft.com/office/drawing/2014/main" id="{1B10A233-4755-42B6-9D79-0657302D7DF3}"/>
              </a:ext>
            </a:extLst>
          </p:cNvPr>
          <p:cNvSpPr txBox="1"/>
          <p:nvPr/>
        </p:nvSpPr>
        <p:spPr>
          <a:xfrm>
            <a:off x="940443" y="6031210"/>
            <a:ext cx="10726837" cy="646331"/>
          </a:xfrm>
          <a:prstGeom prst="rect">
            <a:avLst/>
          </a:prstGeom>
          <a:noFill/>
        </p:spPr>
        <p:txBody>
          <a:bodyPr wrap="square">
            <a:spAutoFit/>
          </a:bodyPr>
          <a:lstStyle/>
          <a:p>
            <a:r>
              <a:rPr lang="en-US" dirty="0"/>
              <a:t>Character Education for the Digital Age, Jason </a:t>
            </a:r>
            <a:r>
              <a:rPr lang="en-US" dirty="0" err="1"/>
              <a:t>Ohler</a:t>
            </a:r>
            <a:r>
              <a:rPr lang="en-US" dirty="0"/>
              <a:t>, 2011, ASCD </a:t>
            </a:r>
            <a:r>
              <a:rPr lang="en-US" dirty="0">
                <a:hlinkClick r:id="rId4"/>
              </a:rPr>
              <a:t>http://www.ascd.org/publications/educational-leadership/feb11/vol68/num05/Character-Education-for-the-Digital-Age.aspx</a:t>
            </a:r>
            <a:r>
              <a:rPr lang="en-US" dirty="0"/>
              <a:t> </a:t>
            </a:r>
          </a:p>
        </p:txBody>
      </p:sp>
      <p:pic>
        <p:nvPicPr>
          <p:cNvPr id="7" name="Picture 6" descr="A group of people in clothing&#10;&#10;Description automatically generated with medium confidence">
            <a:extLst>
              <a:ext uri="{FF2B5EF4-FFF2-40B4-BE49-F238E27FC236}">
                <a16:creationId xmlns:a16="http://schemas.microsoft.com/office/drawing/2014/main" id="{963F29FF-F2E4-4065-9557-ABA7BCC72AA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66059" y="4161150"/>
            <a:ext cx="3108966" cy="2331725"/>
          </a:xfrm>
          <a:prstGeom prst="rect">
            <a:avLst/>
          </a:prstGeom>
        </p:spPr>
      </p:pic>
      <p:sp>
        <p:nvSpPr>
          <p:cNvPr id="9" name="TextBox 8">
            <a:extLst>
              <a:ext uri="{FF2B5EF4-FFF2-40B4-BE49-F238E27FC236}">
                <a16:creationId xmlns:a16="http://schemas.microsoft.com/office/drawing/2014/main" id="{E1360663-44EC-4D90-AE42-E742BE59A231}"/>
              </a:ext>
            </a:extLst>
          </p:cNvPr>
          <p:cNvSpPr txBox="1"/>
          <p:nvPr/>
        </p:nvSpPr>
        <p:spPr>
          <a:xfrm>
            <a:off x="5974564" y="5061097"/>
            <a:ext cx="3851377" cy="646331"/>
          </a:xfrm>
          <a:prstGeom prst="rect">
            <a:avLst/>
          </a:prstGeom>
          <a:noFill/>
        </p:spPr>
        <p:txBody>
          <a:bodyPr wrap="square">
            <a:spAutoFit/>
          </a:bodyPr>
          <a:lstStyle/>
          <a:p>
            <a:r>
              <a:rPr lang="en-US" dirty="0">
                <a:hlinkClick r:id="rId6"/>
              </a:rPr>
              <a:t>https://kidscreen.com/2020/08/21/in-photos-how-to-create-a-character/</a:t>
            </a:r>
            <a:r>
              <a:rPr lang="en-US" dirty="0"/>
              <a:t> </a:t>
            </a:r>
          </a:p>
        </p:txBody>
      </p:sp>
    </p:spTree>
    <p:extLst>
      <p:ext uri="{BB962C8B-B14F-4D97-AF65-F5344CB8AC3E}">
        <p14:creationId xmlns:p14="http://schemas.microsoft.com/office/powerpoint/2010/main" val="11818326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C79CAB-E744-41A5-8A3B-F42F61F99EDB}"/>
              </a:ext>
            </a:extLst>
          </p:cNvPr>
          <p:cNvSpPr>
            <a:spLocks noGrp="1"/>
          </p:cNvSpPr>
          <p:nvPr>
            <p:ph type="title"/>
          </p:nvPr>
        </p:nvSpPr>
        <p:spPr/>
        <p:txBody>
          <a:bodyPr/>
          <a:lstStyle/>
          <a:p>
            <a:r>
              <a:rPr lang="en-CA" dirty="0"/>
              <a:t>Killing</a:t>
            </a:r>
            <a:endParaRPr lang="en-US" dirty="0"/>
          </a:p>
        </p:txBody>
      </p:sp>
      <p:sp>
        <p:nvSpPr>
          <p:cNvPr id="3" name="Content Placeholder 2">
            <a:extLst>
              <a:ext uri="{FF2B5EF4-FFF2-40B4-BE49-F238E27FC236}">
                <a16:creationId xmlns:a16="http://schemas.microsoft.com/office/drawing/2014/main" id="{C768AD04-17D2-4AB1-A336-3DA32949FBA2}"/>
              </a:ext>
            </a:extLst>
          </p:cNvPr>
          <p:cNvSpPr>
            <a:spLocks noGrp="1"/>
          </p:cNvSpPr>
          <p:nvPr>
            <p:ph idx="1"/>
          </p:nvPr>
        </p:nvSpPr>
        <p:spPr/>
        <p:txBody>
          <a:bodyPr/>
          <a:lstStyle/>
          <a:p>
            <a:r>
              <a:rPr lang="en-CA" dirty="0"/>
              <a:t>Vs murder</a:t>
            </a:r>
          </a:p>
          <a:p>
            <a:r>
              <a:rPr lang="en-CA" dirty="0"/>
              <a:t>For </a:t>
            </a:r>
            <a:r>
              <a:rPr lang="en-CA" dirty="0" err="1"/>
              <a:t>self-defense</a:t>
            </a:r>
            <a:endParaRPr lang="en-CA" dirty="0"/>
          </a:p>
          <a:p>
            <a:r>
              <a:rPr lang="en-CA" dirty="0"/>
              <a:t>In war</a:t>
            </a:r>
          </a:p>
          <a:p>
            <a:r>
              <a:rPr lang="en-CA" dirty="0"/>
              <a:t>Euthanasia</a:t>
            </a:r>
          </a:p>
          <a:p>
            <a:endParaRPr lang="en-US" dirty="0"/>
          </a:p>
        </p:txBody>
      </p:sp>
      <p:pic>
        <p:nvPicPr>
          <p:cNvPr id="5" name="Picture 4" descr="Text&#10;&#10;Description automatically generated">
            <a:extLst>
              <a:ext uri="{FF2B5EF4-FFF2-40B4-BE49-F238E27FC236}">
                <a16:creationId xmlns:a16="http://schemas.microsoft.com/office/drawing/2014/main" id="{1D47CD7A-263A-4218-9EC5-93480014033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14103" y="1685305"/>
            <a:ext cx="4962832" cy="4631977"/>
          </a:xfrm>
          <a:prstGeom prst="rect">
            <a:avLst/>
          </a:prstGeom>
        </p:spPr>
      </p:pic>
      <p:sp>
        <p:nvSpPr>
          <p:cNvPr id="7" name="TextBox 6">
            <a:extLst>
              <a:ext uri="{FF2B5EF4-FFF2-40B4-BE49-F238E27FC236}">
                <a16:creationId xmlns:a16="http://schemas.microsoft.com/office/drawing/2014/main" id="{A4B58D24-A5E6-40E6-9B14-9D78B49DF042}"/>
              </a:ext>
            </a:extLst>
          </p:cNvPr>
          <p:cNvSpPr txBox="1"/>
          <p:nvPr/>
        </p:nvSpPr>
        <p:spPr>
          <a:xfrm>
            <a:off x="838200" y="5992297"/>
            <a:ext cx="4069466" cy="646331"/>
          </a:xfrm>
          <a:prstGeom prst="rect">
            <a:avLst/>
          </a:prstGeom>
          <a:noFill/>
        </p:spPr>
        <p:txBody>
          <a:bodyPr wrap="square">
            <a:spAutoFit/>
          </a:bodyPr>
          <a:lstStyle/>
          <a:p>
            <a:r>
              <a:rPr lang="en-US" dirty="0">
                <a:hlinkClick r:id="rId3"/>
              </a:rPr>
              <a:t>https://www.scopeproject.org/is-murder-wrong-issue-11</a:t>
            </a:r>
            <a:r>
              <a:rPr lang="en-US" dirty="0"/>
              <a:t> </a:t>
            </a:r>
          </a:p>
        </p:txBody>
      </p:sp>
      <p:pic>
        <p:nvPicPr>
          <p:cNvPr id="9" name="Picture 8" descr="Icon&#10;&#10;Description automatically generated with medium confidence">
            <a:extLst>
              <a:ext uri="{FF2B5EF4-FFF2-40B4-BE49-F238E27FC236}">
                <a16:creationId xmlns:a16="http://schemas.microsoft.com/office/drawing/2014/main" id="{B5D53C47-BC34-475A-A17B-3BDD9895D3C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94604" y="4001293"/>
            <a:ext cx="2937558" cy="1653845"/>
          </a:xfrm>
          <a:prstGeom prst="rect">
            <a:avLst/>
          </a:prstGeom>
        </p:spPr>
      </p:pic>
    </p:spTree>
    <p:extLst>
      <p:ext uri="{BB962C8B-B14F-4D97-AF65-F5344CB8AC3E}">
        <p14:creationId xmlns:p14="http://schemas.microsoft.com/office/powerpoint/2010/main" val="31631444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498B44-30F0-4819-82EB-E4A3F199154F}"/>
              </a:ext>
            </a:extLst>
          </p:cNvPr>
          <p:cNvSpPr>
            <a:spLocks noGrp="1"/>
          </p:cNvSpPr>
          <p:nvPr>
            <p:ph type="title"/>
          </p:nvPr>
        </p:nvSpPr>
        <p:spPr/>
        <p:txBody>
          <a:bodyPr/>
          <a:lstStyle/>
          <a:p>
            <a:r>
              <a:rPr lang="en-CA" dirty="0"/>
              <a:t>Lying</a:t>
            </a:r>
            <a:endParaRPr lang="en-US" dirty="0"/>
          </a:p>
        </p:txBody>
      </p:sp>
      <p:pic>
        <p:nvPicPr>
          <p:cNvPr id="11" name="Content Placeholder 10" descr="A picture containing shape&#10;&#10;Description automatically generated">
            <a:extLst>
              <a:ext uri="{FF2B5EF4-FFF2-40B4-BE49-F238E27FC236}">
                <a16:creationId xmlns:a16="http://schemas.microsoft.com/office/drawing/2014/main" id="{656D8063-7483-4155-84A2-A78FC93EF40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835798" y="853352"/>
            <a:ext cx="8319556" cy="5811148"/>
          </a:xfrm>
        </p:spPr>
      </p:pic>
      <p:sp>
        <p:nvSpPr>
          <p:cNvPr id="7" name="TextBox 6">
            <a:extLst>
              <a:ext uri="{FF2B5EF4-FFF2-40B4-BE49-F238E27FC236}">
                <a16:creationId xmlns:a16="http://schemas.microsoft.com/office/drawing/2014/main" id="{1291B0B9-5C67-47E0-B27B-74FDD619BD3D}"/>
              </a:ext>
            </a:extLst>
          </p:cNvPr>
          <p:cNvSpPr txBox="1"/>
          <p:nvPr/>
        </p:nvSpPr>
        <p:spPr>
          <a:xfrm>
            <a:off x="838200" y="5992297"/>
            <a:ext cx="6094070" cy="369332"/>
          </a:xfrm>
          <a:prstGeom prst="rect">
            <a:avLst/>
          </a:prstGeom>
          <a:noFill/>
        </p:spPr>
        <p:txBody>
          <a:bodyPr wrap="square">
            <a:spAutoFit/>
          </a:bodyPr>
          <a:lstStyle/>
          <a:p>
            <a:r>
              <a:rPr lang="en-US" dirty="0">
                <a:hlinkClick r:id="rId3"/>
              </a:rPr>
              <a:t>https://daily-philosophy.com/is-lying-ethical/</a:t>
            </a:r>
            <a:r>
              <a:rPr lang="en-US" dirty="0"/>
              <a:t> </a:t>
            </a:r>
          </a:p>
        </p:txBody>
      </p:sp>
      <p:sp>
        <p:nvSpPr>
          <p:cNvPr id="9" name="TextBox 8">
            <a:extLst>
              <a:ext uri="{FF2B5EF4-FFF2-40B4-BE49-F238E27FC236}">
                <a16:creationId xmlns:a16="http://schemas.microsoft.com/office/drawing/2014/main" id="{C4193B38-7D3E-47ED-B087-0EF7DF4B28AE}"/>
              </a:ext>
            </a:extLst>
          </p:cNvPr>
          <p:cNvSpPr txBox="1"/>
          <p:nvPr/>
        </p:nvSpPr>
        <p:spPr>
          <a:xfrm>
            <a:off x="838200" y="6294406"/>
            <a:ext cx="6444205" cy="369332"/>
          </a:xfrm>
          <a:prstGeom prst="rect">
            <a:avLst/>
          </a:prstGeom>
          <a:noFill/>
        </p:spPr>
        <p:txBody>
          <a:bodyPr wrap="square">
            <a:spAutoFit/>
          </a:bodyPr>
          <a:lstStyle/>
          <a:p>
            <a:r>
              <a:rPr lang="en-US" sz="1800" b="0" i="0" u="sng" strike="noStrike" dirty="0">
                <a:solidFill>
                  <a:srgbClr val="1155CC"/>
                </a:solidFill>
                <a:effectLst/>
                <a:hlinkClick r:id="rId4"/>
              </a:rPr>
              <a:t>https://journals.sfu.ca/jalt/index.php/jalt/article/view/293/253</a:t>
            </a:r>
            <a:r>
              <a:rPr lang="en-US" sz="1800" b="0" i="0" u="none" strike="noStrike" dirty="0">
                <a:solidFill>
                  <a:srgbClr val="000000"/>
                </a:solidFill>
                <a:effectLst/>
              </a:rPr>
              <a:t> </a:t>
            </a:r>
            <a:endParaRPr lang="en-US" dirty="0"/>
          </a:p>
        </p:txBody>
      </p:sp>
      <p:sp>
        <p:nvSpPr>
          <p:cNvPr id="13" name="TextBox 12">
            <a:extLst>
              <a:ext uri="{FF2B5EF4-FFF2-40B4-BE49-F238E27FC236}">
                <a16:creationId xmlns:a16="http://schemas.microsoft.com/office/drawing/2014/main" id="{E7168671-151E-42C8-850E-6F1D2861FDC6}"/>
              </a:ext>
            </a:extLst>
          </p:cNvPr>
          <p:cNvSpPr txBox="1"/>
          <p:nvPr/>
        </p:nvSpPr>
        <p:spPr>
          <a:xfrm>
            <a:off x="838200" y="5680961"/>
            <a:ext cx="6094070" cy="369332"/>
          </a:xfrm>
          <a:prstGeom prst="rect">
            <a:avLst/>
          </a:prstGeom>
          <a:noFill/>
        </p:spPr>
        <p:txBody>
          <a:bodyPr wrap="square">
            <a:spAutoFit/>
          </a:bodyPr>
          <a:lstStyle/>
          <a:p>
            <a:r>
              <a:rPr lang="en-US" dirty="0">
                <a:hlinkClick r:id="rId5"/>
              </a:rPr>
              <a:t>https://www.nirandfar.com/types-of-liars/</a:t>
            </a:r>
            <a:r>
              <a:rPr lang="en-US" dirty="0"/>
              <a:t> </a:t>
            </a:r>
          </a:p>
        </p:txBody>
      </p:sp>
    </p:spTree>
    <p:extLst>
      <p:ext uri="{BB962C8B-B14F-4D97-AF65-F5344CB8AC3E}">
        <p14:creationId xmlns:p14="http://schemas.microsoft.com/office/powerpoint/2010/main" val="37425928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653936-774C-48AE-B51F-0C39629488EB}"/>
              </a:ext>
            </a:extLst>
          </p:cNvPr>
          <p:cNvSpPr>
            <a:spLocks noGrp="1"/>
          </p:cNvSpPr>
          <p:nvPr>
            <p:ph type="title"/>
          </p:nvPr>
        </p:nvSpPr>
        <p:spPr/>
        <p:txBody>
          <a:bodyPr/>
          <a:lstStyle/>
          <a:p>
            <a:r>
              <a:rPr lang="en-CA" dirty="0"/>
              <a:t>Spying</a:t>
            </a:r>
            <a:endParaRPr lang="en-US" dirty="0"/>
          </a:p>
        </p:txBody>
      </p:sp>
      <p:sp>
        <p:nvSpPr>
          <p:cNvPr id="3" name="Content Placeholder 2">
            <a:extLst>
              <a:ext uri="{FF2B5EF4-FFF2-40B4-BE49-F238E27FC236}">
                <a16:creationId xmlns:a16="http://schemas.microsoft.com/office/drawing/2014/main" id="{EF1F948A-702C-43DD-8248-10FC747DA810}"/>
              </a:ext>
            </a:extLst>
          </p:cNvPr>
          <p:cNvSpPr>
            <a:spLocks noGrp="1"/>
          </p:cNvSpPr>
          <p:nvPr>
            <p:ph idx="1"/>
          </p:nvPr>
        </p:nvSpPr>
        <p:spPr>
          <a:xfrm>
            <a:off x="6096000" y="1825625"/>
            <a:ext cx="5257800" cy="4351338"/>
          </a:xfrm>
        </p:spPr>
        <p:txBody>
          <a:bodyPr/>
          <a:lstStyle/>
          <a:p>
            <a:r>
              <a:rPr lang="en-US" dirty="0"/>
              <a:t>"If you haven't done anything wrong, you have nothing to fear.“</a:t>
            </a:r>
          </a:p>
          <a:p>
            <a:r>
              <a:rPr lang="en-US" dirty="0"/>
              <a:t>“Covert activity aimed at protecting yourself from others' wrongdoing is often both lawful and ethical.”</a:t>
            </a:r>
          </a:p>
        </p:txBody>
      </p:sp>
      <p:sp>
        <p:nvSpPr>
          <p:cNvPr id="5" name="TextBox 4">
            <a:extLst>
              <a:ext uri="{FF2B5EF4-FFF2-40B4-BE49-F238E27FC236}">
                <a16:creationId xmlns:a16="http://schemas.microsoft.com/office/drawing/2014/main" id="{06A092FB-7320-4761-820A-4BBE49A6149E}"/>
              </a:ext>
            </a:extLst>
          </p:cNvPr>
          <p:cNvSpPr txBox="1"/>
          <p:nvPr/>
        </p:nvSpPr>
        <p:spPr>
          <a:xfrm>
            <a:off x="838200" y="6311900"/>
            <a:ext cx="8932761" cy="369332"/>
          </a:xfrm>
          <a:prstGeom prst="rect">
            <a:avLst/>
          </a:prstGeom>
          <a:noFill/>
        </p:spPr>
        <p:txBody>
          <a:bodyPr wrap="square">
            <a:spAutoFit/>
          </a:bodyPr>
          <a:lstStyle/>
          <a:p>
            <a:r>
              <a:rPr lang="en-US" dirty="0">
                <a:hlinkClick r:id="rId2"/>
              </a:rPr>
              <a:t>https://cs.stanford.edu/people/eroberts/cs181/projects/ethics-of-surveillance/ethics.html</a:t>
            </a:r>
            <a:r>
              <a:rPr lang="en-US" dirty="0"/>
              <a:t> </a:t>
            </a:r>
          </a:p>
        </p:txBody>
      </p:sp>
      <p:sp>
        <p:nvSpPr>
          <p:cNvPr id="7" name="TextBox 6">
            <a:extLst>
              <a:ext uri="{FF2B5EF4-FFF2-40B4-BE49-F238E27FC236}">
                <a16:creationId xmlns:a16="http://schemas.microsoft.com/office/drawing/2014/main" id="{745AA1A2-14DD-457D-8D70-BB7419013C53}"/>
              </a:ext>
            </a:extLst>
          </p:cNvPr>
          <p:cNvSpPr txBox="1"/>
          <p:nvPr/>
        </p:nvSpPr>
        <p:spPr>
          <a:xfrm>
            <a:off x="838200" y="5942568"/>
            <a:ext cx="10865734" cy="369332"/>
          </a:xfrm>
          <a:prstGeom prst="rect">
            <a:avLst/>
          </a:prstGeom>
          <a:noFill/>
        </p:spPr>
        <p:txBody>
          <a:bodyPr wrap="square">
            <a:spAutoFit/>
          </a:bodyPr>
          <a:lstStyle/>
          <a:p>
            <a:r>
              <a:rPr lang="en-US" dirty="0">
                <a:hlinkClick r:id="rId3"/>
              </a:rPr>
              <a:t>https://archive.law.upenn.edu/institutes/cerl/conferences/cyberwar/papers/reading/Allen.pdf</a:t>
            </a:r>
            <a:r>
              <a:rPr lang="en-US" dirty="0"/>
              <a:t> </a:t>
            </a:r>
          </a:p>
        </p:txBody>
      </p:sp>
      <p:pic>
        <p:nvPicPr>
          <p:cNvPr id="9" name="Picture 8" descr="Diagram, engineering drawing&#10;&#10;Description automatically generated">
            <a:extLst>
              <a:ext uri="{FF2B5EF4-FFF2-40B4-BE49-F238E27FC236}">
                <a16:creationId xmlns:a16="http://schemas.microsoft.com/office/drawing/2014/main" id="{E3E01330-2FBF-45C6-B043-886627E3172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8200" y="2262776"/>
            <a:ext cx="4737472" cy="3612323"/>
          </a:xfrm>
          <a:prstGeom prst="rect">
            <a:avLst/>
          </a:prstGeom>
        </p:spPr>
      </p:pic>
    </p:spTree>
    <p:extLst>
      <p:ext uri="{BB962C8B-B14F-4D97-AF65-F5344CB8AC3E}">
        <p14:creationId xmlns:p14="http://schemas.microsoft.com/office/powerpoint/2010/main" val="16836842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3A15B9-9DDB-4172-A81D-BF45B1136A72}"/>
              </a:ext>
            </a:extLst>
          </p:cNvPr>
          <p:cNvSpPr>
            <a:spLocks noGrp="1"/>
          </p:cNvSpPr>
          <p:nvPr>
            <p:ph type="title"/>
          </p:nvPr>
        </p:nvSpPr>
        <p:spPr/>
        <p:txBody>
          <a:bodyPr/>
          <a:lstStyle/>
          <a:p>
            <a:r>
              <a:rPr lang="en-CA" dirty="0"/>
              <a:t>Axiology</a:t>
            </a:r>
            <a:endParaRPr lang="en-US" dirty="0"/>
          </a:p>
        </p:txBody>
      </p:sp>
      <p:sp>
        <p:nvSpPr>
          <p:cNvPr id="3" name="Content Placeholder 2">
            <a:extLst>
              <a:ext uri="{FF2B5EF4-FFF2-40B4-BE49-F238E27FC236}">
                <a16:creationId xmlns:a16="http://schemas.microsoft.com/office/drawing/2014/main" id="{305D9BAE-440F-4FB2-BB09-DD46B6C276D9}"/>
              </a:ext>
            </a:extLst>
          </p:cNvPr>
          <p:cNvSpPr>
            <a:spLocks noGrp="1"/>
          </p:cNvSpPr>
          <p:nvPr>
            <p:ph idx="1"/>
          </p:nvPr>
        </p:nvSpPr>
        <p:spPr/>
        <p:txBody>
          <a:bodyPr/>
          <a:lstStyle/>
          <a:p>
            <a:r>
              <a:rPr lang="en-US" dirty="0"/>
              <a:t>Axiology (from Greek </a:t>
            </a:r>
            <a:r>
              <a:rPr lang="en-US" dirty="0" err="1"/>
              <a:t>ἀξί</a:t>
            </a:r>
            <a:r>
              <a:rPr lang="en-US" dirty="0"/>
              <a:t>α, axia: "value, worth"; and -λογία, -logia: "study of") is the philosophical study of value. It includes questions about the nature and classification of values and about what kinds of things have value. ... </a:t>
            </a:r>
          </a:p>
          <a:p>
            <a:endParaRPr lang="en-US" dirty="0"/>
          </a:p>
        </p:txBody>
      </p:sp>
      <p:sp>
        <p:nvSpPr>
          <p:cNvPr id="5" name="TextBox 4">
            <a:extLst>
              <a:ext uri="{FF2B5EF4-FFF2-40B4-BE49-F238E27FC236}">
                <a16:creationId xmlns:a16="http://schemas.microsoft.com/office/drawing/2014/main" id="{7467323B-AEE9-45A7-BEC2-0B6FCDA9662F}"/>
              </a:ext>
            </a:extLst>
          </p:cNvPr>
          <p:cNvSpPr txBox="1"/>
          <p:nvPr/>
        </p:nvSpPr>
        <p:spPr>
          <a:xfrm>
            <a:off x="651076" y="5846544"/>
            <a:ext cx="10702724" cy="646331"/>
          </a:xfrm>
          <a:prstGeom prst="rect">
            <a:avLst/>
          </a:prstGeom>
          <a:noFill/>
        </p:spPr>
        <p:txBody>
          <a:bodyPr wrap="square">
            <a:spAutoFit/>
          </a:bodyPr>
          <a:lstStyle/>
          <a:p>
            <a:r>
              <a:rPr lang="en-US" sz="1800" b="0" i="0" u="none" strike="noStrike" dirty="0">
                <a:solidFill>
                  <a:srgbClr val="000000"/>
                </a:solidFill>
                <a:effectLst/>
                <a:latin typeface="Arial" panose="020B0604020202020204" pitchFamily="34" charset="0"/>
                <a:hlinkClick r:id="rId2"/>
              </a:rPr>
              <a:t>https://www.slideshare.net/robertfarrow/research-methods-in-open-education-insights-from-the-global-oer-graduate-network</a:t>
            </a:r>
            <a:r>
              <a:rPr lang="en-US" sz="1800" b="0" i="0" u="none" strike="noStrike" dirty="0">
                <a:solidFill>
                  <a:srgbClr val="000000"/>
                </a:solidFill>
                <a:effectLst/>
                <a:latin typeface="Arial" panose="020B0604020202020204" pitchFamily="34" charset="0"/>
              </a:rPr>
              <a:t> </a:t>
            </a:r>
            <a:endParaRPr lang="en-US" dirty="0"/>
          </a:p>
        </p:txBody>
      </p:sp>
      <p:pic>
        <p:nvPicPr>
          <p:cNvPr id="9" name="Picture 8" descr="A picture containing text, electronics, businesscard&#10;&#10;Description automatically generated">
            <a:extLst>
              <a:ext uri="{FF2B5EF4-FFF2-40B4-BE49-F238E27FC236}">
                <a16:creationId xmlns:a16="http://schemas.microsoft.com/office/drawing/2014/main" id="{09F45659-192C-4301-9297-F68B5200D88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04719" y="3099926"/>
            <a:ext cx="4681360" cy="2430706"/>
          </a:xfrm>
          <a:prstGeom prst="rect">
            <a:avLst/>
          </a:prstGeom>
        </p:spPr>
      </p:pic>
      <p:sp>
        <p:nvSpPr>
          <p:cNvPr id="11" name="TextBox 10">
            <a:extLst>
              <a:ext uri="{FF2B5EF4-FFF2-40B4-BE49-F238E27FC236}">
                <a16:creationId xmlns:a16="http://schemas.microsoft.com/office/drawing/2014/main" id="{99900C98-5B49-4FCE-817A-68BC784A543D}"/>
              </a:ext>
            </a:extLst>
          </p:cNvPr>
          <p:cNvSpPr txBox="1"/>
          <p:nvPr/>
        </p:nvSpPr>
        <p:spPr>
          <a:xfrm>
            <a:off x="963592" y="3429000"/>
            <a:ext cx="4488083" cy="1631216"/>
          </a:xfrm>
          <a:prstGeom prst="rect">
            <a:avLst/>
          </a:prstGeom>
          <a:noFill/>
        </p:spPr>
        <p:txBody>
          <a:bodyPr wrap="square">
            <a:spAutoFit/>
          </a:bodyPr>
          <a:lstStyle/>
          <a:p>
            <a:pPr marL="742950" lvl="1" indent="-285750">
              <a:buFont typeface="Arial" panose="020B0604020202020204" pitchFamily="34" charset="0"/>
              <a:buChar char="•"/>
            </a:pPr>
            <a:r>
              <a:rPr lang="en-US" sz="2000" dirty="0"/>
              <a:t>intrinsic and extrinsic value</a:t>
            </a:r>
          </a:p>
          <a:p>
            <a:pPr marL="742950" lvl="1" indent="-285750">
              <a:buFont typeface="Arial" panose="020B0604020202020204" pitchFamily="34" charset="0"/>
              <a:buChar char="•"/>
            </a:pPr>
            <a:r>
              <a:rPr lang="en-US" sz="2000" dirty="0"/>
              <a:t>Substantive theories of value try to determine which entities have intrinsic value – monist vs pluralist</a:t>
            </a:r>
          </a:p>
          <a:p>
            <a:pPr marL="742950" lvl="1" indent="-285750">
              <a:buFont typeface="Arial" panose="020B0604020202020204" pitchFamily="34" charset="0"/>
              <a:buChar char="•"/>
            </a:pPr>
            <a:r>
              <a:rPr lang="en-US" sz="2000" dirty="0"/>
              <a:t>Nihilists – nothing has value</a:t>
            </a:r>
          </a:p>
        </p:txBody>
      </p:sp>
    </p:spTree>
    <p:extLst>
      <p:ext uri="{BB962C8B-B14F-4D97-AF65-F5344CB8AC3E}">
        <p14:creationId xmlns:p14="http://schemas.microsoft.com/office/powerpoint/2010/main" val="24580671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4E64459-E67C-4D01-B3A5-C2DC118893E1}"/>
              </a:ext>
            </a:extLst>
          </p:cNvPr>
          <p:cNvPicPr>
            <a:picLocks noChangeAspect="1"/>
          </p:cNvPicPr>
          <p:nvPr/>
        </p:nvPicPr>
        <p:blipFill>
          <a:blip r:embed="rId2"/>
          <a:stretch>
            <a:fillRect/>
          </a:stretch>
        </p:blipFill>
        <p:spPr>
          <a:xfrm>
            <a:off x="3421627" y="1690688"/>
            <a:ext cx="7563852" cy="5066131"/>
          </a:xfrm>
          <a:prstGeom prst="rect">
            <a:avLst/>
          </a:prstGeom>
        </p:spPr>
      </p:pic>
      <p:sp>
        <p:nvSpPr>
          <p:cNvPr id="2" name="Title 1">
            <a:extLst>
              <a:ext uri="{FF2B5EF4-FFF2-40B4-BE49-F238E27FC236}">
                <a16:creationId xmlns:a16="http://schemas.microsoft.com/office/drawing/2014/main" id="{72EB5AEC-326C-46BB-A2AC-1C4FE4B68726}"/>
              </a:ext>
            </a:extLst>
          </p:cNvPr>
          <p:cNvSpPr>
            <a:spLocks noGrp="1"/>
          </p:cNvSpPr>
          <p:nvPr>
            <p:ph type="title"/>
          </p:nvPr>
        </p:nvSpPr>
        <p:spPr/>
        <p:txBody>
          <a:bodyPr/>
          <a:lstStyle/>
          <a:p>
            <a:r>
              <a:rPr lang="en-CA" dirty="0"/>
              <a:t>Ethics as a Branch of…</a:t>
            </a:r>
            <a:endParaRPr lang="en-US" dirty="0"/>
          </a:p>
        </p:txBody>
      </p:sp>
      <p:sp>
        <p:nvSpPr>
          <p:cNvPr id="3" name="Content Placeholder 2">
            <a:extLst>
              <a:ext uri="{FF2B5EF4-FFF2-40B4-BE49-F238E27FC236}">
                <a16:creationId xmlns:a16="http://schemas.microsoft.com/office/drawing/2014/main" id="{52C3CF78-E7DD-4B66-B7CC-22EEA9F2721C}"/>
              </a:ext>
            </a:extLst>
          </p:cNvPr>
          <p:cNvSpPr>
            <a:spLocks noGrp="1"/>
          </p:cNvSpPr>
          <p:nvPr>
            <p:ph idx="1"/>
          </p:nvPr>
        </p:nvSpPr>
        <p:spPr>
          <a:xfrm>
            <a:off x="838200" y="1825625"/>
            <a:ext cx="7125929" cy="4351338"/>
          </a:xfrm>
        </p:spPr>
        <p:txBody>
          <a:bodyPr/>
          <a:lstStyle/>
          <a:p>
            <a:pPr marL="0" indent="0">
              <a:buNone/>
            </a:pPr>
            <a:r>
              <a:rPr lang="en-CA" dirty="0"/>
              <a:t>By analogy – ‘natural philosophy’ was eventually resolved into physics, chemistry, biology, etc.</a:t>
            </a:r>
            <a:endParaRPr lang="en-US" dirty="0"/>
          </a:p>
        </p:txBody>
      </p:sp>
      <p:sp>
        <p:nvSpPr>
          <p:cNvPr id="7" name="TextBox 6">
            <a:extLst>
              <a:ext uri="{FF2B5EF4-FFF2-40B4-BE49-F238E27FC236}">
                <a16:creationId xmlns:a16="http://schemas.microsoft.com/office/drawing/2014/main" id="{FA88E45A-8D65-47C7-B7C2-AF9508E03606}"/>
              </a:ext>
            </a:extLst>
          </p:cNvPr>
          <p:cNvSpPr txBox="1"/>
          <p:nvPr/>
        </p:nvSpPr>
        <p:spPr>
          <a:xfrm>
            <a:off x="838200" y="5388570"/>
            <a:ext cx="3046771" cy="923330"/>
          </a:xfrm>
          <a:prstGeom prst="rect">
            <a:avLst/>
          </a:prstGeom>
          <a:noFill/>
        </p:spPr>
        <p:txBody>
          <a:bodyPr wrap="square">
            <a:spAutoFit/>
          </a:bodyPr>
          <a:lstStyle/>
          <a:p>
            <a:r>
              <a:rPr lang="en-US" dirty="0">
                <a:hlinkClick r:id="rId3"/>
              </a:rPr>
              <a:t>https://slidetodoc.com/ethical-review-committee-erc-prof-dr-md-jawadul/</a:t>
            </a:r>
            <a:r>
              <a:rPr lang="en-US" dirty="0"/>
              <a:t> </a:t>
            </a:r>
          </a:p>
        </p:txBody>
      </p:sp>
    </p:spTree>
    <p:extLst>
      <p:ext uri="{BB962C8B-B14F-4D97-AF65-F5344CB8AC3E}">
        <p14:creationId xmlns:p14="http://schemas.microsoft.com/office/powerpoint/2010/main" val="198475631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270</TotalTime>
  <Words>1189</Words>
  <Application>Microsoft Office PowerPoint</Application>
  <PresentationFormat>Widescreen</PresentationFormat>
  <Paragraphs>89</Paragraphs>
  <Slides>18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Arial</vt:lpstr>
      <vt:lpstr>Calibri</vt:lpstr>
      <vt:lpstr>Calibri Light</vt:lpstr>
      <vt:lpstr>Office Theme</vt:lpstr>
      <vt:lpstr>The End of Ethics</vt:lpstr>
      <vt:lpstr>The End of Ethics</vt:lpstr>
      <vt:lpstr>One Ethics to Rule them All?</vt:lpstr>
      <vt:lpstr>Character?</vt:lpstr>
      <vt:lpstr>Killing</vt:lpstr>
      <vt:lpstr>Lying</vt:lpstr>
      <vt:lpstr>Spying</vt:lpstr>
      <vt:lpstr>Axiology</vt:lpstr>
      <vt:lpstr>Ethics as a Branch of…</vt:lpstr>
      <vt:lpstr>Social Development</vt:lpstr>
      <vt:lpstr>Critical Theory</vt:lpstr>
      <vt:lpstr>Structural Discrimination</vt:lpstr>
      <vt:lpstr>The Joker Problem</vt:lpstr>
      <vt:lpstr>Maybe Ethics is a Technical Problem</vt:lpstr>
      <vt:lpstr>Or a Commercial Market Waiting to Develop?</vt:lpstr>
      <vt:lpstr>Complexity</vt:lpstr>
      <vt:lpstr>Simple Universal Solutions</vt:lpstr>
      <vt:lpstr>The End of Ethics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End of Ethics</dc:title>
  <dc:creator>Stephen Downes</dc:creator>
  <cp:lastModifiedBy>Stephen Downes</cp:lastModifiedBy>
  <cp:revision>2</cp:revision>
  <dcterms:created xsi:type="dcterms:W3CDTF">2021-11-19T15:10:20Z</dcterms:created>
  <dcterms:modified xsi:type="dcterms:W3CDTF">2021-11-19T19:40:45Z</dcterms:modified>
</cp:coreProperties>
</file>