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5" r:id="rId7"/>
    <p:sldId id="261" r:id="rId8"/>
    <p:sldId id="262" r:id="rId9"/>
    <p:sldId id="263" r:id="rId10"/>
    <p:sldId id="264" r:id="rId11"/>
    <p:sldId id="265" r:id="rId12"/>
    <p:sldId id="266" r:id="rId13"/>
    <p:sldId id="267" r:id="rId14"/>
    <p:sldId id="276" r:id="rId15"/>
    <p:sldId id="268" r:id="rId16"/>
    <p:sldId id="269" r:id="rId17"/>
    <p:sldId id="270" r:id="rId18"/>
    <p:sldId id="271" r:id="rId19"/>
    <p:sldId id="272" r:id="rId20"/>
    <p:sldId id="273" r:id="rId21"/>
    <p:sldId id="27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69" d="100"/>
          <a:sy n="69" d="100"/>
        </p:scale>
        <p:origin x="20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E4CB6-C0FC-43B9-8A38-EEB71AD648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7AE722-A6E7-4DAA-8764-88499B9F96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01B587-8CE0-43F0-AEED-6ABD8CCE5A3B}"/>
              </a:ext>
            </a:extLst>
          </p:cNvPr>
          <p:cNvSpPr>
            <a:spLocks noGrp="1"/>
          </p:cNvSpPr>
          <p:nvPr>
            <p:ph type="dt" sz="half" idx="10"/>
          </p:nvPr>
        </p:nvSpPr>
        <p:spPr/>
        <p:txBody>
          <a:bodyPr/>
          <a:lstStyle/>
          <a:p>
            <a:fld id="{ADCD2A5A-5367-4075-8B5E-F41C20D90F77}" type="datetimeFigureOut">
              <a:rPr lang="en-US" smtClean="0"/>
              <a:t>11/9/2021</a:t>
            </a:fld>
            <a:endParaRPr lang="en-US"/>
          </a:p>
        </p:txBody>
      </p:sp>
      <p:sp>
        <p:nvSpPr>
          <p:cNvPr id="5" name="Footer Placeholder 4">
            <a:extLst>
              <a:ext uri="{FF2B5EF4-FFF2-40B4-BE49-F238E27FC236}">
                <a16:creationId xmlns:a16="http://schemas.microsoft.com/office/drawing/2014/main" id="{7841B517-BC09-4AD0-B3AC-52C747DB2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91743C-520A-462D-BAAD-ECAD08D5A70C}"/>
              </a:ext>
            </a:extLst>
          </p:cNvPr>
          <p:cNvSpPr>
            <a:spLocks noGrp="1"/>
          </p:cNvSpPr>
          <p:nvPr>
            <p:ph type="sldNum" sz="quarter" idx="12"/>
          </p:nvPr>
        </p:nvSpPr>
        <p:spPr/>
        <p:txBody>
          <a:bodyPr/>
          <a:lstStyle/>
          <a:p>
            <a:fld id="{C3625503-FF08-4A94-A155-3DE8F8C4247F}" type="slidenum">
              <a:rPr lang="en-US" smtClean="0"/>
              <a:t>‹#›</a:t>
            </a:fld>
            <a:endParaRPr lang="en-US"/>
          </a:p>
        </p:txBody>
      </p:sp>
    </p:spTree>
    <p:extLst>
      <p:ext uri="{BB962C8B-B14F-4D97-AF65-F5344CB8AC3E}">
        <p14:creationId xmlns:p14="http://schemas.microsoft.com/office/powerpoint/2010/main" val="3597269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CF057-F1CB-4E0B-B992-846F34A293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A00E3E-A7FA-44C7-A790-E5B943BC31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5B4B2E-A920-401B-BE1F-919C87684AC7}"/>
              </a:ext>
            </a:extLst>
          </p:cNvPr>
          <p:cNvSpPr>
            <a:spLocks noGrp="1"/>
          </p:cNvSpPr>
          <p:nvPr>
            <p:ph type="dt" sz="half" idx="10"/>
          </p:nvPr>
        </p:nvSpPr>
        <p:spPr/>
        <p:txBody>
          <a:bodyPr/>
          <a:lstStyle/>
          <a:p>
            <a:fld id="{ADCD2A5A-5367-4075-8B5E-F41C20D90F77}" type="datetimeFigureOut">
              <a:rPr lang="en-US" smtClean="0"/>
              <a:t>11/9/2021</a:t>
            </a:fld>
            <a:endParaRPr lang="en-US"/>
          </a:p>
        </p:txBody>
      </p:sp>
      <p:sp>
        <p:nvSpPr>
          <p:cNvPr id="5" name="Footer Placeholder 4">
            <a:extLst>
              <a:ext uri="{FF2B5EF4-FFF2-40B4-BE49-F238E27FC236}">
                <a16:creationId xmlns:a16="http://schemas.microsoft.com/office/drawing/2014/main" id="{92EA9713-D461-487C-A02F-2B7B62F1B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BC2C0F-D1B8-498A-995A-0AB0ABBA6F17}"/>
              </a:ext>
            </a:extLst>
          </p:cNvPr>
          <p:cNvSpPr>
            <a:spLocks noGrp="1"/>
          </p:cNvSpPr>
          <p:nvPr>
            <p:ph type="sldNum" sz="quarter" idx="12"/>
          </p:nvPr>
        </p:nvSpPr>
        <p:spPr/>
        <p:txBody>
          <a:bodyPr/>
          <a:lstStyle/>
          <a:p>
            <a:fld id="{C3625503-FF08-4A94-A155-3DE8F8C4247F}" type="slidenum">
              <a:rPr lang="en-US" smtClean="0"/>
              <a:t>‹#›</a:t>
            </a:fld>
            <a:endParaRPr lang="en-US"/>
          </a:p>
        </p:txBody>
      </p:sp>
    </p:spTree>
    <p:extLst>
      <p:ext uri="{BB962C8B-B14F-4D97-AF65-F5344CB8AC3E}">
        <p14:creationId xmlns:p14="http://schemas.microsoft.com/office/powerpoint/2010/main" val="1663868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F2FFBE-A17F-4C0D-8469-BBCFFC9644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B26729-5412-484F-953E-00024263EE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977EFD-0891-4E62-A94F-6D9A76E44AB6}"/>
              </a:ext>
            </a:extLst>
          </p:cNvPr>
          <p:cNvSpPr>
            <a:spLocks noGrp="1"/>
          </p:cNvSpPr>
          <p:nvPr>
            <p:ph type="dt" sz="half" idx="10"/>
          </p:nvPr>
        </p:nvSpPr>
        <p:spPr/>
        <p:txBody>
          <a:bodyPr/>
          <a:lstStyle/>
          <a:p>
            <a:fld id="{ADCD2A5A-5367-4075-8B5E-F41C20D90F77}" type="datetimeFigureOut">
              <a:rPr lang="en-US" smtClean="0"/>
              <a:t>11/9/2021</a:t>
            </a:fld>
            <a:endParaRPr lang="en-US"/>
          </a:p>
        </p:txBody>
      </p:sp>
      <p:sp>
        <p:nvSpPr>
          <p:cNvPr id="5" name="Footer Placeholder 4">
            <a:extLst>
              <a:ext uri="{FF2B5EF4-FFF2-40B4-BE49-F238E27FC236}">
                <a16:creationId xmlns:a16="http://schemas.microsoft.com/office/drawing/2014/main" id="{DB0E4EFD-5D28-4F6D-959C-0DA20C8617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89B161-0786-48A8-B057-EFFC2CE9718F}"/>
              </a:ext>
            </a:extLst>
          </p:cNvPr>
          <p:cNvSpPr>
            <a:spLocks noGrp="1"/>
          </p:cNvSpPr>
          <p:nvPr>
            <p:ph type="sldNum" sz="quarter" idx="12"/>
          </p:nvPr>
        </p:nvSpPr>
        <p:spPr/>
        <p:txBody>
          <a:bodyPr/>
          <a:lstStyle/>
          <a:p>
            <a:fld id="{C3625503-FF08-4A94-A155-3DE8F8C4247F}" type="slidenum">
              <a:rPr lang="en-US" smtClean="0"/>
              <a:t>‹#›</a:t>
            </a:fld>
            <a:endParaRPr lang="en-US"/>
          </a:p>
        </p:txBody>
      </p:sp>
    </p:spTree>
    <p:extLst>
      <p:ext uri="{BB962C8B-B14F-4D97-AF65-F5344CB8AC3E}">
        <p14:creationId xmlns:p14="http://schemas.microsoft.com/office/powerpoint/2010/main" val="2022777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E8B0F-01B4-4B2B-82CB-8F436B02E8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AE9B41-DBC9-4217-AC67-F6516E8532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BD47DE-C4AD-4597-B4E7-9B5129F3697D}"/>
              </a:ext>
            </a:extLst>
          </p:cNvPr>
          <p:cNvSpPr>
            <a:spLocks noGrp="1"/>
          </p:cNvSpPr>
          <p:nvPr>
            <p:ph type="dt" sz="half" idx="10"/>
          </p:nvPr>
        </p:nvSpPr>
        <p:spPr/>
        <p:txBody>
          <a:bodyPr/>
          <a:lstStyle/>
          <a:p>
            <a:fld id="{ADCD2A5A-5367-4075-8B5E-F41C20D90F77}" type="datetimeFigureOut">
              <a:rPr lang="en-US" smtClean="0"/>
              <a:t>11/9/2021</a:t>
            </a:fld>
            <a:endParaRPr lang="en-US"/>
          </a:p>
        </p:txBody>
      </p:sp>
      <p:sp>
        <p:nvSpPr>
          <p:cNvPr id="5" name="Footer Placeholder 4">
            <a:extLst>
              <a:ext uri="{FF2B5EF4-FFF2-40B4-BE49-F238E27FC236}">
                <a16:creationId xmlns:a16="http://schemas.microsoft.com/office/drawing/2014/main" id="{C59D7710-7EC7-4DDC-89EC-2B9F1DD12C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F934F8-C4EC-4671-BD05-46D960D79D48}"/>
              </a:ext>
            </a:extLst>
          </p:cNvPr>
          <p:cNvSpPr>
            <a:spLocks noGrp="1"/>
          </p:cNvSpPr>
          <p:nvPr>
            <p:ph type="sldNum" sz="quarter" idx="12"/>
          </p:nvPr>
        </p:nvSpPr>
        <p:spPr/>
        <p:txBody>
          <a:bodyPr/>
          <a:lstStyle/>
          <a:p>
            <a:fld id="{C3625503-FF08-4A94-A155-3DE8F8C4247F}" type="slidenum">
              <a:rPr lang="en-US" smtClean="0"/>
              <a:t>‹#›</a:t>
            </a:fld>
            <a:endParaRPr lang="en-US"/>
          </a:p>
        </p:txBody>
      </p:sp>
    </p:spTree>
    <p:extLst>
      <p:ext uri="{BB962C8B-B14F-4D97-AF65-F5344CB8AC3E}">
        <p14:creationId xmlns:p14="http://schemas.microsoft.com/office/powerpoint/2010/main" val="583093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13E0F-D75B-47BD-AEB2-A9E6730E7E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38EE5D-DB84-42DF-8AF0-4D999E6871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126109-68F7-4DED-BA20-93951FFFF794}"/>
              </a:ext>
            </a:extLst>
          </p:cNvPr>
          <p:cNvSpPr>
            <a:spLocks noGrp="1"/>
          </p:cNvSpPr>
          <p:nvPr>
            <p:ph type="dt" sz="half" idx="10"/>
          </p:nvPr>
        </p:nvSpPr>
        <p:spPr/>
        <p:txBody>
          <a:bodyPr/>
          <a:lstStyle/>
          <a:p>
            <a:fld id="{ADCD2A5A-5367-4075-8B5E-F41C20D90F77}" type="datetimeFigureOut">
              <a:rPr lang="en-US" smtClean="0"/>
              <a:t>11/9/2021</a:t>
            </a:fld>
            <a:endParaRPr lang="en-US"/>
          </a:p>
        </p:txBody>
      </p:sp>
      <p:sp>
        <p:nvSpPr>
          <p:cNvPr id="5" name="Footer Placeholder 4">
            <a:extLst>
              <a:ext uri="{FF2B5EF4-FFF2-40B4-BE49-F238E27FC236}">
                <a16:creationId xmlns:a16="http://schemas.microsoft.com/office/drawing/2014/main" id="{DE35F002-C75B-4D77-B5A9-5ED07BA68B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C4DB3D-0F92-4575-8018-DCCBA2400EF7}"/>
              </a:ext>
            </a:extLst>
          </p:cNvPr>
          <p:cNvSpPr>
            <a:spLocks noGrp="1"/>
          </p:cNvSpPr>
          <p:nvPr>
            <p:ph type="sldNum" sz="quarter" idx="12"/>
          </p:nvPr>
        </p:nvSpPr>
        <p:spPr/>
        <p:txBody>
          <a:bodyPr/>
          <a:lstStyle/>
          <a:p>
            <a:fld id="{C3625503-FF08-4A94-A155-3DE8F8C4247F}" type="slidenum">
              <a:rPr lang="en-US" smtClean="0"/>
              <a:t>‹#›</a:t>
            </a:fld>
            <a:endParaRPr lang="en-US"/>
          </a:p>
        </p:txBody>
      </p:sp>
    </p:spTree>
    <p:extLst>
      <p:ext uri="{BB962C8B-B14F-4D97-AF65-F5344CB8AC3E}">
        <p14:creationId xmlns:p14="http://schemas.microsoft.com/office/powerpoint/2010/main" val="667268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F6AC4-AA47-4672-A8A5-427A1F5624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E30674-1AE1-4323-BD40-DF4E379777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C025DD-CD56-4AA6-B55F-F262DA3958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1D3369-F2B6-4554-89A9-74C4674A9AC1}"/>
              </a:ext>
            </a:extLst>
          </p:cNvPr>
          <p:cNvSpPr>
            <a:spLocks noGrp="1"/>
          </p:cNvSpPr>
          <p:nvPr>
            <p:ph type="dt" sz="half" idx="10"/>
          </p:nvPr>
        </p:nvSpPr>
        <p:spPr/>
        <p:txBody>
          <a:bodyPr/>
          <a:lstStyle/>
          <a:p>
            <a:fld id="{ADCD2A5A-5367-4075-8B5E-F41C20D90F77}" type="datetimeFigureOut">
              <a:rPr lang="en-US" smtClean="0"/>
              <a:t>11/9/2021</a:t>
            </a:fld>
            <a:endParaRPr lang="en-US"/>
          </a:p>
        </p:txBody>
      </p:sp>
      <p:sp>
        <p:nvSpPr>
          <p:cNvPr id="6" name="Footer Placeholder 5">
            <a:extLst>
              <a:ext uri="{FF2B5EF4-FFF2-40B4-BE49-F238E27FC236}">
                <a16:creationId xmlns:a16="http://schemas.microsoft.com/office/drawing/2014/main" id="{622E91F4-1653-4B9D-94BB-1A4360B015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16D998-9242-4092-A98F-8B688249655E}"/>
              </a:ext>
            </a:extLst>
          </p:cNvPr>
          <p:cNvSpPr>
            <a:spLocks noGrp="1"/>
          </p:cNvSpPr>
          <p:nvPr>
            <p:ph type="sldNum" sz="quarter" idx="12"/>
          </p:nvPr>
        </p:nvSpPr>
        <p:spPr/>
        <p:txBody>
          <a:bodyPr/>
          <a:lstStyle/>
          <a:p>
            <a:fld id="{C3625503-FF08-4A94-A155-3DE8F8C4247F}" type="slidenum">
              <a:rPr lang="en-US" smtClean="0"/>
              <a:t>‹#›</a:t>
            </a:fld>
            <a:endParaRPr lang="en-US"/>
          </a:p>
        </p:txBody>
      </p:sp>
    </p:spTree>
    <p:extLst>
      <p:ext uri="{BB962C8B-B14F-4D97-AF65-F5344CB8AC3E}">
        <p14:creationId xmlns:p14="http://schemas.microsoft.com/office/powerpoint/2010/main" val="2832884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FEB13-05A8-477E-9D3B-BC78249D5D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F52B4D-6DAF-46E5-9777-1DD717E42F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CA8E37-9EFF-4B97-A90D-2B708133F9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2A2F15-F2EA-4BE7-912E-A89DD93306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3ACE6B-2439-4AE4-B3FF-A32DC62541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14288F-34F1-492A-87F8-4CC034E080DE}"/>
              </a:ext>
            </a:extLst>
          </p:cNvPr>
          <p:cNvSpPr>
            <a:spLocks noGrp="1"/>
          </p:cNvSpPr>
          <p:nvPr>
            <p:ph type="dt" sz="half" idx="10"/>
          </p:nvPr>
        </p:nvSpPr>
        <p:spPr/>
        <p:txBody>
          <a:bodyPr/>
          <a:lstStyle/>
          <a:p>
            <a:fld id="{ADCD2A5A-5367-4075-8B5E-F41C20D90F77}" type="datetimeFigureOut">
              <a:rPr lang="en-US" smtClean="0"/>
              <a:t>11/9/2021</a:t>
            </a:fld>
            <a:endParaRPr lang="en-US"/>
          </a:p>
        </p:txBody>
      </p:sp>
      <p:sp>
        <p:nvSpPr>
          <p:cNvPr id="8" name="Footer Placeholder 7">
            <a:extLst>
              <a:ext uri="{FF2B5EF4-FFF2-40B4-BE49-F238E27FC236}">
                <a16:creationId xmlns:a16="http://schemas.microsoft.com/office/drawing/2014/main" id="{48C7BDBA-69CF-444B-B01F-900AC4569C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E91CFE-6FED-44AD-AE79-F71B3B026947}"/>
              </a:ext>
            </a:extLst>
          </p:cNvPr>
          <p:cNvSpPr>
            <a:spLocks noGrp="1"/>
          </p:cNvSpPr>
          <p:nvPr>
            <p:ph type="sldNum" sz="quarter" idx="12"/>
          </p:nvPr>
        </p:nvSpPr>
        <p:spPr/>
        <p:txBody>
          <a:bodyPr/>
          <a:lstStyle/>
          <a:p>
            <a:fld id="{C3625503-FF08-4A94-A155-3DE8F8C4247F}" type="slidenum">
              <a:rPr lang="en-US" smtClean="0"/>
              <a:t>‹#›</a:t>
            </a:fld>
            <a:endParaRPr lang="en-US"/>
          </a:p>
        </p:txBody>
      </p:sp>
    </p:spTree>
    <p:extLst>
      <p:ext uri="{BB962C8B-B14F-4D97-AF65-F5344CB8AC3E}">
        <p14:creationId xmlns:p14="http://schemas.microsoft.com/office/powerpoint/2010/main" val="2185642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F8668-DC4E-4F82-A28B-1FED99333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EB937A-D806-49F9-A780-E1652837114A}"/>
              </a:ext>
            </a:extLst>
          </p:cNvPr>
          <p:cNvSpPr>
            <a:spLocks noGrp="1"/>
          </p:cNvSpPr>
          <p:nvPr>
            <p:ph type="dt" sz="half" idx="10"/>
          </p:nvPr>
        </p:nvSpPr>
        <p:spPr/>
        <p:txBody>
          <a:bodyPr/>
          <a:lstStyle/>
          <a:p>
            <a:fld id="{ADCD2A5A-5367-4075-8B5E-F41C20D90F77}" type="datetimeFigureOut">
              <a:rPr lang="en-US" smtClean="0"/>
              <a:t>11/9/2021</a:t>
            </a:fld>
            <a:endParaRPr lang="en-US"/>
          </a:p>
        </p:txBody>
      </p:sp>
      <p:sp>
        <p:nvSpPr>
          <p:cNvPr id="4" name="Footer Placeholder 3">
            <a:extLst>
              <a:ext uri="{FF2B5EF4-FFF2-40B4-BE49-F238E27FC236}">
                <a16:creationId xmlns:a16="http://schemas.microsoft.com/office/drawing/2014/main" id="{B797DCD9-262B-4499-A0E4-3D2FC797E2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6A1935-A8E4-4866-BF72-4586CC895DED}"/>
              </a:ext>
            </a:extLst>
          </p:cNvPr>
          <p:cNvSpPr>
            <a:spLocks noGrp="1"/>
          </p:cNvSpPr>
          <p:nvPr>
            <p:ph type="sldNum" sz="quarter" idx="12"/>
          </p:nvPr>
        </p:nvSpPr>
        <p:spPr/>
        <p:txBody>
          <a:bodyPr/>
          <a:lstStyle/>
          <a:p>
            <a:fld id="{C3625503-FF08-4A94-A155-3DE8F8C4247F}" type="slidenum">
              <a:rPr lang="en-US" smtClean="0"/>
              <a:t>‹#›</a:t>
            </a:fld>
            <a:endParaRPr lang="en-US"/>
          </a:p>
        </p:txBody>
      </p:sp>
    </p:spTree>
    <p:extLst>
      <p:ext uri="{BB962C8B-B14F-4D97-AF65-F5344CB8AC3E}">
        <p14:creationId xmlns:p14="http://schemas.microsoft.com/office/powerpoint/2010/main" val="3670387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4D2739-E9C5-46A0-A2EC-1F22A75FB18A}"/>
              </a:ext>
            </a:extLst>
          </p:cNvPr>
          <p:cNvSpPr>
            <a:spLocks noGrp="1"/>
          </p:cNvSpPr>
          <p:nvPr>
            <p:ph type="dt" sz="half" idx="10"/>
          </p:nvPr>
        </p:nvSpPr>
        <p:spPr/>
        <p:txBody>
          <a:bodyPr/>
          <a:lstStyle/>
          <a:p>
            <a:fld id="{ADCD2A5A-5367-4075-8B5E-F41C20D90F77}" type="datetimeFigureOut">
              <a:rPr lang="en-US" smtClean="0"/>
              <a:t>11/9/2021</a:t>
            </a:fld>
            <a:endParaRPr lang="en-US"/>
          </a:p>
        </p:txBody>
      </p:sp>
      <p:sp>
        <p:nvSpPr>
          <p:cNvPr id="3" name="Footer Placeholder 2">
            <a:extLst>
              <a:ext uri="{FF2B5EF4-FFF2-40B4-BE49-F238E27FC236}">
                <a16:creationId xmlns:a16="http://schemas.microsoft.com/office/drawing/2014/main" id="{799C2375-88F7-46EA-833B-66BA882E6C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A78BF9-771C-49DC-85E4-AD9FE6808819}"/>
              </a:ext>
            </a:extLst>
          </p:cNvPr>
          <p:cNvSpPr>
            <a:spLocks noGrp="1"/>
          </p:cNvSpPr>
          <p:nvPr>
            <p:ph type="sldNum" sz="quarter" idx="12"/>
          </p:nvPr>
        </p:nvSpPr>
        <p:spPr/>
        <p:txBody>
          <a:bodyPr/>
          <a:lstStyle/>
          <a:p>
            <a:fld id="{C3625503-FF08-4A94-A155-3DE8F8C4247F}" type="slidenum">
              <a:rPr lang="en-US" smtClean="0"/>
              <a:t>‹#›</a:t>
            </a:fld>
            <a:endParaRPr lang="en-US"/>
          </a:p>
        </p:txBody>
      </p:sp>
    </p:spTree>
    <p:extLst>
      <p:ext uri="{BB962C8B-B14F-4D97-AF65-F5344CB8AC3E}">
        <p14:creationId xmlns:p14="http://schemas.microsoft.com/office/powerpoint/2010/main" val="4135350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79966-C85A-43EF-A93E-83D0358B86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F57914-AA0D-4E00-A65F-DEABCEB479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4616B9-1091-4F6A-B778-B1CF44773A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A1C0C0-5DCB-4BCC-B219-3043617D5C86}"/>
              </a:ext>
            </a:extLst>
          </p:cNvPr>
          <p:cNvSpPr>
            <a:spLocks noGrp="1"/>
          </p:cNvSpPr>
          <p:nvPr>
            <p:ph type="dt" sz="half" idx="10"/>
          </p:nvPr>
        </p:nvSpPr>
        <p:spPr/>
        <p:txBody>
          <a:bodyPr/>
          <a:lstStyle/>
          <a:p>
            <a:fld id="{ADCD2A5A-5367-4075-8B5E-F41C20D90F77}" type="datetimeFigureOut">
              <a:rPr lang="en-US" smtClean="0"/>
              <a:t>11/9/2021</a:t>
            </a:fld>
            <a:endParaRPr lang="en-US"/>
          </a:p>
        </p:txBody>
      </p:sp>
      <p:sp>
        <p:nvSpPr>
          <p:cNvPr id="6" name="Footer Placeholder 5">
            <a:extLst>
              <a:ext uri="{FF2B5EF4-FFF2-40B4-BE49-F238E27FC236}">
                <a16:creationId xmlns:a16="http://schemas.microsoft.com/office/drawing/2014/main" id="{8C3653CC-E24C-4801-9C78-E3A7FF20A7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1822E3-CFFE-49E0-AC37-02ABB4D90D9D}"/>
              </a:ext>
            </a:extLst>
          </p:cNvPr>
          <p:cNvSpPr>
            <a:spLocks noGrp="1"/>
          </p:cNvSpPr>
          <p:nvPr>
            <p:ph type="sldNum" sz="quarter" idx="12"/>
          </p:nvPr>
        </p:nvSpPr>
        <p:spPr/>
        <p:txBody>
          <a:bodyPr/>
          <a:lstStyle/>
          <a:p>
            <a:fld id="{C3625503-FF08-4A94-A155-3DE8F8C4247F}" type="slidenum">
              <a:rPr lang="en-US" smtClean="0"/>
              <a:t>‹#›</a:t>
            </a:fld>
            <a:endParaRPr lang="en-US"/>
          </a:p>
        </p:txBody>
      </p:sp>
    </p:spTree>
    <p:extLst>
      <p:ext uri="{BB962C8B-B14F-4D97-AF65-F5344CB8AC3E}">
        <p14:creationId xmlns:p14="http://schemas.microsoft.com/office/powerpoint/2010/main" val="2516683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77475-19A0-4D3D-B885-BFA4E87609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564EF7-4EAC-43D4-94AE-F94068432F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51E95B-9C9C-42EF-91B5-AF9C14468D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6EF9EF-0FDF-45DC-BD1C-E2B2F2DBCB1B}"/>
              </a:ext>
            </a:extLst>
          </p:cNvPr>
          <p:cNvSpPr>
            <a:spLocks noGrp="1"/>
          </p:cNvSpPr>
          <p:nvPr>
            <p:ph type="dt" sz="half" idx="10"/>
          </p:nvPr>
        </p:nvSpPr>
        <p:spPr/>
        <p:txBody>
          <a:bodyPr/>
          <a:lstStyle/>
          <a:p>
            <a:fld id="{ADCD2A5A-5367-4075-8B5E-F41C20D90F77}" type="datetimeFigureOut">
              <a:rPr lang="en-US" smtClean="0"/>
              <a:t>11/9/2021</a:t>
            </a:fld>
            <a:endParaRPr lang="en-US"/>
          </a:p>
        </p:txBody>
      </p:sp>
      <p:sp>
        <p:nvSpPr>
          <p:cNvPr id="6" name="Footer Placeholder 5">
            <a:extLst>
              <a:ext uri="{FF2B5EF4-FFF2-40B4-BE49-F238E27FC236}">
                <a16:creationId xmlns:a16="http://schemas.microsoft.com/office/drawing/2014/main" id="{A564C927-45F0-417B-A568-9E2BB09447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258311-B58F-4A60-8504-914A71588F96}"/>
              </a:ext>
            </a:extLst>
          </p:cNvPr>
          <p:cNvSpPr>
            <a:spLocks noGrp="1"/>
          </p:cNvSpPr>
          <p:nvPr>
            <p:ph type="sldNum" sz="quarter" idx="12"/>
          </p:nvPr>
        </p:nvSpPr>
        <p:spPr/>
        <p:txBody>
          <a:bodyPr/>
          <a:lstStyle/>
          <a:p>
            <a:fld id="{C3625503-FF08-4A94-A155-3DE8F8C4247F}" type="slidenum">
              <a:rPr lang="en-US" smtClean="0"/>
              <a:t>‹#›</a:t>
            </a:fld>
            <a:endParaRPr lang="en-US"/>
          </a:p>
        </p:txBody>
      </p:sp>
    </p:spTree>
    <p:extLst>
      <p:ext uri="{BB962C8B-B14F-4D97-AF65-F5344CB8AC3E}">
        <p14:creationId xmlns:p14="http://schemas.microsoft.com/office/powerpoint/2010/main" val="235978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C734C3-3435-4FAB-BE49-4870FAD84A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516780-49F8-4674-AD49-71DE59550A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F748B-0F01-4177-82BD-F40A559F63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CD2A5A-5367-4075-8B5E-F41C20D90F77}" type="datetimeFigureOut">
              <a:rPr lang="en-US" smtClean="0"/>
              <a:t>11/9/2021</a:t>
            </a:fld>
            <a:endParaRPr lang="en-US"/>
          </a:p>
        </p:txBody>
      </p:sp>
      <p:sp>
        <p:nvSpPr>
          <p:cNvPr id="5" name="Footer Placeholder 4">
            <a:extLst>
              <a:ext uri="{FF2B5EF4-FFF2-40B4-BE49-F238E27FC236}">
                <a16:creationId xmlns:a16="http://schemas.microsoft.com/office/drawing/2014/main" id="{42417071-BC7F-48CE-8CD0-969CC0535D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9FBD55-37A1-48B2-B057-24A7DC0FA2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625503-FF08-4A94-A155-3DE8F8C4247F}" type="slidenum">
              <a:rPr lang="en-US" smtClean="0"/>
              <a:t>‹#›</a:t>
            </a:fld>
            <a:endParaRPr lang="en-US"/>
          </a:p>
        </p:txBody>
      </p:sp>
    </p:spTree>
    <p:extLst>
      <p:ext uri="{BB962C8B-B14F-4D97-AF65-F5344CB8AC3E}">
        <p14:creationId xmlns:p14="http://schemas.microsoft.com/office/powerpoint/2010/main" val="2042519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kevinhabits.com/aristotles-12-virtues-from-courage-to-magnificence-patience-to-wit/"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reddit.com/r/Stoicism/comments/bq1njj/easy_way_to_explain_stoicism_the_stoic_happiness/"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sciencedirect.com/topics/psychology/confuciu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www.britannica.com/topic/Daoism/Concepts-of-human-being-and-societ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brewminate.com/a-history-of-virtue-as-a-philosophy-since-the-ancient-world/"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cdn.theologicalstudies.net/56/56.4/56.4.5.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letsmakesomeartdammit.blogspot.com/2014/10/moulin-ching.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georgecouros.ca/blog/archives/4783"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Superman" TargetMode="External"/><Relationship Id="rId2" Type="http://schemas.openxmlformats.org/officeDocument/2006/relationships/hyperlink" Target="https://chicago.suntimes.com/entertainment-and-culture/2021/10/18/22732108/superman-slogan-american-way-new-truth-justice-better-tomorrow-dc-comics" TargetMode="External"/><Relationship Id="rId1" Type="http://schemas.openxmlformats.org/officeDocument/2006/relationships/slideLayout" Target="../slideLayouts/slideLayout2.xml"/><Relationship Id="rId6" Type="http://schemas.openxmlformats.org/officeDocument/2006/relationships/hyperlink" Target="https://philpapers.org/browse/nietzsche-character-and-virtue-ethics" TargetMode="External"/><Relationship Id="rId5" Type="http://schemas.openxmlformats.org/officeDocument/2006/relationships/hyperlink" Target="https://www.newyorker.com/magazine/2019/10/14/nietzsches-eternal-return" TargetMode="Externa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hyperlink" Target="https://www.cnn.com/2021/11/08/opinions/aaron-rodgers-covid-accountability-obeidallah/index.html" TargetMode="External"/><Relationship Id="rId2" Type="http://schemas.openxmlformats.org/officeDocument/2006/relationships/hyperlink" Target="https://en.wikipedia.org/wiki/Role_model"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hyperlink" Target="https://plato.stanford.edu/entries/ethics-virtue/"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medium.com/publishous/if-patience-is-a-virtue-what-is-tolerance-7fa385225046"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futurity.org/personality-type-fake-news-chaos-2653532-2/" TargetMode="External"/><Relationship Id="rId1" Type="http://schemas.openxmlformats.org/officeDocument/2006/relationships/slideLayout" Target="../slideLayouts/slideLayout2.xml"/><Relationship Id="rId6" Type="http://schemas.openxmlformats.org/officeDocument/2006/relationships/hyperlink" Target="https://www.reddit.com/r/mbti/comments/c2qu1b/virtue_vice_of_each_16_mbti_personality_type/" TargetMode="External"/><Relationship Id="rId5" Type="http://schemas.openxmlformats.org/officeDocument/2006/relationships/image" Target="../media/image19.png"/><Relationship Id="rId4" Type="http://schemas.openxmlformats.org/officeDocument/2006/relationships/hyperlink" Target="https://speakoutinc.com/how-to-persuade-the-four-different-personality-types-in-your-business-and-nonprofit-lif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awbydesign.co/design-mindsets/"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researchgate.net/publication/254734223_Character_development_through_spiritual_leadership"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iep.utm.edu/fouc-eth/"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tenipascal.com/is-the-term-i-am-working-on-myself-a-trend/"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bbc.co.uk/ethics/introduction/virtue.shtml" TargetMode="External"/><Relationship Id="rId1" Type="http://schemas.openxmlformats.org/officeDocument/2006/relationships/slideLayout" Target="../slideLayouts/slideLayout2.xml"/><Relationship Id="rId4" Type="http://schemas.openxmlformats.org/officeDocument/2006/relationships/hyperlink" Target="https://link.springer.com/article/10.1007/s11192-020-03658-4"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philosophy-models.blog/2020/12/03/st-thomas-aquinas-on-virtues/"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outdoor, person, old&#10;&#10;Description automatically generated">
            <a:extLst>
              <a:ext uri="{FF2B5EF4-FFF2-40B4-BE49-F238E27FC236}">
                <a16:creationId xmlns:a16="http://schemas.microsoft.com/office/drawing/2014/main" id="{B3849B45-9A30-45BF-97CC-24D80E21DB67}"/>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4449"/>
          <a:stretch/>
        </p:blipFill>
        <p:spPr>
          <a:xfrm>
            <a:off x="20" y="1"/>
            <a:ext cx="12191980" cy="6857999"/>
          </a:xfrm>
          <a:prstGeom prst="rect">
            <a:avLst/>
          </a:prstGeom>
        </p:spPr>
      </p:pic>
      <p:sp>
        <p:nvSpPr>
          <p:cNvPr id="2" name="Title 1">
            <a:extLst>
              <a:ext uri="{FF2B5EF4-FFF2-40B4-BE49-F238E27FC236}">
                <a16:creationId xmlns:a16="http://schemas.microsoft.com/office/drawing/2014/main" id="{89BC68A3-DB6D-4869-878B-A9995F3CDAE5}"/>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Virtue and Character</a:t>
            </a:r>
          </a:p>
        </p:txBody>
      </p:sp>
      <p:sp>
        <p:nvSpPr>
          <p:cNvPr id="3" name="Subtitle 2">
            <a:extLst>
              <a:ext uri="{FF2B5EF4-FFF2-40B4-BE49-F238E27FC236}">
                <a16:creationId xmlns:a16="http://schemas.microsoft.com/office/drawing/2014/main" id="{0F8070AE-F0CB-4320-8A69-B07EF37CBA31}"/>
              </a:ext>
            </a:extLst>
          </p:cNvPr>
          <p:cNvSpPr>
            <a:spLocks noGrp="1"/>
          </p:cNvSpPr>
          <p:nvPr>
            <p:ph type="subTitle" idx="1"/>
          </p:nvPr>
        </p:nvSpPr>
        <p:spPr>
          <a:xfrm>
            <a:off x="1524000" y="4159404"/>
            <a:ext cx="9144000" cy="1098395"/>
          </a:xfrm>
        </p:spPr>
        <p:txBody>
          <a:bodyPr>
            <a:normAutofit/>
          </a:bodyPr>
          <a:lstStyle/>
          <a:p>
            <a:r>
              <a:rPr lang="en-CA">
                <a:solidFill>
                  <a:srgbClr val="FFFFFF"/>
                </a:solidFill>
              </a:rPr>
              <a:t>Stephen Downes</a:t>
            </a:r>
          </a:p>
          <a:p>
            <a:r>
              <a:rPr lang="en-CA">
                <a:solidFill>
                  <a:srgbClr val="FFFFFF"/>
                </a:solidFill>
              </a:rPr>
              <a:t>November 9, 2021</a:t>
            </a:r>
            <a:endParaRPr lang="en-US">
              <a:solidFill>
                <a:srgbClr val="FFFFFF"/>
              </a:solidFill>
            </a:endParaRPr>
          </a:p>
        </p:txBody>
      </p:sp>
    </p:spTree>
    <p:extLst>
      <p:ext uri="{BB962C8B-B14F-4D97-AF65-F5344CB8AC3E}">
        <p14:creationId xmlns:p14="http://schemas.microsoft.com/office/powerpoint/2010/main" val="35529018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223E8-EE64-40E0-937E-D2ED97AFA4F5}"/>
              </a:ext>
            </a:extLst>
          </p:cNvPr>
          <p:cNvSpPr>
            <a:spLocks noGrp="1"/>
          </p:cNvSpPr>
          <p:nvPr>
            <p:ph type="title"/>
          </p:nvPr>
        </p:nvSpPr>
        <p:spPr/>
        <p:txBody>
          <a:bodyPr/>
          <a:lstStyle/>
          <a:p>
            <a:r>
              <a:rPr lang="en-CA" dirty="0"/>
              <a:t>The Moral Virtues</a:t>
            </a:r>
            <a:endParaRPr lang="en-US" dirty="0"/>
          </a:p>
        </p:txBody>
      </p:sp>
      <p:sp>
        <p:nvSpPr>
          <p:cNvPr id="3" name="Content Placeholder 2">
            <a:extLst>
              <a:ext uri="{FF2B5EF4-FFF2-40B4-BE49-F238E27FC236}">
                <a16:creationId xmlns:a16="http://schemas.microsoft.com/office/drawing/2014/main" id="{F0BDE3D4-7361-48E7-927F-3D30C4C7FFAB}"/>
              </a:ext>
            </a:extLst>
          </p:cNvPr>
          <p:cNvSpPr>
            <a:spLocks noGrp="1"/>
          </p:cNvSpPr>
          <p:nvPr>
            <p:ph idx="1"/>
          </p:nvPr>
        </p:nvSpPr>
        <p:spPr>
          <a:xfrm>
            <a:off x="838200" y="5265710"/>
            <a:ext cx="10515600" cy="621290"/>
          </a:xfrm>
        </p:spPr>
        <p:txBody>
          <a:bodyPr/>
          <a:lstStyle/>
          <a:p>
            <a:pPr marL="0" indent="0">
              <a:buNone/>
            </a:pPr>
            <a:r>
              <a:rPr lang="en-CA" dirty="0"/>
              <a:t>The ideal lies between deficiency and excess</a:t>
            </a:r>
            <a:endParaRPr lang="en-US" dirty="0"/>
          </a:p>
        </p:txBody>
      </p:sp>
      <p:pic>
        <p:nvPicPr>
          <p:cNvPr id="5" name="Picture 4">
            <a:extLst>
              <a:ext uri="{FF2B5EF4-FFF2-40B4-BE49-F238E27FC236}">
                <a16:creationId xmlns:a16="http://schemas.microsoft.com/office/drawing/2014/main" id="{28DC981C-0A12-4EE6-87CE-2748DFCD1CFA}"/>
              </a:ext>
            </a:extLst>
          </p:cNvPr>
          <p:cNvPicPr>
            <a:picLocks noChangeAspect="1"/>
          </p:cNvPicPr>
          <p:nvPr/>
        </p:nvPicPr>
        <p:blipFill>
          <a:blip r:embed="rId2"/>
          <a:stretch>
            <a:fillRect/>
          </a:stretch>
        </p:blipFill>
        <p:spPr>
          <a:xfrm>
            <a:off x="2026024" y="1337018"/>
            <a:ext cx="6961217" cy="3578089"/>
          </a:xfrm>
          <a:prstGeom prst="rect">
            <a:avLst/>
          </a:prstGeom>
        </p:spPr>
      </p:pic>
      <p:sp>
        <p:nvSpPr>
          <p:cNvPr id="7" name="TextBox 6">
            <a:extLst>
              <a:ext uri="{FF2B5EF4-FFF2-40B4-BE49-F238E27FC236}">
                <a16:creationId xmlns:a16="http://schemas.microsoft.com/office/drawing/2014/main" id="{2AF5D10F-00FC-4109-B7DB-F54B05419B09}"/>
              </a:ext>
            </a:extLst>
          </p:cNvPr>
          <p:cNvSpPr txBox="1"/>
          <p:nvPr/>
        </p:nvSpPr>
        <p:spPr>
          <a:xfrm>
            <a:off x="844577" y="5641625"/>
            <a:ext cx="6096000" cy="646331"/>
          </a:xfrm>
          <a:prstGeom prst="rect">
            <a:avLst/>
          </a:prstGeom>
          <a:noFill/>
        </p:spPr>
        <p:txBody>
          <a:bodyPr wrap="square">
            <a:spAutoFit/>
          </a:bodyPr>
          <a:lstStyle/>
          <a:p>
            <a:r>
              <a:rPr lang="en-US" sz="1800" b="0" i="0" u="sng" strike="noStrike" dirty="0">
                <a:solidFill>
                  <a:srgbClr val="1155CC"/>
                </a:solidFill>
                <a:effectLst/>
                <a:latin typeface="Arial" panose="020B0604020202020204" pitchFamily="34" charset="0"/>
                <a:hlinkClick r:id="rId3"/>
              </a:rPr>
              <a:t>https://kevinhabits.com/aristotles-12-virtues-from-courage-to-magnificence-patience-to-wit/</a:t>
            </a:r>
            <a:endParaRPr lang="en-US" dirty="0"/>
          </a:p>
        </p:txBody>
      </p:sp>
    </p:spTree>
    <p:extLst>
      <p:ext uri="{BB962C8B-B14F-4D97-AF65-F5344CB8AC3E}">
        <p14:creationId xmlns:p14="http://schemas.microsoft.com/office/powerpoint/2010/main" val="452077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C57C6554-7322-43F9-9533-22820A6207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3563" y="982186"/>
            <a:ext cx="8086143" cy="6735821"/>
          </a:xfrm>
          <a:prstGeom prst="rect">
            <a:avLst/>
          </a:prstGeom>
        </p:spPr>
      </p:pic>
      <p:sp>
        <p:nvSpPr>
          <p:cNvPr id="2" name="Title 1">
            <a:extLst>
              <a:ext uri="{FF2B5EF4-FFF2-40B4-BE49-F238E27FC236}">
                <a16:creationId xmlns:a16="http://schemas.microsoft.com/office/drawing/2014/main" id="{4075CC4F-979B-445E-BFC5-C0485F2D7EC6}"/>
              </a:ext>
            </a:extLst>
          </p:cNvPr>
          <p:cNvSpPr>
            <a:spLocks noGrp="1"/>
          </p:cNvSpPr>
          <p:nvPr>
            <p:ph type="title"/>
          </p:nvPr>
        </p:nvSpPr>
        <p:spPr/>
        <p:txBody>
          <a:bodyPr/>
          <a:lstStyle/>
          <a:p>
            <a:r>
              <a:rPr lang="en-CA" dirty="0"/>
              <a:t>Stoicism</a:t>
            </a:r>
            <a:endParaRPr lang="en-US" dirty="0"/>
          </a:p>
        </p:txBody>
      </p:sp>
      <p:sp>
        <p:nvSpPr>
          <p:cNvPr id="3" name="Content Placeholder 2">
            <a:extLst>
              <a:ext uri="{FF2B5EF4-FFF2-40B4-BE49-F238E27FC236}">
                <a16:creationId xmlns:a16="http://schemas.microsoft.com/office/drawing/2014/main" id="{29E6EB57-348A-442D-9ECA-90E31EE044E4}"/>
              </a:ext>
            </a:extLst>
          </p:cNvPr>
          <p:cNvSpPr>
            <a:spLocks noGrp="1"/>
          </p:cNvSpPr>
          <p:nvPr>
            <p:ph idx="1"/>
          </p:nvPr>
        </p:nvSpPr>
        <p:spPr>
          <a:xfrm>
            <a:off x="838199" y="1825625"/>
            <a:ext cx="5936673" cy="4351338"/>
          </a:xfrm>
        </p:spPr>
        <p:txBody>
          <a:bodyPr/>
          <a:lstStyle/>
          <a:p>
            <a:r>
              <a:rPr lang="en-US" dirty="0"/>
              <a:t>Express the highest version of yourself moment to moment to moment</a:t>
            </a:r>
          </a:p>
          <a:p>
            <a:r>
              <a:rPr lang="en-US" dirty="0"/>
              <a:t>Focus on the things we control, and accept the rest as it happens</a:t>
            </a:r>
          </a:p>
          <a:p>
            <a:r>
              <a:rPr lang="en-US" dirty="0"/>
              <a:t>Take responsibility - it’s not an external situation that makes us happy or miserable, but our interpretation of that situation</a:t>
            </a:r>
          </a:p>
        </p:txBody>
      </p:sp>
      <p:sp>
        <p:nvSpPr>
          <p:cNvPr id="9" name="TextBox 8">
            <a:extLst>
              <a:ext uri="{FF2B5EF4-FFF2-40B4-BE49-F238E27FC236}">
                <a16:creationId xmlns:a16="http://schemas.microsoft.com/office/drawing/2014/main" id="{7963927B-EABB-4B1F-B364-166802B6FB1D}"/>
              </a:ext>
            </a:extLst>
          </p:cNvPr>
          <p:cNvSpPr txBox="1"/>
          <p:nvPr/>
        </p:nvSpPr>
        <p:spPr>
          <a:xfrm>
            <a:off x="838199" y="5562490"/>
            <a:ext cx="3972790" cy="923330"/>
          </a:xfrm>
          <a:prstGeom prst="rect">
            <a:avLst/>
          </a:prstGeom>
          <a:noFill/>
        </p:spPr>
        <p:txBody>
          <a:bodyPr wrap="square">
            <a:spAutoFit/>
          </a:bodyPr>
          <a:lstStyle/>
          <a:p>
            <a:r>
              <a:rPr lang="en-US" dirty="0">
                <a:hlinkClick r:id="rId3"/>
              </a:rPr>
              <a:t>https://www.reddit.com/r/Stoicism/comments/bq1njj/easy_way_to_explain_stoicism_the_stoic_happiness/</a:t>
            </a:r>
            <a:r>
              <a:rPr lang="en-US" dirty="0"/>
              <a:t> </a:t>
            </a:r>
          </a:p>
        </p:txBody>
      </p:sp>
    </p:spTree>
    <p:extLst>
      <p:ext uri="{BB962C8B-B14F-4D97-AF65-F5344CB8AC3E}">
        <p14:creationId xmlns:p14="http://schemas.microsoft.com/office/powerpoint/2010/main" val="664077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50AE0-2B5C-4AA1-8F99-D0FD66BE0F9B}"/>
              </a:ext>
            </a:extLst>
          </p:cNvPr>
          <p:cNvSpPr>
            <a:spLocks noGrp="1"/>
          </p:cNvSpPr>
          <p:nvPr>
            <p:ph type="title"/>
          </p:nvPr>
        </p:nvSpPr>
        <p:spPr/>
        <p:txBody>
          <a:bodyPr/>
          <a:lstStyle/>
          <a:p>
            <a:r>
              <a:rPr lang="en-US" dirty="0"/>
              <a:t>Confucianism</a:t>
            </a:r>
          </a:p>
        </p:txBody>
      </p:sp>
      <p:sp>
        <p:nvSpPr>
          <p:cNvPr id="3" name="Content Placeholder 2">
            <a:extLst>
              <a:ext uri="{FF2B5EF4-FFF2-40B4-BE49-F238E27FC236}">
                <a16:creationId xmlns:a16="http://schemas.microsoft.com/office/drawing/2014/main" id="{B96D08C2-22E9-4771-A12A-B6B3BC42EDE5}"/>
              </a:ext>
            </a:extLst>
          </p:cNvPr>
          <p:cNvSpPr>
            <a:spLocks noGrp="1"/>
          </p:cNvSpPr>
          <p:nvPr>
            <p:ph idx="1"/>
          </p:nvPr>
        </p:nvSpPr>
        <p:spPr/>
        <p:txBody>
          <a:bodyPr/>
          <a:lstStyle/>
          <a:p>
            <a:pPr marL="0" indent="0">
              <a:buNone/>
            </a:pPr>
            <a:r>
              <a:rPr lang="en-US" dirty="0"/>
              <a:t>Within Confucianism there are five constant virtues or </a:t>
            </a:r>
            <a:r>
              <a:rPr lang="en-US" dirty="0" err="1"/>
              <a:t>wu</a:t>
            </a:r>
            <a:r>
              <a:rPr lang="en-US" dirty="0"/>
              <a:t> </a:t>
            </a:r>
            <a:r>
              <a:rPr lang="en-US" dirty="0" err="1"/>
              <a:t>chang</a:t>
            </a:r>
            <a:r>
              <a:rPr lang="en-US" dirty="0"/>
              <a:t> (</a:t>
            </a:r>
            <a:r>
              <a:rPr lang="ja-JP" altLang="en-US" dirty="0"/>
              <a:t>五常</a:t>
            </a:r>
            <a:r>
              <a:rPr lang="en-US" altLang="ja-JP" dirty="0"/>
              <a:t>):</a:t>
            </a:r>
            <a:endParaRPr lang="en-US" dirty="0"/>
          </a:p>
          <a:p>
            <a:r>
              <a:rPr lang="en-US" dirty="0"/>
              <a:t>benevolence or ren (</a:t>
            </a:r>
            <a:r>
              <a:rPr lang="ja-JP" altLang="en-US" dirty="0"/>
              <a:t>仁</a:t>
            </a:r>
            <a:r>
              <a:rPr lang="en-US" altLang="ja-JP" dirty="0"/>
              <a:t>)</a:t>
            </a:r>
          </a:p>
          <a:p>
            <a:r>
              <a:rPr lang="en-US" dirty="0"/>
              <a:t>righteousness or </a:t>
            </a:r>
            <a:r>
              <a:rPr lang="en-US" dirty="0" err="1"/>
              <a:t>yi</a:t>
            </a:r>
            <a:r>
              <a:rPr lang="en-US" dirty="0"/>
              <a:t> (</a:t>
            </a:r>
            <a:r>
              <a:rPr lang="ja-JP" altLang="en-US" dirty="0"/>
              <a:t>义</a:t>
            </a:r>
            <a:r>
              <a:rPr lang="en-US" altLang="ja-JP" dirty="0"/>
              <a:t>)</a:t>
            </a:r>
          </a:p>
          <a:p>
            <a:r>
              <a:rPr lang="en-US" dirty="0"/>
              <a:t>propriety or li (</a:t>
            </a:r>
            <a:r>
              <a:rPr lang="ja-JP" altLang="en-US" dirty="0"/>
              <a:t>理</a:t>
            </a:r>
            <a:r>
              <a:rPr lang="en-US" altLang="ja-JP" dirty="0"/>
              <a:t>)</a:t>
            </a:r>
          </a:p>
          <a:p>
            <a:r>
              <a:rPr lang="en-US" dirty="0"/>
              <a:t>wisdom or </a:t>
            </a:r>
            <a:r>
              <a:rPr lang="en-US" dirty="0" err="1"/>
              <a:t>zhi</a:t>
            </a:r>
            <a:r>
              <a:rPr lang="en-US" dirty="0"/>
              <a:t> (</a:t>
            </a:r>
            <a:r>
              <a:rPr lang="ja-JP" altLang="en-US" dirty="0"/>
              <a:t>智</a:t>
            </a:r>
            <a:r>
              <a:rPr lang="en-US" altLang="ja-JP" dirty="0"/>
              <a:t>) </a:t>
            </a:r>
            <a:endParaRPr lang="en-US" dirty="0"/>
          </a:p>
          <a:p>
            <a:r>
              <a:rPr lang="en-US" dirty="0"/>
              <a:t>fidelity or </a:t>
            </a:r>
            <a:r>
              <a:rPr lang="en-US" dirty="0" err="1"/>
              <a:t>xin</a:t>
            </a:r>
            <a:r>
              <a:rPr lang="en-US" dirty="0"/>
              <a:t> (</a:t>
            </a:r>
            <a:r>
              <a:rPr lang="ja-JP" altLang="en-US" dirty="0"/>
              <a:t>信</a:t>
            </a:r>
            <a:r>
              <a:rPr lang="en-US" altLang="ja-JP" dirty="0"/>
              <a:t>).</a:t>
            </a:r>
            <a:endParaRPr lang="en-US" dirty="0"/>
          </a:p>
        </p:txBody>
      </p:sp>
      <p:sp>
        <p:nvSpPr>
          <p:cNvPr id="5" name="TextBox 4">
            <a:extLst>
              <a:ext uri="{FF2B5EF4-FFF2-40B4-BE49-F238E27FC236}">
                <a16:creationId xmlns:a16="http://schemas.microsoft.com/office/drawing/2014/main" id="{18443A6F-F44B-4C2C-98D2-02B7489D1DCF}"/>
              </a:ext>
            </a:extLst>
          </p:cNvPr>
          <p:cNvSpPr txBox="1"/>
          <p:nvPr/>
        </p:nvSpPr>
        <p:spPr>
          <a:xfrm>
            <a:off x="838200" y="5667631"/>
            <a:ext cx="6096000" cy="369332"/>
          </a:xfrm>
          <a:prstGeom prst="rect">
            <a:avLst/>
          </a:prstGeom>
          <a:noFill/>
        </p:spPr>
        <p:txBody>
          <a:bodyPr wrap="square">
            <a:spAutoFit/>
          </a:bodyPr>
          <a:lstStyle/>
          <a:p>
            <a:r>
              <a:rPr lang="en-US" dirty="0">
                <a:hlinkClick r:id="rId2"/>
              </a:rPr>
              <a:t>https://www.sciencedirect.com/topics/psychology/confucius</a:t>
            </a:r>
            <a:r>
              <a:rPr lang="en-US" dirty="0"/>
              <a:t> </a:t>
            </a:r>
          </a:p>
        </p:txBody>
      </p:sp>
      <p:pic>
        <p:nvPicPr>
          <p:cNvPr id="7" name="Picture 6" descr="A picture containing text&#10;&#10;Description automatically generated">
            <a:extLst>
              <a:ext uri="{FF2B5EF4-FFF2-40B4-BE49-F238E27FC236}">
                <a16:creationId xmlns:a16="http://schemas.microsoft.com/office/drawing/2014/main" id="{FBF9218B-776A-4E91-A54C-EDF8BE33FE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8181" y="2469894"/>
            <a:ext cx="4420177" cy="3062800"/>
          </a:xfrm>
          <a:prstGeom prst="rect">
            <a:avLst/>
          </a:prstGeom>
        </p:spPr>
      </p:pic>
    </p:spTree>
    <p:extLst>
      <p:ext uri="{BB962C8B-B14F-4D97-AF65-F5344CB8AC3E}">
        <p14:creationId xmlns:p14="http://schemas.microsoft.com/office/powerpoint/2010/main" val="288185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99AA4-1E57-42C1-9D82-9B6A1CDEBF35}"/>
              </a:ext>
            </a:extLst>
          </p:cNvPr>
          <p:cNvSpPr>
            <a:spLocks noGrp="1"/>
          </p:cNvSpPr>
          <p:nvPr>
            <p:ph type="title"/>
          </p:nvPr>
        </p:nvSpPr>
        <p:spPr/>
        <p:txBody>
          <a:bodyPr/>
          <a:lstStyle/>
          <a:p>
            <a:r>
              <a:rPr lang="en-CA" dirty="0"/>
              <a:t>Taoism</a:t>
            </a:r>
            <a:endParaRPr lang="en-US" dirty="0"/>
          </a:p>
        </p:txBody>
      </p:sp>
      <p:sp>
        <p:nvSpPr>
          <p:cNvPr id="3" name="Content Placeholder 2">
            <a:extLst>
              <a:ext uri="{FF2B5EF4-FFF2-40B4-BE49-F238E27FC236}">
                <a16:creationId xmlns:a16="http://schemas.microsoft.com/office/drawing/2014/main" id="{837A06C4-719A-403A-B384-31917C41743B}"/>
              </a:ext>
            </a:extLst>
          </p:cNvPr>
          <p:cNvSpPr>
            <a:spLocks noGrp="1"/>
          </p:cNvSpPr>
          <p:nvPr>
            <p:ph idx="1"/>
          </p:nvPr>
        </p:nvSpPr>
        <p:spPr>
          <a:xfrm>
            <a:off x="5500254" y="1825625"/>
            <a:ext cx="5853545" cy="4351338"/>
          </a:xfrm>
        </p:spPr>
        <p:txBody>
          <a:bodyPr/>
          <a:lstStyle/>
          <a:p>
            <a:pPr marL="0" indent="0">
              <a:buNone/>
            </a:pPr>
            <a:r>
              <a:rPr lang="en-US" dirty="0"/>
              <a:t>“Daoist </a:t>
            </a:r>
            <a:r>
              <a:rPr lang="en-US" dirty="0" err="1"/>
              <a:t>sagehood</a:t>
            </a:r>
            <a:r>
              <a:rPr lang="en-US" dirty="0"/>
              <a:t>, however, is internal (</a:t>
            </a:r>
            <a:r>
              <a:rPr lang="en-US" dirty="0" err="1"/>
              <a:t>neisheng</a:t>
            </a:r>
            <a:r>
              <a:rPr lang="en-US" dirty="0"/>
              <a:t>), although it can become manifest in an external royalty (</a:t>
            </a:r>
            <a:r>
              <a:rPr lang="en-US" dirty="0" err="1"/>
              <a:t>waiwang</a:t>
            </a:r>
            <a:r>
              <a:rPr lang="en-US" dirty="0"/>
              <a:t>) that brings the world back to the Way by means of quietism: variously called “non-intervention” (</a:t>
            </a:r>
            <a:r>
              <a:rPr lang="en-US" dirty="0" err="1"/>
              <a:t>wuwei</a:t>
            </a:r>
            <a:r>
              <a:rPr lang="en-US" dirty="0"/>
              <a:t>), “inner cultivation” (</a:t>
            </a:r>
            <a:r>
              <a:rPr lang="en-US" dirty="0" err="1"/>
              <a:t>neiye</a:t>
            </a:r>
            <a:r>
              <a:rPr lang="en-US" dirty="0"/>
              <a:t>), or “art of the heart and mind” (</a:t>
            </a:r>
            <a:r>
              <a:rPr lang="en-US" dirty="0" err="1"/>
              <a:t>xinshu</a:t>
            </a:r>
            <a:r>
              <a:rPr lang="en-US" dirty="0"/>
              <a:t>).”</a:t>
            </a:r>
          </a:p>
        </p:txBody>
      </p:sp>
      <p:sp>
        <p:nvSpPr>
          <p:cNvPr id="5" name="TextBox 4">
            <a:extLst>
              <a:ext uri="{FF2B5EF4-FFF2-40B4-BE49-F238E27FC236}">
                <a16:creationId xmlns:a16="http://schemas.microsoft.com/office/drawing/2014/main" id="{B45A6D5E-72BD-4653-8C39-6329CE9A92C1}"/>
              </a:ext>
            </a:extLst>
          </p:cNvPr>
          <p:cNvSpPr txBox="1"/>
          <p:nvPr/>
        </p:nvSpPr>
        <p:spPr>
          <a:xfrm>
            <a:off x="5500254" y="5253633"/>
            <a:ext cx="5153891" cy="646331"/>
          </a:xfrm>
          <a:prstGeom prst="rect">
            <a:avLst/>
          </a:prstGeom>
          <a:noFill/>
        </p:spPr>
        <p:txBody>
          <a:bodyPr wrap="square">
            <a:spAutoFit/>
          </a:bodyPr>
          <a:lstStyle/>
          <a:p>
            <a:r>
              <a:rPr lang="en-US" sz="1800" b="0" i="0" u="sng" strike="noStrike" dirty="0">
                <a:solidFill>
                  <a:srgbClr val="1155CC"/>
                </a:solidFill>
                <a:effectLst/>
                <a:latin typeface="Arial" panose="020B0604020202020204" pitchFamily="34" charset="0"/>
                <a:hlinkClick r:id="rId2"/>
              </a:rPr>
              <a:t>https://www.britannica.com/topic/Daoism/Concepts-of-human-being-and-society</a:t>
            </a:r>
            <a:endParaRPr lang="en-US" dirty="0"/>
          </a:p>
        </p:txBody>
      </p:sp>
      <p:pic>
        <p:nvPicPr>
          <p:cNvPr id="7" name="Picture 6" descr="A picture containing text, person, person, sculpture&#10;&#10;Description automatically generated">
            <a:extLst>
              <a:ext uri="{FF2B5EF4-FFF2-40B4-BE49-F238E27FC236}">
                <a16:creationId xmlns:a16="http://schemas.microsoft.com/office/drawing/2014/main" id="{9B53C7A9-2B18-4E65-B962-AF183085A7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907" y="1829991"/>
            <a:ext cx="4795528" cy="3198018"/>
          </a:xfrm>
          <a:prstGeom prst="rect">
            <a:avLst/>
          </a:prstGeom>
        </p:spPr>
      </p:pic>
    </p:spTree>
    <p:extLst>
      <p:ext uri="{BB962C8B-B14F-4D97-AF65-F5344CB8AC3E}">
        <p14:creationId xmlns:p14="http://schemas.microsoft.com/office/powerpoint/2010/main" val="1381614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alendar&#10;&#10;Description automatically generated with low confidence">
            <a:extLst>
              <a:ext uri="{FF2B5EF4-FFF2-40B4-BE49-F238E27FC236}">
                <a16:creationId xmlns:a16="http://schemas.microsoft.com/office/drawing/2014/main" id="{A9752C9E-D336-474A-8CD5-8D900E8B8F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4235" y="722151"/>
            <a:ext cx="9217312" cy="5193740"/>
          </a:xfrm>
        </p:spPr>
      </p:pic>
      <p:sp>
        <p:nvSpPr>
          <p:cNvPr id="2" name="Title 1">
            <a:extLst>
              <a:ext uri="{FF2B5EF4-FFF2-40B4-BE49-F238E27FC236}">
                <a16:creationId xmlns:a16="http://schemas.microsoft.com/office/drawing/2014/main" id="{A00FC55E-D3DE-4501-9784-FB14C30A9148}"/>
              </a:ext>
            </a:extLst>
          </p:cNvPr>
          <p:cNvSpPr>
            <a:spLocks noGrp="1"/>
          </p:cNvSpPr>
          <p:nvPr>
            <p:ph type="title"/>
          </p:nvPr>
        </p:nvSpPr>
        <p:spPr>
          <a:solidFill>
            <a:schemeClr val="bg1"/>
          </a:solidFill>
        </p:spPr>
        <p:txBody>
          <a:bodyPr/>
          <a:lstStyle/>
          <a:p>
            <a:r>
              <a:rPr lang="en-CA" dirty="0"/>
              <a:t>Bushido</a:t>
            </a:r>
            <a:endParaRPr lang="en-US" dirty="0"/>
          </a:p>
        </p:txBody>
      </p:sp>
      <p:sp>
        <p:nvSpPr>
          <p:cNvPr id="7" name="TextBox 6">
            <a:extLst>
              <a:ext uri="{FF2B5EF4-FFF2-40B4-BE49-F238E27FC236}">
                <a16:creationId xmlns:a16="http://schemas.microsoft.com/office/drawing/2014/main" id="{2C40D670-39EF-4D7F-B355-22F7F0177445}"/>
              </a:ext>
            </a:extLst>
          </p:cNvPr>
          <p:cNvSpPr txBox="1"/>
          <p:nvPr/>
        </p:nvSpPr>
        <p:spPr>
          <a:xfrm>
            <a:off x="1080654" y="5951183"/>
            <a:ext cx="8451273" cy="369332"/>
          </a:xfrm>
          <a:prstGeom prst="rect">
            <a:avLst/>
          </a:prstGeom>
          <a:noFill/>
        </p:spPr>
        <p:txBody>
          <a:bodyPr wrap="square">
            <a:spAutoFit/>
          </a:bodyPr>
          <a:lstStyle/>
          <a:p>
            <a:r>
              <a:rPr lang="en-US" dirty="0">
                <a:hlinkClick r:id="rId3"/>
              </a:rPr>
              <a:t>https://brewminate.com/a-history-of-virtue-as-a-philosophy-since-the-ancient-world/</a:t>
            </a:r>
            <a:r>
              <a:rPr lang="en-US" dirty="0"/>
              <a:t> </a:t>
            </a:r>
          </a:p>
        </p:txBody>
      </p:sp>
    </p:spTree>
    <p:extLst>
      <p:ext uri="{BB962C8B-B14F-4D97-AF65-F5344CB8AC3E}">
        <p14:creationId xmlns:p14="http://schemas.microsoft.com/office/powerpoint/2010/main" val="752488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A942-CBE1-4AE8-9793-D3B70365CF30}"/>
              </a:ext>
            </a:extLst>
          </p:cNvPr>
          <p:cNvSpPr>
            <a:spLocks noGrp="1"/>
          </p:cNvSpPr>
          <p:nvPr>
            <p:ph type="title"/>
          </p:nvPr>
        </p:nvSpPr>
        <p:spPr/>
        <p:txBody>
          <a:bodyPr/>
          <a:lstStyle/>
          <a:p>
            <a:r>
              <a:rPr lang="en-CA" dirty="0"/>
              <a:t>A Contemporary List</a:t>
            </a:r>
            <a:endParaRPr lang="en-US" dirty="0"/>
          </a:p>
        </p:txBody>
      </p:sp>
      <p:sp>
        <p:nvSpPr>
          <p:cNvPr id="3" name="Content Placeholder 2">
            <a:extLst>
              <a:ext uri="{FF2B5EF4-FFF2-40B4-BE49-F238E27FC236}">
                <a16:creationId xmlns:a16="http://schemas.microsoft.com/office/drawing/2014/main" id="{446B301F-D44B-436D-A66A-6F03D2B5E787}"/>
              </a:ext>
            </a:extLst>
          </p:cNvPr>
          <p:cNvSpPr>
            <a:spLocks noGrp="1"/>
          </p:cNvSpPr>
          <p:nvPr>
            <p:ph idx="1"/>
          </p:nvPr>
        </p:nvSpPr>
        <p:spPr/>
        <p:txBody>
          <a:bodyPr>
            <a:normAutofit/>
          </a:bodyPr>
          <a:lstStyle/>
          <a:p>
            <a:r>
              <a:rPr lang="en-US" dirty="0"/>
              <a:t>Justice - requires us to treat all human beings equally and impartially.</a:t>
            </a:r>
          </a:p>
          <a:p>
            <a:r>
              <a:rPr lang="en-US" dirty="0"/>
              <a:t>Fidelity - requires that we treat people closer to us with special care.</a:t>
            </a:r>
          </a:p>
          <a:p>
            <a:r>
              <a:rPr lang="en-US" dirty="0"/>
              <a:t>Self-care - a unique responsibility to care for ourselves, affectively, mentally, physically, and spiritually.</a:t>
            </a:r>
          </a:p>
          <a:p>
            <a:r>
              <a:rPr lang="en-US" dirty="0"/>
              <a:t>Prudence - we must always consider Justice, Fidelity and Self-care.</a:t>
            </a:r>
          </a:p>
          <a:p>
            <a:endParaRPr lang="en-US" dirty="0"/>
          </a:p>
        </p:txBody>
      </p:sp>
      <p:sp>
        <p:nvSpPr>
          <p:cNvPr id="5" name="TextBox 4">
            <a:extLst>
              <a:ext uri="{FF2B5EF4-FFF2-40B4-BE49-F238E27FC236}">
                <a16:creationId xmlns:a16="http://schemas.microsoft.com/office/drawing/2014/main" id="{68C05AE6-2902-4F93-8D13-B8E042A52139}"/>
              </a:ext>
            </a:extLst>
          </p:cNvPr>
          <p:cNvSpPr txBox="1"/>
          <p:nvPr/>
        </p:nvSpPr>
        <p:spPr>
          <a:xfrm>
            <a:off x="838200" y="5942568"/>
            <a:ext cx="8298873" cy="369332"/>
          </a:xfrm>
          <a:prstGeom prst="rect">
            <a:avLst/>
          </a:prstGeom>
          <a:noFill/>
        </p:spPr>
        <p:txBody>
          <a:bodyPr wrap="square">
            <a:spAutoFit/>
          </a:bodyPr>
          <a:lstStyle/>
          <a:p>
            <a:r>
              <a:rPr lang="en-US" sz="1800" b="0" i="0" u="none" strike="noStrike" dirty="0">
                <a:solidFill>
                  <a:srgbClr val="000000"/>
                </a:solidFill>
                <a:effectLst/>
                <a:latin typeface="Arial" panose="020B0604020202020204" pitchFamily="34" charset="0"/>
              </a:rPr>
              <a:t>Keenan, 1995, pp. 723-724. </a:t>
            </a:r>
            <a:r>
              <a:rPr lang="en-US" sz="1800" b="0" i="0" u="sng" strike="noStrike" dirty="0">
                <a:solidFill>
                  <a:srgbClr val="1155CC"/>
                </a:solidFill>
                <a:effectLst/>
                <a:latin typeface="Arial" panose="020B0604020202020204" pitchFamily="34" charset="0"/>
                <a:hlinkClick r:id="rId2"/>
              </a:rPr>
              <a:t>http://cdn.theologicalstudies.net/56/56.4/56.4.5.pdf</a:t>
            </a:r>
            <a:r>
              <a:rPr lang="en-US" sz="1800" b="0" i="0" u="none" strike="noStrike" dirty="0">
                <a:solidFill>
                  <a:srgbClr val="000000"/>
                </a:solidFill>
                <a:effectLst/>
                <a:latin typeface="Arial" panose="020B0604020202020204" pitchFamily="34" charset="0"/>
              </a:rPr>
              <a:t> </a:t>
            </a:r>
            <a:endParaRPr lang="en-US" dirty="0"/>
          </a:p>
        </p:txBody>
      </p:sp>
    </p:spTree>
    <p:extLst>
      <p:ext uri="{BB962C8B-B14F-4D97-AF65-F5344CB8AC3E}">
        <p14:creationId xmlns:p14="http://schemas.microsoft.com/office/powerpoint/2010/main" val="86409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D0B5C-104C-453B-B185-842F4615079B}"/>
              </a:ext>
            </a:extLst>
          </p:cNvPr>
          <p:cNvSpPr>
            <a:spLocks noGrp="1"/>
          </p:cNvSpPr>
          <p:nvPr>
            <p:ph type="title"/>
          </p:nvPr>
        </p:nvSpPr>
        <p:spPr/>
        <p:txBody>
          <a:bodyPr/>
          <a:lstStyle/>
          <a:p>
            <a:r>
              <a:rPr lang="en-CA" dirty="0"/>
              <a:t>Moulin Rouge</a:t>
            </a:r>
            <a:endParaRPr lang="en-US" dirty="0"/>
          </a:p>
        </p:txBody>
      </p:sp>
      <p:sp>
        <p:nvSpPr>
          <p:cNvPr id="3" name="Content Placeholder 2">
            <a:extLst>
              <a:ext uri="{FF2B5EF4-FFF2-40B4-BE49-F238E27FC236}">
                <a16:creationId xmlns:a16="http://schemas.microsoft.com/office/drawing/2014/main" id="{B3F7A8CF-898A-42CE-B84C-68CB531DC3AD}"/>
              </a:ext>
            </a:extLst>
          </p:cNvPr>
          <p:cNvSpPr>
            <a:spLocks noGrp="1"/>
          </p:cNvSpPr>
          <p:nvPr>
            <p:ph idx="1"/>
          </p:nvPr>
        </p:nvSpPr>
        <p:spPr>
          <a:xfrm>
            <a:off x="838200" y="1825625"/>
            <a:ext cx="1877291" cy="4351338"/>
          </a:xfrm>
        </p:spPr>
        <p:txBody>
          <a:bodyPr/>
          <a:lstStyle/>
          <a:p>
            <a:r>
              <a:rPr lang="en-US" dirty="0"/>
              <a:t>Truth</a:t>
            </a:r>
          </a:p>
          <a:p>
            <a:r>
              <a:rPr lang="en-US" dirty="0"/>
              <a:t>Beauty</a:t>
            </a:r>
          </a:p>
          <a:p>
            <a:r>
              <a:rPr lang="en-US" dirty="0"/>
              <a:t>Freedom</a:t>
            </a:r>
          </a:p>
          <a:p>
            <a:r>
              <a:rPr lang="en-US" dirty="0"/>
              <a:t>Love</a:t>
            </a:r>
          </a:p>
        </p:txBody>
      </p:sp>
      <p:sp>
        <p:nvSpPr>
          <p:cNvPr id="5" name="TextBox 4">
            <a:extLst>
              <a:ext uri="{FF2B5EF4-FFF2-40B4-BE49-F238E27FC236}">
                <a16:creationId xmlns:a16="http://schemas.microsoft.com/office/drawing/2014/main" id="{4044AA9C-E504-4579-83C7-2463AA8B8C8A}"/>
              </a:ext>
            </a:extLst>
          </p:cNvPr>
          <p:cNvSpPr txBox="1"/>
          <p:nvPr/>
        </p:nvSpPr>
        <p:spPr>
          <a:xfrm>
            <a:off x="838200" y="6176963"/>
            <a:ext cx="7855527" cy="369332"/>
          </a:xfrm>
          <a:prstGeom prst="rect">
            <a:avLst/>
          </a:prstGeom>
          <a:noFill/>
        </p:spPr>
        <p:txBody>
          <a:bodyPr wrap="square">
            <a:spAutoFit/>
          </a:bodyPr>
          <a:lstStyle/>
          <a:p>
            <a:r>
              <a:rPr lang="en-US" sz="1800" b="0" i="0" u="sng" strike="noStrike" dirty="0">
                <a:solidFill>
                  <a:srgbClr val="1155CC"/>
                </a:solidFill>
                <a:effectLst/>
                <a:latin typeface="Arial" panose="020B0604020202020204" pitchFamily="34" charset="0"/>
                <a:hlinkClick r:id="rId2"/>
              </a:rPr>
              <a:t>https://letsmakesomeartdammit.blogspot.com/2014/10/moulin-ching.html</a:t>
            </a:r>
            <a:r>
              <a:rPr lang="en-US" sz="1800" b="0" i="0" u="none" strike="noStrike" dirty="0">
                <a:solidFill>
                  <a:srgbClr val="000000"/>
                </a:solidFill>
                <a:effectLst/>
                <a:latin typeface="Arial" panose="020B0604020202020204" pitchFamily="34" charset="0"/>
              </a:rPr>
              <a:t> </a:t>
            </a:r>
            <a:endParaRPr lang="en-US" dirty="0"/>
          </a:p>
        </p:txBody>
      </p:sp>
      <p:sp>
        <p:nvSpPr>
          <p:cNvPr id="7" name="Rectangle 1">
            <a:extLst>
              <a:ext uri="{FF2B5EF4-FFF2-40B4-BE49-F238E27FC236}">
                <a16:creationId xmlns:a16="http://schemas.microsoft.com/office/drawing/2014/main" id="{38823FD7-A8B6-41CF-8883-2FB93946B459}"/>
              </a:ext>
            </a:extLst>
          </p:cNvPr>
          <p:cNvSpPr>
            <a:spLocks noChangeArrowheads="1"/>
          </p:cNvSpPr>
          <p:nvPr/>
        </p:nvSpPr>
        <p:spPr bwMode="auto">
          <a:xfrm flipV="1">
            <a:off x="3419475" y="146407"/>
            <a:ext cx="464387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 name="Picture 8">
            <a:extLst>
              <a:ext uri="{FF2B5EF4-FFF2-40B4-BE49-F238E27FC236}">
                <a16:creationId xmlns:a16="http://schemas.microsoft.com/office/drawing/2014/main" id="{824E6CAA-E2D0-4C75-8C7B-ACACAE2C6C97}"/>
              </a:ext>
            </a:extLst>
          </p:cNvPr>
          <p:cNvPicPr>
            <a:picLocks noChangeAspect="1"/>
          </p:cNvPicPr>
          <p:nvPr/>
        </p:nvPicPr>
        <p:blipFill>
          <a:blip r:embed="rId3"/>
          <a:stretch>
            <a:fillRect/>
          </a:stretch>
        </p:blipFill>
        <p:spPr>
          <a:xfrm>
            <a:off x="3046456" y="1690688"/>
            <a:ext cx="5316306" cy="4012442"/>
          </a:xfrm>
          <a:prstGeom prst="rect">
            <a:avLst/>
          </a:prstGeom>
        </p:spPr>
      </p:pic>
      <p:sp>
        <p:nvSpPr>
          <p:cNvPr id="11" name="TextBox 10">
            <a:extLst>
              <a:ext uri="{FF2B5EF4-FFF2-40B4-BE49-F238E27FC236}">
                <a16:creationId xmlns:a16="http://schemas.microsoft.com/office/drawing/2014/main" id="{C9FA6E95-6F82-4535-8A91-E6D5570FF516}"/>
              </a:ext>
            </a:extLst>
          </p:cNvPr>
          <p:cNvSpPr txBox="1"/>
          <p:nvPr/>
        </p:nvSpPr>
        <p:spPr>
          <a:xfrm>
            <a:off x="8693727" y="1690688"/>
            <a:ext cx="3567055" cy="3970318"/>
          </a:xfrm>
          <a:prstGeom prst="rect">
            <a:avLst/>
          </a:prstGeom>
          <a:noFill/>
        </p:spPr>
        <p:txBody>
          <a:bodyPr wrap="square">
            <a:spAutoFit/>
          </a:bodyPr>
          <a:lstStyle/>
          <a:p>
            <a:r>
              <a:rPr lang="en-US" dirty="0"/>
              <a:t>All life is encompassed in</a:t>
            </a:r>
            <a:br>
              <a:rPr lang="en-US" dirty="0"/>
            </a:br>
            <a:br>
              <a:rPr lang="en-US" dirty="0"/>
            </a:br>
            <a:r>
              <a:rPr lang="en-US" dirty="0"/>
              <a:t>Truth, Beauty, Freedom and Love</a:t>
            </a:r>
            <a:br>
              <a:rPr lang="en-US" dirty="0"/>
            </a:br>
            <a:br>
              <a:rPr lang="en-US" dirty="0"/>
            </a:br>
            <a:br>
              <a:rPr lang="en-US" dirty="0"/>
            </a:br>
            <a:r>
              <a:rPr lang="en-US" dirty="0"/>
              <a:t>To play this game of life,</a:t>
            </a:r>
            <a:br>
              <a:rPr lang="en-US" dirty="0"/>
            </a:br>
            <a:br>
              <a:rPr lang="en-US" dirty="0"/>
            </a:br>
            <a:r>
              <a:rPr lang="en-US" dirty="0"/>
              <a:t>Toss the coin four times</a:t>
            </a:r>
            <a:br>
              <a:rPr lang="en-US" dirty="0"/>
            </a:br>
            <a:br>
              <a:rPr lang="en-US" dirty="0"/>
            </a:br>
            <a:br>
              <a:rPr lang="en-US" dirty="0"/>
            </a:br>
            <a:r>
              <a:rPr lang="en-US" dirty="0"/>
              <a:t>The first two coins are the left</a:t>
            </a:r>
            <a:br>
              <a:rPr lang="en-US" dirty="0"/>
            </a:br>
            <a:br>
              <a:rPr lang="en-US" dirty="0"/>
            </a:br>
            <a:r>
              <a:rPr lang="en-US" dirty="0"/>
              <a:t>The last two coins are the top</a:t>
            </a:r>
            <a:br>
              <a:rPr lang="en-US" dirty="0"/>
            </a:br>
            <a:endParaRPr lang="en-US" dirty="0"/>
          </a:p>
        </p:txBody>
      </p:sp>
    </p:spTree>
    <p:extLst>
      <p:ext uri="{BB962C8B-B14F-4D97-AF65-F5344CB8AC3E}">
        <p14:creationId xmlns:p14="http://schemas.microsoft.com/office/powerpoint/2010/main" val="1904272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1998-59D8-4E06-9E48-9F5AAE717AF2}"/>
              </a:ext>
            </a:extLst>
          </p:cNvPr>
          <p:cNvSpPr>
            <a:spLocks noGrp="1"/>
          </p:cNvSpPr>
          <p:nvPr>
            <p:ph type="title"/>
          </p:nvPr>
        </p:nvSpPr>
        <p:spPr/>
        <p:txBody>
          <a:bodyPr/>
          <a:lstStyle/>
          <a:p>
            <a:r>
              <a:rPr lang="en-US" dirty="0"/>
              <a:t>Character and Mindset</a:t>
            </a:r>
          </a:p>
        </p:txBody>
      </p:sp>
      <p:sp>
        <p:nvSpPr>
          <p:cNvPr id="3" name="Content Placeholder 2">
            <a:extLst>
              <a:ext uri="{FF2B5EF4-FFF2-40B4-BE49-F238E27FC236}">
                <a16:creationId xmlns:a16="http://schemas.microsoft.com/office/drawing/2014/main" id="{8C961DAB-9A85-4F8C-A477-B06799C5F9BA}"/>
              </a:ext>
            </a:extLst>
          </p:cNvPr>
          <p:cNvSpPr>
            <a:spLocks noGrp="1"/>
          </p:cNvSpPr>
          <p:nvPr>
            <p:ph idx="1"/>
          </p:nvPr>
        </p:nvSpPr>
        <p:spPr>
          <a:xfrm>
            <a:off x="8435788" y="1545299"/>
            <a:ext cx="2586318" cy="4856234"/>
          </a:xfrm>
        </p:spPr>
        <p:txBody>
          <a:bodyPr>
            <a:normAutofit/>
          </a:bodyPr>
          <a:lstStyle/>
          <a:p>
            <a:pPr marL="0" indent="0">
              <a:buNone/>
            </a:pPr>
            <a:r>
              <a:rPr lang="en-CA" dirty="0"/>
              <a:t>Modern adaptations of virtue theory</a:t>
            </a:r>
            <a:endParaRPr lang="en-US" dirty="0"/>
          </a:p>
        </p:txBody>
      </p:sp>
      <p:sp>
        <p:nvSpPr>
          <p:cNvPr id="5" name="TextBox 4">
            <a:extLst>
              <a:ext uri="{FF2B5EF4-FFF2-40B4-BE49-F238E27FC236}">
                <a16:creationId xmlns:a16="http://schemas.microsoft.com/office/drawing/2014/main" id="{A9265D28-C05D-4D47-A86C-54F273F63A91}"/>
              </a:ext>
            </a:extLst>
          </p:cNvPr>
          <p:cNvSpPr txBox="1"/>
          <p:nvPr/>
        </p:nvSpPr>
        <p:spPr>
          <a:xfrm>
            <a:off x="8767482" y="2893722"/>
            <a:ext cx="2366684" cy="646331"/>
          </a:xfrm>
          <a:prstGeom prst="rect">
            <a:avLst/>
          </a:prstGeom>
          <a:noFill/>
        </p:spPr>
        <p:txBody>
          <a:bodyPr wrap="square">
            <a:spAutoFit/>
          </a:bodyPr>
          <a:lstStyle/>
          <a:p>
            <a:r>
              <a:rPr lang="en-US" dirty="0">
                <a:hlinkClick r:id="rId2"/>
              </a:rPr>
              <a:t>https://georgecouros.ca/blog/archives/4783</a:t>
            </a:r>
            <a:r>
              <a:rPr lang="en-US" dirty="0"/>
              <a:t> </a:t>
            </a:r>
          </a:p>
        </p:txBody>
      </p:sp>
      <p:pic>
        <p:nvPicPr>
          <p:cNvPr id="9" name="Picture 8" descr="Diagram&#10;&#10;Description automatically generated">
            <a:extLst>
              <a:ext uri="{FF2B5EF4-FFF2-40B4-BE49-F238E27FC236}">
                <a16:creationId xmlns:a16="http://schemas.microsoft.com/office/drawing/2014/main" id="{7E390F31-31B7-48DE-B1C8-48220B237E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975" y="1320728"/>
            <a:ext cx="7161119" cy="5305376"/>
          </a:xfrm>
          <a:prstGeom prst="rect">
            <a:avLst/>
          </a:prstGeom>
        </p:spPr>
      </p:pic>
    </p:spTree>
    <p:extLst>
      <p:ext uri="{BB962C8B-B14F-4D97-AF65-F5344CB8AC3E}">
        <p14:creationId xmlns:p14="http://schemas.microsoft.com/office/powerpoint/2010/main" val="4269744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45426-5D20-4494-91C1-545A7CA49270}"/>
              </a:ext>
            </a:extLst>
          </p:cNvPr>
          <p:cNvSpPr>
            <a:spLocks noGrp="1"/>
          </p:cNvSpPr>
          <p:nvPr>
            <p:ph type="title"/>
          </p:nvPr>
        </p:nvSpPr>
        <p:spPr/>
        <p:txBody>
          <a:bodyPr/>
          <a:lstStyle/>
          <a:p>
            <a:r>
              <a:rPr lang="en-CA" dirty="0"/>
              <a:t>Man and Superman</a:t>
            </a:r>
            <a:endParaRPr lang="en-US" dirty="0"/>
          </a:p>
        </p:txBody>
      </p:sp>
      <p:sp>
        <p:nvSpPr>
          <p:cNvPr id="3" name="Content Placeholder 2">
            <a:extLst>
              <a:ext uri="{FF2B5EF4-FFF2-40B4-BE49-F238E27FC236}">
                <a16:creationId xmlns:a16="http://schemas.microsoft.com/office/drawing/2014/main" id="{1FC0ADC5-172B-4289-A915-38401A942CC8}"/>
              </a:ext>
            </a:extLst>
          </p:cNvPr>
          <p:cNvSpPr>
            <a:spLocks noGrp="1"/>
          </p:cNvSpPr>
          <p:nvPr>
            <p:ph idx="1"/>
          </p:nvPr>
        </p:nvSpPr>
        <p:spPr>
          <a:xfrm>
            <a:off x="838201" y="1825625"/>
            <a:ext cx="5257800" cy="4351338"/>
          </a:xfrm>
        </p:spPr>
        <p:txBody>
          <a:bodyPr/>
          <a:lstStyle/>
          <a:p>
            <a:r>
              <a:rPr lang="en-US" dirty="0"/>
              <a:t>Nietzsche</a:t>
            </a:r>
          </a:p>
          <a:p>
            <a:pPr lvl="1"/>
            <a:r>
              <a:rPr lang="en-US" dirty="0"/>
              <a:t>Beyond Good and Evil</a:t>
            </a:r>
          </a:p>
          <a:p>
            <a:pPr lvl="1"/>
            <a:r>
              <a:rPr lang="en-US" dirty="0"/>
              <a:t>Man and Superman</a:t>
            </a:r>
          </a:p>
          <a:p>
            <a:r>
              <a:rPr lang="en-US" dirty="0"/>
              <a:t>“The Man of Steel’s new motto — ‘Truth, Justice and a Better Tomorrow’ — is meant to inspire ‘people from around the world’”</a:t>
            </a:r>
          </a:p>
        </p:txBody>
      </p:sp>
      <p:sp>
        <p:nvSpPr>
          <p:cNvPr id="5" name="TextBox 4">
            <a:extLst>
              <a:ext uri="{FF2B5EF4-FFF2-40B4-BE49-F238E27FC236}">
                <a16:creationId xmlns:a16="http://schemas.microsoft.com/office/drawing/2014/main" id="{87DFF3CF-0B5E-4622-A665-76169CA1AC23}"/>
              </a:ext>
            </a:extLst>
          </p:cNvPr>
          <p:cNvSpPr txBox="1"/>
          <p:nvPr/>
        </p:nvSpPr>
        <p:spPr>
          <a:xfrm>
            <a:off x="665018" y="5569545"/>
            <a:ext cx="10155382" cy="923330"/>
          </a:xfrm>
          <a:prstGeom prst="rect">
            <a:avLst/>
          </a:prstGeom>
          <a:noFill/>
        </p:spPr>
        <p:txBody>
          <a:bodyPr wrap="square">
            <a:spAutoFit/>
          </a:bodyPr>
          <a:lstStyle/>
          <a:p>
            <a:r>
              <a:rPr lang="en-US" dirty="0">
                <a:hlinkClick r:id="rId2"/>
              </a:rPr>
              <a:t>https://chicago.suntimes.com/entertainment-and-culture/2021/10/18/22732108/superman-slogan-american-way-new-truth-justice-better-tomorrow-dc-comics</a:t>
            </a:r>
            <a:r>
              <a:rPr lang="en-US" dirty="0"/>
              <a:t> </a:t>
            </a:r>
          </a:p>
          <a:p>
            <a:r>
              <a:rPr lang="en-US" dirty="0">
                <a:hlinkClick r:id="rId3"/>
              </a:rPr>
              <a:t>https://en.wikipedia.org/wiki/Superman</a:t>
            </a:r>
            <a:r>
              <a:rPr lang="en-US" dirty="0"/>
              <a:t> </a:t>
            </a:r>
          </a:p>
        </p:txBody>
      </p:sp>
      <p:pic>
        <p:nvPicPr>
          <p:cNvPr id="7" name="Picture 6" descr="A picture containing wearing, spectacles, goggles, sunglasses&#10;&#10;Description automatically generated">
            <a:extLst>
              <a:ext uri="{FF2B5EF4-FFF2-40B4-BE49-F238E27FC236}">
                <a16:creationId xmlns:a16="http://schemas.microsoft.com/office/drawing/2014/main" id="{D5E1DDF4-C35F-47F7-9CDA-1AA9D75FB5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3773" y="787039"/>
            <a:ext cx="4286627" cy="3214255"/>
          </a:xfrm>
          <a:prstGeom prst="rect">
            <a:avLst/>
          </a:prstGeom>
        </p:spPr>
      </p:pic>
      <p:sp>
        <p:nvSpPr>
          <p:cNvPr id="9" name="TextBox 8">
            <a:extLst>
              <a:ext uri="{FF2B5EF4-FFF2-40B4-BE49-F238E27FC236}">
                <a16:creationId xmlns:a16="http://schemas.microsoft.com/office/drawing/2014/main" id="{15755EEA-976A-47E9-96E9-B32F8B4BB276}"/>
              </a:ext>
            </a:extLst>
          </p:cNvPr>
          <p:cNvSpPr txBox="1"/>
          <p:nvPr/>
        </p:nvSpPr>
        <p:spPr>
          <a:xfrm>
            <a:off x="6428508" y="4255762"/>
            <a:ext cx="5257799" cy="1292662"/>
          </a:xfrm>
          <a:prstGeom prst="rect">
            <a:avLst/>
          </a:prstGeom>
          <a:noFill/>
        </p:spPr>
        <p:txBody>
          <a:bodyPr wrap="square">
            <a:spAutoFit/>
          </a:bodyPr>
          <a:lstStyle/>
          <a:p>
            <a:r>
              <a:rPr lang="en-US" dirty="0">
                <a:hlinkClick r:id="rId5"/>
              </a:rPr>
              <a:t>https://www.newyorker.com/magazine/2019/10/14/nietzsches-eternal-return</a:t>
            </a:r>
            <a:r>
              <a:rPr lang="en-US" dirty="0"/>
              <a:t> </a:t>
            </a:r>
          </a:p>
          <a:p>
            <a:endParaRPr lang="en-US" sz="600" dirty="0"/>
          </a:p>
          <a:p>
            <a:r>
              <a:rPr lang="en-US" dirty="0">
                <a:hlinkClick r:id="rId6"/>
              </a:rPr>
              <a:t>https://philpapers.org/browse/nietzsche-character-and-virtue-ethics</a:t>
            </a:r>
            <a:r>
              <a:rPr lang="en-US" dirty="0"/>
              <a:t> </a:t>
            </a:r>
          </a:p>
        </p:txBody>
      </p:sp>
    </p:spTree>
    <p:extLst>
      <p:ext uri="{BB962C8B-B14F-4D97-AF65-F5344CB8AC3E}">
        <p14:creationId xmlns:p14="http://schemas.microsoft.com/office/powerpoint/2010/main" val="1867546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02DBF-1E31-4945-8574-6CF56C25FD99}"/>
              </a:ext>
            </a:extLst>
          </p:cNvPr>
          <p:cNvSpPr>
            <a:spLocks noGrp="1"/>
          </p:cNvSpPr>
          <p:nvPr>
            <p:ph type="title"/>
          </p:nvPr>
        </p:nvSpPr>
        <p:spPr/>
        <p:txBody>
          <a:bodyPr/>
          <a:lstStyle/>
          <a:p>
            <a:r>
              <a:rPr lang="en-CA" dirty="0"/>
              <a:t>Role Models</a:t>
            </a:r>
            <a:endParaRPr lang="en-US" dirty="0"/>
          </a:p>
        </p:txBody>
      </p:sp>
      <p:sp>
        <p:nvSpPr>
          <p:cNvPr id="3" name="Content Placeholder 2">
            <a:extLst>
              <a:ext uri="{FF2B5EF4-FFF2-40B4-BE49-F238E27FC236}">
                <a16:creationId xmlns:a16="http://schemas.microsoft.com/office/drawing/2014/main" id="{2401F090-5E3F-4F1A-ACEC-37FFC75F9CF7}"/>
              </a:ext>
            </a:extLst>
          </p:cNvPr>
          <p:cNvSpPr>
            <a:spLocks noGrp="1"/>
          </p:cNvSpPr>
          <p:nvPr>
            <p:ph idx="1"/>
          </p:nvPr>
        </p:nvSpPr>
        <p:spPr>
          <a:xfrm>
            <a:off x="838200" y="1825625"/>
            <a:ext cx="7045036" cy="4351338"/>
          </a:xfrm>
        </p:spPr>
        <p:txBody>
          <a:bodyPr/>
          <a:lstStyle/>
          <a:p>
            <a:pPr marL="0" indent="0">
              <a:buNone/>
            </a:pPr>
            <a:r>
              <a:rPr lang="en-CA" dirty="0"/>
              <a:t>“</a:t>
            </a:r>
            <a:r>
              <a:rPr lang="en-US" dirty="0"/>
              <a:t>A role model is a person whose behaviour, example, or success is or can be emulated by others, especially by younger people. The term role model is credited to sociologist Robert K. Merton, who hypothesized that individuals compare themselves with reference groups of people who occupy the social role to which the individual aspires, an example of which is the way young fans may idolize and imitate professional athletes or entertainment artists.”</a:t>
            </a:r>
          </a:p>
          <a:p>
            <a:endParaRPr lang="en-US" dirty="0"/>
          </a:p>
        </p:txBody>
      </p:sp>
      <p:sp>
        <p:nvSpPr>
          <p:cNvPr id="5" name="TextBox 4">
            <a:extLst>
              <a:ext uri="{FF2B5EF4-FFF2-40B4-BE49-F238E27FC236}">
                <a16:creationId xmlns:a16="http://schemas.microsoft.com/office/drawing/2014/main" id="{013FFF35-204E-4B5E-8B83-2CC03362250B}"/>
              </a:ext>
            </a:extLst>
          </p:cNvPr>
          <p:cNvSpPr txBox="1"/>
          <p:nvPr/>
        </p:nvSpPr>
        <p:spPr>
          <a:xfrm>
            <a:off x="838200" y="6127234"/>
            <a:ext cx="6096000" cy="369332"/>
          </a:xfrm>
          <a:prstGeom prst="rect">
            <a:avLst/>
          </a:prstGeom>
          <a:noFill/>
        </p:spPr>
        <p:txBody>
          <a:bodyPr wrap="square">
            <a:spAutoFit/>
          </a:bodyPr>
          <a:lstStyle/>
          <a:p>
            <a:r>
              <a:rPr lang="en-US" dirty="0">
                <a:hlinkClick r:id="rId2"/>
              </a:rPr>
              <a:t>https://en.wikipedia.org/wiki/Role_model</a:t>
            </a:r>
            <a:r>
              <a:rPr lang="en-US" dirty="0"/>
              <a:t> </a:t>
            </a:r>
          </a:p>
        </p:txBody>
      </p:sp>
      <p:sp>
        <p:nvSpPr>
          <p:cNvPr id="7" name="TextBox 6">
            <a:extLst>
              <a:ext uri="{FF2B5EF4-FFF2-40B4-BE49-F238E27FC236}">
                <a16:creationId xmlns:a16="http://schemas.microsoft.com/office/drawing/2014/main" id="{3F34A1D2-A2A2-45ED-95C8-641E2EBC96E2}"/>
              </a:ext>
            </a:extLst>
          </p:cNvPr>
          <p:cNvSpPr txBox="1"/>
          <p:nvPr/>
        </p:nvSpPr>
        <p:spPr>
          <a:xfrm>
            <a:off x="7994072" y="5111571"/>
            <a:ext cx="3519055" cy="1200329"/>
          </a:xfrm>
          <a:prstGeom prst="rect">
            <a:avLst/>
          </a:prstGeom>
          <a:noFill/>
        </p:spPr>
        <p:txBody>
          <a:bodyPr wrap="square">
            <a:spAutoFit/>
          </a:bodyPr>
          <a:lstStyle/>
          <a:p>
            <a:r>
              <a:rPr lang="en-US" dirty="0">
                <a:hlinkClick r:id="rId3"/>
              </a:rPr>
              <a:t>https://www.cnn.com/2021/11/08/opinions/aaron-rodgers-covid-accountability-obeidallah/index.html</a:t>
            </a:r>
            <a:r>
              <a:rPr lang="en-US" dirty="0"/>
              <a:t> </a:t>
            </a:r>
          </a:p>
        </p:txBody>
      </p:sp>
      <p:pic>
        <p:nvPicPr>
          <p:cNvPr id="9" name="Picture 8">
            <a:extLst>
              <a:ext uri="{FF2B5EF4-FFF2-40B4-BE49-F238E27FC236}">
                <a16:creationId xmlns:a16="http://schemas.microsoft.com/office/drawing/2014/main" id="{8ED7D665-272E-4410-A0AD-9A3E22E229E5}"/>
              </a:ext>
            </a:extLst>
          </p:cNvPr>
          <p:cNvPicPr>
            <a:picLocks noChangeAspect="1"/>
          </p:cNvPicPr>
          <p:nvPr/>
        </p:nvPicPr>
        <p:blipFill>
          <a:blip r:embed="rId4"/>
          <a:stretch>
            <a:fillRect/>
          </a:stretch>
        </p:blipFill>
        <p:spPr>
          <a:xfrm>
            <a:off x="7994072" y="803711"/>
            <a:ext cx="2810267" cy="4086795"/>
          </a:xfrm>
          <a:prstGeom prst="rect">
            <a:avLst/>
          </a:prstGeom>
        </p:spPr>
      </p:pic>
    </p:spTree>
    <p:extLst>
      <p:ext uri="{BB962C8B-B14F-4D97-AF65-F5344CB8AC3E}">
        <p14:creationId xmlns:p14="http://schemas.microsoft.com/office/powerpoint/2010/main" val="292505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5774D-13EA-4AF7-8BEE-1B14B74E4DBA}"/>
              </a:ext>
            </a:extLst>
          </p:cNvPr>
          <p:cNvSpPr>
            <a:spLocks noGrp="1"/>
          </p:cNvSpPr>
          <p:nvPr>
            <p:ph type="title"/>
          </p:nvPr>
        </p:nvSpPr>
        <p:spPr/>
        <p:txBody>
          <a:bodyPr/>
          <a:lstStyle/>
          <a:p>
            <a:r>
              <a:rPr lang="en-US" dirty="0"/>
              <a:t>Virtue and Character</a:t>
            </a:r>
          </a:p>
        </p:txBody>
      </p:sp>
      <p:sp>
        <p:nvSpPr>
          <p:cNvPr id="3" name="Content Placeholder 2">
            <a:extLst>
              <a:ext uri="{FF2B5EF4-FFF2-40B4-BE49-F238E27FC236}">
                <a16:creationId xmlns:a16="http://schemas.microsoft.com/office/drawing/2014/main" id="{9CC21335-A170-43DC-AA73-4D70C3DBB931}"/>
              </a:ext>
            </a:extLst>
          </p:cNvPr>
          <p:cNvSpPr>
            <a:spLocks noGrp="1"/>
          </p:cNvSpPr>
          <p:nvPr>
            <p:ph idx="1"/>
          </p:nvPr>
        </p:nvSpPr>
        <p:spPr/>
        <p:txBody>
          <a:bodyPr/>
          <a:lstStyle/>
          <a:p>
            <a:pPr marL="0" indent="0">
              <a:buNone/>
            </a:pPr>
            <a:r>
              <a:rPr lang="en-US" dirty="0"/>
              <a:t>Ethics is in the first instance the study of virtue in a person, in a person’s actions, or in a society. But what is a virtue? The SEP says, “A virtue is an excellent trait of character. It is a disposition, well entrenched in its possessor—something that, as we say, goes all the way down, unlike a habit such as being a tea-drinker—to notice, expect, value, feel, desire, choose, act, and react in certain characteristic ways.” (SEP, 2017)</a:t>
            </a:r>
          </a:p>
          <a:p>
            <a:pPr marL="0" indent="0">
              <a:buNone/>
            </a:pPr>
            <a:endParaRPr lang="en-US" dirty="0"/>
          </a:p>
        </p:txBody>
      </p:sp>
      <p:pic>
        <p:nvPicPr>
          <p:cNvPr id="5" name="Picture 4">
            <a:extLst>
              <a:ext uri="{FF2B5EF4-FFF2-40B4-BE49-F238E27FC236}">
                <a16:creationId xmlns:a16="http://schemas.microsoft.com/office/drawing/2014/main" id="{9514A528-952E-4A0A-AA95-1824CB45EC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7810" y="4627581"/>
            <a:ext cx="5576047" cy="2230419"/>
          </a:xfrm>
          <a:prstGeom prst="rect">
            <a:avLst/>
          </a:prstGeom>
        </p:spPr>
      </p:pic>
      <p:sp>
        <p:nvSpPr>
          <p:cNvPr id="7" name="TextBox 6">
            <a:extLst>
              <a:ext uri="{FF2B5EF4-FFF2-40B4-BE49-F238E27FC236}">
                <a16:creationId xmlns:a16="http://schemas.microsoft.com/office/drawing/2014/main" id="{28D0D648-C73F-42E5-B4C7-EFC797E8DB3D}"/>
              </a:ext>
            </a:extLst>
          </p:cNvPr>
          <p:cNvSpPr txBox="1"/>
          <p:nvPr/>
        </p:nvSpPr>
        <p:spPr>
          <a:xfrm>
            <a:off x="838200" y="4869797"/>
            <a:ext cx="3442855" cy="1661993"/>
          </a:xfrm>
          <a:prstGeom prst="rect">
            <a:avLst/>
          </a:prstGeom>
          <a:noFill/>
        </p:spPr>
        <p:txBody>
          <a:bodyPr wrap="square">
            <a:spAutoFit/>
          </a:bodyPr>
          <a:lstStyle/>
          <a:p>
            <a:r>
              <a:rPr lang="en-US" dirty="0">
                <a:hlinkClick r:id="rId3"/>
              </a:rPr>
              <a:t>https://plato.stanford.edu/entries/ethics-virtue/</a:t>
            </a:r>
            <a:endParaRPr lang="en-US" dirty="0"/>
          </a:p>
          <a:p>
            <a:endParaRPr lang="en-US" sz="1100" dirty="0"/>
          </a:p>
          <a:p>
            <a:r>
              <a:rPr lang="en-US" dirty="0">
                <a:hlinkClick r:id="rId4"/>
              </a:rPr>
              <a:t>https://medium.com/publishous/if-patience-is-a-virtue-what-is-tolerance-7fa385225046</a:t>
            </a:r>
            <a:r>
              <a:rPr lang="en-US" dirty="0"/>
              <a:t> </a:t>
            </a:r>
          </a:p>
        </p:txBody>
      </p:sp>
    </p:spTree>
    <p:extLst>
      <p:ext uri="{BB962C8B-B14F-4D97-AF65-F5344CB8AC3E}">
        <p14:creationId xmlns:p14="http://schemas.microsoft.com/office/powerpoint/2010/main" val="1568707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3349B-B332-4E14-A4BF-49F51ED31FFE}"/>
              </a:ext>
            </a:extLst>
          </p:cNvPr>
          <p:cNvSpPr>
            <a:spLocks noGrp="1"/>
          </p:cNvSpPr>
          <p:nvPr>
            <p:ph type="title"/>
          </p:nvPr>
        </p:nvSpPr>
        <p:spPr/>
        <p:txBody>
          <a:bodyPr/>
          <a:lstStyle/>
          <a:p>
            <a:r>
              <a:rPr lang="en-CA" dirty="0"/>
              <a:t>Personality Types</a:t>
            </a:r>
            <a:endParaRPr lang="en-US" dirty="0"/>
          </a:p>
        </p:txBody>
      </p:sp>
      <p:sp>
        <p:nvSpPr>
          <p:cNvPr id="5" name="TextBox 4">
            <a:extLst>
              <a:ext uri="{FF2B5EF4-FFF2-40B4-BE49-F238E27FC236}">
                <a16:creationId xmlns:a16="http://schemas.microsoft.com/office/drawing/2014/main" id="{47390D58-F0B0-4D05-BBCC-A5C9ED6067C9}"/>
              </a:ext>
            </a:extLst>
          </p:cNvPr>
          <p:cNvSpPr txBox="1"/>
          <p:nvPr/>
        </p:nvSpPr>
        <p:spPr>
          <a:xfrm>
            <a:off x="6400800" y="4280575"/>
            <a:ext cx="5403273" cy="2031325"/>
          </a:xfrm>
          <a:prstGeom prst="rect">
            <a:avLst/>
          </a:prstGeom>
          <a:noFill/>
        </p:spPr>
        <p:txBody>
          <a:bodyPr wrap="square">
            <a:spAutoFit/>
          </a:bodyPr>
          <a:lstStyle/>
          <a:p>
            <a:r>
              <a:rPr lang="en-CA" dirty="0"/>
              <a:t>“</a:t>
            </a:r>
            <a:r>
              <a:rPr lang="en-US" dirty="0"/>
              <a:t>Conservatives who also scored low on conscientiousness engaged in such behavior to a greater extent—they were more likely than liberals or more conscientious conservatives to share misleading information, the research finds.” </a:t>
            </a:r>
            <a:r>
              <a:rPr lang="en-US" dirty="0">
                <a:hlinkClick r:id="rId2"/>
              </a:rPr>
              <a:t>https://www.futurity.org/personality-type-fake-news-chaos-2653532-2/</a:t>
            </a:r>
            <a:r>
              <a:rPr lang="en-US" dirty="0"/>
              <a:t> </a:t>
            </a:r>
          </a:p>
        </p:txBody>
      </p:sp>
      <p:pic>
        <p:nvPicPr>
          <p:cNvPr id="9" name="Picture 8" descr="Diagram&#10;&#10;Description automatically generated">
            <a:extLst>
              <a:ext uri="{FF2B5EF4-FFF2-40B4-BE49-F238E27FC236}">
                <a16:creationId xmlns:a16="http://schemas.microsoft.com/office/drawing/2014/main" id="{3CB8E2EC-A6F8-49C5-BE8A-3FF5DE6547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96071"/>
            <a:ext cx="6096000" cy="3429000"/>
          </a:xfrm>
          <a:prstGeom prst="rect">
            <a:avLst/>
          </a:prstGeom>
        </p:spPr>
      </p:pic>
      <p:sp>
        <p:nvSpPr>
          <p:cNvPr id="11" name="TextBox 10">
            <a:extLst>
              <a:ext uri="{FF2B5EF4-FFF2-40B4-BE49-F238E27FC236}">
                <a16:creationId xmlns:a16="http://schemas.microsoft.com/office/drawing/2014/main" id="{FA748B33-3012-4EA9-832F-70FBD49B2FFA}"/>
              </a:ext>
            </a:extLst>
          </p:cNvPr>
          <p:cNvSpPr txBox="1"/>
          <p:nvPr/>
        </p:nvSpPr>
        <p:spPr>
          <a:xfrm>
            <a:off x="838200" y="5275451"/>
            <a:ext cx="4045527" cy="1200329"/>
          </a:xfrm>
          <a:prstGeom prst="rect">
            <a:avLst/>
          </a:prstGeom>
          <a:noFill/>
        </p:spPr>
        <p:txBody>
          <a:bodyPr wrap="square">
            <a:spAutoFit/>
          </a:bodyPr>
          <a:lstStyle/>
          <a:p>
            <a:r>
              <a:rPr lang="en-US" dirty="0">
                <a:hlinkClick r:id="rId4"/>
              </a:rPr>
              <a:t>https://speakoutinc.com/how-to-persuade-the-four-different-personality-types-in-your-business-and-nonprofit-life/</a:t>
            </a:r>
            <a:r>
              <a:rPr lang="en-US" dirty="0"/>
              <a:t> </a:t>
            </a:r>
          </a:p>
        </p:txBody>
      </p:sp>
      <p:pic>
        <p:nvPicPr>
          <p:cNvPr id="13" name="Picture 12">
            <a:extLst>
              <a:ext uri="{FF2B5EF4-FFF2-40B4-BE49-F238E27FC236}">
                <a16:creationId xmlns:a16="http://schemas.microsoft.com/office/drawing/2014/main" id="{0BA536C3-EEA4-4D2A-9FFD-26D8046D0AC2}"/>
              </a:ext>
            </a:extLst>
          </p:cNvPr>
          <p:cNvPicPr>
            <a:picLocks noChangeAspect="1"/>
          </p:cNvPicPr>
          <p:nvPr/>
        </p:nvPicPr>
        <p:blipFill>
          <a:blip r:embed="rId5"/>
          <a:stretch>
            <a:fillRect/>
          </a:stretch>
        </p:blipFill>
        <p:spPr>
          <a:xfrm>
            <a:off x="7780387" y="80037"/>
            <a:ext cx="3419952" cy="4077269"/>
          </a:xfrm>
          <a:prstGeom prst="rect">
            <a:avLst/>
          </a:prstGeom>
        </p:spPr>
      </p:pic>
      <p:sp>
        <p:nvSpPr>
          <p:cNvPr id="15" name="TextBox 14">
            <a:extLst>
              <a:ext uri="{FF2B5EF4-FFF2-40B4-BE49-F238E27FC236}">
                <a16:creationId xmlns:a16="http://schemas.microsoft.com/office/drawing/2014/main" id="{33E2D579-D89F-40AB-874A-9318D842BB3C}"/>
              </a:ext>
            </a:extLst>
          </p:cNvPr>
          <p:cNvSpPr txBox="1"/>
          <p:nvPr/>
        </p:nvSpPr>
        <p:spPr>
          <a:xfrm>
            <a:off x="6243591" y="1904783"/>
            <a:ext cx="1517074" cy="2308324"/>
          </a:xfrm>
          <a:prstGeom prst="rect">
            <a:avLst/>
          </a:prstGeom>
          <a:noFill/>
        </p:spPr>
        <p:txBody>
          <a:bodyPr wrap="square">
            <a:spAutoFit/>
          </a:bodyPr>
          <a:lstStyle/>
          <a:p>
            <a:r>
              <a:rPr lang="en-US" dirty="0">
                <a:hlinkClick r:id="rId6"/>
              </a:rPr>
              <a:t>https://www.reddit.com/r/mbti/comments/c2qu1b/virtue_vice_of_each_16_mbti_personality_type/</a:t>
            </a:r>
            <a:r>
              <a:rPr lang="en-US" dirty="0"/>
              <a:t> </a:t>
            </a:r>
          </a:p>
        </p:txBody>
      </p:sp>
    </p:spTree>
    <p:extLst>
      <p:ext uri="{BB962C8B-B14F-4D97-AF65-F5344CB8AC3E}">
        <p14:creationId xmlns:p14="http://schemas.microsoft.com/office/powerpoint/2010/main" val="3093701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03B09-17D7-4657-859B-CA7A5FC1AE8A}"/>
              </a:ext>
            </a:extLst>
          </p:cNvPr>
          <p:cNvSpPr>
            <a:spLocks noGrp="1"/>
          </p:cNvSpPr>
          <p:nvPr>
            <p:ph type="title"/>
          </p:nvPr>
        </p:nvSpPr>
        <p:spPr/>
        <p:txBody>
          <a:bodyPr/>
          <a:lstStyle/>
          <a:p>
            <a:r>
              <a:rPr lang="en-CA" dirty="0"/>
              <a:t>Mindsets</a:t>
            </a:r>
            <a:endParaRPr lang="en-US" dirty="0"/>
          </a:p>
        </p:txBody>
      </p:sp>
      <p:sp>
        <p:nvSpPr>
          <p:cNvPr id="3" name="Content Placeholder 2">
            <a:extLst>
              <a:ext uri="{FF2B5EF4-FFF2-40B4-BE49-F238E27FC236}">
                <a16:creationId xmlns:a16="http://schemas.microsoft.com/office/drawing/2014/main" id="{27DC1660-EB76-4A56-A663-0267ED50A6A5}"/>
              </a:ext>
            </a:extLst>
          </p:cNvPr>
          <p:cNvSpPr>
            <a:spLocks noGrp="1"/>
          </p:cNvSpPr>
          <p:nvPr>
            <p:ph idx="1"/>
          </p:nvPr>
        </p:nvSpPr>
        <p:spPr>
          <a:xfrm>
            <a:off x="838200" y="1825625"/>
            <a:ext cx="3622964" cy="4351338"/>
          </a:xfrm>
        </p:spPr>
        <p:txBody>
          <a:bodyPr/>
          <a:lstStyle/>
          <a:p>
            <a:pPr marL="0" indent="0">
              <a:buNone/>
            </a:pPr>
            <a:r>
              <a:rPr lang="en-US" dirty="0"/>
              <a:t>Your mindset is a set of beliefs that shape how you make sense of the world and yourself.</a:t>
            </a:r>
            <a:endParaRPr lang="en-CA" dirty="0"/>
          </a:p>
          <a:p>
            <a:r>
              <a:rPr lang="en-CA" dirty="0"/>
              <a:t>Growth mindset</a:t>
            </a:r>
          </a:p>
          <a:p>
            <a:r>
              <a:rPr lang="en-CA" dirty="0"/>
              <a:t>Innovator’s mindset</a:t>
            </a:r>
          </a:p>
          <a:p>
            <a:r>
              <a:rPr lang="en-CA" dirty="0"/>
              <a:t>Design mindset</a:t>
            </a:r>
          </a:p>
          <a:p>
            <a:r>
              <a:rPr lang="en-CA" dirty="0"/>
              <a:t>Grit, resilience</a:t>
            </a:r>
            <a:endParaRPr lang="en-US" dirty="0"/>
          </a:p>
        </p:txBody>
      </p:sp>
      <p:pic>
        <p:nvPicPr>
          <p:cNvPr id="9" name="Picture 8" descr="Text&#10;&#10;Description automatically generated">
            <a:extLst>
              <a:ext uri="{FF2B5EF4-FFF2-40B4-BE49-F238E27FC236}">
                <a16:creationId xmlns:a16="http://schemas.microsoft.com/office/drawing/2014/main" id="{90DB902D-42DF-4169-AF76-C1EE1E0797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1164" y="1467380"/>
            <a:ext cx="6554991" cy="5067827"/>
          </a:xfrm>
          <a:prstGeom prst="rect">
            <a:avLst/>
          </a:prstGeom>
        </p:spPr>
      </p:pic>
      <p:sp>
        <p:nvSpPr>
          <p:cNvPr id="11" name="TextBox 10">
            <a:extLst>
              <a:ext uri="{FF2B5EF4-FFF2-40B4-BE49-F238E27FC236}">
                <a16:creationId xmlns:a16="http://schemas.microsoft.com/office/drawing/2014/main" id="{6B93BD9C-6236-4081-AC05-649DD603C0F5}"/>
              </a:ext>
            </a:extLst>
          </p:cNvPr>
          <p:cNvSpPr txBox="1"/>
          <p:nvPr/>
        </p:nvSpPr>
        <p:spPr>
          <a:xfrm>
            <a:off x="838200" y="5709754"/>
            <a:ext cx="2673927" cy="646331"/>
          </a:xfrm>
          <a:prstGeom prst="rect">
            <a:avLst/>
          </a:prstGeom>
          <a:noFill/>
        </p:spPr>
        <p:txBody>
          <a:bodyPr wrap="square">
            <a:spAutoFit/>
          </a:bodyPr>
          <a:lstStyle/>
          <a:p>
            <a:r>
              <a:rPr lang="en-US" dirty="0">
                <a:hlinkClick r:id="rId3"/>
              </a:rPr>
              <a:t>https://lawbydesign.co/design-mindsets/</a:t>
            </a:r>
            <a:r>
              <a:rPr lang="en-US" dirty="0"/>
              <a:t> </a:t>
            </a:r>
          </a:p>
        </p:txBody>
      </p:sp>
    </p:spTree>
    <p:extLst>
      <p:ext uri="{BB962C8B-B14F-4D97-AF65-F5344CB8AC3E}">
        <p14:creationId xmlns:p14="http://schemas.microsoft.com/office/powerpoint/2010/main" val="1902441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B921B-20EA-4A32-8C12-313076624FAF}"/>
              </a:ext>
            </a:extLst>
          </p:cNvPr>
          <p:cNvSpPr>
            <a:spLocks noGrp="1"/>
          </p:cNvSpPr>
          <p:nvPr>
            <p:ph type="title"/>
          </p:nvPr>
        </p:nvSpPr>
        <p:spPr/>
        <p:txBody>
          <a:bodyPr/>
          <a:lstStyle/>
          <a:p>
            <a:r>
              <a:rPr lang="en-CA" dirty="0"/>
              <a:t>The Nature of Virtue</a:t>
            </a:r>
            <a:endParaRPr lang="en-US" dirty="0"/>
          </a:p>
        </p:txBody>
      </p:sp>
      <p:sp>
        <p:nvSpPr>
          <p:cNvPr id="3" name="Content Placeholder 2">
            <a:extLst>
              <a:ext uri="{FF2B5EF4-FFF2-40B4-BE49-F238E27FC236}">
                <a16:creationId xmlns:a16="http://schemas.microsoft.com/office/drawing/2014/main" id="{E167B024-F634-43D1-83B3-E31B73E040EB}"/>
              </a:ext>
            </a:extLst>
          </p:cNvPr>
          <p:cNvSpPr>
            <a:spLocks noGrp="1"/>
          </p:cNvSpPr>
          <p:nvPr>
            <p:ph idx="1"/>
          </p:nvPr>
        </p:nvSpPr>
        <p:spPr>
          <a:xfrm>
            <a:off x="838200" y="1825625"/>
            <a:ext cx="6213764" cy="4351338"/>
          </a:xfrm>
        </p:spPr>
        <p:txBody>
          <a:bodyPr/>
          <a:lstStyle/>
          <a:p>
            <a:pPr marL="0" indent="0">
              <a:buNone/>
            </a:pPr>
            <a:r>
              <a:rPr lang="en-US" dirty="0"/>
              <a:t>While we typically characterize virtue by means of various traits - honesty, frugality, piety, humility, caring, courage, generosity, moderation - the concept of virtue is not defined by those traits. It might be derived from some sense of ideals or perfection, as Plato might say, or it might be derived from the Greek notion of arete (</a:t>
            </a:r>
            <a:r>
              <a:rPr lang="en-US" dirty="0" err="1"/>
              <a:t>ἀρετή</a:t>
            </a:r>
            <a:r>
              <a:rPr lang="en-US" dirty="0"/>
              <a:t>) - “be all that you can be”.</a:t>
            </a:r>
          </a:p>
        </p:txBody>
      </p:sp>
      <p:pic>
        <p:nvPicPr>
          <p:cNvPr id="5" name="Picture 4" descr="A black and white drawing of a skull&#10;&#10;Description automatically generated with low confidence">
            <a:extLst>
              <a:ext uri="{FF2B5EF4-FFF2-40B4-BE49-F238E27FC236}">
                <a16:creationId xmlns:a16="http://schemas.microsoft.com/office/drawing/2014/main" id="{1062D92D-FE9D-434C-9A9C-89BB5ECA36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1964" y="787545"/>
            <a:ext cx="3851877" cy="5389418"/>
          </a:xfrm>
          <a:prstGeom prst="rect">
            <a:avLst/>
          </a:prstGeom>
        </p:spPr>
      </p:pic>
    </p:spTree>
    <p:extLst>
      <p:ext uri="{BB962C8B-B14F-4D97-AF65-F5344CB8AC3E}">
        <p14:creationId xmlns:p14="http://schemas.microsoft.com/office/powerpoint/2010/main" val="3342653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13D13-745E-422D-A021-98701AC8009D}"/>
              </a:ext>
            </a:extLst>
          </p:cNvPr>
          <p:cNvSpPr>
            <a:spLocks noGrp="1"/>
          </p:cNvSpPr>
          <p:nvPr>
            <p:ph type="title"/>
          </p:nvPr>
        </p:nvSpPr>
        <p:spPr/>
        <p:txBody>
          <a:bodyPr/>
          <a:lstStyle/>
          <a:p>
            <a:r>
              <a:rPr lang="en-CA" dirty="0"/>
              <a:t>The Achievement of Virtue</a:t>
            </a:r>
            <a:endParaRPr lang="en-US" dirty="0"/>
          </a:p>
        </p:txBody>
      </p:sp>
      <p:sp>
        <p:nvSpPr>
          <p:cNvPr id="3" name="Content Placeholder 2">
            <a:extLst>
              <a:ext uri="{FF2B5EF4-FFF2-40B4-BE49-F238E27FC236}">
                <a16:creationId xmlns:a16="http://schemas.microsoft.com/office/drawing/2014/main" id="{851B68DA-15F2-45CE-B97D-A894F03FA9F6}"/>
              </a:ext>
            </a:extLst>
          </p:cNvPr>
          <p:cNvSpPr>
            <a:spLocks noGrp="1"/>
          </p:cNvSpPr>
          <p:nvPr>
            <p:ph idx="1"/>
          </p:nvPr>
        </p:nvSpPr>
        <p:spPr>
          <a:xfrm>
            <a:off x="5313218" y="1839479"/>
            <a:ext cx="5396345" cy="4351338"/>
          </a:xfrm>
        </p:spPr>
        <p:txBody>
          <a:bodyPr/>
          <a:lstStyle/>
          <a:p>
            <a:pPr marL="0" indent="0">
              <a:buNone/>
            </a:pPr>
            <a:r>
              <a:rPr lang="en-US" dirty="0"/>
              <a:t>The achievement of virtue is essentially tied up with the development of character. As Aristotle says, the achievement of virtue might be a lifetime task. Virtue is the opposite of what might be termed the “weakness of the will” - our succumbing to the temptation to indulge, to become intemperate, dishonest, or violent. </a:t>
            </a:r>
          </a:p>
          <a:p>
            <a:endParaRPr lang="en-US" dirty="0"/>
          </a:p>
        </p:txBody>
      </p:sp>
      <p:pic>
        <p:nvPicPr>
          <p:cNvPr id="7" name="Picture 6">
            <a:extLst>
              <a:ext uri="{FF2B5EF4-FFF2-40B4-BE49-F238E27FC236}">
                <a16:creationId xmlns:a16="http://schemas.microsoft.com/office/drawing/2014/main" id="{20CAAD1C-3652-4BF8-AFEA-794507F5DA59}"/>
              </a:ext>
            </a:extLst>
          </p:cNvPr>
          <p:cNvPicPr>
            <a:picLocks noChangeAspect="1"/>
          </p:cNvPicPr>
          <p:nvPr/>
        </p:nvPicPr>
        <p:blipFill>
          <a:blip r:embed="rId2"/>
          <a:stretch>
            <a:fillRect/>
          </a:stretch>
        </p:blipFill>
        <p:spPr>
          <a:xfrm>
            <a:off x="599005" y="1942394"/>
            <a:ext cx="4606771" cy="3197641"/>
          </a:xfrm>
          <a:prstGeom prst="rect">
            <a:avLst/>
          </a:prstGeom>
        </p:spPr>
      </p:pic>
      <p:sp>
        <p:nvSpPr>
          <p:cNvPr id="8" name="Rectangle 7">
            <a:extLst>
              <a:ext uri="{FF2B5EF4-FFF2-40B4-BE49-F238E27FC236}">
                <a16:creationId xmlns:a16="http://schemas.microsoft.com/office/drawing/2014/main" id="{B091FE17-D012-4D13-A240-D41C20B8DD31}"/>
              </a:ext>
            </a:extLst>
          </p:cNvPr>
          <p:cNvSpPr/>
          <p:nvPr/>
        </p:nvSpPr>
        <p:spPr>
          <a:xfrm>
            <a:off x="599006" y="1958920"/>
            <a:ext cx="1964900" cy="210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FBEF6EB-713C-4622-AEAC-B5C8FA59EF17}"/>
              </a:ext>
            </a:extLst>
          </p:cNvPr>
          <p:cNvSpPr txBox="1"/>
          <p:nvPr/>
        </p:nvSpPr>
        <p:spPr>
          <a:xfrm>
            <a:off x="838200" y="5310487"/>
            <a:ext cx="3733800" cy="923330"/>
          </a:xfrm>
          <a:prstGeom prst="rect">
            <a:avLst/>
          </a:prstGeom>
          <a:noFill/>
        </p:spPr>
        <p:txBody>
          <a:bodyPr wrap="square">
            <a:spAutoFit/>
          </a:bodyPr>
          <a:lstStyle/>
          <a:p>
            <a:r>
              <a:rPr lang="en-US" dirty="0">
                <a:hlinkClick r:id="rId3"/>
              </a:rPr>
              <a:t>https://www.researchgate.net/publication/254734223_Character_development_through_spiritual_leadership</a:t>
            </a:r>
            <a:r>
              <a:rPr lang="en-US" dirty="0"/>
              <a:t> </a:t>
            </a:r>
          </a:p>
        </p:txBody>
      </p:sp>
    </p:spTree>
    <p:extLst>
      <p:ext uri="{BB962C8B-B14F-4D97-AF65-F5344CB8AC3E}">
        <p14:creationId xmlns:p14="http://schemas.microsoft.com/office/powerpoint/2010/main" val="470243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817A-73BD-40EE-A4D8-FA969F39C417}"/>
              </a:ext>
            </a:extLst>
          </p:cNvPr>
          <p:cNvSpPr>
            <a:spLocks noGrp="1"/>
          </p:cNvSpPr>
          <p:nvPr>
            <p:ph type="title"/>
          </p:nvPr>
        </p:nvSpPr>
        <p:spPr/>
        <p:txBody>
          <a:bodyPr/>
          <a:lstStyle/>
          <a:p>
            <a:r>
              <a:rPr lang="en-CA" dirty="0"/>
              <a:t>Self-Formation</a:t>
            </a:r>
            <a:endParaRPr lang="en-US" dirty="0"/>
          </a:p>
        </p:txBody>
      </p:sp>
      <p:sp>
        <p:nvSpPr>
          <p:cNvPr id="3" name="Content Placeholder 2">
            <a:extLst>
              <a:ext uri="{FF2B5EF4-FFF2-40B4-BE49-F238E27FC236}">
                <a16:creationId xmlns:a16="http://schemas.microsoft.com/office/drawing/2014/main" id="{2C5BF133-5818-4020-B7C3-9906F0D229B5}"/>
              </a:ext>
            </a:extLst>
          </p:cNvPr>
          <p:cNvSpPr>
            <a:spLocks noGrp="1"/>
          </p:cNvSpPr>
          <p:nvPr>
            <p:ph idx="1"/>
          </p:nvPr>
        </p:nvSpPr>
        <p:spPr>
          <a:xfrm>
            <a:off x="838200" y="1825625"/>
            <a:ext cx="6670964" cy="4351338"/>
          </a:xfrm>
        </p:spPr>
        <p:txBody>
          <a:bodyPr/>
          <a:lstStyle/>
          <a:p>
            <a:pPr marL="0" indent="0">
              <a:buNone/>
            </a:pPr>
            <a:r>
              <a:rPr lang="en-US" dirty="0"/>
              <a:t>We see this perspective reflected in modern ethics by writers such as Michael Foucault (1985). In The Use of Pleasure he talks of morality as “self-formation as an ‘ethical subject,’ a process in which the individual delimits that part of himself that will form the object of his moral practice, defines his position relative to the precept he will follow, and decides on a certain mode of being that will serve as his moral goal.”</a:t>
            </a:r>
          </a:p>
        </p:txBody>
      </p:sp>
      <p:sp>
        <p:nvSpPr>
          <p:cNvPr id="5" name="TextBox 4">
            <a:extLst>
              <a:ext uri="{FF2B5EF4-FFF2-40B4-BE49-F238E27FC236}">
                <a16:creationId xmlns:a16="http://schemas.microsoft.com/office/drawing/2014/main" id="{144EF419-DEEA-4171-AB6D-756194783695}"/>
              </a:ext>
            </a:extLst>
          </p:cNvPr>
          <p:cNvSpPr txBox="1"/>
          <p:nvPr/>
        </p:nvSpPr>
        <p:spPr>
          <a:xfrm>
            <a:off x="838200" y="6176963"/>
            <a:ext cx="6096000" cy="369332"/>
          </a:xfrm>
          <a:prstGeom prst="rect">
            <a:avLst/>
          </a:prstGeom>
          <a:noFill/>
        </p:spPr>
        <p:txBody>
          <a:bodyPr wrap="square">
            <a:spAutoFit/>
          </a:bodyPr>
          <a:lstStyle/>
          <a:p>
            <a:r>
              <a:rPr lang="en-US" dirty="0">
                <a:hlinkClick r:id="rId2"/>
              </a:rPr>
              <a:t>https://iep.utm.edu/fouc-eth/</a:t>
            </a:r>
            <a:r>
              <a:rPr lang="en-US" dirty="0"/>
              <a:t> </a:t>
            </a:r>
          </a:p>
        </p:txBody>
      </p:sp>
      <p:pic>
        <p:nvPicPr>
          <p:cNvPr id="7" name="Picture 6" descr="A person wearing glasses&#10;&#10;Description automatically generated with low confidence">
            <a:extLst>
              <a:ext uri="{FF2B5EF4-FFF2-40B4-BE49-F238E27FC236}">
                <a16:creationId xmlns:a16="http://schemas.microsoft.com/office/drawing/2014/main" id="{9D009754-C9D7-4926-A551-290F5D24E8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7315" y="1930472"/>
            <a:ext cx="3350844" cy="4141643"/>
          </a:xfrm>
          <a:prstGeom prst="rect">
            <a:avLst/>
          </a:prstGeom>
        </p:spPr>
      </p:pic>
    </p:spTree>
    <p:extLst>
      <p:ext uri="{BB962C8B-B14F-4D97-AF65-F5344CB8AC3E}">
        <p14:creationId xmlns:p14="http://schemas.microsoft.com/office/powerpoint/2010/main" val="4257706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307F1-D1DF-4038-BBFA-17ACD96C9368}"/>
              </a:ext>
            </a:extLst>
          </p:cNvPr>
          <p:cNvSpPr>
            <a:spLocks noGrp="1"/>
          </p:cNvSpPr>
          <p:nvPr>
            <p:ph type="title"/>
          </p:nvPr>
        </p:nvSpPr>
        <p:spPr/>
        <p:txBody>
          <a:bodyPr/>
          <a:lstStyle/>
          <a:p>
            <a:r>
              <a:rPr lang="en-CA" dirty="0"/>
              <a:t>Working On Myself</a:t>
            </a:r>
            <a:endParaRPr lang="en-US" dirty="0"/>
          </a:p>
        </p:txBody>
      </p:sp>
      <p:sp>
        <p:nvSpPr>
          <p:cNvPr id="3" name="Content Placeholder 2">
            <a:extLst>
              <a:ext uri="{FF2B5EF4-FFF2-40B4-BE49-F238E27FC236}">
                <a16:creationId xmlns:a16="http://schemas.microsoft.com/office/drawing/2014/main" id="{37D4A5F0-35FF-4DBB-A199-C034DBC9F7A6}"/>
              </a:ext>
            </a:extLst>
          </p:cNvPr>
          <p:cNvSpPr>
            <a:spLocks noGrp="1"/>
          </p:cNvSpPr>
          <p:nvPr>
            <p:ph idx="1"/>
          </p:nvPr>
        </p:nvSpPr>
        <p:spPr>
          <a:xfrm>
            <a:off x="5077692" y="1382134"/>
            <a:ext cx="4911436" cy="4929765"/>
          </a:xfrm>
        </p:spPr>
        <p:txBody>
          <a:bodyPr>
            <a:normAutofit/>
          </a:bodyPr>
          <a:lstStyle/>
          <a:p>
            <a:pPr marL="0" indent="0">
              <a:buNone/>
            </a:pPr>
            <a:r>
              <a:rPr lang="en-US" dirty="0"/>
              <a:t>“If you are working on yourself, are you considering these points when you say ‘I am working on me’? Are you working on yourself? Or are you maintaining your happiness? Are you somewhere in the middle or you just do not know? It doesn’t matter where you are in your journey.”</a:t>
            </a:r>
          </a:p>
          <a:p>
            <a:endParaRPr lang="en-US" dirty="0"/>
          </a:p>
        </p:txBody>
      </p:sp>
      <p:sp>
        <p:nvSpPr>
          <p:cNvPr id="5" name="TextBox 4">
            <a:extLst>
              <a:ext uri="{FF2B5EF4-FFF2-40B4-BE49-F238E27FC236}">
                <a16:creationId xmlns:a16="http://schemas.microsoft.com/office/drawing/2014/main" id="{59743CF1-080D-4453-824D-6DD5C63CA01B}"/>
              </a:ext>
            </a:extLst>
          </p:cNvPr>
          <p:cNvSpPr txBox="1"/>
          <p:nvPr/>
        </p:nvSpPr>
        <p:spPr>
          <a:xfrm>
            <a:off x="838200" y="6311900"/>
            <a:ext cx="7744691" cy="369332"/>
          </a:xfrm>
          <a:prstGeom prst="rect">
            <a:avLst/>
          </a:prstGeom>
          <a:noFill/>
        </p:spPr>
        <p:txBody>
          <a:bodyPr wrap="square">
            <a:spAutoFit/>
          </a:bodyPr>
          <a:lstStyle/>
          <a:p>
            <a:r>
              <a:rPr lang="en-US" dirty="0">
                <a:hlinkClick r:id="rId2"/>
              </a:rPr>
              <a:t>https://tenipascal.com/is-the-term-i-am-working-on-myself-a-trend/</a:t>
            </a:r>
            <a:r>
              <a:rPr lang="en-US" dirty="0"/>
              <a:t> </a:t>
            </a:r>
          </a:p>
        </p:txBody>
      </p:sp>
      <p:pic>
        <p:nvPicPr>
          <p:cNvPr id="7" name="Picture 6" descr="A picture containing orange&#10;&#10;Description automatically generated">
            <a:extLst>
              <a:ext uri="{FF2B5EF4-FFF2-40B4-BE49-F238E27FC236}">
                <a16:creationId xmlns:a16="http://schemas.microsoft.com/office/drawing/2014/main" id="{CB6216F4-E9B0-44B9-B438-7DF1B6E204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109" y="1457467"/>
            <a:ext cx="3647209" cy="2431473"/>
          </a:xfrm>
          <a:prstGeom prst="rect">
            <a:avLst/>
          </a:prstGeom>
        </p:spPr>
      </p:pic>
    </p:spTree>
    <p:extLst>
      <p:ext uri="{BB962C8B-B14F-4D97-AF65-F5344CB8AC3E}">
        <p14:creationId xmlns:p14="http://schemas.microsoft.com/office/powerpoint/2010/main" val="3230021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8A305-8032-45A5-86B8-87CE665DE07C}"/>
              </a:ext>
            </a:extLst>
          </p:cNvPr>
          <p:cNvSpPr>
            <a:spLocks noGrp="1"/>
          </p:cNvSpPr>
          <p:nvPr>
            <p:ph type="title"/>
          </p:nvPr>
        </p:nvSpPr>
        <p:spPr/>
        <p:txBody>
          <a:bodyPr/>
          <a:lstStyle/>
          <a:p>
            <a:r>
              <a:rPr lang="en-CA" dirty="0"/>
              <a:t>Virtue as Normative</a:t>
            </a:r>
            <a:endParaRPr lang="en-US" dirty="0"/>
          </a:p>
        </p:txBody>
      </p:sp>
      <p:sp>
        <p:nvSpPr>
          <p:cNvPr id="3" name="Content Placeholder 2">
            <a:extLst>
              <a:ext uri="{FF2B5EF4-FFF2-40B4-BE49-F238E27FC236}">
                <a16:creationId xmlns:a16="http://schemas.microsoft.com/office/drawing/2014/main" id="{60716A9B-0401-47CC-8166-83DE927A96CF}"/>
              </a:ext>
            </a:extLst>
          </p:cNvPr>
          <p:cNvSpPr>
            <a:spLocks noGrp="1"/>
          </p:cNvSpPr>
          <p:nvPr>
            <p:ph idx="1"/>
          </p:nvPr>
        </p:nvSpPr>
        <p:spPr>
          <a:xfrm>
            <a:off x="838200" y="1825625"/>
            <a:ext cx="6096000" cy="4351338"/>
          </a:xfrm>
        </p:spPr>
        <p:txBody>
          <a:bodyPr>
            <a:normAutofit/>
          </a:bodyPr>
          <a:lstStyle/>
          <a:p>
            <a:pPr marL="0" indent="0" rtl="0">
              <a:buNone/>
            </a:pPr>
            <a:r>
              <a:rPr lang="en-US" sz="3300" dirty="0">
                <a:effectLst/>
              </a:rPr>
              <a:t>Virtue ethics teaches</a:t>
            </a:r>
          </a:p>
          <a:p>
            <a:pPr lvl="1"/>
            <a:r>
              <a:rPr lang="en-US" dirty="0"/>
              <a:t>An action is only right if it is an action that a virtuous person would carry out in the same circumstances.</a:t>
            </a:r>
          </a:p>
          <a:p>
            <a:pPr lvl="1"/>
            <a:r>
              <a:rPr lang="en-US" dirty="0"/>
              <a:t>A virtuous person is a person who acts virtuously</a:t>
            </a:r>
          </a:p>
          <a:p>
            <a:pPr lvl="1"/>
            <a:r>
              <a:rPr lang="en-US" dirty="0"/>
              <a:t>A person acts virtuously if they "possess and live the virtues“</a:t>
            </a:r>
          </a:p>
          <a:p>
            <a:pPr lvl="1"/>
            <a:r>
              <a:rPr lang="en-US" dirty="0"/>
              <a:t>A virtue is a moral characteristic that a person needs to live well.</a:t>
            </a:r>
          </a:p>
          <a:p>
            <a:pPr rtl="0">
              <a:spcBef>
                <a:spcPts val="1200"/>
              </a:spcBef>
              <a:spcAft>
                <a:spcPts val="1200"/>
              </a:spcAft>
            </a:pPr>
            <a:endParaRPr lang="en-US" sz="4000" dirty="0">
              <a:effectLst/>
            </a:endParaRPr>
          </a:p>
          <a:p>
            <a:pPr rtl="0">
              <a:spcBef>
                <a:spcPts val="1200"/>
              </a:spcBef>
              <a:spcAft>
                <a:spcPts val="1200"/>
              </a:spcAft>
            </a:pPr>
            <a:endParaRPr lang="en-US" sz="4000" dirty="0"/>
          </a:p>
        </p:txBody>
      </p:sp>
      <p:sp>
        <p:nvSpPr>
          <p:cNvPr id="5" name="TextBox 4">
            <a:extLst>
              <a:ext uri="{FF2B5EF4-FFF2-40B4-BE49-F238E27FC236}">
                <a16:creationId xmlns:a16="http://schemas.microsoft.com/office/drawing/2014/main" id="{91E2E8BE-FD18-4DD2-B96C-BE2E79963842}"/>
              </a:ext>
            </a:extLst>
          </p:cNvPr>
          <p:cNvSpPr txBox="1"/>
          <p:nvPr/>
        </p:nvSpPr>
        <p:spPr>
          <a:xfrm>
            <a:off x="838200" y="5988734"/>
            <a:ext cx="6096000" cy="646331"/>
          </a:xfrm>
          <a:prstGeom prst="rect">
            <a:avLst/>
          </a:prstGeom>
          <a:noFill/>
        </p:spPr>
        <p:txBody>
          <a:bodyPr wrap="square">
            <a:spAutoFit/>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Introduction to Virtue Ethics - BBC</a:t>
            </a:r>
            <a:endParaRPr lang="en-US" dirty="0">
              <a:effectLst/>
            </a:endParaRPr>
          </a:p>
          <a:p>
            <a:r>
              <a:rPr lang="en-US" sz="1800" b="0" i="0" u="sng" strike="noStrike" dirty="0">
                <a:solidFill>
                  <a:srgbClr val="1155CC"/>
                </a:solidFill>
                <a:effectLst/>
                <a:latin typeface="Arial" panose="020B0604020202020204" pitchFamily="34" charset="0"/>
                <a:hlinkClick r:id="rId2"/>
              </a:rPr>
              <a:t>https://www.bbc.co.uk/ethics/introduction/virtue.shtml</a:t>
            </a:r>
            <a:r>
              <a:rPr lang="en-US" sz="1800" b="0" i="0" u="none" strike="noStrike" dirty="0">
                <a:solidFill>
                  <a:srgbClr val="000000"/>
                </a:solidFill>
                <a:effectLst/>
                <a:latin typeface="Arial" panose="020B0604020202020204" pitchFamily="34" charset="0"/>
              </a:rPr>
              <a:t> </a:t>
            </a:r>
            <a:endParaRPr lang="en-US" dirty="0"/>
          </a:p>
        </p:txBody>
      </p:sp>
      <p:pic>
        <p:nvPicPr>
          <p:cNvPr id="7" name="Picture 6" descr="Diagram, text&#10;&#10;Description automatically generated">
            <a:extLst>
              <a:ext uri="{FF2B5EF4-FFF2-40B4-BE49-F238E27FC236}">
                <a16:creationId xmlns:a16="http://schemas.microsoft.com/office/drawing/2014/main" id="{DB1E8B00-B4B3-4387-B237-4F4B3C8BDB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8109" y="1690688"/>
            <a:ext cx="4738668" cy="2815530"/>
          </a:xfrm>
          <a:prstGeom prst="rect">
            <a:avLst/>
          </a:prstGeom>
        </p:spPr>
      </p:pic>
      <p:sp>
        <p:nvSpPr>
          <p:cNvPr id="9" name="TextBox 8">
            <a:extLst>
              <a:ext uri="{FF2B5EF4-FFF2-40B4-BE49-F238E27FC236}">
                <a16:creationId xmlns:a16="http://schemas.microsoft.com/office/drawing/2014/main" id="{5760EA40-21EF-4973-9C44-D599F00E0399}"/>
              </a:ext>
            </a:extLst>
          </p:cNvPr>
          <p:cNvSpPr txBox="1"/>
          <p:nvPr/>
        </p:nvSpPr>
        <p:spPr>
          <a:xfrm>
            <a:off x="6934200" y="4641155"/>
            <a:ext cx="3740727" cy="646331"/>
          </a:xfrm>
          <a:prstGeom prst="rect">
            <a:avLst/>
          </a:prstGeom>
          <a:noFill/>
        </p:spPr>
        <p:txBody>
          <a:bodyPr wrap="square">
            <a:spAutoFit/>
          </a:bodyPr>
          <a:lstStyle/>
          <a:p>
            <a:r>
              <a:rPr lang="en-US" dirty="0">
                <a:hlinkClick r:id="rId4"/>
              </a:rPr>
              <a:t>https://link.springer.com/article/10.1007/s11192-020-03658-4</a:t>
            </a:r>
            <a:r>
              <a:rPr lang="en-US" dirty="0"/>
              <a:t> </a:t>
            </a:r>
          </a:p>
        </p:txBody>
      </p:sp>
    </p:spTree>
    <p:extLst>
      <p:ext uri="{BB962C8B-B14F-4D97-AF65-F5344CB8AC3E}">
        <p14:creationId xmlns:p14="http://schemas.microsoft.com/office/powerpoint/2010/main" val="2741040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F56DD-DAA9-4E33-BD61-28861A6D09F8}"/>
              </a:ext>
            </a:extLst>
          </p:cNvPr>
          <p:cNvSpPr>
            <a:spLocks noGrp="1"/>
          </p:cNvSpPr>
          <p:nvPr>
            <p:ph type="title"/>
          </p:nvPr>
        </p:nvSpPr>
        <p:spPr/>
        <p:txBody>
          <a:bodyPr/>
          <a:lstStyle/>
          <a:p>
            <a:r>
              <a:rPr lang="en-CA" dirty="0"/>
              <a:t>What Are The Virtues?</a:t>
            </a:r>
            <a:endParaRPr lang="en-US" dirty="0"/>
          </a:p>
        </p:txBody>
      </p:sp>
      <p:pic>
        <p:nvPicPr>
          <p:cNvPr id="5" name="Content Placeholder 4" descr="Diagram&#10;&#10;Description automatically generated">
            <a:extLst>
              <a:ext uri="{FF2B5EF4-FFF2-40B4-BE49-F238E27FC236}">
                <a16:creationId xmlns:a16="http://schemas.microsoft.com/office/drawing/2014/main" id="{D9583047-54F4-400C-B43E-04E42250A0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3134" y="1690688"/>
            <a:ext cx="9125731" cy="4233681"/>
          </a:xfrm>
        </p:spPr>
      </p:pic>
      <p:sp>
        <p:nvSpPr>
          <p:cNvPr id="7" name="TextBox 6">
            <a:extLst>
              <a:ext uri="{FF2B5EF4-FFF2-40B4-BE49-F238E27FC236}">
                <a16:creationId xmlns:a16="http://schemas.microsoft.com/office/drawing/2014/main" id="{C2796643-7AF7-4446-81B5-88E1FFD4F24F}"/>
              </a:ext>
            </a:extLst>
          </p:cNvPr>
          <p:cNvSpPr txBox="1"/>
          <p:nvPr/>
        </p:nvSpPr>
        <p:spPr>
          <a:xfrm>
            <a:off x="838200" y="6123543"/>
            <a:ext cx="7966364" cy="369332"/>
          </a:xfrm>
          <a:prstGeom prst="rect">
            <a:avLst/>
          </a:prstGeom>
          <a:noFill/>
        </p:spPr>
        <p:txBody>
          <a:bodyPr wrap="square">
            <a:spAutoFit/>
          </a:bodyPr>
          <a:lstStyle/>
          <a:p>
            <a:r>
              <a:rPr lang="en-US" dirty="0">
                <a:hlinkClick r:id="rId3"/>
              </a:rPr>
              <a:t>https://philosophy-models.blog/2020/12/03/st-thomas-aquinas-on-virtues/</a:t>
            </a:r>
            <a:r>
              <a:rPr lang="en-US" dirty="0"/>
              <a:t> </a:t>
            </a:r>
          </a:p>
        </p:txBody>
      </p:sp>
    </p:spTree>
    <p:extLst>
      <p:ext uri="{BB962C8B-B14F-4D97-AF65-F5344CB8AC3E}">
        <p14:creationId xmlns:p14="http://schemas.microsoft.com/office/powerpoint/2010/main" val="2296069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117FC-0A95-48BE-8706-B6542AEA2696}"/>
              </a:ext>
            </a:extLst>
          </p:cNvPr>
          <p:cNvSpPr>
            <a:spLocks noGrp="1"/>
          </p:cNvSpPr>
          <p:nvPr>
            <p:ph type="title"/>
          </p:nvPr>
        </p:nvSpPr>
        <p:spPr/>
        <p:txBody>
          <a:bodyPr/>
          <a:lstStyle/>
          <a:p>
            <a:r>
              <a:rPr lang="en-CA" dirty="0"/>
              <a:t>The Cardinal Virtues</a:t>
            </a:r>
            <a:endParaRPr lang="en-US" dirty="0"/>
          </a:p>
        </p:txBody>
      </p:sp>
      <p:sp>
        <p:nvSpPr>
          <p:cNvPr id="3" name="Content Placeholder 2">
            <a:extLst>
              <a:ext uri="{FF2B5EF4-FFF2-40B4-BE49-F238E27FC236}">
                <a16:creationId xmlns:a16="http://schemas.microsoft.com/office/drawing/2014/main" id="{58F798FB-66E1-4946-9C90-DEB1DF1C99BF}"/>
              </a:ext>
            </a:extLst>
          </p:cNvPr>
          <p:cNvSpPr>
            <a:spLocks noGrp="1"/>
          </p:cNvSpPr>
          <p:nvPr>
            <p:ph idx="1"/>
          </p:nvPr>
        </p:nvSpPr>
        <p:spPr/>
        <p:txBody>
          <a:bodyPr/>
          <a:lstStyle/>
          <a:p>
            <a:r>
              <a:rPr lang="en-US" dirty="0"/>
              <a:t>The cardinal virtues are four virtues of mind and character in both classical philosophy and Christian theology.</a:t>
            </a:r>
          </a:p>
          <a:p>
            <a:pPr lvl="1"/>
            <a:r>
              <a:rPr lang="en-US" dirty="0"/>
              <a:t>Prudence </a:t>
            </a:r>
            <a:r>
              <a:rPr lang="el-GR" dirty="0"/>
              <a:t>(φρόνησις, </a:t>
            </a:r>
            <a:r>
              <a:rPr lang="en-US" dirty="0" err="1"/>
              <a:t>phrónēsis</a:t>
            </a:r>
            <a:r>
              <a:rPr lang="en-US" dirty="0"/>
              <a:t>; Latin: </a:t>
            </a:r>
            <a:r>
              <a:rPr lang="en-US" dirty="0" err="1"/>
              <a:t>prudentia</a:t>
            </a:r>
            <a:r>
              <a:rPr lang="en-US" dirty="0"/>
              <a:t>; also Wisdom, Sophia, </a:t>
            </a:r>
            <a:r>
              <a:rPr lang="en-US" dirty="0" err="1"/>
              <a:t>sapientia</a:t>
            </a:r>
            <a:r>
              <a:rPr lang="en-US" dirty="0"/>
              <a:t>)</a:t>
            </a:r>
          </a:p>
          <a:p>
            <a:pPr lvl="1"/>
            <a:r>
              <a:rPr lang="en-US" dirty="0"/>
              <a:t>Justice </a:t>
            </a:r>
            <a:r>
              <a:rPr lang="el-GR" dirty="0"/>
              <a:t>(δικαιοσύνη, </a:t>
            </a:r>
            <a:r>
              <a:rPr lang="en-US" dirty="0" err="1"/>
              <a:t>dikaiosýnē</a:t>
            </a:r>
            <a:r>
              <a:rPr lang="en-US" dirty="0"/>
              <a:t>; Latin: </a:t>
            </a:r>
            <a:r>
              <a:rPr lang="en-US" dirty="0" err="1"/>
              <a:t>iustitia</a:t>
            </a:r>
            <a:r>
              <a:rPr lang="en-US" dirty="0"/>
              <a:t>): also considered as fairness or righteousness</a:t>
            </a:r>
          </a:p>
          <a:p>
            <a:pPr lvl="1"/>
            <a:r>
              <a:rPr lang="en-US" dirty="0"/>
              <a:t>Fortitude (</a:t>
            </a:r>
            <a:r>
              <a:rPr lang="en-US" dirty="0" err="1"/>
              <a:t>ἀνδρεί</a:t>
            </a:r>
            <a:r>
              <a:rPr lang="en-US" dirty="0"/>
              <a:t>α, andreía; Latin: fortitudo): also termed courage</a:t>
            </a:r>
          </a:p>
          <a:p>
            <a:pPr lvl="1"/>
            <a:r>
              <a:rPr lang="en-US" dirty="0"/>
              <a:t>Temperance  (</a:t>
            </a:r>
            <a:r>
              <a:rPr lang="en-US" dirty="0" err="1"/>
              <a:t>σωφροσύνη</a:t>
            </a:r>
            <a:r>
              <a:rPr lang="en-US" dirty="0"/>
              <a:t>, </a:t>
            </a:r>
            <a:r>
              <a:rPr lang="en-US" dirty="0" err="1"/>
              <a:t>sōphrosýnē</a:t>
            </a:r>
            <a:r>
              <a:rPr lang="en-US" dirty="0"/>
              <a:t>; Latin: </a:t>
            </a:r>
            <a:r>
              <a:rPr lang="en-US" dirty="0" err="1"/>
              <a:t>temperantia</a:t>
            </a:r>
            <a:r>
              <a:rPr lang="en-US" dirty="0"/>
              <a:t>): also known as restraint, the practice of self-control</a:t>
            </a:r>
          </a:p>
          <a:p>
            <a:pPr lvl="1"/>
            <a:endParaRPr lang="en-US" dirty="0"/>
          </a:p>
        </p:txBody>
      </p:sp>
    </p:spTree>
    <p:extLst>
      <p:ext uri="{BB962C8B-B14F-4D97-AF65-F5344CB8AC3E}">
        <p14:creationId xmlns:p14="http://schemas.microsoft.com/office/powerpoint/2010/main" val="19047752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3057</TotalTime>
  <Words>1410</Words>
  <Application>Microsoft Office PowerPoint</Application>
  <PresentationFormat>Widescreen</PresentationFormat>
  <Paragraphs>102</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Virtue and Character</vt:lpstr>
      <vt:lpstr>Virtue and Character</vt:lpstr>
      <vt:lpstr>The Nature of Virtue</vt:lpstr>
      <vt:lpstr>The Achievement of Virtue</vt:lpstr>
      <vt:lpstr>Self-Formation</vt:lpstr>
      <vt:lpstr>Working On Myself</vt:lpstr>
      <vt:lpstr>Virtue as Normative</vt:lpstr>
      <vt:lpstr>What Are The Virtues?</vt:lpstr>
      <vt:lpstr>The Cardinal Virtues</vt:lpstr>
      <vt:lpstr>The Moral Virtues</vt:lpstr>
      <vt:lpstr>Stoicism</vt:lpstr>
      <vt:lpstr>Confucianism</vt:lpstr>
      <vt:lpstr>Taoism</vt:lpstr>
      <vt:lpstr>Bushido</vt:lpstr>
      <vt:lpstr>A Contemporary List</vt:lpstr>
      <vt:lpstr>Moulin Rouge</vt:lpstr>
      <vt:lpstr>Character and Mindset</vt:lpstr>
      <vt:lpstr>Man and Superman</vt:lpstr>
      <vt:lpstr>Role Models</vt:lpstr>
      <vt:lpstr>Personality Types</vt:lpstr>
      <vt:lpstr>Mindsets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Virtue and Character</dc:title>
  <dc:creator>Stephen Downes</dc:creator>
  <cp:lastModifiedBy>Stephen Downes</cp:lastModifiedBy>
  <cp:revision>2</cp:revision>
  <dcterms:created xsi:type="dcterms:W3CDTF">2021-11-09T16:00:03Z</dcterms:created>
  <dcterms:modified xsi:type="dcterms:W3CDTF">2021-11-11T18:57:49Z</dcterms:modified>
</cp:coreProperties>
</file>