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71" r:id="rId6"/>
    <p:sldId id="257" r:id="rId7"/>
    <p:sldId id="268" r:id="rId8"/>
    <p:sldId id="269" r:id="rId9"/>
    <p:sldId id="270" r:id="rId10"/>
    <p:sldId id="267" r:id="rId11"/>
    <p:sldId id="259" r:id="rId12"/>
    <p:sldId id="260" r:id="rId13"/>
    <p:sldId id="264" r:id="rId14"/>
    <p:sldId id="261" r:id="rId15"/>
    <p:sldId id="262" r:id="rId16"/>
    <p:sldId id="263"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2" autoAdjust="0"/>
    <p:restoredTop sz="94660"/>
  </p:normalViewPr>
  <p:slideViewPr>
    <p:cSldViewPr snapToGrid="0">
      <p:cViewPr varScale="1">
        <p:scale>
          <a:sx n="69" d="100"/>
          <a:sy n="69" d="100"/>
        </p:scale>
        <p:origin x="204" y="66"/>
      </p:cViewPr>
      <p:guideLst/>
    </p:cSldViewPr>
  </p:slideViewPr>
  <p:notesTextViewPr>
    <p:cViewPr>
      <p:scale>
        <a:sx n="1" d="1"/>
        <a:sy n="1" d="1"/>
      </p:scale>
      <p:origin x="0" y="0"/>
    </p:cViewPr>
  </p:notesTextViewPr>
  <p:sorterViewPr>
    <p:cViewPr>
      <p:scale>
        <a:sx n="100" d="100"/>
        <a:sy n="100" d="100"/>
      </p:scale>
      <p:origin x="0" y="-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76FB-7C13-443D-AB7A-77CF4381CB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30B852-990C-4320-B83B-17DC49A34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E300C6-BFE3-444A-B6EF-61214104377B}"/>
              </a:ext>
            </a:extLst>
          </p:cNvPr>
          <p:cNvSpPr>
            <a:spLocks noGrp="1"/>
          </p:cNvSpPr>
          <p:nvPr>
            <p:ph type="dt" sz="half" idx="10"/>
          </p:nvPr>
        </p:nvSpPr>
        <p:spPr/>
        <p:txBody>
          <a:bodyPr/>
          <a:lstStyle/>
          <a:p>
            <a:fld id="{6FA8E4CB-5D1D-4C15-AAF1-3064EBED3CA9}" type="datetimeFigureOut">
              <a:rPr lang="en-US" smtClean="0"/>
              <a:t>11/8/2021</a:t>
            </a:fld>
            <a:endParaRPr lang="en-US"/>
          </a:p>
        </p:txBody>
      </p:sp>
      <p:sp>
        <p:nvSpPr>
          <p:cNvPr id="5" name="Footer Placeholder 4">
            <a:extLst>
              <a:ext uri="{FF2B5EF4-FFF2-40B4-BE49-F238E27FC236}">
                <a16:creationId xmlns:a16="http://schemas.microsoft.com/office/drawing/2014/main" id="{60A6F451-E7E3-427C-88A1-F862D2AA7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10523-8DAA-4933-B54A-C5D787247B1A}"/>
              </a:ext>
            </a:extLst>
          </p:cNvPr>
          <p:cNvSpPr>
            <a:spLocks noGrp="1"/>
          </p:cNvSpPr>
          <p:nvPr>
            <p:ph type="sldNum" sz="quarter" idx="12"/>
          </p:nvPr>
        </p:nvSpPr>
        <p:spPr/>
        <p:txBody>
          <a:bodyPr/>
          <a:lstStyle/>
          <a:p>
            <a:fld id="{16EDCD2F-5CAE-4A32-B795-4B210A36BC3D}" type="slidenum">
              <a:rPr lang="en-US" smtClean="0"/>
              <a:t>‹#›</a:t>
            </a:fld>
            <a:endParaRPr lang="en-US"/>
          </a:p>
        </p:txBody>
      </p:sp>
    </p:spTree>
    <p:extLst>
      <p:ext uri="{BB962C8B-B14F-4D97-AF65-F5344CB8AC3E}">
        <p14:creationId xmlns:p14="http://schemas.microsoft.com/office/powerpoint/2010/main" val="177474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A3EF-B5EE-4051-9E1A-6AD75C057A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BCBD60-1A06-4A63-9E89-52DD2D399E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F4948-FF33-45DE-9128-779276CF3065}"/>
              </a:ext>
            </a:extLst>
          </p:cNvPr>
          <p:cNvSpPr>
            <a:spLocks noGrp="1"/>
          </p:cNvSpPr>
          <p:nvPr>
            <p:ph type="dt" sz="half" idx="10"/>
          </p:nvPr>
        </p:nvSpPr>
        <p:spPr/>
        <p:txBody>
          <a:bodyPr/>
          <a:lstStyle/>
          <a:p>
            <a:fld id="{6FA8E4CB-5D1D-4C15-AAF1-3064EBED3CA9}" type="datetimeFigureOut">
              <a:rPr lang="en-US" smtClean="0"/>
              <a:t>11/8/2021</a:t>
            </a:fld>
            <a:endParaRPr lang="en-US"/>
          </a:p>
        </p:txBody>
      </p:sp>
      <p:sp>
        <p:nvSpPr>
          <p:cNvPr id="5" name="Footer Placeholder 4">
            <a:extLst>
              <a:ext uri="{FF2B5EF4-FFF2-40B4-BE49-F238E27FC236}">
                <a16:creationId xmlns:a16="http://schemas.microsoft.com/office/drawing/2014/main" id="{4E05C345-1473-4DD7-8351-BB99DFAA8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42158-0AF4-4DE0-B286-4192AE5F334B}"/>
              </a:ext>
            </a:extLst>
          </p:cNvPr>
          <p:cNvSpPr>
            <a:spLocks noGrp="1"/>
          </p:cNvSpPr>
          <p:nvPr>
            <p:ph type="sldNum" sz="quarter" idx="12"/>
          </p:nvPr>
        </p:nvSpPr>
        <p:spPr/>
        <p:txBody>
          <a:bodyPr/>
          <a:lstStyle/>
          <a:p>
            <a:fld id="{16EDCD2F-5CAE-4A32-B795-4B210A36BC3D}" type="slidenum">
              <a:rPr lang="en-US" smtClean="0"/>
              <a:t>‹#›</a:t>
            </a:fld>
            <a:endParaRPr lang="en-US"/>
          </a:p>
        </p:txBody>
      </p:sp>
    </p:spTree>
    <p:extLst>
      <p:ext uri="{BB962C8B-B14F-4D97-AF65-F5344CB8AC3E}">
        <p14:creationId xmlns:p14="http://schemas.microsoft.com/office/powerpoint/2010/main" val="49258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F8C93-C353-4DBB-AEB5-09A6A494F7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20A260-3179-4CB3-94BD-5C714CFE70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C1986-0FDE-454A-994E-13A9108BD626}"/>
              </a:ext>
            </a:extLst>
          </p:cNvPr>
          <p:cNvSpPr>
            <a:spLocks noGrp="1"/>
          </p:cNvSpPr>
          <p:nvPr>
            <p:ph type="dt" sz="half" idx="10"/>
          </p:nvPr>
        </p:nvSpPr>
        <p:spPr/>
        <p:txBody>
          <a:bodyPr/>
          <a:lstStyle/>
          <a:p>
            <a:fld id="{6FA8E4CB-5D1D-4C15-AAF1-3064EBED3CA9}" type="datetimeFigureOut">
              <a:rPr lang="en-US" smtClean="0"/>
              <a:t>11/8/2021</a:t>
            </a:fld>
            <a:endParaRPr lang="en-US"/>
          </a:p>
        </p:txBody>
      </p:sp>
      <p:sp>
        <p:nvSpPr>
          <p:cNvPr id="5" name="Footer Placeholder 4">
            <a:extLst>
              <a:ext uri="{FF2B5EF4-FFF2-40B4-BE49-F238E27FC236}">
                <a16:creationId xmlns:a16="http://schemas.microsoft.com/office/drawing/2014/main" id="{6893CE17-C88F-47B3-8C59-EE00D749E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BF4ED-BF6B-49C8-AB7F-16BAC2661C40}"/>
              </a:ext>
            </a:extLst>
          </p:cNvPr>
          <p:cNvSpPr>
            <a:spLocks noGrp="1"/>
          </p:cNvSpPr>
          <p:nvPr>
            <p:ph type="sldNum" sz="quarter" idx="12"/>
          </p:nvPr>
        </p:nvSpPr>
        <p:spPr/>
        <p:txBody>
          <a:bodyPr/>
          <a:lstStyle/>
          <a:p>
            <a:fld id="{16EDCD2F-5CAE-4A32-B795-4B210A36BC3D}" type="slidenum">
              <a:rPr lang="en-US" smtClean="0"/>
              <a:t>‹#›</a:t>
            </a:fld>
            <a:endParaRPr lang="en-US"/>
          </a:p>
        </p:txBody>
      </p:sp>
    </p:spTree>
    <p:extLst>
      <p:ext uri="{BB962C8B-B14F-4D97-AF65-F5344CB8AC3E}">
        <p14:creationId xmlns:p14="http://schemas.microsoft.com/office/powerpoint/2010/main" val="268008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72E3-2117-4B9D-A2DB-2E7C5592D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F0E30A-1D6A-4BC1-A9E2-DFC1A05A06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FD0F1-C9C8-465B-B87E-B48B76CC8D3C}"/>
              </a:ext>
            </a:extLst>
          </p:cNvPr>
          <p:cNvSpPr>
            <a:spLocks noGrp="1"/>
          </p:cNvSpPr>
          <p:nvPr>
            <p:ph type="dt" sz="half" idx="10"/>
          </p:nvPr>
        </p:nvSpPr>
        <p:spPr/>
        <p:txBody>
          <a:bodyPr/>
          <a:lstStyle/>
          <a:p>
            <a:fld id="{6FA8E4CB-5D1D-4C15-AAF1-3064EBED3CA9}" type="datetimeFigureOut">
              <a:rPr lang="en-US" smtClean="0"/>
              <a:t>11/8/2021</a:t>
            </a:fld>
            <a:endParaRPr lang="en-US"/>
          </a:p>
        </p:txBody>
      </p:sp>
      <p:sp>
        <p:nvSpPr>
          <p:cNvPr id="5" name="Footer Placeholder 4">
            <a:extLst>
              <a:ext uri="{FF2B5EF4-FFF2-40B4-BE49-F238E27FC236}">
                <a16:creationId xmlns:a16="http://schemas.microsoft.com/office/drawing/2014/main" id="{6A0F00D5-207E-4C5F-B2AB-ACB261135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F13FA-ABC8-4CF7-9A74-8C3F22307AB2}"/>
              </a:ext>
            </a:extLst>
          </p:cNvPr>
          <p:cNvSpPr>
            <a:spLocks noGrp="1"/>
          </p:cNvSpPr>
          <p:nvPr>
            <p:ph type="sldNum" sz="quarter" idx="12"/>
          </p:nvPr>
        </p:nvSpPr>
        <p:spPr/>
        <p:txBody>
          <a:bodyPr/>
          <a:lstStyle/>
          <a:p>
            <a:fld id="{16EDCD2F-5CAE-4A32-B795-4B210A36BC3D}" type="slidenum">
              <a:rPr lang="en-US" smtClean="0"/>
              <a:t>‹#›</a:t>
            </a:fld>
            <a:endParaRPr lang="en-US"/>
          </a:p>
        </p:txBody>
      </p:sp>
    </p:spTree>
    <p:extLst>
      <p:ext uri="{BB962C8B-B14F-4D97-AF65-F5344CB8AC3E}">
        <p14:creationId xmlns:p14="http://schemas.microsoft.com/office/powerpoint/2010/main" val="290249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FAA4-B7AE-42A5-A101-CEB8A437D6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D81002-8F20-4C1E-95D8-92AF7138B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AA004C-6A6C-4F23-9BA8-6FCC1950E8A3}"/>
              </a:ext>
            </a:extLst>
          </p:cNvPr>
          <p:cNvSpPr>
            <a:spLocks noGrp="1"/>
          </p:cNvSpPr>
          <p:nvPr>
            <p:ph type="dt" sz="half" idx="10"/>
          </p:nvPr>
        </p:nvSpPr>
        <p:spPr/>
        <p:txBody>
          <a:bodyPr/>
          <a:lstStyle/>
          <a:p>
            <a:fld id="{6FA8E4CB-5D1D-4C15-AAF1-3064EBED3CA9}" type="datetimeFigureOut">
              <a:rPr lang="en-US" smtClean="0"/>
              <a:t>11/8/2021</a:t>
            </a:fld>
            <a:endParaRPr lang="en-US"/>
          </a:p>
        </p:txBody>
      </p:sp>
      <p:sp>
        <p:nvSpPr>
          <p:cNvPr id="5" name="Footer Placeholder 4">
            <a:extLst>
              <a:ext uri="{FF2B5EF4-FFF2-40B4-BE49-F238E27FC236}">
                <a16:creationId xmlns:a16="http://schemas.microsoft.com/office/drawing/2014/main" id="{5DC4EFBC-E3A0-4CDD-9363-014A097F3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C18A9-7195-45EE-8589-8914E8332C86}"/>
              </a:ext>
            </a:extLst>
          </p:cNvPr>
          <p:cNvSpPr>
            <a:spLocks noGrp="1"/>
          </p:cNvSpPr>
          <p:nvPr>
            <p:ph type="sldNum" sz="quarter" idx="12"/>
          </p:nvPr>
        </p:nvSpPr>
        <p:spPr/>
        <p:txBody>
          <a:bodyPr/>
          <a:lstStyle/>
          <a:p>
            <a:fld id="{16EDCD2F-5CAE-4A32-B795-4B210A36BC3D}" type="slidenum">
              <a:rPr lang="en-US" smtClean="0"/>
              <a:t>‹#›</a:t>
            </a:fld>
            <a:endParaRPr lang="en-US"/>
          </a:p>
        </p:txBody>
      </p:sp>
    </p:spTree>
    <p:extLst>
      <p:ext uri="{BB962C8B-B14F-4D97-AF65-F5344CB8AC3E}">
        <p14:creationId xmlns:p14="http://schemas.microsoft.com/office/powerpoint/2010/main" val="377104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B4DE2-F8D8-4D5C-9644-D671E840C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D0A5F-6999-45A6-BBFE-26E7A416BC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C22497-38AC-4981-89B3-DC9E9E634B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54BEF-F175-44C4-A9D5-206F077ABD5E}"/>
              </a:ext>
            </a:extLst>
          </p:cNvPr>
          <p:cNvSpPr>
            <a:spLocks noGrp="1"/>
          </p:cNvSpPr>
          <p:nvPr>
            <p:ph type="dt" sz="half" idx="10"/>
          </p:nvPr>
        </p:nvSpPr>
        <p:spPr/>
        <p:txBody>
          <a:bodyPr/>
          <a:lstStyle/>
          <a:p>
            <a:fld id="{6FA8E4CB-5D1D-4C15-AAF1-3064EBED3CA9}" type="datetimeFigureOut">
              <a:rPr lang="en-US" smtClean="0"/>
              <a:t>11/8/2021</a:t>
            </a:fld>
            <a:endParaRPr lang="en-US"/>
          </a:p>
        </p:txBody>
      </p:sp>
      <p:sp>
        <p:nvSpPr>
          <p:cNvPr id="6" name="Footer Placeholder 5">
            <a:extLst>
              <a:ext uri="{FF2B5EF4-FFF2-40B4-BE49-F238E27FC236}">
                <a16:creationId xmlns:a16="http://schemas.microsoft.com/office/drawing/2014/main" id="{0E866765-30D3-4D7B-9B87-CD9C555FD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6F529-2892-490B-9719-719EB76B3B12}"/>
              </a:ext>
            </a:extLst>
          </p:cNvPr>
          <p:cNvSpPr>
            <a:spLocks noGrp="1"/>
          </p:cNvSpPr>
          <p:nvPr>
            <p:ph type="sldNum" sz="quarter" idx="12"/>
          </p:nvPr>
        </p:nvSpPr>
        <p:spPr/>
        <p:txBody>
          <a:bodyPr/>
          <a:lstStyle/>
          <a:p>
            <a:fld id="{16EDCD2F-5CAE-4A32-B795-4B210A36BC3D}" type="slidenum">
              <a:rPr lang="en-US" smtClean="0"/>
              <a:t>‹#›</a:t>
            </a:fld>
            <a:endParaRPr lang="en-US"/>
          </a:p>
        </p:txBody>
      </p:sp>
    </p:spTree>
    <p:extLst>
      <p:ext uri="{BB962C8B-B14F-4D97-AF65-F5344CB8AC3E}">
        <p14:creationId xmlns:p14="http://schemas.microsoft.com/office/powerpoint/2010/main" val="422342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0D27-6577-437B-B19C-3CADB9F0CE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8921B3-2AE4-464A-8C22-A6F164377D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F9652-E11D-4FF8-A4FC-79F49CA3A7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2C18B-DC14-4D8B-934E-F5149C732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F22AB-40E4-4130-B335-2C8EECD069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E44E59-A0D3-4B0A-AA84-086D6C203D7B}"/>
              </a:ext>
            </a:extLst>
          </p:cNvPr>
          <p:cNvSpPr>
            <a:spLocks noGrp="1"/>
          </p:cNvSpPr>
          <p:nvPr>
            <p:ph type="dt" sz="half" idx="10"/>
          </p:nvPr>
        </p:nvSpPr>
        <p:spPr/>
        <p:txBody>
          <a:bodyPr/>
          <a:lstStyle/>
          <a:p>
            <a:fld id="{6FA8E4CB-5D1D-4C15-AAF1-3064EBED3CA9}" type="datetimeFigureOut">
              <a:rPr lang="en-US" smtClean="0"/>
              <a:t>11/8/2021</a:t>
            </a:fld>
            <a:endParaRPr lang="en-US"/>
          </a:p>
        </p:txBody>
      </p:sp>
      <p:sp>
        <p:nvSpPr>
          <p:cNvPr id="8" name="Footer Placeholder 7">
            <a:extLst>
              <a:ext uri="{FF2B5EF4-FFF2-40B4-BE49-F238E27FC236}">
                <a16:creationId xmlns:a16="http://schemas.microsoft.com/office/drawing/2014/main" id="{E5C49A67-9B71-4838-9564-30D57E4443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54F7EA-5590-4114-85B1-6398BBE2F80E}"/>
              </a:ext>
            </a:extLst>
          </p:cNvPr>
          <p:cNvSpPr>
            <a:spLocks noGrp="1"/>
          </p:cNvSpPr>
          <p:nvPr>
            <p:ph type="sldNum" sz="quarter" idx="12"/>
          </p:nvPr>
        </p:nvSpPr>
        <p:spPr/>
        <p:txBody>
          <a:bodyPr/>
          <a:lstStyle/>
          <a:p>
            <a:fld id="{16EDCD2F-5CAE-4A32-B795-4B210A36BC3D}" type="slidenum">
              <a:rPr lang="en-US" smtClean="0"/>
              <a:t>‹#›</a:t>
            </a:fld>
            <a:endParaRPr lang="en-US"/>
          </a:p>
        </p:txBody>
      </p:sp>
    </p:spTree>
    <p:extLst>
      <p:ext uri="{BB962C8B-B14F-4D97-AF65-F5344CB8AC3E}">
        <p14:creationId xmlns:p14="http://schemas.microsoft.com/office/powerpoint/2010/main" val="322256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3C6B-DFB5-4340-AC8D-3F044AE0A4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124F9D-4F6D-4ED4-9640-64365E712D8C}"/>
              </a:ext>
            </a:extLst>
          </p:cNvPr>
          <p:cNvSpPr>
            <a:spLocks noGrp="1"/>
          </p:cNvSpPr>
          <p:nvPr>
            <p:ph type="dt" sz="half" idx="10"/>
          </p:nvPr>
        </p:nvSpPr>
        <p:spPr/>
        <p:txBody>
          <a:bodyPr/>
          <a:lstStyle/>
          <a:p>
            <a:fld id="{6FA8E4CB-5D1D-4C15-AAF1-3064EBED3CA9}" type="datetimeFigureOut">
              <a:rPr lang="en-US" smtClean="0"/>
              <a:t>11/8/2021</a:t>
            </a:fld>
            <a:endParaRPr lang="en-US"/>
          </a:p>
        </p:txBody>
      </p:sp>
      <p:sp>
        <p:nvSpPr>
          <p:cNvPr id="4" name="Footer Placeholder 3">
            <a:extLst>
              <a:ext uri="{FF2B5EF4-FFF2-40B4-BE49-F238E27FC236}">
                <a16:creationId xmlns:a16="http://schemas.microsoft.com/office/drawing/2014/main" id="{65DBB662-8721-4F41-BB4A-02EF95698A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3F9C39-2244-4437-9344-24E597A1B195}"/>
              </a:ext>
            </a:extLst>
          </p:cNvPr>
          <p:cNvSpPr>
            <a:spLocks noGrp="1"/>
          </p:cNvSpPr>
          <p:nvPr>
            <p:ph type="sldNum" sz="quarter" idx="12"/>
          </p:nvPr>
        </p:nvSpPr>
        <p:spPr/>
        <p:txBody>
          <a:bodyPr/>
          <a:lstStyle/>
          <a:p>
            <a:fld id="{16EDCD2F-5CAE-4A32-B795-4B210A36BC3D}" type="slidenum">
              <a:rPr lang="en-US" smtClean="0"/>
              <a:t>‹#›</a:t>
            </a:fld>
            <a:endParaRPr lang="en-US"/>
          </a:p>
        </p:txBody>
      </p:sp>
    </p:spTree>
    <p:extLst>
      <p:ext uri="{BB962C8B-B14F-4D97-AF65-F5344CB8AC3E}">
        <p14:creationId xmlns:p14="http://schemas.microsoft.com/office/powerpoint/2010/main" val="106794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93BD1-D72B-445C-8D6E-06CAB5762AD2}"/>
              </a:ext>
            </a:extLst>
          </p:cNvPr>
          <p:cNvSpPr>
            <a:spLocks noGrp="1"/>
          </p:cNvSpPr>
          <p:nvPr>
            <p:ph type="dt" sz="half" idx="10"/>
          </p:nvPr>
        </p:nvSpPr>
        <p:spPr/>
        <p:txBody>
          <a:bodyPr/>
          <a:lstStyle/>
          <a:p>
            <a:fld id="{6FA8E4CB-5D1D-4C15-AAF1-3064EBED3CA9}" type="datetimeFigureOut">
              <a:rPr lang="en-US" smtClean="0"/>
              <a:t>11/8/2021</a:t>
            </a:fld>
            <a:endParaRPr lang="en-US"/>
          </a:p>
        </p:txBody>
      </p:sp>
      <p:sp>
        <p:nvSpPr>
          <p:cNvPr id="3" name="Footer Placeholder 2">
            <a:extLst>
              <a:ext uri="{FF2B5EF4-FFF2-40B4-BE49-F238E27FC236}">
                <a16:creationId xmlns:a16="http://schemas.microsoft.com/office/drawing/2014/main" id="{8BDE8875-C4D9-4B5A-8F33-6CA36DAE06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E11808-4C61-48AA-9DEE-0BDA8A90F998}"/>
              </a:ext>
            </a:extLst>
          </p:cNvPr>
          <p:cNvSpPr>
            <a:spLocks noGrp="1"/>
          </p:cNvSpPr>
          <p:nvPr>
            <p:ph type="sldNum" sz="quarter" idx="12"/>
          </p:nvPr>
        </p:nvSpPr>
        <p:spPr/>
        <p:txBody>
          <a:bodyPr/>
          <a:lstStyle/>
          <a:p>
            <a:fld id="{16EDCD2F-5CAE-4A32-B795-4B210A36BC3D}" type="slidenum">
              <a:rPr lang="en-US" smtClean="0"/>
              <a:t>‹#›</a:t>
            </a:fld>
            <a:endParaRPr lang="en-US"/>
          </a:p>
        </p:txBody>
      </p:sp>
    </p:spTree>
    <p:extLst>
      <p:ext uri="{BB962C8B-B14F-4D97-AF65-F5344CB8AC3E}">
        <p14:creationId xmlns:p14="http://schemas.microsoft.com/office/powerpoint/2010/main" val="165655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F211-0E91-4943-A9DD-FC1DB9B6A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E18361-2833-4090-87F4-A0D9F9121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656C8A-49B6-49DF-A2E0-C37826440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626BD-B918-4426-B1C7-4676661FCB92}"/>
              </a:ext>
            </a:extLst>
          </p:cNvPr>
          <p:cNvSpPr>
            <a:spLocks noGrp="1"/>
          </p:cNvSpPr>
          <p:nvPr>
            <p:ph type="dt" sz="half" idx="10"/>
          </p:nvPr>
        </p:nvSpPr>
        <p:spPr/>
        <p:txBody>
          <a:bodyPr/>
          <a:lstStyle/>
          <a:p>
            <a:fld id="{6FA8E4CB-5D1D-4C15-AAF1-3064EBED3CA9}" type="datetimeFigureOut">
              <a:rPr lang="en-US" smtClean="0"/>
              <a:t>11/8/2021</a:t>
            </a:fld>
            <a:endParaRPr lang="en-US"/>
          </a:p>
        </p:txBody>
      </p:sp>
      <p:sp>
        <p:nvSpPr>
          <p:cNvPr id="6" name="Footer Placeholder 5">
            <a:extLst>
              <a:ext uri="{FF2B5EF4-FFF2-40B4-BE49-F238E27FC236}">
                <a16:creationId xmlns:a16="http://schemas.microsoft.com/office/drawing/2014/main" id="{632435BB-7316-4280-86FE-FF939EB85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55975-675E-49EA-A5EB-721B1ABF7C19}"/>
              </a:ext>
            </a:extLst>
          </p:cNvPr>
          <p:cNvSpPr>
            <a:spLocks noGrp="1"/>
          </p:cNvSpPr>
          <p:nvPr>
            <p:ph type="sldNum" sz="quarter" idx="12"/>
          </p:nvPr>
        </p:nvSpPr>
        <p:spPr/>
        <p:txBody>
          <a:bodyPr/>
          <a:lstStyle/>
          <a:p>
            <a:fld id="{16EDCD2F-5CAE-4A32-B795-4B210A36BC3D}" type="slidenum">
              <a:rPr lang="en-US" smtClean="0"/>
              <a:t>‹#›</a:t>
            </a:fld>
            <a:endParaRPr lang="en-US"/>
          </a:p>
        </p:txBody>
      </p:sp>
    </p:spTree>
    <p:extLst>
      <p:ext uri="{BB962C8B-B14F-4D97-AF65-F5344CB8AC3E}">
        <p14:creationId xmlns:p14="http://schemas.microsoft.com/office/powerpoint/2010/main" val="153310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EBEB4-7715-4E08-8442-EE2E6D20B9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DEA353-02AF-4592-9CCF-69A75810B6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66A940-D525-47C3-B71B-DB7ED1307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820D4-E77E-417C-8ADC-6FB8A56D8C75}"/>
              </a:ext>
            </a:extLst>
          </p:cNvPr>
          <p:cNvSpPr>
            <a:spLocks noGrp="1"/>
          </p:cNvSpPr>
          <p:nvPr>
            <p:ph type="dt" sz="half" idx="10"/>
          </p:nvPr>
        </p:nvSpPr>
        <p:spPr/>
        <p:txBody>
          <a:bodyPr/>
          <a:lstStyle/>
          <a:p>
            <a:fld id="{6FA8E4CB-5D1D-4C15-AAF1-3064EBED3CA9}" type="datetimeFigureOut">
              <a:rPr lang="en-US" smtClean="0"/>
              <a:t>11/8/2021</a:t>
            </a:fld>
            <a:endParaRPr lang="en-US"/>
          </a:p>
        </p:txBody>
      </p:sp>
      <p:sp>
        <p:nvSpPr>
          <p:cNvPr id="6" name="Footer Placeholder 5">
            <a:extLst>
              <a:ext uri="{FF2B5EF4-FFF2-40B4-BE49-F238E27FC236}">
                <a16:creationId xmlns:a16="http://schemas.microsoft.com/office/drawing/2014/main" id="{455CECB9-588A-492B-895D-319CA4D08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C152A-4DDA-4355-B9E1-E91F30529B81}"/>
              </a:ext>
            </a:extLst>
          </p:cNvPr>
          <p:cNvSpPr>
            <a:spLocks noGrp="1"/>
          </p:cNvSpPr>
          <p:nvPr>
            <p:ph type="sldNum" sz="quarter" idx="12"/>
          </p:nvPr>
        </p:nvSpPr>
        <p:spPr/>
        <p:txBody>
          <a:bodyPr/>
          <a:lstStyle/>
          <a:p>
            <a:fld id="{16EDCD2F-5CAE-4A32-B795-4B210A36BC3D}" type="slidenum">
              <a:rPr lang="en-US" smtClean="0"/>
              <a:t>‹#›</a:t>
            </a:fld>
            <a:endParaRPr lang="en-US"/>
          </a:p>
        </p:txBody>
      </p:sp>
    </p:spTree>
    <p:extLst>
      <p:ext uri="{BB962C8B-B14F-4D97-AF65-F5344CB8AC3E}">
        <p14:creationId xmlns:p14="http://schemas.microsoft.com/office/powerpoint/2010/main" val="166956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915228-9D4E-4056-A2F9-16E3239CC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DB9CEB-B044-4543-BDBB-AFD95F979B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0FCEF-36DD-45F6-B05A-5EF11DBC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8E4CB-5D1D-4C15-AAF1-3064EBED3CA9}" type="datetimeFigureOut">
              <a:rPr lang="en-US" smtClean="0"/>
              <a:t>11/8/2021</a:t>
            </a:fld>
            <a:endParaRPr lang="en-US"/>
          </a:p>
        </p:txBody>
      </p:sp>
      <p:sp>
        <p:nvSpPr>
          <p:cNvPr id="5" name="Footer Placeholder 4">
            <a:extLst>
              <a:ext uri="{FF2B5EF4-FFF2-40B4-BE49-F238E27FC236}">
                <a16:creationId xmlns:a16="http://schemas.microsoft.com/office/drawing/2014/main" id="{F9FDF042-06E3-442F-9015-5BF6D12545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20063C-B5E4-4694-B6AF-E27B0A8A1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DCD2F-5CAE-4A32-B795-4B210A36BC3D}" type="slidenum">
              <a:rPr lang="en-US" smtClean="0"/>
              <a:t>‹#›</a:t>
            </a:fld>
            <a:endParaRPr lang="en-US"/>
          </a:p>
        </p:txBody>
      </p:sp>
    </p:spTree>
    <p:extLst>
      <p:ext uri="{BB962C8B-B14F-4D97-AF65-F5344CB8AC3E}">
        <p14:creationId xmlns:p14="http://schemas.microsoft.com/office/powerpoint/2010/main" val="1695117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eon.co/ideas/believing-without-evidence-is-always-morally-wrong" TargetMode="External"/><Relationship Id="rId1" Type="http://schemas.openxmlformats.org/officeDocument/2006/relationships/slideLayout" Target="../slideLayouts/slideLayout2.xml"/><Relationship Id="rId5" Type="http://schemas.openxmlformats.org/officeDocument/2006/relationships/hyperlink" Target="https://www.cambridge.org/core/journals/behavioral-and-brain-sciences/article/abs/rationalization-is-rational/2A13B99ED09BD802C0924D3681FEC55B"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points.datasociety.net/too-big-a-word-13e66e62a5b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ritannica.com/topic/ethics-philosophy"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emanticscholar.org/paper/Exploring-the-Relationship-between-Ethical-Climate-Kim-Miao/a32e4bc35ed4212e5b76a09748126ca635446557"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housecommunity.com/article/ethical-decision-making-process-manish-asarkar/"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ture.com/articles/s42256-021-00389-w"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cu.edu/ethics/ethics-resources/ethical-decision-making/a-framework-for-ethical-decision-mak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nscientthoughts.wordpress.com/2019/06/10/lets-get-meta-about-metaethic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smithsonianmag.com/history/extraordinary-500-year-old-shipwreck-rewriting-history-age-discovery-180978825/?utm_source=pocket-newtab" TargetMode="External"/><Relationship Id="rId1" Type="http://schemas.openxmlformats.org/officeDocument/2006/relationships/slideLayout" Target="../slideLayouts/slideLayout2.xml"/><Relationship Id="rId4" Type="http://schemas.openxmlformats.org/officeDocument/2006/relationships/hyperlink" Target="https://www.e-learningmatters.com/new-emerging-tech-part-2-learning-analytics-adaptive-lear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ublications.cetis.org.uk/2012/50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rookings.edu/blog/future-development/2020/01/17/whoever-leads-in-artificial-intelligence-in-2030-will-rule-the-world-until-2100/" TargetMode="External"/><Relationship Id="rId2" Type="http://schemas.openxmlformats.org/officeDocument/2006/relationships/hyperlink" Target="https://royalsocietypublishing.org/doi/10.1098/rsta.2016.0119"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heconversation.com/guide-to-the-classics-voltaires-candide-a-darkly-satirical-tale-of-human-folly-in-times-of-crisis-157131" TargetMode="External"/><Relationship Id="rId1" Type="http://schemas.openxmlformats.org/officeDocument/2006/relationships/slideLayout" Target="../slideLayouts/slideLayout2.xml"/><Relationship Id="rId4" Type="http://schemas.openxmlformats.org/officeDocument/2006/relationships/hyperlink" Target="https://independentaustralia.net/politics/politics-display/capitalism-the-best-of-all-possible-worlds,4303"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History_of_ethics" TargetMode="External"/><Relationship Id="rId3" Type="http://schemas.openxmlformats.org/officeDocument/2006/relationships/hyperlink" Target="https://en.wikipedia.org/wiki/Iliad" TargetMode="External"/><Relationship Id="rId7" Type="http://schemas.openxmlformats.org/officeDocument/2006/relationships/hyperlink" Target="https://www.encyclopedia.com/humanities/encyclopedias-almanacs-transcripts-and-maps/ethics-history" TargetMode="External"/><Relationship Id="rId2" Type="http://schemas.openxmlformats.org/officeDocument/2006/relationships/hyperlink" Target="https://en.wikipedia.org/wiki/Epic_of_Gilgamesh" TargetMode="External"/><Relationship Id="rId1" Type="http://schemas.openxmlformats.org/officeDocument/2006/relationships/slideLayout" Target="../slideLayouts/slideLayout2.xml"/><Relationship Id="rId6" Type="http://schemas.openxmlformats.org/officeDocument/2006/relationships/hyperlink" Target="https://en.wikipedia.org/wiki/Instruction_of_Amenemope" TargetMode="External"/><Relationship Id="rId5" Type="http://schemas.openxmlformats.org/officeDocument/2006/relationships/hyperlink" Target="https://en.wikipedia.org/wiki/Sumerian_Farmer%27s_Almanac" TargetMode="External"/><Relationship Id="rId4" Type="http://schemas.openxmlformats.org/officeDocument/2006/relationships/hyperlink" Target="https://en.wikipedia.org/wiki/Eddas" TargetMode="Externa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encyclopedia.com/humanities/encyclopedias-almanacs-transcripts-and-maps/ethics-history" TargetMode="External"/><Relationship Id="rId2" Type="http://schemas.openxmlformats.org/officeDocument/2006/relationships/hyperlink" Target="https://www.downes.ca/post/72711"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pewresearch.org/global/2014/03/13/worldwide-many-see-belief-in-god-as-essential-to-morali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encyclopedia.com/humanities/encyclopedias-almanacs-transcripts-and-maps/ethics-histo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encyclopedia.com/humanities/encyclopedias-almanacs-transcripts-and-maps/ethics-histo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green, light, sport&#10;&#10;Description automatically generated">
            <a:extLst>
              <a:ext uri="{FF2B5EF4-FFF2-40B4-BE49-F238E27FC236}">
                <a16:creationId xmlns:a16="http://schemas.microsoft.com/office/drawing/2014/main" id="{15852C30-35E7-4454-84C5-E961329C76C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25000"/>
          <a:stretch/>
        </p:blipFill>
        <p:spPr>
          <a:xfrm>
            <a:off x="20" y="1"/>
            <a:ext cx="12191980" cy="6857999"/>
          </a:xfrm>
          <a:prstGeom prst="rect">
            <a:avLst/>
          </a:prstGeom>
        </p:spPr>
      </p:pic>
      <p:sp>
        <p:nvSpPr>
          <p:cNvPr id="2" name="Title 1">
            <a:extLst>
              <a:ext uri="{FF2B5EF4-FFF2-40B4-BE49-F238E27FC236}">
                <a16:creationId xmlns:a16="http://schemas.microsoft.com/office/drawing/2014/main" id="{11E19834-F340-417E-937C-C0DC697BBDBE}"/>
              </a:ext>
            </a:extLst>
          </p:cNvPr>
          <p:cNvSpPr>
            <a:spLocks noGrp="1"/>
          </p:cNvSpPr>
          <p:nvPr>
            <p:ph type="ctrTitle"/>
          </p:nvPr>
        </p:nvSpPr>
        <p:spPr>
          <a:xfrm>
            <a:off x="1524000" y="1122362"/>
            <a:ext cx="9144000" cy="2900518"/>
          </a:xfrm>
        </p:spPr>
        <p:txBody>
          <a:bodyPr>
            <a:normAutofit/>
          </a:bodyPr>
          <a:lstStyle/>
          <a:p>
            <a:r>
              <a:rPr lang="en-CA">
                <a:solidFill>
                  <a:srgbClr val="FFFFFF"/>
                </a:solidFill>
              </a:rPr>
              <a:t>Approaches to Ethics	</a:t>
            </a:r>
            <a:endParaRPr lang="en-US">
              <a:solidFill>
                <a:srgbClr val="FFFFFF"/>
              </a:solidFill>
            </a:endParaRPr>
          </a:p>
        </p:txBody>
      </p:sp>
      <p:sp>
        <p:nvSpPr>
          <p:cNvPr id="3" name="Subtitle 2">
            <a:extLst>
              <a:ext uri="{FF2B5EF4-FFF2-40B4-BE49-F238E27FC236}">
                <a16:creationId xmlns:a16="http://schemas.microsoft.com/office/drawing/2014/main" id="{C6836172-98BD-480E-BDEC-5C9D9B78EE86}"/>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8, 2021</a:t>
            </a:r>
            <a:endParaRPr lang="en-US">
              <a:solidFill>
                <a:srgbClr val="FFFFFF"/>
              </a:solidFill>
            </a:endParaRPr>
          </a:p>
        </p:txBody>
      </p:sp>
    </p:spTree>
    <p:extLst>
      <p:ext uri="{BB962C8B-B14F-4D97-AF65-F5344CB8AC3E}">
        <p14:creationId xmlns:p14="http://schemas.microsoft.com/office/powerpoint/2010/main" val="38883853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4D32-545C-46D8-9A80-899E2362A1B0}"/>
              </a:ext>
            </a:extLst>
          </p:cNvPr>
          <p:cNvSpPr>
            <a:spLocks noGrp="1"/>
          </p:cNvSpPr>
          <p:nvPr>
            <p:ph type="title"/>
          </p:nvPr>
        </p:nvSpPr>
        <p:spPr/>
        <p:txBody>
          <a:bodyPr/>
          <a:lstStyle/>
          <a:p>
            <a:r>
              <a:rPr lang="en-CA" dirty="0"/>
              <a:t>Ethics of Belief</a:t>
            </a:r>
            <a:endParaRPr lang="en-US" dirty="0"/>
          </a:p>
        </p:txBody>
      </p:sp>
      <p:sp>
        <p:nvSpPr>
          <p:cNvPr id="3" name="Content Placeholder 2">
            <a:extLst>
              <a:ext uri="{FF2B5EF4-FFF2-40B4-BE49-F238E27FC236}">
                <a16:creationId xmlns:a16="http://schemas.microsoft.com/office/drawing/2014/main" id="{D028FA6E-AFE4-4A6A-B5FB-22F1199D6432}"/>
              </a:ext>
            </a:extLst>
          </p:cNvPr>
          <p:cNvSpPr>
            <a:spLocks noGrp="1"/>
          </p:cNvSpPr>
          <p:nvPr>
            <p:ph idx="1"/>
          </p:nvPr>
        </p:nvSpPr>
        <p:spPr/>
        <p:txBody>
          <a:bodyPr>
            <a:normAutofit/>
          </a:bodyPr>
          <a:lstStyle/>
          <a:p>
            <a:pPr rtl="0">
              <a:spcBef>
                <a:spcPts val="0"/>
              </a:spcBef>
              <a:spcAft>
                <a:spcPts val="1000"/>
              </a:spcAft>
            </a:pPr>
            <a:r>
              <a:rPr lang="en-US" b="0" i="0" u="none" strike="noStrike" dirty="0">
                <a:solidFill>
                  <a:srgbClr val="000000"/>
                </a:solidFill>
                <a:effectLst/>
              </a:rPr>
              <a:t>Why we have a moral obligation to believe responsibly:</a:t>
            </a:r>
            <a:endParaRPr lang="en-US" sz="4000" dirty="0">
              <a:effectLst/>
            </a:endParaRPr>
          </a:p>
          <a:p>
            <a:pPr lvl="1" fontAlgn="base">
              <a:spcBef>
                <a:spcPts val="0"/>
              </a:spcBef>
              <a:spcAft>
                <a:spcPts val="1000"/>
              </a:spcAft>
            </a:pPr>
            <a:r>
              <a:rPr lang="en-US" b="0" i="0" u="none" strike="noStrike" dirty="0">
                <a:solidFill>
                  <a:srgbClr val="000000"/>
                </a:solidFill>
                <a:effectLst/>
              </a:rPr>
              <a:t>false beliefs about physical or social facts lead us into poor habits of action</a:t>
            </a:r>
          </a:p>
          <a:p>
            <a:pPr lvl="1" fontAlgn="base">
              <a:spcBef>
                <a:spcPts val="0"/>
              </a:spcBef>
              <a:spcAft>
                <a:spcPts val="1000"/>
              </a:spcAft>
            </a:pPr>
            <a:r>
              <a:rPr lang="en-US" b="0" i="0" u="none" strike="noStrike" dirty="0">
                <a:solidFill>
                  <a:srgbClr val="000000"/>
                </a:solidFill>
                <a:effectLst/>
              </a:rPr>
              <a:t>poor practices of belief-formation turn us into careless, credulous believers.</a:t>
            </a:r>
          </a:p>
          <a:p>
            <a:pPr lvl="1" fontAlgn="base">
              <a:spcBef>
                <a:spcPts val="0"/>
              </a:spcBef>
              <a:spcAft>
                <a:spcPts val="1000"/>
              </a:spcAft>
            </a:pPr>
            <a:r>
              <a:rPr lang="en-US" b="0" i="0" u="none" strike="noStrike" dirty="0">
                <a:solidFill>
                  <a:srgbClr val="000000"/>
                </a:solidFill>
                <a:effectLst/>
              </a:rPr>
              <a:t>we have the moral responsibility not to pollute the well of collective knowledge. </a:t>
            </a:r>
            <a:r>
              <a:rPr lang="en-US" sz="1600" b="0" i="0" u="none" strike="noStrike" dirty="0">
                <a:solidFill>
                  <a:srgbClr val="000000"/>
                </a:solidFill>
                <a:effectLst/>
              </a:rPr>
              <a:t>(</a:t>
            </a:r>
            <a:r>
              <a:rPr lang="en-US" sz="1800" b="0" i="0" u="none" strike="noStrike" dirty="0">
                <a:solidFill>
                  <a:srgbClr val="000000"/>
                </a:solidFill>
                <a:effectLst/>
              </a:rPr>
              <a:t>Clifford ‘The Ethics of Belief’, 1877) </a:t>
            </a:r>
            <a:br>
              <a:rPr lang="en-US" sz="2800" dirty="0"/>
            </a:br>
            <a:endParaRPr lang="en-US" sz="2800" dirty="0"/>
          </a:p>
        </p:txBody>
      </p:sp>
      <p:sp>
        <p:nvSpPr>
          <p:cNvPr id="5" name="TextBox 4">
            <a:extLst>
              <a:ext uri="{FF2B5EF4-FFF2-40B4-BE49-F238E27FC236}">
                <a16:creationId xmlns:a16="http://schemas.microsoft.com/office/drawing/2014/main" id="{3991E024-7F4D-464E-A101-66B1611FE74A}"/>
              </a:ext>
            </a:extLst>
          </p:cNvPr>
          <p:cNvSpPr txBox="1"/>
          <p:nvPr/>
        </p:nvSpPr>
        <p:spPr>
          <a:xfrm>
            <a:off x="838200" y="5711735"/>
            <a:ext cx="10515600" cy="646331"/>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Francisco Mejia Uribe. (2018). Believing without evidence is always morally wrong. Aeon (Weblog). November 5, 2018. </a:t>
            </a:r>
            <a:r>
              <a:rPr lang="en-US" sz="1800" b="0" i="0" u="sng" strike="noStrike" dirty="0">
                <a:solidFill>
                  <a:srgbClr val="1155CC"/>
                </a:solidFill>
                <a:effectLst/>
                <a:latin typeface="Arial" panose="020B0604020202020204" pitchFamily="34" charset="0"/>
                <a:hlinkClick r:id="rId2"/>
              </a:rPr>
              <a:t>https://aeon.co/ideas/believing-without-evidence-is-always-morally-wrong</a:t>
            </a:r>
            <a:endParaRPr lang="en-US" dirty="0"/>
          </a:p>
        </p:txBody>
      </p:sp>
      <p:pic>
        <p:nvPicPr>
          <p:cNvPr id="7" name="Picture 6">
            <a:extLst>
              <a:ext uri="{FF2B5EF4-FFF2-40B4-BE49-F238E27FC236}">
                <a16:creationId xmlns:a16="http://schemas.microsoft.com/office/drawing/2014/main" id="{6781DF15-1FAB-4C93-BC55-B6F20A9C78D8}"/>
              </a:ext>
            </a:extLst>
          </p:cNvPr>
          <p:cNvPicPr>
            <a:picLocks noChangeAspect="1"/>
          </p:cNvPicPr>
          <p:nvPr/>
        </p:nvPicPr>
        <p:blipFill>
          <a:blip r:embed="rId3"/>
          <a:stretch>
            <a:fillRect/>
          </a:stretch>
        </p:blipFill>
        <p:spPr>
          <a:xfrm>
            <a:off x="4960536" y="4092180"/>
            <a:ext cx="3314858" cy="1438452"/>
          </a:xfrm>
          <a:prstGeom prst="rect">
            <a:avLst/>
          </a:prstGeom>
        </p:spPr>
      </p:pic>
      <p:pic>
        <p:nvPicPr>
          <p:cNvPr id="9" name="Picture 8">
            <a:extLst>
              <a:ext uri="{FF2B5EF4-FFF2-40B4-BE49-F238E27FC236}">
                <a16:creationId xmlns:a16="http://schemas.microsoft.com/office/drawing/2014/main" id="{4304C317-658D-48B3-9E7A-93CABBE12816}"/>
              </a:ext>
            </a:extLst>
          </p:cNvPr>
          <p:cNvPicPr>
            <a:picLocks noChangeAspect="1"/>
          </p:cNvPicPr>
          <p:nvPr/>
        </p:nvPicPr>
        <p:blipFill>
          <a:blip r:embed="rId4"/>
          <a:stretch>
            <a:fillRect/>
          </a:stretch>
        </p:blipFill>
        <p:spPr>
          <a:xfrm>
            <a:off x="1348101" y="4092180"/>
            <a:ext cx="3465440" cy="1484617"/>
          </a:xfrm>
          <a:prstGeom prst="rect">
            <a:avLst/>
          </a:prstGeom>
        </p:spPr>
      </p:pic>
      <p:sp>
        <p:nvSpPr>
          <p:cNvPr id="11" name="TextBox 10">
            <a:extLst>
              <a:ext uri="{FF2B5EF4-FFF2-40B4-BE49-F238E27FC236}">
                <a16:creationId xmlns:a16="http://schemas.microsoft.com/office/drawing/2014/main" id="{22F4B522-28DC-4A5B-8E79-44379A63CB07}"/>
              </a:ext>
            </a:extLst>
          </p:cNvPr>
          <p:cNvSpPr txBox="1"/>
          <p:nvPr/>
        </p:nvSpPr>
        <p:spPr>
          <a:xfrm>
            <a:off x="8422389" y="4001294"/>
            <a:ext cx="3078406" cy="1169551"/>
          </a:xfrm>
          <a:prstGeom prst="rect">
            <a:avLst/>
          </a:prstGeom>
          <a:noFill/>
        </p:spPr>
        <p:txBody>
          <a:bodyPr wrap="square">
            <a:spAutoFit/>
          </a:bodyPr>
          <a:lstStyle/>
          <a:p>
            <a:r>
              <a:rPr lang="en-US" sz="1400" dirty="0">
                <a:hlinkClick r:id="rId5"/>
              </a:rPr>
              <a:t>https://www.cambridge.org/core/journals/behavioral-and-brain-sciences/article/abs/rationalization-is-rational/2A13B99ED09BD802C0924D3681FEC55B</a:t>
            </a:r>
            <a:r>
              <a:rPr lang="en-US" sz="1400" dirty="0"/>
              <a:t> </a:t>
            </a:r>
          </a:p>
        </p:txBody>
      </p:sp>
    </p:spTree>
    <p:extLst>
      <p:ext uri="{BB962C8B-B14F-4D97-AF65-F5344CB8AC3E}">
        <p14:creationId xmlns:p14="http://schemas.microsoft.com/office/powerpoint/2010/main" val="26078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F43E-B9A9-450E-9556-C57612496FBD}"/>
              </a:ext>
            </a:extLst>
          </p:cNvPr>
          <p:cNvSpPr>
            <a:spLocks noGrp="1"/>
          </p:cNvSpPr>
          <p:nvPr>
            <p:ph type="title"/>
          </p:nvPr>
        </p:nvSpPr>
        <p:spPr/>
        <p:txBody>
          <a:bodyPr/>
          <a:lstStyle/>
          <a:p>
            <a:r>
              <a:rPr lang="en-CA" dirty="0"/>
              <a:t>Too Big a Word?</a:t>
            </a:r>
            <a:endParaRPr lang="en-US" dirty="0"/>
          </a:p>
        </p:txBody>
      </p:sp>
      <p:sp>
        <p:nvSpPr>
          <p:cNvPr id="3" name="Content Placeholder 2">
            <a:extLst>
              <a:ext uri="{FF2B5EF4-FFF2-40B4-BE49-F238E27FC236}">
                <a16:creationId xmlns:a16="http://schemas.microsoft.com/office/drawing/2014/main" id="{8F69F58D-D6E3-407E-A142-E26D1962384B}"/>
              </a:ext>
            </a:extLst>
          </p:cNvPr>
          <p:cNvSpPr>
            <a:spLocks noGrp="1"/>
          </p:cNvSpPr>
          <p:nvPr>
            <p:ph idx="1"/>
          </p:nvPr>
        </p:nvSpPr>
        <p:spPr>
          <a:xfrm>
            <a:off x="838201" y="1825625"/>
            <a:ext cx="4363192" cy="4351338"/>
          </a:xfrm>
        </p:spPr>
        <p:txBody>
          <a:bodyPr/>
          <a:lstStyle/>
          <a:p>
            <a:pPr marL="0" indent="0">
              <a:buNone/>
            </a:pPr>
            <a:r>
              <a:rPr lang="en-US" dirty="0"/>
              <a:t>“Compliance, legal risk, corporate values, and moral justice are all sometimes described as ‘ethics,’ and at times work in parallel to pursue common goals, and at other times come into tension with each other.” (Moss &amp; Metcalfe, 2020)</a:t>
            </a:r>
          </a:p>
        </p:txBody>
      </p:sp>
      <p:pic>
        <p:nvPicPr>
          <p:cNvPr id="5" name="Picture 4" descr="A picture containing text, electronics&#10;&#10;Description automatically generated">
            <a:extLst>
              <a:ext uri="{FF2B5EF4-FFF2-40B4-BE49-F238E27FC236}">
                <a16:creationId xmlns:a16="http://schemas.microsoft.com/office/drawing/2014/main" id="{FA40592B-2705-4327-A91C-B25424F70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320" y="1825625"/>
            <a:ext cx="6667500" cy="2600325"/>
          </a:xfrm>
          <a:prstGeom prst="rect">
            <a:avLst/>
          </a:prstGeom>
        </p:spPr>
      </p:pic>
      <p:sp>
        <p:nvSpPr>
          <p:cNvPr id="7" name="TextBox 6">
            <a:extLst>
              <a:ext uri="{FF2B5EF4-FFF2-40B4-BE49-F238E27FC236}">
                <a16:creationId xmlns:a16="http://schemas.microsoft.com/office/drawing/2014/main" id="{D95E85F1-949C-4652-86A6-580354CB8B72}"/>
              </a:ext>
            </a:extLst>
          </p:cNvPr>
          <p:cNvSpPr txBox="1"/>
          <p:nvPr/>
        </p:nvSpPr>
        <p:spPr>
          <a:xfrm>
            <a:off x="5201392" y="4784701"/>
            <a:ext cx="6454695" cy="369332"/>
          </a:xfrm>
          <a:prstGeom prst="rect">
            <a:avLst/>
          </a:prstGeom>
          <a:noFill/>
        </p:spPr>
        <p:txBody>
          <a:bodyPr wrap="square">
            <a:spAutoFit/>
          </a:bodyPr>
          <a:lstStyle/>
          <a:p>
            <a:r>
              <a:rPr lang="en-US" dirty="0">
                <a:hlinkClick r:id="rId3"/>
              </a:rPr>
              <a:t>https://points.datasociety.net/too-big-a-word-13e66e62a5bf</a:t>
            </a:r>
            <a:r>
              <a:rPr lang="en-US" dirty="0"/>
              <a:t> </a:t>
            </a:r>
          </a:p>
        </p:txBody>
      </p:sp>
    </p:spTree>
    <p:extLst>
      <p:ext uri="{BB962C8B-B14F-4D97-AF65-F5344CB8AC3E}">
        <p14:creationId xmlns:p14="http://schemas.microsoft.com/office/powerpoint/2010/main" val="248808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10B3-31EB-46F9-8433-B96C2C8CCF7E}"/>
              </a:ext>
            </a:extLst>
          </p:cNvPr>
          <p:cNvSpPr>
            <a:spLocks noGrp="1"/>
          </p:cNvSpPr>
          <p:nvPr>
            <p:ph type="title"/>
          </p:nvPr>
        </p:nvSpPr>
        <p:spPr/>
        <p:txBody>
          <a:bodyPr/>
          <a:lstStyle/>
          <a:p>
            <a:r>
              <a:rPr lang="en-CA" dirty="0"/>
              <a:t>Ethical…</a:t>
            </a:r>
            <a:endParaRPr lang="en-US" dirty="0"/>
          </a:p>
        </p:txBody>
      </p:sp>
      <p:sp>
        <p:nvSpPr>
          <p:cNvPr id="3" name="Content Placeholder 2">
            <a:extLst>
              <a:ext uri="{FF2B5EF4-FFF2-40B4-BE49-F238E27FC236}">
                <a16:creationId xmlns:a16="http://schemas.microsoft.com/office/drawing/2014/main" id="{96C25A5A-4048-44AE-A150-57CD5797238D}"/>
              </a:ext>
            </a:extLst>
          </p:cNvPr>
          <p:cNvSpPr>
            <a:spLocks noGrp="1"/>
          </p:cNvSpPr>
          <p:nvPr>
            <p:ph idx="1"/>
          </p:nvPr>
        </p:nvSpPr>
        <p:spPr>
          <a:xfrm>
            <a:off x="838200" y="1825625"/>
            <a:ext cx="6477000" cy="4351338"/>
          </a:xfrm>
        </p:spPr>
        <p:txBody>
          <a:bodyPr/>
          <a:lstStyle/>
          <a:p>
            <a:pPr marL="0" indent="0">
              <a:buNone/>
            </a:pPr>
            <a:r>
              <a:rPr lang="en-US" dirty="0"/>
              <a:t>“The adjective ‘ethical’ can describe both an outcome, a process, or a set of values” (Moss &amp; Metcalfe, 2020) or requirements…</a:t>
            </a:r>
          </a:p>
        </p:txBody>
      </p:sp>
      <p:pic>
        <p:nvPicPr>
          <p:cNvPr id="5" name="Picture 4" descr="A picture containing metal, silver&#10;&#10;Description automatically generated">
            <a:extLst>
              <a:ext uri="{FF2B5EF4-FFF2-40B4-BE49-F238E27FC236}">
                <a16:creationId xmlns:a16="http://schemas.microsoft.com/office/drawing/2014/main" id="{21ABF798-754F-4C79-9A81-E237FE90F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035" y="1959429"/>
            <a:ext cx="3566026" cy="4672940"/>
          </a:xfrm>
          <a:prstGeom prst="rect">
            <a:avLst/>
          </a:prstGeom>
        </p:spPr>
      </p:pic>
      <p:sp>
        <p:nvSpPr>
          <p:cNvPr id="7" name="TextBox 6">
            <a:extLst>
              <a:ext uri="{FF2B5EF4-FFF2-40B4-BE49-F238E27FC236}">
                <a16:creationId xmlns:a16="http://schemas.microsoft.com/office/drawing/2014/main" id="{01A3A739-B6CE-422E-9D22-1B2FE683960F}"/>
              </a:ext>
            </a:extLst>
          </p:cNvPr>
          <p:cNvSpPr txBox="1"/>
          <p:nvPr/>
        </p:nvSpPr>
        <p:spPr>
          <a:xfrm>
            <a:off x="838200" y="6127234"/>
            <a:ext cx="6097978" cy="369332"/>
          </a:xfrm>
          <a:prstGeom prst="rect">
            <a:avLst/>
          </a:prstGeom>
          <a:noFill/>
        </p:spPr>
        <p:txBody>
          <a:bodyPr wrap="square">
            <a:spAutoFit/>
          </a:bodyPr>
          <a:lstStyle/>
          <a:p>
            <a:r>
              <a:rPr lang="en-US" dirty="0">
                <a:hlinkClick r:id="rId3"/>
              </a:rPr>
              <a:t>https://www.britannica.com/topic/ethics-philosophy</a:t>
            </a:r>
            <a:r>
              <a:rPr lang="en-US" dirty="0"/>
              <a:t> </a:t>
            </a:r>
          </a:p>
        </p:txBody>
      </p:sp>
    </p:spTree>
    <p:extLst>
      <p:ext uri="{BB962C8B-B14F-4D97-AF65-F5344CB8AC3E}">
        <p14:creationId xmlns:p14="http://schemas.microsoft.com/office/powerpoint/2010/main" val="97386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10B3-31EB-46F9-8433-B96C2C8CCF7E}"/>
              </a:ext>
            </a:extLst>
          </p:cNvPr>
          <p:cNvSpPr>
            <a:spLocks noGrp="1"/>
          </p:cNvSpPr>
          <p:nvPr>
            <p:ph type="title"/>
          </p:nvPr>
        </p:nvSpPr>
        <p:spPr/>
        <p:txBody>
          <a:bodyPr/>
          <a:lstStyle/>
          <a:p>
            <a:r>
              <a:rPr lang="en-CA" dirty="0"/>
              <a:t>Ethical Outcomes</a:t>
            </a:r>
            <a:endParaRPr lang="en-US" dirty="0"/>
          </a:p>
        </p:txBody>
      </p:sp>
      <p:sp>
        <p:nvSpPr>
          <p:cNvPr id="3" name="Content Placeholder 2">
            <a:extLst>
              <a:ext uri="{FF2B5EF4-FFF2-40B4-BE49-F238E27FC236}">
                <a16:creationId xmlns:a16="http://schemas.microsoft.com/office/drawing/2014/main" id="{96C25A5A-4048-44AE-A150-57CD5797238D}"/>
              </a:ext>
            </a:extLst>
          </p:cNvPr>
          <p:cNvSpPr>
            <a:spLocks noGrp="1"/>
          </p:cNvSpPr>
          <p:nvPr>
            <p:ph idx="1"/>
          </p:nvPr>
        </p:nvSpPr>
        <p:spPr/>
        <p:txBody>
          <a:bodyPr/>
          <a:lstStyle/>
          <a:p>
            <a:pPr marL="0" indent="0">
              <a:buNone/>
            </a:pPr>
            <a:r>
              <a:rPr lang="en-US" dirty="0"/>
              <a:t>An </a:t>
            </a:r>
            <a:r>
              <a:rPr lang="en-US" b="1" dirty="0"/>
              <a:t>outcome</a:t>
            </a:r>
            <a:r>
              <a:rPr lang="en-US" dirty="0"/>
              <a:t> might consist of a cloud services company declining a contract with an abusive government or agency, or equalizing error rates across protected classes in an automated hiring system. </a:t>
            </a:r>
          </a:p>
        </p:txBody>
      </p:sp>
      <p:pic>
        <p:nvPicPr>
          <p:cNvPr id="5" name="Picture 4" descr="Diagram, schematic&#10;&#10;Description automatically generated">
            <a:extLst>
              <a:ext uri="{FF2B5EF4-FFF2-40B4-BE49-F238E27FC236}">
                <a16:creationId xmlns:a16="http://schemas.microsoft.com/office/drawing/2014/main" id="{1169DE43-4ABA-47CE-A1DB-C4B8B958D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735" y="3260298"/>
            <a:ext cx="5848597" cy="3378750"/>
          </a:xfrm>
          <a:prstGeom prst="rect">
            <a:avLst/>
          </a:prstGeom>
        </p:spPr>
      </p:pic>
      <p:sp>
        <p:nvSpPr>
          <p:cNvPr id="7" name="TextBox 6">
            <a:extLst>
              <a:ext uri="{FF2B5EF4-FFF2-40B4-BE49-F238E27FC236}">
                <a16:creationId xmlns:a16="http://schemas.microsoft.com/office/drawing/2014/main" id="{9BBA90CB-25D6-464D-99B0-CADCD6095D77}"/>
              </a:ext>
            </a:extLst>
          </p:cNvPr>
          <p:cNvSpPr txBox="1"/>
          <p:nvPr/>
        </p:nvSpPr>
        <p:spPr>
          <a:xfrm>
            <a:off x="8344166" y="3591640"/>
            <a:ext cx="2253799" cy="2585323"/>
          </a:xfrm>
          <a:prstGeom prst="rect">
            <a:avLst/>
          </a:prstGeom>
          <a:noFill/>
        </p:spPr>
        <p:txBody>
          <a:bodyPr wrap="square">
            <a:spAutoFit/>
          </a:bodyPr>
          <a:lstStyle/>
          <a:p>
            <a:r>
              <a:rPr lang="en-US" dirty="0">
                <a:hlinkClick r:id="rId3"/>
              </a:rPr>
              <a:t>https://www.semanticscholar.org/paper/Exploring-the-Relationship-between-Ethical-Climate-Kim-Miao/a32e4bc35ed4212e5b76a09748126ca635446557</a:t>
            </a:r>
            <a:r>
              <a:rPr lang="en-US" dirty="0"/>
              <a:t> </a:t>
            </a:r>
          </a:p>
        </p:txBody>
      </p:sp>
    </p:spTree>
    <p:extLst>
      <p:ext uri="{BB962C8B-B14F-4D97-AF65-F5344CB8AC3E}">
        <p14:creationId xmlns:p14="http://schemas.microsoft.com/office/powerpoint/2010/main" val="367655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hape&#10;&#10;Description automatically generated">
            <a:extLst>
              <a:ext uri="{FF2B5EF4-FFF2-40B4-BE49-F238E27FC236}">
                <a16:creationId xmlns:a16="http://schemas.microsoft.com/office/drawing/2014/main" id="{C311F067-337E-4E41-9FB5-513038182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07" y="1700212"/>
            <a:ext cx="4905375" cy="3457575"/>
          </a:xfrm>
          <a:prstGeom prst="rect">
            <a:avLst/>
          </a:prstGeom>
        </p:spPr>
      </p:pic>
      <p:sp>
        <p:nvSpPr>
          <p:cNvPr id="2" name="Title 1">
            <a:extLst>
              <a:ext uri="{FF2B5EF4-FFF2-40B4-BE49-F238E27FC236}">
                <a16:creationId xmlns:a16="http://schemas.microsoft.com/office/drawing/2014/main" id="{A09A10B3-31EB-46F9-8433-B96C2C8CCF7E}"/>
              </a:ext>
            </a:extLst>
          </p:cNvPr>
          <p:cNvSpPr>
            <a:spLocks noGrp="1"/>
          </p:cNvSpPr>
          <p:nvPr>
            <p:ph type="title"/>
          </p:nvPr>
        </p:nvSpPr>
        <p:spPr/>
        <p:txBody>
          <a:bodyPr/>
          <a:lstStyle/>
          <a:p>
            <a:r>
              <a:rPr lang="en-CA" dirty="0"/>
              <a:t>Ethical process</a:t>
            </a:r>
            <a:endParaRPr lang="en-US" dirty="0"/>
          </a:p>
        </p:txBody>
      </p:sp>
      <p:sp>
        <p:nvSpPr>
          <p:cNvPr id="3" name="Content Placeholder 2">
            <a:extLst>
              <a:ext uri="{FF2B5EF4-FFF2-40B4-BE49-F238E27FC236}">
                <a16:creationId xmlns:a16="http://schemas.microsoft.com/office/drawing/2014/main" id="{96C25A5A-4048-44AE-A150-57CD5797238D}"/>
              </a:ext>
            </a:extLst>
          </p:cNvPr>
          <p:cNvSpPr>
            <a:spLocks noGrp="1"/>
          </p:cNvSpPr>
          <p:nvPr>
            <p:ph idx="1"/>
          </p:nvPr>
        </p:nvSpPr>
        <p:spPr>
          <a:xfrm>
            <a:off x="5450774" y="1825625"/>
            <a:ext cx="5903025" cy="4351338"/>
          </a:xfrm>
        </p:spPr>
        <p:txBody>
          <a:bodyPr/>
          <a:lstStyle/>
          <a:p>
            <a:pPr marL="0" indent="0">
              <a:buNone/>
            </a:pPr>
            <a:r>
              <a:rPr lang="en-US" dirty="0"/>
              <a:t>A rigorously ethical </a:t>
            </a:r>
            <a:r>
              <a:rPr lang="en-US" b="1" dirty="0"/>
              <a:t>process</a:t>
            </a:r>
            <a:r>
              <a:rPr lang="en-US" dirty="0"/>
              <a:t> can look like a committee of stakeholders convening to develop a plan for addressing potential harms of a new product or a review team analyzing an engineering requirements document. </a:t>
            </a:r>
          </a:p>
        </p:txBody>
      </p:sp>
      <p:sp>
        <p:nvSpPr>
          <p:cNvPr id="7" name="TextBox 6">
            <a:extLst>
              <a:ext uri="{FF2B5EF4-FFF2-40B4-BE49-F238E27FC236}">
                <a16:creationId xmlns:a16="http://schemas.microsoft.com/office/drawing/2014/main" id="{4B4E97DD-C590-471F-B93F-8D6F05EEAC5B}"/>
              </a:ext>
            </a:extLst>
          </p:cNvPr>
          <p:cNvSpPr txBox="1"/>
          <p:nvPr/>
        </p:nvSpPr>
        <p:spPr>
          <a:xfrm>
            <a:off x="838200" y="5846544"/>
            <a:ext cx="6097978" cy="646331"/>
          </a:xfrm>
          <a:prstGeom prst="rect">
            <a:avLst/>
          </a:prstGeom>
          <a:noFill/>
        </p:spPr>
        <p:txBody>
          <a:bodyPr wrap="square">
            <a:spAutoFit/>
          </a:bodyPr>
          <a:lstStyle/>
          <a:p>
            <a:r>
              <a:rPr lang="en-US" dirty="0">
                <a:hlinkClick r:id="rId3"/>
              </a:rPr>
              <a:t>https://www.inhousecommunity.com/article/ethical-decision-making-process-manish-asarkar/</a:t>
            </a:r>
            <a:r>
              <a:rPr lang="en-US" dirty="0"/>
              <a:t> </a:t>
            </a:r>
          </a:p>
        </p:txBody>
      </p:sp>
    </p:spTree>
    <p:extLst>
      <p:ext uri="{BB962C8B-B14F-4D97-AF65-F5344CB8AC3E}">
        <p14:creationId xmlns:p14="http://schemas.microsoft.com/office/powerpoint/2010/main" val="384338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10B3-31EB-46F9-8433-B96C2C8CCF7E}"/>
              </a:ext>
            </a:extLst>
          </p:cNvPr>
          <p:cNvSpPr>
            <a:spLocks noGrp="1"/>
          </p:cNvSpPr>
          <p:nvPr>
            <p:ph type="title"/>
          </p:nvPr>
        </p:nvSpPr>
        <p:spPr/>
        <p:txBody>
          <a:bodyPr/>
          <a:lstStyle/>
          <a:p>
            <a:r>
              <a:rPr lang="en-CA" dirty="0"/>
              <a:t>Ethical Values</a:t>
            </a:r>
            <a:endParaRPr lang="en-US" dirty="0"/>
          </a:p>
        </p:txBody>
      </p:sp>
      <p:sp>
        <p:nvSpPr>
          <p:cNvPr id="3" name="Content Placeholder 2">
            <a:extLst>
              <a:ext uri="{FF2B5EF4-FFF2-40B4-BE49-F238E27FC236}">
                <a16:creationId xmlns:a16="http://schemas.microsoft.com/office/drawing/2014/main" id="{96C25A5A-4048-44AE-A150-57CD5797238D}"/>
              </a:ext>
            </a:extLst>
          </p:cNvPr>
          <p:cNvSpPr>
            <a:spLocks noGrp="1"/>
          </p:cNvSpPr>
          <p:nvPr>
            <p:ph idx="1"/>
          </p:nvPr>
        </p:nvSpPr>
        <p:spPr>
          <a:xfrm>
            <a:off x="838200" y="1825625"/>
            <a:ext cx="4505696" cy="4351338"/>
          </a:xfrm>
        </p:spPr>
        <p:txBody>
          <a:bodyPr/>
          <a:lstStyle/>
          <a:p>
            <a:r>
              <a:rPr lang="en-US" b="1" dirty="0"/>
              <a:t>Values</a:t>
            </a:r>
            <a:r>
              <a:rPr lang="en-US" dirty="0"/>
              <a:t> describe states’, humans’ (or any moral being’s) desires, such as beauty, justice, or wealth, and are expressed as ethical principles</a:t>
            </a:r>
          </a:p>
        </p:txBody>
      </p:sp>
      <p:pic>
        <p:nvPicPr>
          <p:cNvPr id="5" name="Picture 4" descr="A picture containing text, newspaper&#10;&#10;Description automatically generated">
            <a:extLst>
              <a:ext uri="{FF2B5EF4-FFF2-40B4-BE49-F238E27FC236}">
                <a16:creationId xmlns:a16="http://schemas.microsoft.com/office/drawing/2014/main" id="{12B6BA09-37C6-4F64-BE5A-7F4335FBD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418" y="1825625"/>
            <a:ext cx="4353727" cy="4353727"/>
          </a:xfrm>
          <a:prstGeom prst="rect">
            <a:avLst/>
          </a:prstGeom>
        </p:spPr>
      </p:pic>
    </p:spTree>
    <p:extLst>
      <p:ext uri="{BB962C8B-B14F-4D97-AF65-F5344CB8AC3E}">
        <p14:creationId xmlns:p14="http://schemas.microsoft.com/office/powerpoint/2010/main" val="284265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10B3-31EB-46F9-8433-B96C2C8CCF7E}"/>
              </a:ext>
            </a:extLst>
          </p:cNvPr>
          <p:cNvSpPr>
            <a:spLocks noGrp="1"/>
          </p:cNvSpPr>
          <p:nvPr>
            <p:ph type="title"/>
          </p:nvPr>
        </p:nvSpPr>
        <p:spPr/>
        <p:txBody>
          <a:bodyPr/>
          <a:lstStyle/>
          <a:p>
            <a:r>
              <a:rPr lang="en-CA" dirty="0"/>
              <a:t>Ethical Requirements</a:t>
            </a:r>
            <a:endParaRPr lang="en-US" dirty="0"/>
          </a:p>
        </p:txBody>
      </p:sp>
      <p:sp>
        <p:nvSpPr>
          <p:cNvPr id="3" name="Content Placeholder 2">
            <a:extLst>
              <a:ext uri="{FF2B5EF4-FFF2-40B4-BE49-F238E27FC236}">
                <a16:creationId xmlns:a16="http://schemas.microsoft.com/office/drawing/2014/main" id="{96C25A5A-4048-44AE-A150-57CD5797238D}"/>
              </a:ext>
            </a:extLst>
          </p:cNvPr>
          <p:cNvSpPr>
            <a:spLocks noGrp="1"/>
          </p:cNvSpPr>
          <p:nvPr>
            <p:ph idx="1"/>
          </p:nvPr>
        </p:nvSpPr>
        <p:spPr/>
        <p:txBody>
          <a:bodyPr/>
          <a:lstStyle/>
          <a:p>
            <a:r>
              <a:rPr lang="en-US" dirty="0"/>
              <a:t>“Ethical </a:t>
            </a:r>
            <a:r>
              <a:rPr lang="en-US" b="1" dirty="0"/>
              <a:t>requirements</a:t>
            </a:r>
            <a:r>
              <a:rPr lang="en-US" dirty="0"/>
              <a:t> are requirements for AI systems derived from ethical principles or ethical codes (norms)” (</a:t>
            </a:r>
            <a:r>
              <a:rPr lang="en-US" dirty="0" err="1"/>
              <a:t>Guizzardi</a:t>
            </a:r>
            <a:r>
              <a:rPr lang="en-US" dirty="0"/>
              <a:t>, et.al., 2020) </a:t>
            </a:r>
          </a:p>
          <a:p>
            <a:pPr lvl="1"/>
            <a:endParaRPr lang="en-US" dirty="0"/>
          </a:p>
        </p:txBody>
      </p:sp>
      <p:pic>
        <p:nvPicPr>
          <p:cNvPr id="5" name="Picture 4" descr="Diagram&#10;&#10;Description automatically generated with medium confidence">
            <a:extLst>
              <a:ext uri="{FF2B5EF4-FFF2-40B4-BE49-F238E27FC236}">
                <a16:creationId xmlns:a16="http://schemas.microsoft.com/office/drawing/2014/main" id="{CAE95E5B-89D5-4988-89DA-04B4CD1D5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320" y="2987605"/>
            <a:ext cx="6524625" cy="2952750"/>
          </a:xfrm>
          <a:prstGeom prst="rect">
            <a:avLst/>
          </a:prstGeom>
        </p:spPr>
      </p:pic>
      <p:sp>
        <p:nvSpPr>
          <p:cNvPr id="7" name="TextBox 6">
            <a:extLst>
              <a:ext uri="{FF2B5EF4-FFF2-40B4-BE49-F238E27FC236}">
                <a16:creationId xmlns:a16="http://schemas.microsoft.com/office/drawing/2014/main" id="{CB9D1265-07BE-4937-805A-D7760E887D26}"/>
              </a:ext>
            </a:extLst>
          </p:cNvPr>
          <p:cNvSpPr txBox="1"/>
          <p:nvPr/>
        </p:nvSpPr>
        <p:spPr>
          <a:xfrm>
            <a:off x="1561834" y="5992297"/>
            <a:ext cx="6097978" cy="369332"/>
          </a:xfrm>
          <a:prstGeom prst="rect">
            <a:avLst/>
          </a:prstGeom>
          <a:noFill/>
        </p:spPr>
        <p:txBody>
          <a:bodyPr wrap="square">
            <a:spAutoFit/>
          </a:bodyPr>
          <a:lstStyle/>
          <a:p>
            <a:r>
              <a:rPr lang="en-US" dirty="0">
                <a:hlinkClick r:id="rId3"/>
              </a:rPr>
              <a:t>https://www.nature.com/articles/s42256-021-00389-w</a:t>
            </a:r>
            <a:r>
              <a:rPr lang="en-US" dirty="0"/>
              <a:t> </a:t>
            </a:r>
          </a:p>
        </p:txBody>
      </p:sp>
    </p:spTree>
    <p:extLst>
      <p:ext uri="{BB962C8B-B14F-4D97-AF65-F5344CB8AC3E}">
        <p14:creationId xmlns:p14="http://schemas.microsoft.com/office/powerpoint/2010/main" val="157641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CDFD-DA21-4225-96FB-552E4739DAD3}"/>
              </a:ext>
            </a:extLst>
          </p:cNvPr>
          <p:cNvSpPr>
            <a:spLocks noGrp="1"/>
          </p:cNvSpPr>
          <p:nvPr>
            <p:ph type="title"/>
          </p:nvPr>
        </p:nvSpPr>
        <p:spPr/>
        <p:txBody>
          <a:bodyPr/>
          <a:lstStyle/>
          <a:p>
            <a:r>
              <a:rPr lang="en-CA" dirty="0"/>
              <a:t>Five Approaches to Ethics</a:t>
            </a:r>
            <a:endParaRPr lang="en-US" dirty="0"/>
          </a:p>
        </p:txBody>
      </p:sp>
      <p:sp>
        <p:nvSpPr>
          <p:cNvPr id="3" name="Content Placeholder 2">
            <a:extLst>
              <a:ext uri="{FF2B5EF4-FFF2-40B4-BE49-F238E27FC236}">
                <a16:creationId xmlns:a16="http://schemas.microsoft.com/office/drawing/2014/main" id="{6DC6A59D-7516-425A-9218-C8381991FB21}"/>
              </a:ext>
            </a:extLst>
          </p:cNvPr>
          <p:cNvSpPr>
            <a:spLocks noGrp="1"/>
          </p:cNvSpPr>
          <p:nvPr>
            <p:ph idx="1"/>
          </p:nvPr>
        </p:nvSpPr>
        <p:spPr/>
        <p:txBody>
          <a:bodyPr/>
          <a:lstStyle/>
          <a:p>
            <a:pPr fontAlgn="base">
              <a:spcBef>
                <a:spcPts val="0"/>
              </a:spcBef>
              <a:spcAft>
                <a:spcPts val="1000"/>
              </a:spcAft>
            </a:pPr>
            <a:r>
              <a:rPr lang="en-US" b="0" i="0" u="none" strike="noStrike" dirty="0">
                <a:solidFill>
                  <a:srgbClr val="000000"/>
                </a:solidFill>
                <a:effectLst/>
              </a:rPr>
              <a:t>The Utilitarian Approach</a:t>
            </a:r>
          </a:p>
          <a:p>
            <a:pPr fontAlgn="base">
              <a:spcBef>
                <a:spcPts val="0"/>
              </a:spcBef>
              <a:spcAft>
                <a:spcPts val="1000"/>
              </a:spcAft>
            </a:pPr>
            <a:r>
              <a:rPr lang="en-US" b="0" i="0" u="none" strike="noStrike" dirty="0">
                <a:solidFill>
                  <a:srgbClr val="000000"/>
                </a:solidFill>
                <a:effectLst/>
              </a:rPr>
              <a:t>The Rights Approach</a:t>
            </a:r>
          </a:p>
          <a:p>
            <a:pPr fontAlgn="base">
              <a:spcBef>
                <a:spcPts val="0"/>
              </a:spcBef>
              <a:spcAft>
                <a:spcPts val="1000"/>
              </a:spcAft>
            </a:pPr>
            <a:r>
              <a:rPr lang="en-US" b="0" i="0" u="none" strike="noStrike" dirty="0">
                <a:solidFill>
                  <a:srgbClr val="000000"/>
                </a:solidFill>
                <a:effectLst/>
              </a:rPr>
              <a:t>The Fairness or Justice Approach</a:t>
            </a:r>
          </a:p>
          <a:p>
            <a:pPr fontAlgn="base">
              <a:spcBef>
                <a:spcPts val="0"/>
              </a:spcBef>
              <a:spcAft>
                <a:spcPts val="1000"/>
              </a:spcAft>
            </a:pPr>
            <a:r>
              <a:rPr lang="en-US" b="0" i="0" u="none" strike="noStrike" dirty="0">
                <a:solidFill>
                  <a:srgbClr val="000000"/>
                </a:solidFill>
                <a:effectLst/>
              </a:rPr>
              <a:t>The Common Good Approach</a:t>
            </a:r>
          </a:p>
          <a:p>
            <a:pPr fontAlgn="base">
              <a:spcBef>
                <a:spcPts val="0"/>
              </a:spcBef>
              <a:spcAft>
                <a:spcPts val="1000"/>
              </a:spcAft>
            </a:pPr>
            <a:r>
              <a:rPr lang="en-US" b="0" i="0" u="none" strike="noStrike" dirty="0">
                <a:solidFill>
                  <a:srgbClr val="000000"/>
                </a:solidFill>
                <a:effectLst/>
              </a:rPr>
              <a:t>The Virtue Approach</a:t>
            </a:r>
          </a:p>
          <a:p>
            <a:endParaRPr lang="en-US" dirty="0"/>
          </a:p>
        </p:txBody>
      </p:sp>
      <p:sp>
        <p:nvSpPr>
          <p:cNvPr id="5" name="TextBox 4">
            <a:extLst>
              <a:ext uri="{FF2B5EF4-FFF2-40B4-BE49-F238E27FC236}">
                <a16:creationId xmlns:a16="http://schemas.microsoft.com/office/drawing/2014/main" id="{4EFAA407-4E68-4398-A089-3CAAB48911F7}"/>
              </a:ext>
            </a:extLst>
          </p:cNvPr>
          <p:cNvSpPr txBox="1"/>
          <p:nvPr/>
        </p:nvSpPr>
        <p:spPr>
          <a:xfrm>
            <a:off x="725994" y="5467532"/>
            <a:ext cx="6094324" cy="923330"/>
          </a:xfrm>
          <a:prstGeom prst="rect">
            <a:avLst/>
          </a:prstGeom>
          <a:noFill/>
        </p:spPr>
        <p:txBody>
          <a:bodyPr wrap="square">
            <a:spAutoFit/>
          </a:bodyPr>
          <a:lstStyle/>
          <a:p>
            <a:r>
              <a:rPr lang="en-US" dirty="0"/>
              <a:t>Velasquez, et.al.,  2009. </a:t>
            </a:r>
            <a:r>
              <a:rPr lang="en-US" dirty="0">
                <a:hlinkClick r:id="rId2"/>
              </a:rPr>
              <a:t>https://www.scu.edu/ethics/ethics-resources/ethical-decision-making/a-framework-for-ethical-decision-making/</a:t>
            </a:r>
            <a:r>
              <a:rPr lang="en-US" dirty="0"/>
              <a:t> </a:t>
            </a:r>
          </a:p>
        </p:txBody>
      </p:sp>
      <p:pic>
        <p:nvPicPr>
          <p:cNvPr id="7" name="Picture 6">
            <a:extLst>
              <a:ext uri="{FF2B5EF4-FFF2-40B4-BE49-F238E27FC236}">
                <a16:creationId xmlns:a16="http://schemas.microsoft.com/office/drawing/2014/main" id="{4C2328B8-D117-4AB2-B570-EA34D1619EE6}"/>
              </a:ext>
            </a:extLst>
          </p:cNvPr>
          <p:cNvPicPr>
            <a:picLocks noChangeAspect="1"/>
          </p:cNvPicPr>
          <p:nvPr/>
        </p:nvPicPr>
        <p:blipFill>
          <a:blip r:embed="rId3"/>
          <a:stretch>
            <a:fillRect/>
          </a:stretch>
        </p:blipFill>
        <p:spPr>
          <a:xfrm>
            <a:off x="6278576" y="1825625"/>
            <a:ext cx="5075224" cy="3232849"/>
          </a:xfrm>
          <a:prstGeom prst="rect">
            <a:avLst/>
          </a:prstGeom>
        </p:spPr>
      </p:pic>
    </p:spTree>
    <p:extLst>
      <p:ext uri="{BB962C8B-B14F-4D97-AF65-F5344CB8AC3E}">
        <p14:creationId xmlns:p14="http://schemas.microsoft.com/office/powerpoint/2010/main" val="239296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2F0A-017F-4DE7-84C6-2D849C718A60}"/>
              </a:ext>
            </a:extLst>
          </p:cNvPr>
          <p:cNvSpPr>
            <a:spLocks noGrp="1"/>
          </p:cNvSpPr>
          <p:nvPr>
            <p:ph type="title"/>
          </p:nvPr>
        </p:nvSpPr>
        <p:spPr/>
        <p:txBody>
          <a:bodyPr/>
          <a:lstStyle/>
          <a:p>
            <a:r>
              <a:rPr lang="en-CA" dirty="0"/>
              <a:t>Metaethics</a:t>
            </a:r>
            <a:endParaRPr lang="en-US" dirty="0"/>
          </a:p>
        </p:txBody>
      </p:sp>
      <p:sp>
        <p:nvSpPr>
          <p:cNvPr id="3" name="Content Placeholder 2">
            <a:extLst>
              <a:ext uri="{FF2B5EF4-FFF2-40B4-BE49-F238E27FC236}">
                <a16:creationId xmlns:a16="http://schemas.microsoft.com/office/drawing/2014/main" id="{3451CB1A-AAC0-4AFB-87AA-5D769EF5C52A}"/>
              </a:ext>
            </a:extLst>
          </p:cNvPr>
          <p:cNvSpPr>
            <a:spLocks noGrp="1"/>
          </p:cNvSpPr>
          <p:nvPr>
            <p:ph idx="1"/>
          </p:nvPr>
        </p:nvSpPr>
        <p:spPr/>
        <p:txBody>
          <a:bodyPr/>
          <a:lstStyle/>
          <a:p>
            <a:pPr marL="0" indent="0">
              <a:buNone/>
            </a:pPr>
            <a:r>
              <a:rPr lang="en-CA" dirty="0"/>
              <a:t>What is the </a:t>
            </a:r>
            <a:r>
              <a:rPr lang="en-CA" i="1" dirty="0"/>
              <a:t>basis</a:t>
            </a:r>
            <a:r>
              <a:rPr lang="en-CA" dirty="0"/>
              <a:t> for ethical reasoning?</a:t>
            </a:r>
          </a:p>
          <a:p>
            <a:r>
              <a:rPr lang="en-CA" dirty="0"/>
              <a:t>Does might make right?</a:t>
            </a:r>
          </a:p>
          <a:p>
            <a:r>
              <a:rPr lang="en-CA" dirty="0"/>
              <a:t>Do ethics describe duties?</a:t>
            </a:r>
          </a:p>
          <a:p>
            <a:r>
              <a:rPr lang="en-CA" dirty="0"/>
              <a:t>Are ethics based in rights?</a:t>
            </a:r>
          </a:p>
          <a:p>
            <a:r>
              <a:rPr lang="en-CA" dirty="0"/>
              <a:t>Do ethics require agency?</a:t>
            </a:r>
          </a:p>
          <a:p>
            <a:r>
              <a:rPr lang="en-CA" dirty="0"/>
              <a:t>Relativism vs Universality</a:t>
            </a:r>
            <a:endParaRPr lang="en-US" dirty="0"/>
          </a:p>
        </p:txBody>
      </p:sp>
      <p:pic>
        <p:nvPicPr>
          <p:cNvPr id="5" name="Picture 4" descr="Diagram&#10;&#10;Description automatically generated">
            <a:extLst>
              <a:ext uri="{FF2B5EF4-FFF2-40B4-BE49-F238E27FC236}">
                <a16:creationId xmlns:a16="http://schemas.microsoft.com/office/drawing/2014/main" id="{FCBB4277-1727-4223-9E3C-9A207F1A1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370" y="2439242"/>
            <a:ext cx="5761194" cy="3954549"/>
          </a:xfrm>
          <a:prstGeom prst="rect">
            <a:avLst/>
          </a:prstGeom>
        </p:spPr>
      </p:pic>
      <p:sp>
        <p:nvSpPr>
          <p:cNvPr id="7" name="TextBox 6">
            <a:extLst>
              <a:ext uri="{FF2B5EF4-FFF2-40B4-BE49-F238E27FC236}">
                <a16:creationId xmlns:a16="http://schemas.microsoft.com/office/drawing/2014/main" id="{288601A1-299E-4F43-B5EA-6B250413A6DC}"/>
              </a:ext>
            </a:extLst>
          </p:cNvPr>
          <p:cNvSpPr txBox="1"/>
          <p:nvPr/>
        </p:nvSpPr>
        <p:spPr>
          <a:xfrm>
            <a:off x="720436" y="5315881"/>
            <a:ext cx="4316452" cy="646331"/>
          </a:xfrm>
          <a:prstGeom prst="rect">
            <a:avLst/>
          </a:prstGeom>
          <a:noFill/>
        </p:spPr>
        <p:txBody>
          <a:bodyPr wrap="square">
            <a:spAutoFit/>
          </a:bodyPr>
          <a:lstStyle/>
          <a:p>
            <a:r>
              <a:rPr lang="en-US" dirty="0">
                <a:hlinkClick r:id="rId3"/>
              </a:rPr>
              <a:t>https://conscientthoughts.wordpress.com/2019/06/10/lets-get-meta-about-metaethics/</a:t>
            </a:r>
            <a:r>
              <a:rPr lang="en-US" dirty="0"/>
              <a:t> </a:t>
            </a:r>
          </a:p>
        </p:txBody>
      </p:sp>
    </p:spTree>
    <p:extLst>
      <p:ext uri="{BB962C8B-B14F-4D97-AF65-F5344CB8AC3E}">
        <p14:creationId xmlns:p14="http://schemas.microsoft.com/office/powerpoint/2010/main" val="111074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1928-6170-4E8F-903D-20B47811083D}"/>
              </a:ext>
            </a:extLst>
          </p:cNvPr>
          <p:cNvSpPr>
            <a:spLocks noGrp="1"/>
          </p:cNvSpPr>
          <p:nvPr>
            <p:ph type="title"/>
          </p:nvPr>
        </p:nvSpPr>
        <p:spPr/>
        <p:txBody>
          <a:bodyPr/>
          <a:lstStyle/>
          <a:p>
            <a:r>
              <a:rPr lang="en-CA" dirty="0"/>
              <a:t>Starting Points</a:t>
            </a:r>
            <a:endParaRPr lang="en-US" dirty="0"/>
          </a:p>
        </p:txBody>
      </p:sp>
      <p:sp>
        <p:nvSpPr>
          <p:cNvPr id="3" name="Content Placeholder 2">
            <a:extLst>
              <a:ext uri="{FF2B5EF4-FFF2-40B4-BE49-F238E27FC236}">
                <a16:creationId xmlns:a16="http://schemas.microsoft.com/office/drawing/2014/main" id="{035152D9-1AD7-496F-8719-29051D68A428}"/>
              </a:ext>
            </a:extLst>
          </p:cNvPr>
          <p:cNvSpPr>
            <a:spLocks noGrp="1"/>
          </p:cNvSpPr>
          <p:nvPr>
            <p:ph idx="1"/>
          </p:nvPr>
        </p:nvSpPr>
        <p:spPr/>
        <p:txBody>
          <a:bodyPr/>
          <a:lstStyle/>
          <a:p>
            <a:pPr marL="0" indent="0">
              <a:buNone/>
            </a:pPr>
            <a:r>
              <a:rPr lang="en-US" dirty="0"/>
              <a:t>What is the basis for statements about the ethics of learning analytics?</a:t>
            </a:r>
          </a:p>
          <a:p>
            <a:endParaRPr lang="en-US" dirty="0"/>
          </a:p>
        </p:txBody>
      </p:sp>
      <p:sp>
        <p:nvSpPr>
          <p:cNvPr id="5" name="TextBox 4">
            <a:extLst>
              <a:ext uri="{FF2B5EF4-FFF2-40B4-BE49-F238E27FC236}">
                <a16:creationId xmlns:a16="http://schemas.microsoft.com/office/drawing/2014/main" id="{75291B47-A03C-43E4-9746-B874FC4360B7}"/>
              </a:ext>
            </a:extLst>
          </p:cNvPr>
          <p:cNvSpPr txBox="1"/>
          <p:nvPr/>
        </p:nvSpPr>
        <p:spPr>
          <a:xfrm>
            <a:off x="838200" y="5665569"/>
            <a:ext cx="8659167" cy="646331"/>
          </a:xfrm>
          <a:prstGeom prst="rect">
            <a:avLst/>
          </a:prstGeom>
          <a:noFill/>
        </p:spPr>
        <p:txBody>
          <a:bodyPr wrap="square">
            <a:spAutoFit/>
          </a:bodyPr>
          <a:lstStyle/>
          <a:p>
            <a:r>
              <a:rPr lang="en-US" dirty="0"/>
              <a:t>Cover image: </a:t>
            </a:r>
            <a:r>
              <a:rPr lang="en-US" dirty="0">
                <a:hlinkClick r:id="rId2"/>
              </a:rPr>
              <a:t>https://www.smithsonianmag.com/history/extraordinary-500-year-old-shipwreck-rewriting-history-age-discovery-180978825/?utm_source=pocket-newtab</a:t>
            </a:r>
            <a:r>
              <a:rPr lang="en-US" dirty="0"/>
              <a:t> </a:t>
            </a:r>
          </a:p>
        </p:txBody>
      </p:sp>
      <p:pic>
        <p:nvPicPr>
          <p:cNvPr id="7" name="Picture 6" descr="Diagram&#10;&#10;Description automatically generated">
            <a:extLst>
              <a:ext uri="{FF2B5EF4-FFF2-40B4-BE49-F238E27FC236}">
                <a16:creationId xmlns:a16="http://schemas.microsoft.com/office/drawing/2014/main" id="{BC291829-9B60-4DBD-B508-6B9BA40AD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43" y="2303767"/>
            <a:ext cx="4479503" cy="3361802"/>
          </a:xfrm>
          <a:prstGeom prst="rect">
            <a:avLst/>
          </a:prstGeom>
        </p:spPr>
      </p:pic>
      <p:sp>
        <p:nvSpPr>
          <p:cNvPr id="9" name="TextBox 8">
            <a:extLst>
              <a:ext uri="{FF2B5EF4-FFF2-40B4-BE49-F238E27FC236}">
                <a16:creationId xmlns:a16="http://schemas.microsoft.com/office/drawing/2014/main" id="{84ACEA4A-5EA0-40FC-BCC9-00995974579D}"/>
              </a:ext>
            </a:extLst>
          </p:cNvPr>
          <p:cNvSpPr txBox="1"/>
          <p:nvPr/>
        </p:nvSpPr>
        <p:spPr>
          <a:xfrm>
            <a:off x="5582949" y="4729324"/>
            <a:ext cx="6094324" cy="646331"/>
          </a:xfrm>
          <a:prstGeom prst="rect">
            <a:avLst/>
          </a:prstGeom>
          <a:noFill/>
        </p:spPr>
        <p:txBody>
          <a:bodyPr wrap="square">
            <a:spAutoFit/>
          </a:bodyPr>
          <a:lstStyle/>
          <a:p>
            <a:r>
              <a:rPr lang="en-US" dirty="0"/>
              <a:t>Giulia Forsythe </a:t>
            </a:r>
            <a:r>
              <a:rPr lang="en-US" dirty="0">
                <a:hlinkClick r:id="rId4"/>
              </a:rPr>
              <a:t>https://www.e-learningmatters.com/new-emerging-tech-part-2-learning-analytics-adaptive-learning/</a:t>
            </a:r>
            <a:r>
              <a:rPr lang="en-US" dirty="0"/>
              <a:t> </a:t>
            </a:r>
          </a:p>
        </p:txBody>
      </p:sp>
    </p:spTree>
    <p:extLst>
      <p:ext uri="{BB962C8B-B14F-4D97-AF65-F5344CB8AC3E}">
        <p14:creationId xmlns:p14="http://schemas.microsoft.com/office/powerpoint/2010/main" val="130914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1928-6170-4E8F-903D-20B47811083D}"/>
              </a:ext>
            </a:extLst>
          </p:cNvPr>
          <p:cNvSpPr>
            <a:spLocks noGrp="1"/>
          </p:cNvSpPr>
          <p:nvPr>
            <p:ph type="title"/>
          </p:nvPr>
        </p:nvSpPr>
        <p:spPr/>
        <p:txBody>
          <a:bodyPr/>
          <a:lstStyle/>
          <a:p>
            <a:r>
              <a:rPr lang="en-CA" dirty="0"/>
              <a:t>Starting Points</a:t>
            </a:r>
            <a:endParaRPr lang="en-US" dirty="0"/>
          </a:p>
        </p:txBody>
      </p:sp>
      <p:sp>
        <p:nvSpPr>
          <p:cNvPr id="3" name="Content Placeholder 2">
            <a:extLst>
              <a:ext uri="{FF2B5EF4-FFF2-40B4-BE49-F238E27FC236}">
                <a16:creationId xmlns:a16="http://schemas.microsoft.com/office/drawing/2014/main" id="{035152D9-1AD7-496F-8719-29051D68A428}"/>
              </a:ext>
            </a:extLst>
          </p:cNvPr>
          <p:cNvSpPr>
            <a:spLocks noGrp="1"/>
          </p:cNvSpPr>
          <p:nvPr>
            <p:ph idx="1"/>
          </p:nvPr>
        </p:nvSpPr>
        <p:spPr/>
        <p:txBody>
          <a:bodyPr/>
          <a:lstStyle/>
          <a:p>
            <a:pPr marL="0" indent="0">
              <a:buNone/>
            </a:pPr>
            <a:r>
              <a:rPr lang="en-US" dirty="0"/>
              <a:t>“To satisfy expectations of the ‘born digital’ / ‘born social’ generations, there is a likely requirement to take on ethical considerations, which may run contrary to the sensibilities of previous generations, especially in respect of the trade-off between privacy and service.” (Kay, D., Korn, N. &amp; Oppenheim, C., 2012)</a:t>
            </a:r>
          </a:p>
          <a:p>
            <a:r>
              <a:rPr lang="en-US" dirty="0"/>
              <a:t>Really? Is that why we’re doing it? </a:t>
            </a:r>
          </a:p>
        </p:txBody>
      </p:sp>
      <p:sp>
        <p:nvSpPr>
          <p:cNvPr id="5" name="TextBox 4">
            <a:extLst>
              <a:ext uri="{FF2B5EF4-FFF2-40B4-BE49-F238E27FC236}">
                <a16:creationId xmlns:a16="http://schemas.microsoft.com/office/drawing/2014/main" id="{ADED18BB-6BDB-4AC3-B7A6-0A278DEC2997}"/>
              </a:ext>
            </a:extLst>
          </p:cNvPr>
          <p:cNvSpPr txBox="1"/>
          <p:nvPr/>
        </p:nvSpPr>
        <p:spPr>
          <a:xfrm>
            <a:off x="838200" y="5988734"/>
            <a:ext cx="10336306" cy="646331"/>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Kay, D., Korn, N. &amp; Oppenheim, C., 2012. Legal, Risk and Ethical Aspects of Analytics in Higher Education, Available at: </a:t>
            </a:r>
            <a:r>
              <a:rPr lang="en-US" sz="1800" b="0" i="0" u="sng" strike="noStrike" dirty="0">
                <a:solidFill>
                  <a:srgbClr val="1155CC"/>
                </a:solidFill>
                <a:effectLst/>
                <a:latin typeface="Arial" panose="020B0604020202020204" pitchFamily="34" charset="0"/>
                <a:hlinkClick r:id="rId2"/>
              </a:rPr>
              <a:t>http://publications.cetis.org.uk/2012/500</a:t>
            </a:r>
            <a:r>
              <a:rPr lang="en-US" sz="1800" b="0" i="0" u="none" strike="noStrike" dirty="0">
                <a:solidFill>
                  <a:srgbClr val="000000"/>
                </a:solidFill>
                <a:effectLst/>
                <a:latin typeface="Arial" panose="020B0604020202020204" pitchFamily="34" charset="0"/>
              </a:rPr>
              <a:t> </a:t>
            </a:r>
            <a:endParaRPr lang="en-US" dirty="0"/>
          </a:p>
        </p:txBody>
      </p:sp>
      <p:pic>
        <p:nvPicPr>
          <p:cNvPr id="7" name="Picture 6">
            <a:extLst>
              <a:ext uri="{FF2B5EF4-FFF2-40B4-BE49-F238E27FC236}">
                <a16:creationId xmlns:a16="http://schemas.microsoft.com/office/drawing/2014/main" id="{2076922D-6747-4688-A08E-0AC64E9B1BFF}"/>
              </a:ext>
            </a:extLst>
          </p:cNvPr>
          <p:cNvPicPr>
            <a:picLocks noChangeAspect="1"/>
          </p:cNvPicPr>
          <p:nvPr/>
        </p:nvPicPr>
        <p:blipFill>
          <a:blip r:embed="rId3"/>
          <a:stretch>
            <a:fillRect/>
          </a:stretch>
        </p:blipFill>
        <p:spPr>
          <a:xfrm>
            <a:off x="2803492" y="4373678"/>
            <a:ext cx="5308896" cy="1554315"/>
          </a:xfrm>
          <a:prstGeom prst="rect">
            <a:avLst/>
          </a:prstGeom>
        </p:spPr>
      </p:pic>
    </p:spTree>
    <p:extLst>
      <p:ext uri="{BB962C8B-B14F-4D97-AF65-F5344CB8AC3E}">
        <p14:creationId xmlns:p14="http://schemas.microsoft.com/office/powerpoint/2010/main" val="75737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1928-6170-4E8F-903D-20B47811083D}"/>
              </a:ext>
            </a:extLst>
          </p:cNvPr>
          <p:cNvSpPr>
            <a:spLocks noGrp="1"/>
          </p:cNvSpPr>
          <p:nvPr>
            <p:ph type="title"/>
          </p:nvPr>
        </p:nvSpPr>
        <p:spPr/>
        <p:txBody>
          <a:bodyPr/>
          <a:lstStyle/>
          <a:p>
            <a:r>
              <a:rPr lang="en-CA" dirty="0"/>
              <a:t>Starting Points</a:t>
            </a:r>
            <a:endParaRPr lang="en-US" dirty="0"/>
          </a:p>
        </p:txBody>
      </p:sp>
      <p:sp>
        <p:nvSpPr>
          <p:cNvPr id="3" name="Content Placeholder 2">
            <a:extLst>
              <a:ext uri="{FF2B5EF4-FFF2-40B4-BE49-F238E27FC236}">
                <a16:creationId xmlns:a16="http://schemas.microsoft.com/office/drawing/2014/main" id="{035152D9-1AD7-496F-8719-29051D68A428}"/>
              </a:ext>
            </a:extLst>
          </p:cNvPr>
          <p:cNvSpPr>
            <a:spLocks noGrp="1"/>
          </p:cNvSpPr>
          <p:nvPr>
            <p:ph idx="1"/>
          </p:nvPr>
        </p:nvSpPr>
        <p:spPr/>
        <p:txBody>
          <a:bodyPr/>
          <a:lstStyle/>
          <a:p>
            <a:pPr marL="0" indent="0">
              <a:buNone/>
            </a:pPr>
            <a:r>
              <a:rPr lang="en-US" dirty="0"/>
              <a:t>Drew (2016)  states that “people think that it would be irresponsible not to use data science in certain cases, and that we should not lag behind other countries.” </a:t>
            </a:r>
          </a:p>
          <a:p>
            <a:r>
              <a:rPr lang="en-US" dirty="0"/>
              <a:t>Are we to draft our ethical principles based on “what people think” or on whether we “lag behind” other countries? If not, why not?</a:t>
            </a:r>
          </a:p>
          <a:p>
            <a:endParaRPr lang="en-US" dirty="0"/>
          </a:p>
        </p:txBody>
      </p:sp>
      <p:sp>
        <p:nvSpPr>
          <p:cNvPr id="5" name="TextBox 4">
            <a:extLst>
              <a:ext uri="{FF2B5EF4-FFF2-40B4-BE49-F238E27FC236}">
                <a16:creationId xmlns:a16="http://schemas.microsoft.com/office/drawing/2014/main" id="{EC02AA13-251B-4E10-8400-E2E77E159D9C}"/>
              </a:ext>
            </a:extLst>
          </p:cNvPr>
          <p:cNvSpPr txBox="1"/>
          <p:nvPr/>
        </p:nvSpPr>
        <p:spPr>
          <a:xfrm>
            <a:off x="838200" y="6127234"/>
            <a:ext cx="8641976" cy="369332"/>
          </a:xfrm>
          <a:prstGeom prst="rect">
            <a:avLst/>
          </a:prstGeom>
          <a:noFill/>
        </p:spPr>
        <p:txBody>
          <a:bodyPr wrap="square">
            <a:spAutoFit/>
          </a:bodyPr>
          <a:lstStyle/>
          <a:p>
            <a:r>
              <a:rPr lang="en-US" dirty="0"/>
              <a:t>Drew, 2016: </a:t>
            </a:r>
            <a:r>
              <a:rPr lang="en-US" dirty="0">
                <a:hlinkClick r:id="rId2"/>
              </a:rPr>
              <a:t>https://royalsocietypublishing.org/doi/10.1098/rsta.2016.0119</a:t>
            </a:r>
            <a:r>
              <a:rPr lang="en-US" dirty="0"/>
              <a:t> </a:t>
            </a:r>
          </a:p>
        </p:txBody>
      </p:sp>
      <p:sp>
        <p:nvSpPr>
          <p:cNvPr id="7" name="TextBox 6">
            <a:extLst>
              <a:ext uri="{FF2B5EF4-FFF2-40B4-BE49-F238E27FC236}">
                <a16:creationId xmlns:a16="http://schemas.microsoft.com/office/drawing/2014/main" id="{468577E2-384A-42E0-9E11-283D3E74BFDE}"/>
              </a:ext>
            </a:extLst>
          </p:cNvPr>
          <p:cNvSpPr txBox="1"/>
          <p:nvPr/>
        </p:nvSpPr>
        <p:spPr>
          <a:xfrm>
            <a:off x="838201" y="5413434"/>
            <a:ext cx="10515599" cy="646331"/>
          </a:xfrm>
          <a:prstGeom prst="rect">
            <a:avLst/>
          </a:prstGeom>
          <a:noFill/>
        </p:spPr>
        <p:txBody>
          <a:bodyPr wrap="square">
            <a:spAutoFit/>
          </a:bodyPr>
          <a:lstStyle/>
          <a:p>
            <a:r>
              <a:rPr lang="en-US" dirty="0">
                <a:hlinkClick r:id="rId3"/>
              </a:rPr>
              <a:t>https://www.brookings.edu/blog/future-development/2020/01/17/whoever-leads-in-artificial-intelligence-in-2030-will-rule-the-world-until-2100/</a:t>
            </a:r>
            <a:r>
              <a:rPr lang="en-US" dirty="0"/>
              <a:t>  Brookings</a:t>
            </a:r>
          </a:p>
        </p:txBody>
      </p:sp>
      <p:pic>
        <p:nvPicPr>
          <p:cNvPr id="9" name="Picture 8">
            <a:extLst>
              <a:ext uri="{FF2B5EF4-FFF2-40B4-BE49-F238E27FC236}">
                <a16:creationId xmlns:a16="http://schemas.microsoft.com/office/drawing/2014/main" id="{472043D7-0769-4BEA-96C1-7F1F3D0C8DAF}"/>
              </a:ext>
            </a:extLst>
          </p:cNvPr>
          <p:cNvPicPr>
            <a:picLocks noChangeAspect="1"/>
          </p:cNvPicPr>
          <p:nvPr/>
        </p:nvPicPr>
        <p:blipFill>
          <a:blip r:embed="rId4"/>
          <a:stretch>
            <a:fillRect/>
          </a:stretch>
        </p:blipFill>
        <p:spPr>
          <a:xfrm>
            <a:off x="3156277" y="3969802"/>
            <a:ext cx="5296639" cy="1409897"/>
          </a:xfrm>
          <a:prstGeom prst="rect">
            <a:avLst/>
          </a:prstGeom>
        </p:spPr>
      </p:pic>
    </p:spTree>
    <p:extLst>
      <p:ext uri="{BB962C8B-B14F-4D97-AF65-F5344CB8AC3E}">
        <p14:creationId xmlns:p14="http://schemas.microsoft.com/office/powerpoint/2010/main" val="191061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3155-1BF2-4F2C-998E-26ED248F0726}"/>
              </a:ext>
            </a:extLst>
          </p:cNvPr>
          <p:cNvSpPr>
            <a:spLocks noGrp="1"/>
          </p:cNvSpPr>
          <p:nvPr>
            <p:ph type="title"/>
          </p:nvPr>
        </p:nvSpPr>
        <p:spPr/>
        <p:txBody>
          <a:bodyPr/>
          <a:lstStyle/>
          <a:p>
            <a:r>
              <a:rPr lang="en-CA" dirty="0"/>
              <a:t>The Best of…</a:t>
            </a:r>
            <a:endParaRPr lang="en-US" dirty="0"/>
          </a:p>
        </p:txBody>
      </p:sp>
      <p:sp>
        <p:nvSpPr>
          <p:cNvPr id="3" name="Content Placeholder 2">
            <a:extLst>
              <a:ext uri="{FF2B5EF4-FFF2-40B4-BE49-F238E27FC236}">
                <a16:creationId xmlns:a16="http://schemas.microsoft.com/office/drawing/2014/main" id="{45E46B2C-4D85-4FA4-BDFB-C01A333CCB47}"/>
              </a:ext>
            </a:extLst>
          </p:cNvPr>
          <p:cNvSpPr>
            <a:spLocks noGrp="1"/>
          </p:cNvSpPr>
          <p:nvPr>
            <p:ph idx="1"/>
          </p:nvPr>
        </p:nvSpPr>
        <p:spPr>
          <a:xfrm>
            <a:off x="838200" y="1825625"/>
            <a:ext cx="5914292" cy="4351338"/>
          </a:xfrm>
        </p:spPr>
        <p:txBody>
          <a:bodyPr/>
          <a:lstStyle/>
          <a:p>
            <a:r>
              <a:rPr lang="en-US" dirty="0"/>
              <a:t>As Voltaire’s Candide might have reflected, we are faced with the imperative to seek out the ‘best of all possible worlds’ (</a:t>
            </a:r>
            <a:r>
              <a:rPr lang="en-US" sz="1800" b="0" i="0" u="none" strike="noStrike" dirty="0">
                <a:solidFill>
                  <a:srgbClr val="000000"/>
                </a:solidFill>
                <a:effectLst/>
                <a:latin typeface="Arial" panose="020B0604020202020204" pitchFamily="34" charset="0"/>
              </a:rPr>
              <a:t>Kay, D., Korn, N. &amp; Oppenheim, C., 2012)</a:t>
            </a:r>
            <a:endParaRPr lang="en-US" dirty="0"/>
          </a:p>
          <a:p>
            <a:r>
              <a:rPr lang="en-US" dirty="0"/>
              <a:t>Is </a:t>
            </a:r>
            <a:r>
              <a:rPr lang="en-US" i="1" dirty="0"/>
              <a:t>this</a:t>
            </a:r>
            <a:r>
              <a:rPr lang="en-US" dirty="0"/>
              <a:t> the best of all possible worlds?</a:t>
            </a:r>
          </a:p>
        </p:txBody>
      </p:sp>
      <p:sp>
        <p:nvSpPr>
          <p:cNvPr id="6" name="TextBox 5">
            <a:extLst>
              <a:ext uri="{FF2B5EF4-FFF2-40B4-BE49-F238E27FC236}">
                <a16:creationId xmlns:a16="http://schemas.microsoft.com/office/drawing/2014/main" id="{426EA0BB-34C4-4F0F-9CCD-094BAA6412C3}"/>
              </a:ext>
            </a:extLst>
          </p:cNvPr>
          <p:cNvSpPr txBox="1"/>
          <p:nvPr/>
        </p:nvSpPr>
        <p:spPr>
          <a:xfrm>
            <a:off x="838200" y="5846544"/>
            <a:ext cx="9272116" cy="646331"/>
          </a:xfrm>
          <a:prstGeom prst="rect">
            <a:avLst/>
          </a:prstGeom>
          <a:noFill/>
        </p:spPr>
        <p:txBody>
          <a:bodyPr wrap="square">
            <a:spAutoFit/>
          </a:bodyPr>
          <a:lstStyle/>
          <a:p>
            <a:r>
              <a:rPr lang="en-US" i="1" dirty="0"/>
              <a:t>Candide</a:t>
            </a:r>
            <a:r>
              <a:rPr lang="en-US" dirty="0"/>
              <a:t> summary: </a:t>
            </a:r>
            <a:r>
              <a:rPr lang="en-US" dirty="0">
                <a:hlinkClick r:id="rId2"/>
              </a:rPr>
              <a:t>https://theconversation.com/guide-to-the-classics-voltaires-candide-a-darkly-satirical-tale-of-human-folly-in-times-of-crisis-157131</a:t>
            </a:r>
            <a:r>
              <a:rPr lang="en-US" dirty="0"/>
              <a:t> </a:t>
            </a:r>
          </a:p>
        </p:txBody>
      </p:sp>
      <p:pic>
        <p:nvPicPr>
          <p:cNvPr id="8" name="Picture 7" descr="Text&#10;&#10;Description automatically generated">
            <a:extLst>
              <a:ext uri="{FF2B5EF4-FFF2-40B4-BE49-F238E27FC236}">
                <a16:creationId xmlns:a16="http://schemas.microsoft.com/office/drawing/2014/main" id="{03BE248F-E139-40FC-8CAC-39D0D5AE5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798" y="1841313"/>
            <a:ext cx="3918672" cy="3870294"/>
          </a:xfrm>
          <a:prstGeom prst="rect">
            <a:avLst/>
          </a:prstGeom>
        </p:spPr>
      </p:pic>
      <p:sp>
        <p:nvSpPr>
          <p:cNvPr id="10" name="TextBox 9">
            <a:extLst>
              <a:ext uri="{FF2B5EF4-FFF2-40B4-BE49-F238E27FC236}">
                <a16:creationId xmlns:a16="http://schemas.microsoft.com/office/drawing/2014/main" id="{07B76893-BF44-4196-BD01-E2769B17D02E}"/>
              </a:ext>
            </a:extLst>
          </p:cNvPr>
          <p:cNvSpPr txBox="1"/>
          <p:nvPr/>
        </p:nvSpPr>
        <p:spPr>
          <a:xfrm>
            <a:off x="838200" y="5065276"/>
            <a:ext cx="6094324" cy="646331"/>
          </a:xfrm>
          <a:prstGeom prst="rect">
            <a:avLst/>
          </a:prstGeom>
          <a:noFill/>
        </p:spPr>
        <p:txBody>
          <a:bodyPr wrap="square">
            <a:spAutoFit/>
          </a:bodyPr>
          <a:lstStyle/>
          <a:p>
            <a:r>
              <a:rPr lang="en-US" dirty="0">
                <a:hlinkClick r:id="rId4"/>
              </a:rPr>
              <a:t>https://independentaustralia.net/politics/politics-display/capitalism-the-best-of-all-possible-worlds,4303</a:t>
            </a:r>
            <a:r>
              <a:rPr lang="en-US" dirty="0"/>
              <a:t> </a:t>
            </a:r>
          </a:p>
        </p:txBody>
      </p:sp>
    </p:spTree>
    <p:extLst>
      <p:ext uri="{BB962C8B-B14F-4D97-AF65-F5344CB8AC3E}">
        <p14:creationId xmlns:p14="http://schemas.microsoft.com/office/powerpoint/2010/main" val="209309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3155-1BF2-4F2C-998E-26ED248F0726}"/>
              </a:ext>
            </a:extLst>
          </p:cNvPr>
          <p:cNvSpPr>
            <a:spLocks noGrp="1"/>
          </p:cNvSpPr>
          <p:nvPr>
            <p:ph type="title"/>
          </p:nvPr>
        </p:nvSpPr>
        <p:spPr/>
        <p:txBody>
          <a:bodyPr/>
          <a:lstStyle/>
          <a:p>
            <a:r>
              <a:rPr lang="en-CA" dirty="0"/>
              <a:t>Approaches to Ethics</a:t>
            </a:r>
            <a:endParaRPr lang="en-US" dirty="0"/>
          </a:p>
        </p:txBody>
      </p:sp>
      <p:sp>
        <p:nvSpPr>
          <p:cNvPr id="3" name="Content Placeholder 2">
            <a:extLst>
              <a:ext uri="{FF2B5EF4-FFF2-40B4-BE49-F238E27FC236}">
                <a16:creationId xmlns:a16="http://schemas.microsoft.com/office/drawing/2014/main" id="{45E46B2C-4D85-4FA4-BDFB-C01A333CCB47}"/>
              </a:ext>
            </a:extLst>
          </p:cNvPr>
          <p:cNvSpPr>
            <a:spLocks noGrp="1"/>
          </p:cNvSpPr>
          <p:nvPr>
            <p:ph idx="1"/>
          </p:nvPr>
        </p:nvSpPr>
        <p:spPr>
          <a:xfrm>
            <a:off x="4481565" y="1825625"/>
            <a:ext cx="6872235" cy="4351338"/>
          </a:xfrm>
        </p:spPr>
        <p:txBody>
          <a:bodyPr/>
          <a:lstStyle/>
          <a:p>
            <a:pPr marL="0" indent="0">
              <a:buNone/>
            </a:pPr>
            <a:r>
              <a:rPr lang="en-CA" dirty="0"/>
              <a:t>Human interest in ethics goes back at least 3,000 years and probably further</a:t>
            </a:r>
          </a:p>
          <a:p>
            <a:pPr lvl="1"/>
            <a:r>
              <a:rPr lang="en-US" dirty="0"/>
              <a:t>“such as the Mesopotamian </a:t>
            </a:r>
            <a:r>
              <a:rPr lang="en-US" dirty="0">
                <a:hlinkClick r:id="rId2" tooltip="Epic of Gilgamesh"/>
              </a:rPr>
              <a:t>Epic of Gilgamesh</a:t>
            </a:r>
            <a:r>
              <a:rPr lang="en-US" dirty="0"/>
              <a:t>, Homer's </a:t>
            </a:r>
            <a:r>
              <a:rPr lang="en-US" dirty="0">
                <a:hlinkClick r:id="rId3" tooltip="Iliad"/>
              </a:rPr>
              <a:t>Iliad</a:t>
            </a:r>
            <a:r>
              <a:rPr lang="en-US" dirty="0"/>
              <a:t> and the Icelandic </a:t>
            </a:r>
            <a:r>
              <a:rPr lang="en-US" dirty="0">
                <a:hlinkClick r:id="rId4" tooltip="Eddas"/>
              </a:rPr>
              <a:t>Eddas</a:t>
            </a:r>
            <a:r>
              <a:rPr lang="en-US" dirty="0"/>
              <a:t>, portray a set of values that suit the strong leader of a small tribe. </a:t>
            </a:r>
          </a:p>
          <a:p>
            <a:pPr lvl="1"/>
            <a:r>
              <a:rPr lang="en-US" dirty="0"/>
              <a:t>“The </a:t>
            </a:r>
            <a:r>
              <a:rPr lang="en-US" dirty="0">
                <a:hlinkClick r:id="rId5" tooltip="Sumerian Farmer's Almanac"/>
              </a:rPr>
              <a:t>Sumerian Farmer's Almanac</a:t>
            </a:r>
            <a:r>
              <a:rPr lang="en-US" dirty="0"/>
              <a:t> and the Egyptian </a:t>
            </a:r>
            <a:r>
              <a:rPr lang="en-US" dirty="0">
                <a:hlinkClick r:id="rId6" tooltip="Instruction of Amenemope"/>
              </a:rPr>
              <a:t>Instruction of </a:t>
            </a:r>
            <a:r>
              <a:rPr lang="en-US" dirty="0" err="1">
                <a:hlinkClick r:id="rId6" tooltip="Instruction of Amenemope"/>
              </a:rPr>
              <a:t>Amenemope</a:t>
            </a:r>
            <a:r>
              <a:rPr lang="en-US" dirty="0"/>
              <a:t> both advise farmers to leave some grain for poor gleaners” </a:t>
            </a:r>
            <a:r>
              <a:rPr lang="en-CA" dirty="0"/>
              <a:t>(Wikipedia)</a:t>
            </a:r>
          </a:p>
          <a:p>
            <a:pPr marL="457200" lvl="1" indent="0">
              <a:buNone/>
            </a:pPr>
            <a:endParaRPr lang="en-CA" dirty="0"/>
          </a:p>
        </p:txBody>
      </p:sp>
      <p:sp>
        <p:nvSpPr>
          <p:cNvPr id="5" name="TextBox 4">
            <a:extLst>
              <a:ext uri="{FF2B5EF4-FFF2-40B4-BE49-F238E27FC236}">
                <a16:creationId xmlns:a16="http://schemas.microsoft.com/office/drawing/2014/main" id="{6073AEEF-6D57-4D64-B21F-8B22C0C4DD89}"/>
              </a:ext>
            </a:extLst>
          </p:cNvPr>
          <p:cNvSpPr txBox="1"/>
          <p:nvPr/>
        </p:nvSpPr>
        <p:spPr>
          <a:xfrm>
            <a:off x="911460" y="5988734"/>
            <a:ext cx="10515600" cy="646331"/>
          </a:xfrm>
          <a:prstGeom prst="rect">
            <a:avLst/>
          </a:prstGeom>
          <a:noFill/>
        </p:spPr>
        <p:txBody>
          <a:bodyPr wrap="square">
            <a:spAutoFit/>
          </a:bodyPr>
          <a:lstStyle/>
          <a:p>
            <a:r>
              <a:rPr lang="en-US" dirty="0"/>
              <a:t>History of Ethics from a very western perspective: </a:t>
            </a:r>
            <a:r>
              <a:rPr lang="en-US" dirty="0">
                <a:hlinkClick r:id="rId7"/>
              </a:rPr>
              <a:t>https://www.encyclopedia.com/humanities/encyclopedias-almanacs-transcripts-and-maps/ethics-history</a:t>
            </a:r>
            <a:r>
              <a:rPr lang="en-US" dirty="0"/>
              <a:t> </a:t>
            </a:r>
          </a:p>
        </p:txBody>
      </p:sp>
      <p:sp>
        <p:nvSpPr>
          <p:cNvPr id="9" name="TextBox 8">
            <a:extLst>
              <a:ext uri="{FF2B5EF4-FFF2-40B4-BE49-F238E27FC236}">
                <a16:creationId xmlns:a16="http://schemas.microsoft.com/office/drawing/2014/main" id="{C2D173E5-AABD-43B2-AD74-4776A94965C1}"/>
              </a:ext>
            </a:extLst>
          </p:cNvPr>
          <p:cNvSpPr txBox="1"/>
          <p:nvPr/>
        </p:nvSpPr>
        <p:spPr>
          <a:xfrm>
            <a:off x="911460" y="5530632"/>
            <a:ext cx="6094324" cy="369332"/>
          </a:xfrm>
          <a:prstGeom prst="rect">
            <a:avLst/>
          </a:prstGeom>
          <a:noFill/>
        </p:spPr>
        <p:txBody>
          <a:bodyPr wrap="square">
            <a:spAutoFit/>
          </a:bodyPr>
          <a:lstStyle/>
          <a:p>
            <a:r>
              <a:rPr lang="en-US" dirty="0">
                <a:hlinkClick r:id="rId8"/>
              </a:rPr>
              <a:t>https://en.wikipedia.org/wiki/History_of_ethics</a:t>
            </a:r>
            <a:r>
              <a:rPr lang="en-US" dirty="0"/>
              <a:t> </a:t>
            </a:r>
          </a:p>
        </p:txBody>
      </p:sp>
      <p:pic>
        <p:nvPicPr>
          <p:cNvPr id="11" name="Picture 10">
            <a:extLst>
              <a:ext uri="{FF2B5EF4-FFF2-40B4-BE49-F238E27FC236}">
                <a16:creationId xmlns:a16="http://schemas.microsoft.com/office/drawing/2014/main" id="{DA3134F2-F7E0-400D-AAC5-D2C112D257BD}"/>
              </a:ext>
            </a:extLst>
          </p:cNvPr>
          <p:cNvPicPr>
            <a:picLocks noChangeAspect="1"/>
          </p:cNvPicPr>
          <p:nvPr/>
        </p:nvPicPr>
        <p:blipFill>
          <a:blip r:embed="rId9"/>
          <a:stretch>
            <a:fillRect/>
          </a:stretch>
        </p:blipFill>
        <p:spPr>
          <a:xfrm>
            <a:off x="911460" y="1825625"/>
            <a:ext cx="3381847" cy="3048425"/>
          </a:xfrm>
          <a:prstGeom prst="rect">
            <a:avLst/>
          </a:prstGeom>
        </p:spPr>
      </p:pic>
    </p:spTree>
    <p:extLst>
      <p:ext uri="{BB962C8B-B14F-4D97-AF65-F5344CB8AC3E}">
        <p14:creationId xmlns:p14="http://schemas.microsoft.com/office/powerpoint/2010/main" val="424342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3155-1BF2-4F2C-998E-26ED248F0726}"/>
              </a:ext>
            </a:extLst>
          </p:cNvPr>
          <p:cNvSpPr>
            <a:spLocks noGrp="1"/>
          </p:cNvSpPr>
          <p:nvPr>
            <p:ph type="title"/>
          </p:nvPr>
        </p:nvSpPr>
        <p:spPr/>
        <p:txBody>
          <a:bodyPr/>
          <a:lstStyle/>
          <a:p>
            <a:r>
              <a:rPr lang="en-CA" dirty="0"/>
              <a:t>Approaches to Ethics</a:t>
            </a:r>
            <a:endParaRPr lang="en-US" dirty="0"/>
          </a:p>
        </p:txBody>
      </p:sp>
      <p:sp>
        <p:nvSpPr>
          <p:cNvPr id="3" name="Content Placeholder 2">
            <a:extLst>
              <a:ext uri="{FF2B5EF4-FFF2-40B4-BE49-F238E27FC236}">
                <a16:creationId xmlns:a16="http://schemas.microsoft.com/office/drawing/2014/main" id="{45E46B2C-4D85-4FA4-BDFB-C01A333CCB47}"/>
              </a:ext>
            </a:extLst>
          </p:cNvPr>
          <p:cNvSpPr>
            <a:spLocks noGrp="1"/>
          </p:cNvSpPr>
          <p:nvPr>
            <p:ph idx="1"/>
          </p:nvPr>
        </p:nvSpPr>
        <p:spPr>
          <a:xfrm>
            <a:off x="838200" y="1825625"/>
            <a:ext cx="7441642" cy="4351338"/>
          </a:xfrm>
        </p:spPr>
        <p:txBody>
          <a:bodyPr/>
          <a:lstStyle/>
          <a:p>
            <a:pPr marL="0" indent="0">
              <a:buNone/>
            </a:pPr>
            <a:r>
              <a:rPr lang="en-CA" dirty="0"/>
              <a:t>Ethics has a long history of association with religious belief, but this is waning</a:t>
            </a:r>
          </a:p>
          <a:p>
            <a:pPr lvl="1"/>
            <a:r>
              <a:rPr lang="en-US" dirty="0"/>
              <a:t>Miguel </a:t>
            </a:r>
            <a:r>
              <a:rPr lang="en-US" dirty="0" err="1"/>
              <a:t>Guhlin</a:t>
            </a:r>
            <a:r>
              <a:rPr lang="en-US" dirty="0"/>
              <a:t> shares his summary of Greg Epstein's book, Good Without God, and I thought I'd include it here as complexion and nuance for my upcoming MOOC. It follows a path well trodden by people like Kai Nielson and J.L. Mackie. </a:t>
            </a:r>
            <a:r>
              <a:rPr lang="en-US" sz="1800" b="0" i="0" u="sng" strike="noStrike" dirty="0">
                <a:solidFill>
                  <a:srgbClr val="1155CC"/>
                </a:solidFill>
                <a:effectLst/>
                <a:latin typeface="Arial" panose="020B0604020202020204" pitchFamily="34" charset="0"/>
                <a:hlinkClick r:id="rId2"/>
              </a:rPr>
              <a:t>https://www.downes.ca/post/72711</a:t>
            </a:r>
            <a:r>
              <a:rPr lang="en-US" sz="1800" b="0" i="0" u="none" strike="noStrike" dirty="0">
                <a:solidFill>
                  <a:srgbClr val="000000"/>
                </a:solidFill>
                <a:effectLst/>
                <a:latin typeface="Arial" panose="020B0604020202020204" pitchFamily="34" charset="0"/>
              </a:rPr>
              <a:t> </a:t>
            </a:r>
            <a:endParaRPr lang="en-CA" dirty="0"/>
          </a:p>
        </p:txBody>
      </p:sp>
      <p:sp>
        <p:nvSpPr>
          <p:cNvPr id="5" name="TextBox 4">
            <a:extLst>
              <a:ext uri="{FF2B5EF4-FFF2-40B4-BE49-F238E27FC236}">
                <a16:creationId xmlns:a16="http://schemas.microsoft.com/office/drawing/2014/main" id="{6073AEEF-6D57-4D64-B21F-8B22C0C4DD89}"/>
              </a:ext>
            </a:extLst>
          </p:cNvPr>
          <p:cNvSpPr txBox="1"/>
          <p:nvPr/>
        </p:nvSpPr>
        <p:spPr>
          <a:xfrm>
            <a:off x="811404" y="5569545"/>
            <a:ext cx="7277519" cy="923330"/>
          </a:xfrm>
          <a:prstGeom prst="rect">
            <a:avLst/>
          </a:prstGeom>
          <a:noFill/>
        </p:spPr>
        <p:txBody>
          <a:bodyPr wrap="square">
            <a:spAutoFit/>
          </a:bodyPr>
          <a:lstStyle/>
          <a:p>
            <a:r>
              <a:rPr lang="en-US" dirty="0"/>
              <a:t>History of Ethics from a very western perspective: </a:t>
            </a:r>
            <a:r>
              <a:rPr lang="en-US" dirty="0">
                <a:hlinkClick r:id="rId3"/>
              </a:rPr>
              <a:t>https://www.encyclopedia.com/humanities/encyclopedias-almanacs-transcripts-and-maps/ethics-history</a:t>
            </a:r>
            <a:r>
              <a:rPr lang="en-US" dirty="0"/>
              <a:t> </a:t>
            </a:r>
          </a:p>
        </p:txBody>
      </p:sp>
      <p:sp>
        <p:nvSpPr>
          <p:cNvPr id="8" name="TextBox 7">
            <a:extLst>
              <a:ext uri="{FF2B5EF4-FFF2-40B4-BE49-F238E27FC236}">
                <a16:creationId xmlns:a16="http://schemas.microsoft.com/office/drawing/2014/main" id="{AF7E740E-DCF6-4C6D-A1A3-192517C87451}"/>
              </a:ext>
            </a:extLst>
          </p:cNvPr>
          <p:cNvSpPr txBox="1"/>
          <p:nvPr/>
        </p:nvSpPr>
        <p:spPr>
          <a:xfrm>
            <a:off x="784609" y="4759159"/>
            <a:ext cx="7331110" cy="646331"/>
          </a:xfrm>
          <a:prstGeom prst="rect">
            <a:avLst/>
          </a:prstGeom>
          <a:noFill/>
        </p:spPr>
        <p:txBody>
          <a:bodyPr wrap="square">
            <a:spAutoFit/>
          </a:bodyPr>
          <a:lstStyle/>
          <a:p>
            <a:r>
              <a:rPr lang="en-US" dirty="0">
                <a:hlinkClick r:id="rId4"/>
              </a:rPr>
              <a:t>https://www.pewresearch.org/global/2014/03/13/worldwide-many-see-belief-in-god-as-essential-to-morality/</a:t>
            </a:r>
            <a:r>
              <a:rPr lang="en-US" dirty="0"/>
              <a:t> </a:t>
            </a:r>
          </a:p>
        </p:txBody>
      </p:sp>
      <p:pic>
        <p:nvPicPr>
          <p:cNvPr id="10" name="Picture 9">
            <a:extLst>
              <a:ext uri="{FF2B5EF4-FFF2-40B4-BE49-F238E27FC236}">
                <a16:creationId xmlns:a16="http://schemas.microsoft.com/office/drawing/2014/main" id="{5D56DA6D-8BD9-4F2E-A357-03E675568222}"/>
              </a:ext>
            </a:extLst>
          </p:cNvPr>
          <p:cNvPicPr>
            <a:picLocks noChangeAspect="1"/>
          </p:cNvPicPr>
          <p:nvPr/>
        </p:nvPicPr>
        <p:blipFill>
          <a:blip r:embed="rId5"/>
          <a:stretch>
            <a:fillRect/>
          </a:stretch>
        </p:blipFill>
        <p:spPr>
          <a:xfrm>
            <a:off x="8453492" y="0"/>
            <a:ext cx="3102631" cy="6858000"/>
          </a:xfrm>
          <a:prstGeom prst="rect">
            <a:avLst/>
          </a:prstGeom>
        </p:spPr>
      </p:pic>
    </p:spTree>
    <p:extLst>
      <p:ext uri="{BB962C8B-B14F-4D97-AF65-F5344CB8AC3E}">
        <p14:creationId xmlns:p14="http://schemas.microsoft.com/office/powerpoint/2010/main" val="76140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3155-1BF2-4F2C-998E-26ED248F0726}"/>
              </a:ext>
            </a:extLst>
          </p:cNvPr>
          <p:cNvSpPr>
            <a:spLocks noGrp="1"/>
          </p:cNvSpPr>
          <p:nvPr>
            <p:ph type="title"/>
          </p:nvPr>
        </p:nvSpPr>
        <p:spPr/>
        <p:txBody>
          <a:bodyPr/>
          <a:lstStyle/>
          <a:p>
            <a:r>
              <a:rPr lang="en-CA" dirty="0"/>
              <a:t>Approaches to Ethics</a:t>
            </a:r>
            <a:endParaRPr lang="en-US" dirty="0"/>
          </a:p>
        </p:txBody>
      </p:sp>
      <p:sp>
        <p:nvSpPr>
          <p:cNvPr id="3" name="Content Placeholder 2">
            <a:extLst>
              <a:ext uri="{FF2B5EF4-FFF2-40B4-BE49-F238E27FC236}">
                <a16:creationId xmlns:a16="http://schemas.microsoft.com/office/drawing/2014/main" id="{45E46B2C-4D85-4FA4-BDFB-C01A333CCB47}"/>
              </a:ext>
            </a:extLst>
          </p:cNvPr>
          <p:cNvSpPr>
            <a:spLocks noGrp="1"/>
          </p:cNvSpPr>
          <p:nvPr>
            <p:ph idx="1"/>
          </p:nvPr>
        </p:nvSpPr>
        <p:spPr>
          <a:xfrm>
            <a:off x="3938954" y="1825625"/>
            <a:ext cx="7414846" cy="4351338"/>
          </a:xfrm>
        </p:spPr>
        <p:txBody>
          <a:bodyPr/>
          <a:lstStyle/>
          <a:p>
            <a:pPr marL="0" indent="0">
              <a:buNone/>
            </a:pPr>
            <a:r>
              <a:rPr lang="en-CA" dirty="0"/>
              <a:t>Ethics as philosophy developed within the Greek tradition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"Justice is the rule of the stronger" (Thrasymachus) and "Man is the measure of all things" (Protagoras)</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 Socrates – the difficulties of such theories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Plato – idealism -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Form of the Good, in relation to which all other objects of knowledge must be defined </a:t>
            </a: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Aristotle -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exercise of natural human faculties in accordance with virtue.</a:t>
            </a:r>
            <a:endParaRPr lang="en-CA" dirty="0"/>
          </a:p>
        </p:txBody>
      </p:sp>
      <p:sp>
        <p:nvSpPr>
          <p:cNvPr id="5" name="TextBox 4">
            <a:extLst>
              <a:ext uri="{FF2B5EF4-FFF2-40B4-BE49-F238E27FC236}">
                <a16:creationId xmlns:a16="http://schemas.microsoft.com/office/drawing/2014/main" id="{6073AEEF-6D57-4D64-B21F-8B22C0C4DD89}"/>
              </a:ext>
            </a:extLst>
          </p:cNvPr>
          <p:cNvSpPr txBox="1"/>
          <p:nvPr/>
        </p:nvSpPr>
        <p:spPr>
          <a:xfrm>
            <a:off x="1026458" y="5988734"/>
            <a:ext cx="10515600" cy="646331"/>
          </a:xfrm>
          <a:prstGeom prst="rect">
            <a:avLst/>
          </a:prstGeom>
          <a:noFill/>
        </p:spPr>
        <p:txBody>
          <a:bodyPr wrap="square">
            <a:spAutoFit/>
          </a:bodyPr>
          <a:lstStyle/>
          <a:p>
            <a:r>
              <a:rPr lang="en-US" dirty="0"/>
              <a:t>History of Ethics from a very western perspective: </a:t>
            </a:r>
            <a:r>
              <a:rPr lang="en-US" dirty="0">
                <a:hlinkClick r:id="rId2"/>
              </a:rPr>
              <a:t>https://www.encyclopedia.com/humanities/encyclopedias-almanacs-transcripts-and-maps/ethics-history</a:t>
            </a:r>
            <a:r>
              <a:rPr lang="en-US" dirty="0"/>
              <a:t> </a:t>
            </a:r>
          </a:p>
        </p:txBody>
      </p:sp>
      <p:pic>
        <p:nvPicPr>
          <p:cNvPr id="6" name="Picture 5" descr="Plato: A person with a beard&#10;&#10;Description automatically generated with medium confidence">
            <a:extLst>
              <a:ext uri="{FF2B5EF4-FFF2-40B4-BE49-F238E27FC236}">
                <a16:creationId xmlns:a16="http://schemas.microsoft.com/office/drawing/2014/main" id="{3763DF77-6E6E-426C-A803-DBCDC27BA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319" y="1904795"/>
            <a:ext cx="2643284" cy="3524379"/>
          </a:xfrm>
          <a:prstGeom prst="rect">
            <a:avLst/>
          </a:prstGeom>
        </p:spPr>
      </p:pic>
    </p:spTree>
    <p:extLst>
      <p:ext uri="{BB962C8B-B14F-4D97-AF65-F5344CB8AC3E}">
        <p14:creationId xmlns:p14="http://schemas.microsoft.com/office/powerpoint/2010/main" val="318322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3155-1BF2-4F2C-998E-26ED248F0726}"/>
              </a:ext>
            </a:extLst>
          </p:cNvPr>
          <p:cNvSpPr>
            <a:spLocks noGrp="1"/>
          </p:cNvSpPr>
          <p:nvPr>
            <p:ph type="title"/>
          </p:nvPr>
        </p:nvSpPr>
        <p:spPr/>
        <p:txBody>
          <a:bodyPr/>
          <a:lstStyle/>
          <a:p>
            <a:r>
              <a:rPr lang="en-CA" dirty="0"/>
              <a:t>Approaches to Ethics</a:t>
            </a:r>
            <a:endParaRPr lang="en-US" dirty="0"/>
          </a:p>
        </p:txBody>
      </p:sp>
      <p:sp>
        <p:nvSpPr>
          <p:cNvPr id="3" name="Content Placeholder 2">
            <a:extLst>
              <a:ext uri="{FF2B5EF4-FFF2-40B4-BE49-F238E27FC236}">
                <a16:creationId xmlns:a16="http://schemas.microsoft.com/office/drawing/2014/main" id="{45E46B2C-4D85-4FA4-BDFB-C01A333CCB47}"/>
              </a:ext>
            </a:extLst>
          </p:cNvPr>
          <p:cNvSpPr>
            <a:spLocks noGrp="1"/>
          </p:cNvSpPr>
          <p:nvPr>
            <p:ph idx="1"/>
          </p:nvPr>
        </p:nvSpPr>
        <p:spPr/>
        <p:txBody>
          <a:bodyPr/>
          <a:lstStyle/>
          <a:p>
            <a:pPr marL="0" indent="0">
              <a:buNone/>
            </a:pPr>
            <a:r>
              <a:rPr lang="en-CA" dirty="0"/>
              <a:t>Since the Enlightenment ethics has also been associated with reason</a:t>
            </a:r>
            <a:endParaRPr lang="en-US" dirty="0"/>
          </a:p>
        </p:txBody>
      </p:sp>
      <p:sp>
        <p:nvSpPr>
          <p:cNvPr id="5" name="TextBox 4">
            <a:extLst>
              <a:ext uri="{FF2B5EF4-FFF2-40B4-BE49-F238E27FC236}">
                <a16:creationId xmlns:a16="http://schemas.microsoft.com/office/drawing/2014/main" id="{6073AEEF-6D57-4D64-B21F-8B22C0C4DD89}"/>
              </a:ext>
            </a:extLst>
          </p:cNvPr>
          <p:cNvSpPr txBox="1"/>
          <p:nvPr/>
        </p:nvSpPr>
        <p:spPr>
          <a:xfrm>
            <a:off x="1026458" y="5988734"/>
            <a:ext cx="10515600" cy="646331"/>
          </a:xfrm>
          <a:prstGeom prst="rect">
            <a:avLst/>
          </a:prstGeom>
          <a:noFill/>
        </p:spPr>
        <p:txBody>
          <a:bodyPr wrap="square">
            <a:spAutoFit/>
          </a:bodyPr>
          <a:lstStyle/>
          <a:p>
            <a:r>
              <a:rPr lang="en-US" dirty="0"/>
              <a:t>History of Ethics from a very western perspective: </a:t>
            </a:r>
            <a:r>
              <a:rPr lang="en-US" dirty="0">
                <a:hlinkClick r:id="rId2"/>
              </a:rPr>
              <a:t>https://www.encyclopedia.com/humanities/encyclopedias-almanacs-transcripts-and-maps/ethics-history</a:t>
            </a:r>
            <a:r>
              <a:rPr lang="en-US" dirty="0"/>
              <a:t> </a:t>
            </a:r>
          </a:p>
        </p:txBody>
      </p:sp>
      <p:pic>
        <p:nvPicPr>
          <p:cNvPr id="6" name="Picture 5" descr="A picture containing text, book&#10;&#10;Description automatically generated">
            <a:extLst>
              <a:ext uri="{FF2B5EF4-FFF2-40B4-BE49-F238E27FC236}">
                <a16:creationId xmlns:a16="http://schemas.microsoft.com/office/drawing/2014/main" id="{944074FF-7BB7-4A3D-941A-C27D5E5B8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926" y="2408630"/>
            <a:ext cx="4593556" cy="3445167"/>
          </a:xfrm>
          <a:prstGeom prst="rect">
            <a:avLst/>
          </a:prstGeom>
        </p:spPr>
      </p:pic>
    </p:spTree>
    <p:extLst>
      <p:ext uri="{BB962C8B-B14F-4D97-AF65-F5344CB8AC3E}">
        <p14:creationId xmlns:p14="http://schemas.microsoft.com/office/powerpoint/2010/main" val="4155922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1191</Words>
  <Application>Microsoft Office PowerPoint</Application>
  <PresentationFormat>Widescreen</PresentationFormat>
  <Paragraphs>80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Approaches to Ethics </vt:lpstr>
      <vt:lpstr>Starting Points</vt:lpstr>
      <vt:lpstr>Starting Points</vt:lpstr>
      <vt:lpstr>Starting Points</vt:lpstr>
      <vt:lpstr>The Best of…</vt:lpstr>
      <vt:lpstr>Approaches to Ethics</vt:lpstr>
      <vt:lpstr>Approaches to Ethics</vt:lpstr>
      <vt:lpstr>Approaches to Ethics</vt:lpstr>
      <vt:lpstr>Approaches to Ethics</vt:lpstr>
      <vt:lpstr>Ethics of Belief</vt:lpstr>
      <vt:lpstr>Too Big a Word?</vt:lpstr>
      <vt:lpstr>Ethical…</vt:lpstr>
      <vt:lpstr>Ethical Outcomes</vt:lpstr>
      <vt:lpstr>Ethical process</vt:lpstr>
      <vt:lpstr>Ethical Values</vt:lpstr>
      <vt:lpstr>Ethical Requirements</vt:lpstr>
      <vt:lpstr>Five Approaches to Ethics</vt:lpstr>
      <vt:lpstr>Metaethics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Ethics </dc:title>
  <dc:creator>Stephen Downes</dc:creator>
  <cp:lastModifiedBy>Stephen Downes</cp:lastModifiedBy>
  <cp:revision>1</cp:revision>
  <dcterms:created xsi:type="dcterms:W3CDTF">2021-11-08T15:13:01Z</dcterms:created>
  <dcterms:modified xsi:type="dcterms:W3CDTF">2021-11-08T20:23:37Z</dcterms:modified>
</cp:coreProperties>
</file>