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74" r:id="rId9"/>
    <p:sldId id="262" r:id="rId10"/>
    <p:sldId id="264" r:id="rId11"/>
    <p:sldId id="265" r:id="rId12"/>
    <p:sldId id="275" r:id="rId13"/>
    <p:sldId id="266" r:id="rId14"/>
    <p:sldId id="267" r:id="rId15"/>
    <p:sldId id="268" r:id="rId16"/>
    <p:sldId id="269" r:id="rId17"/>
    <p:sldId id="273" r:id="rId18"/>
    <p:sldId id="270" r:id="rId19"/>
    <p:sldId id="271" r:id="rId20"/>
    <p:sldId id="272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0" autoAdjust="0"/>
    <p:restoredTop sz="94660"/>
  </p:normalViewPr>
  <p:slideViewPr>
    <p:cSldViewPr snapToGrid="0">
      <p:cViewPr>
        <p:scale>
          <a:sx n="60" d="100"/>
          <a:sy n="60" d="100"/>
        </p:scale>
        <p:origin x="576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5FAC10-F196-45AA-A111-EECE8A3B80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F7E8408-A6F8-4FA7-8299-2DC0F3B714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F71FA-9E11-434D-9B4E-7D3E40B3EA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C04A1-0B7E-4C6A-BEB5-0030DE6CA19E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E8E2CE-B4F1-4944-93A2-B99DEE6C0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4E85A7-7FD5-4E9D-9D6E-6F75917B9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D70D3-B3AE-4865-89D4-91DEEE38C6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0907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D6208-1CFD-4327-AC7A-D809AB671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166532-5B2A-4084-8251-1A8FAC9B98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537D07-171C-4632-885A-C0A3924688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C04A1-0B7E-4C6A-BEB5-0030DE6CA19E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F517ED-FD75-49D8-A94A-6375BB10D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01838-F20A-4F1A-A226-AF4960008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D70D3-B3AE-4865-89D4-91DEEE38C6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6495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040ACB-CACD-45D6-82BD-3C8A80AEC1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965BBA-7EE9-406B-9902-A997CDF027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43D2ED-5992-4AAF-93C7-B80C33F97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C04A1-0B7E-4C6A-BEB5-0030DE6CA19E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8E95B0-34AB-4067-B14E-579DB4E3E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DC0589-F922-443B-B51D-96143E83A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D70D3-B3AE-4865-89D4-91DEEE38C6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784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AD51F0-6172-4EF4-B948-6C9937015B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C1BCF6-11FA-4C36-8730-B3AD37A777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BDDD05-8488-4F29-8238-0CBD4FD213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1D61A6-C082-4E9F-AD1F-CF9DCAD66C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C04A1-0B7E-4C6A-BEB5-0030DE6CA19E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3C1569-6015-4217-BF3B-533F237931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DFC446-8ED7-45F5-9870-37567F8FB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D70D3-B3AE-4865-89D4-91DEEE38C6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367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C2F7EB-F09E-42BF-9FBF-ADBB3427C9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EE4E92-8342-417B-AEF6-06B1B0F5A8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1FC646-63EA-47F0-AB61-1919E73FD1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D17977C-C2D4-47AE-A879-5C8A8891B5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AE1A1B-DCA2-49B0-8000-0ADA90C9FDC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621280-3BD2-4BF9-8B5D-F606E095E0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C04A1-0B7E-4C6A-BEB5-0030DE6CA19E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EECF435-C3D4-4757-925D-89400E89E1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8150221-AE72-49A3-BB1E-8CDD35BB4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D70D3-B3AE-4865-89D4-91DEEE38C6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5545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3C42C2-4530-4C7D-B8EC-8458BB340C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5240C0-DD9D-44F8-8EE6-C28DA56BC8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C04A1-0B7E-4C6A-BEB5-0030DE6CA19E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235620-43D9-41F3-A5C6-00DAAD040B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AFCA1A-49CF-47AC-83DE-A098B15EF5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D70D3-B3AE-4865-89D4-91DEEE38C6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406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5C95DF4-5E2E-4A69-AB15-8820958761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C04A1-0B7E-4C6A-BEB5-0030DE6CA19E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13C8043-FCE9-474D-9876-E0391D9E4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48EFB1-C1B7-4D73-BC95-55B6A74C47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D70D3-B3AE-4865-89D4-91DEEE38C6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3886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C72039-38DB-417E-AAC8-96518120B6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11490F-2553-460F-9AB1-A43C20F2F9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6133A7-0128-4E56-9B2E-F03974D52D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1C571C-6B51-41EC-A01F-F47301D2C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C04A1-0B7E-4C6A-BEB5-0030DE6CA19E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2CA1A1-357C-426D-84FA-A452951B6E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A4861E-4AE8-44DC-BEB1-A9276B8E75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D70D3-B3AE-4865-89D4-91DEEE38C6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398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9B3139-0304-4432-B2A6-F66F27EB4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2696D24-BEA7-4D3A-B309-BEB5984107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559D34-EAC0-4BBE-8607-8CF4246242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E5DB48-87E9-496B-9EC2-407B165A9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C04A1-0B7E-4C6A-BEB5-0030DE6CA19E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EBAB00-E5A4-4438-91FB-23E8BD787F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52966B-0F4A-45AC-940A-36F2AC89D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D70D3-B3AE-4865-89D4-91DEEE38C6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367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D66DC7-9F96-4D4F-9DDE-E2BE30D5FE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22C054-4B89-4950-972A-E576A20751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DFEBAB-01CC-4539-A087-ACEB822FE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C04A1-0B7E-4C6A-BEB5-0030DE6CA19E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93E158-0CA1-4458-B83E-8DAB5B827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BDA906-6F1C-483D-8A2F-28FBA815F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D70D3-B3AE-4865-89D4-91DEEE38C6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622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8E3D957-72A8-4011-BF7E-6ED3B94EA1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B7E4D8-E41E-49F0-88AF-A285D09D8E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E1828A-55C5-494C-B4B4-7B56182BB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C04A1-0B7E-4C6A-BEB5-0030DE6CA19E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DF6AEF-54FB-4E42-BB6E-60B22674A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8C8635-3B04-47C2-87EE-9DB321A05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D70D3-B3AE-4865-89D4-91DEEE38C6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1118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79238D-B1F6-4C93-A8BE-1CEDFCAAD6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B838FC-A437-4BD0-AEA4-DF7647645A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D87F6-E7F6-4FD1-A62D-57B0D04B60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9C04A1-0B7E-4C6A-BEB5-0030DE6CA19E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9475ED-F111-437B-A2CA-A33E8B4097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9E5D9E-03F3-45FD-BF7E-5D0B255E80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CD70D3-B3AE-4865-89D4-91DEEE38C6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43069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hyperlink" Target="https://www.fraserinstitute.org/studies/assessing-the-duty-to-consult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brewminate.com/obligation-to-society-loyalty-to-community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garyachapman.wordpress.com/2018/11/16/why-arete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quod.lib.umich.edu/e/eebo/A65294.0001.001?view=toc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reddit.com/r/wholesomememes/comments/fr6o1b/it_is_the_duty_of_those_more_fortunate_and/" TargetMode="Externa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carleton.ca/studentaffairs/student-rights-and-responsibilities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eelcas.org/diversity-equity-and-inclusion/events-listing/event/2021/03/09/peel-cas-events/a-community%27s-duty-to-report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pridenews.ca/2020/01/24/family-success-duty-responsibility-member/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reablog.com/index.php/recap-duties-to-clients-and-customers/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hyperlink" Target="https://www.greenwaldllp.com/law-clips/employees-duty-loyalty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djDYObcKfKE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researchwhisperer.org/2020/08/18/alternative-funding/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eber.edu/ppm/Policies/9-6_FacultyResponsibilitiesColle.html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bohatala.com/types-of-stakeholders-and-their-roles%20/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n.wikipedia.org/wiki/Stakeholder_theory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rspective-collective.com/side-hustlers-perspective/stop-plagiarism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ulturalsurvival.org/publications/cultural-survival-quarterly/free-prior-and-informed-consent-protecting-indigenous" TargetMode="External"/><Relationship Id="rId2" Type="http://schemas.openxmlformats.org/officeDocument/2006/relationships/hyperlink" Target="https://www.fraserinstitute.org/studies/assessing-the-duty-to-consult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equityhealthj.biomedcentral.com/articles/10.1186/s12939-019-1094-z" TargetMode="Externa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sonline.com/about/corporate-social-responsibility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Background pattern&#10;&#10;Description automatically generated with medium confidence">
            <a:extLst>
              <a:ext uri="{FF2B5EF4-FFF2-40B4-BE49-F238E27FC236}">
                <a16:creationId xmlns:a16="http://schemas.microsoft.com/office/drawing/2014/main" id="{374918E4-C8C6-41D7-8732-A4082944FEC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111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B6FF97C-0239-4DCA-A6D3-0747ECE11D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CA" dirty="0">
                <a:solidFill>
                  <a:srgbClr val="FFFFFF"/>
                </a:solidFill>
              </a:rPr>
              <a:t>Obligations and Duties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9E93EE-6FB4-42DE-9F39-85C78FCBD2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>
            <a:normAutofit/>
          </a:bodyPr>
          <a:lstStyle/>
          <a:p>
            <a:r>
              <a:rPr lang="en-CA">
                <a:solidFill>
                  <a:srgbClr val="FFFFFF"/>
                </a:solidFill>
              </a:rPr>
              <a:t>Stephen Downes</a:t>
            </a:r>
          </a:p>
          <a:p>
            <a:r>
              <a:rPr lang="en-CA">
                <a:solidFill>
                  <a:srgbClr val="FFFFFF"/>
                </a:solidFill>
              </a:rPr>
              <a:t>November 5, 2021</a:t>
            </a:r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31969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C53E7-9A99-44BB-A218-6065FA227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Obligations and Duties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F48EFE-5277-42D9-BB81-22A8C592DC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743734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To whom do we owe obligations and duties?</a:t>
            </a:r>
          </a:p>
          <a:p>
            <a:pPr marL="0" indent="0">
              <a:buNone/>
            </a:pPr>
            <a:r>
              <a:rPr lang="en-US" dirty="0"/>
              <a:t>In this presentation we look briefly at the different entities to which different codes argue that we owe allegiance, loyalty, or some other sort of obligation or duty.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38275AD-1CAF-4862-B009-C2E404675737}"/>
              </a:ext>
            </a:extLst>
          </p:cNvPr>
          <p:cNvSpPr txBox="1"/>
          <p:nvPr/>
        </p:nvSpPr>
        <p:spPr>
          <a:xfrm>
            <a:off x="838200" y="6176963"/>
            <a:ext cx="87448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Title image: </a:t>
            </a:r>
            <a:r>
              <a:rPr lang="en-US" dirty="0">
                <a:hlinkClick r:id="rId2"/>
              </a:rPr>
              <a:t>https://www.fraserinstitute.org/studies/assessing-the-duty-to-consult</a:t>
            </a:r>
            <a:r>
              <a:rPr lang="en-US" dirty="0"/>
              <a:t> </a:t>
            </a:r>
          </a:p>
        </p:txBody>
      </p:sp>
      <p:pic>
        <p:nvPicPr>
          <p:cNvPr id="7" name="Picture 6" descr="A group of people in a room&#10;&#10;Description automatically generated with low confidence">
            <a:extLst>
              <a:ext uri="{FF2B5EF4-FFF2-40B4-BE49-F238E27FC236}">
                <a16:creationId xmlns:a16="http://schemas.microsoft.com/office/drawing/2014/main" id="{95B019F7-3B5A-4349-8D93-8A55F73FC6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6512" y="1825625"/>
            <a:ext cx="5936776" cy="386702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95A2162-E724-41EA-8C4F-3A9995007421}"/>
              </a:ext>
            </a:extLst>
          </p:cNvPr>
          <p:cNvSpPr txBox="1"/>
          <p:nvPr/>
        </p:nvSpPr>
        <p:spPr>
          <a:xfrm>
            <a:off x="838200" y="5827583"/>
            <a:ext cx="84149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4"/>
              </a:rPr>
              <a:t>https://brewminate.com/obligation-to-society-loyalty-to-community/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604225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5E23B7-65D8-4DC8-B369-9B96291FD6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Self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FC874C-AC77-4E6B-A1FA-BBA3D487BE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85145" y="1825625"/>
            <a:ext cx="7751929" cy="4351338"/>
          </a:xfrm>
        </p:spPr>
        <p:txBody>
          <a:bodyPr/>
          <a:lstStyle/>
          <a:p>
            <a:r>
              <a:rPr lang="en-US" dirty="0"/>
              <a:t>Most ethical codes abnegate serving or benefitting oneself, and where the self is concerned</a:t>
            </a:r>
          </a:p>
          <a:p>
            <a:r>
              <a:rPr lang="en-US" dirty="0"/>
              <a:t>And yet, many of the ethical principles described in the code could be construed as the cultivation of a better self</a:t>
            </a:r>
          </a:p>
          <a:p>
            <a:r>
              <a:rPr lang="en-US" dirty="0"/>
              <a:t>And some principles might be thought of as promoting some desirable attributes of self</a:t>
            </a:r>
          </a:p>
          <a:p>
            <a:r>
              <a:rPr lang="en-US" dirty="0"/>
              <a:t>Processes include self-care, self-denial, self-respect</a:t>
            </a:r>
          </a:p>
        </p:txBody>
      </p:sp>
      <p:pic>
        <p:nvPicPr>
          <p:cNvPr id="5" name="Picture 4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DF95462D-D06C-4F47-9928-486635E570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68" y="1872783"/>
            <a:ext cx="3165662" cy="316566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6F5708B-7B44-41D0-9E8B-18B07DC539A4}"/>
              </a:ext>
            </a:extLst>
          </p:cNvPr>
          <p:cNvSpPr txBox="1"/>
          <p:nvPr/>
        </p:nvSpPr>
        <p:spPr>
          <a:xfrm>
            <a:off x="586068" y="5989726"/>
            <a:ext cx="69747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https://garyachapman.wordpress.com/2018/11/16/why-arete/</a:t>
            </a:r>
            <a:r>
              <a:rPr lang="en-US" dirty="0"/>
              <a:t>  </a:t>
            </a:r>
          </a:p>
          <a:p>
            <a:r>
              <a:rPr lang="en-US" dirty="0">
                <a:hlinkClick r:id="rId4"/>
              </a:rPr>
              <a:t>https://quod.lib.umich.edu/e/eebo/A65294.0001.001?view=toc</a:t>
            </a:r>
            <a:r>
              <a:rPr lang="en-US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41295937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535FAAF-0B39-4CF1-8D49-0C4254E8AC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1055" y="1616077"/>
            <a:ext cx="6491327" cy="520195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9A1C2A3-E3C9-4A0B-816E-EA0783FE3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Less Fortunate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4D1845-C70B-4EDE-AB9B-4AEC19C19B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900081" cy="4351338"/>
          </a:xfrm>
        </p:spPr>
        <p:txBody>
          <a:bodyPr/>
          <a:lstStyle/>
          <a:p>
            <a:r>
              <a:rPr lang="en-US" dirty="0"/>
              <a:t>Not very frequently referenced in codes of ethics, but:</a:t>
            </a:r>
          </a:p>
          <a:p>
            <a:pPr lvl="1"/>
            <a:r>
              <a:rPr lang="en-US" dirty="0"/>
              <a:t>Hammurabi’s Code is the edict, “the strong may not oppress the weak" (Gilman, 2005:4n3). </a:t>
            </a:r>
          </a:p>
          <a:p>
            <a:pPr lvl="1"/>
            <a:r>
              <a:rPr lang="en-US" dirty="0"/>
              <a:t>Peter Singer’s (2009) </a:t>
            </a:r>
            <a:r>
              <a:rPr lang="en-US" i="1" dirty="0"/>
              <a:t>The Life You Can Save</a:t>
            </a:r>
          </a:p>
          <a:p>
            <a:r>
              <a:rPr lang="en-US" dirty="0"/>
              <a:t>The resistance to considering such matters is telling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1DC87C7-0CB6-4F19-8737-86F9BD6B67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809" y="5902580"/>
            <a:ext cx="5031635" cy="90177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F4C92AE-398F-442B-ACC4-E29F97D0A9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8819" y="6289293"/>
            <a:ext cx="1371791" cy="16194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C433276F-E1C6-43A0-B0C6-91116BED28F7}"/>
              </a:ext>
            </a:extLst>
          </p:cNvPr>
          <p:cNvSpPr txBox="1"/>
          <p:nvPr/>
        </p:nvSpPr>
        <p:spPr>
          <a:xfrm>
            <a:off x="862809" y="4759387"/>
            <a:ext cx="56021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5"/>
              </a:rPr>
              <a:t>https://www.reddit.com/r/wholesomememes/comments/fr6o1b/it_is_the_duty_of_those_more_fortunate_and/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121825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19CA5A-061A-4ACD-AB2B-19E596D6D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Students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A93A02-AEE7-4E88-9020-2BF450E95D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886736"/>
          </a:xfrm>
        </p:spPr>
        <p:txBody>
          <a:bodyPr/>
          <a:lstStyle/>
          <a:p>
            <a:r>
              <a:rPr lang="en-US" dirty="0"/>
              <a:t>Codes for teachers or academics often specify obligations or duties to students, though in different ways:</a:t>
            </a:r>
          </a:p>
        </p:txBody>
      </p:sp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65A4E5B1-D63C-4C7E-B562-2C81FF9DA9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7642" y="2622148"/>
            <a:ext cx="6529137" cy="378823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B2E5D57-25BB-429F-8F0E-812CF279A174}"/>
              </a:ext>
            </a:extLst>
          </p:cNvPr>
          <p:cNvSpPr txBox="1"/>
          <p:nvPr/>
        </p:nvSpPr>
        <p:spPr>
          <a:xfrm>
            <a:off x="838200" y="2768779"/>
            <a:ext cx="4026568" cy="37240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Le code Soleil assigns a three-fold responsibility to teachers: to train the individual, the worker, and the citizen.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The National Education Association code urges teachers to “strive to help each student realize his or her potential as a worthy and effective member of society” (NEA, 1975)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Student rights are often depicted as conditional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945626A-80AE-4A40-B922-D36DA454916D}"/>
              </a:ext>
            </a:extLst>
          </p:cNvPr>
          <p:cNvSpPr txBox="1"/>
          <p:nvPr/>
        </p:nvSpPr>
        <p:spPr>
          <a:xfrm>
            <a:off x="5037221" y="6387884"/>
            <a:ext cx="79729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https://carleton.ca/studentaffairs/student-rights-and-responsibilities/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68623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oup of children smiling&#10;&#10;Description automatically generated with medium confidence">
            <a:extLst>
              <a:ext uri="{FF2B5EF4-FFF2-40B4-BE49-F238E27FC236}">
                <a16:creationId xmlns:a16="http://schemas.microsoft.com/office/drawing/2014/main" id="{0A15B621-524C-4F85-9083-400D28A855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621" y="3684517"/>
            <a:ext cx="6721642" cy="308909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3079FA3-B292-405F-9069-28B5F9466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Children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FEF840-0CFE-4737-B995-42AD30588C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FTC: widespread “collection of personal information from even very young children without any parental involvement or awareness”</a:t>
            </a:r>
          </a:p>
          <a:p>
            <a:r>
              <a:rPr lang="en-US" dirty="0"/>
              <a:t>IEEE: provisions on safety and security, confidentiality, and whistle-blowing, noting specifically that “Adults have a responsibility to ensure that this unequal balance of power is not used for their personal advantage” (IEEE, 2017).</a:t>
            </a:r>
          </a:p>
          <a:p>
            <a:r>
              <a:rPr lang="en-US" dirty="0"/>
              <a:t>Duty to report</a:t>
            </a:r>
            <a:br>
              <a:rPr lang="en-US" dirty="0"/>
            </a:br>
            <a:endParaRPr lang="en-US" dirty="0"/>
          </a:p>
          <a:p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977847B-9810-44C3-9714-A5CDCB432325}"/>
              </a:ext>
            </a:extLst>
          </p:cNvPr>
          <p:cNvSpPr txBox="1"/>
          <p:nvPr/>
        </p:nvSpPr>
        <p:spPr>
          <a:xfrm>
            <a:off x="1042738" y="4997960"/>
            <a:ext cx="301591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https://peelcas.org/diversity-equity-and-inclusion/events-listing/event/2021/03/09/peel-cas-events/a-community%27s-duty-to-report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068238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82D87-D110-45D0-A6BC-72BA756597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Parent or Guardian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D38E61-620B-4BD3-BFDD-96025BDF82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Parents stand in two roles in codes of ethics.</a:t>
            </a:r>
          </a:p>
          <a:p>
            <a:r>
              <a:rPr lang="en-US" dirty="0"/>
              <a:t>to act as a proxy for children with respect to matters of consent (Kay et al. 2012). </a:t>
            </a:r>
          </a:p>
          <a:p>
            <a:r>
              <a:rPr lang="en-US" dirty="0"/>
              <a:t>as special interests that need to be protected</a:t>
            </a:r>
          </a:p>
          <a:p>
            <a:pPr lvl="1"/>
            <a:r>
              <a:rPr lang="en-US" dirty="0"/>
              <a:t>for example, an Indian code of ethics advises teachers to “refrain from doing any thing which may undermine students’ confidence in their parents or guardians” </a:t>
            </a:r>
          </a:p>
          <a:p>
            <a:r>
              <a:rPr lang="en-US" dirty="0"/>
              <a:t>Duties to one’s own parents not mentioned in codes of ethics cited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8960A10-4BBB-4317-B3B6-0593B29A59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5355068"/>
            <a:ext cx="3817670" cy="130112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3DB927D-712A-496F-A64E-5D28695FF3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6173" y="5355067"/>
            <a:ext cx="3615829" cy="1301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693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7A0D1-5DFC-48AD-908C-40242A06ED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Family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761B2A-42C1-484B-A9F0-DEE7B580C4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40379" y="1825625"/>
            <a:ext cx="5113420" cy="4351338"/>
          </a:xfrm>
        </p:spPr>
        <p:txBody>
          <a:bodyPr/>
          <a:lstStyle/>
          <a:p>
            <a:r>
              <a:rPr lang="en-CA" dirty="0"/>
              <a:t>None of the ethical codes cited reference a duty to family (either one’s own or to families in general) </a:t>
            </a:r>
          </a:p>
          <a:p>
            <a:r>
              <a:rPr lang="en-CA" dirty="0"/>
              <a:t>Yet there is a sense that there </a:t>
            </a:r>
            <a:r>
              <a:rPr lang="en-CA" i="1" dirty="0"/>
              <a:t>is</a:t>
            </a:r>
            <a:r>
              <a:rPr lang="en-CA" dirty="0"/>
              <a:t> an ethical value along the lines of ‘family first’</a:t>
            </a:r>
            <a:endParaRPr lang="en-US" dirty="0"/>
          </a:p>
        </p:txBody>
      </p:sp>
      <p:pic>
        <p:nvPicPr>
          <p:cNvPr id="5" name="Picture 4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0EE9A9DF-A462-42EC-AFAF-3F54D2DB17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974" y="1825625"/>
            <a:ext cx="5344026" cy="356268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93630DC-5288-4DD4-9314-BAE2D13D89E3}"/>
              </a:ext>
            </a:extLst>
          </p:cNvPr>
          <p:cNvSpPr txBox="1"/>
          <p:nvPr/>
        </p:nvSpPr>
        <p:spPr>
          <a:xfrm>
            <a:off x="751974" y="5992297"/>
            <a:ext cx="776437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http://pridenews.ca/2020/01/24/family-success-duty-responsibility-member/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424064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B5B9EC-04E8-48A5-85DA-76295CAF1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Client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94B411-9DA2-42FE-95D6-0DC651DDDC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8530389" cy="4351338"/>
          </a:xfrm>
        </p:spPr>
        <p:txBody>
          <a:bodyPr/>
          <a:lstStyle/>
          <a:p>
            <a:r>
              <a:rPr lang="en-US" dirty="0"/>
              <a:t>In many ethical codes the first and often only duty is to the client</a:t>
            </a:r>
          </a:p>
          <a:p>
            <a:pPr lvl="1"/>
            <a:r>
              <a:rPr lang="en-US" dirty="0"/>
              <a:t>“special obligations between one party, often with power or the ability to exercise discretion that impacts on the other party, who may be vulnerable” (Wagner </a:t>
            </a:r>
            <a:r>
              <a:rPr lang="en-US" dirty="0" err="1"/>
              <a:t>Sidlofsky</a:t>
            </a:r>
            <a:r>
              <a:rPr lang="en-US" dirty="0"/>
              <a:t>, 2020).</a:t>
            </a:r>
          </a:p>
          <a:p>
            <a:r>
              <a:rPr lang="en-US" dirty="0"/>
              <a:t>In health care the needs of the client are often paramount. </a:t>
            </a:r>
          </a:p>
          <a:p>
            <a:r>
              <a:rPr lang="en-US" dirty="0"/>
              <a:t>There is ambiguity in the concept of client</a:t>
            </a:r>
          </a:p>
          <a:p>
            <a:pPr lvl="1"/>
            <a:r>
              <a:rPr lang="en-US" dirty="0"/>
              <a:t>E.g. is the duty to the client because the client is the one paying the bills?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51F52D-D273-457C-9F13-2FF27D9327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6161" y="713996"/>
            <a:ext cx="2867425" cy="543000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0C74FD8-7EE0-4F5C-8982-A89613A3A4E2}"/>
              </a:ext>
            </a:extLst>
          </p:cNvPr>
          <p:cNvSpPr/>
          <p:nvPr/>
        </p:nvSpPr>
        <p:spPr>
          <a:xfrm>
            <a:off x="8133347" y="513347"/>
            <a:ext cx="1828800" cy="10266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27F29A-6254-43D5-82D1-DE9F2932B1A5}"/>
              </a:ext>
            </a:extLst>
          </p:cNvPr>
          <p:cNvSpPr txBox="1"/>
          <p:nvPr/>
        </p:nvSpPr>
        <p:spPr>
          <a:xfrm>
            <a:off x="838199" y="5988734"/>
            <a:ext cx="834796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https://www.oreablog.com/index.php/recap-duties-to-clients-and-customers/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451231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sitting, mammal, rodent, white&#10;&#10;Description automatically generated">
            <a:extLst>
              <a:ext uri="{FF2B5EF4-FFF2-40B4-BE49-F238E27FC236}">
                <a16:creationId xmlns:a16="http://schemas.microsoft.com/office/drawing/2014/main" id="{7E2B3575-7323-4C8E-830F-59CBF23DCF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4241926"/>
            <a:ext cx="5054600" cy="28448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71AAE11-1D98-49C9-AEBB-2B093D15F3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Research Subject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D90377-DA71-431C-8337-ED8BC9BF62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Research ethics codes commonly describe a duty of the researcher to the research subject</a:t>
            </a:r>
          </a:p>
          <a:p>
            <a:r>
              <a:rPr lang="en-US" dirty="0"/>
              <a:t>In the field of data research and analytics this principle is often retained. Also in marketing, journalism. </a:t>
            </a:r>
          </a:p>
          <a:p>
            <a:r>
              <a:rPr lang="en-US" dirty="0"/>
              <a:t>The Open University code asserts that “students should be engaged as active agents in the implementation of learning analytics (OU, 2014:4.3.2).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13239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270BAE-165E-47F9-969D-38DCB543A8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Employer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D1663C-48EB-4BD8-AC7F-BB120BC57C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9494" y="1825625"/>
            <a:ext cx="6974305" cy="4351338"/>
          </a:xfrm>
        </p:spPr>
        <p:txBody>
          <a:bodyPr/>
          <a:lstStyle/>
          <a:p>
            <a:r>
              <a:rPr lang="en-US" dirty="0"/>
              <a:t>Public service employees are not surprisingly obligated to their employer. </a:t>
            </a:r>
          </a:p>
          <a:p>
            <a:r>
              <a:rPr lang="en-US" dirty="0"/>
              <a:t>The same sometimes holds true in the case of ethical codes for teachers.</a:t>
            </a:r>
          </a:p>
          <a:p>
            <a:r>
              <a:rPr lang="en-US" dirty="0"/>
              <a:t>The same may apply for employees in the private sector, especially in IT, journalism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27C45B7-1610-4014-9D22-31B059D02627}"/>
              </a:ext>
            </a:extLst>
          </p:cNvPr>
          <p:cNvSpPr txBox="1"/>
          <p:nvPr/>
        </p:nvSpPr>
        <p:spPr>
          <a:xfrm>
            <a:off x="838200" y="5992297"/>
            <a:ext cx="78445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2"/>
              </a:rPr>
              <a:t>https://www.greenwaldllp.com/law-clips/employees-duty-loyalty/</a:t>
            </a:r>
            <a:r>
              <a:rPr lang="en-US" dirty="0"/>
              <a:t> </a:t>
            </a:r>
          </a:p>
        </p:txBody>
      </p:sp>
      <p:pic>
        <p:nvPicPr>
          <p:cNvPr id="7" name="Picture 6" descr="A person in a suit with the hands on the face&#10;&#10;Description automatically generated with low confidence">
            <a:extLst>
              <a:ext uri="{FF2B5EF4-FFF2-40B4-BE49-F238E27FC236}">
                <a16:creationId xmlns:a16="http://schemas.microsoft.com/office/drawing/2014/main" id="{24C95FE7-622A-49C5-8F58-189FB6C331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140" y="1899903"/>
            <a:ext cx="3185951" cy="2431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0438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270BAE-165E-47F9-969D-38DCB543A8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Employee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D1663C-48EB-4BD8-AC7F-BB120BC57C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No corresponding duty to employee appears in the ethical codes</a:t>
            </a:r>
          </a:p>
          <a:p>
            <a:r>
              <a:rPr lang="en-US" dirty="0"/>
              <a:t>Duties to employees are specified in labour codes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1556A60-9CAF-4A35-BA07-2A9829045E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8252" y="2859301"/>
            <a:ext cx="6433833" cy="345259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F8D8013-B4EF-4FB5-914C-0B5B9DF92295}"/>
              </a:ext>
            </a:extLst>
          </p:cNvPr>
          <p:cNvSpPr/>
          <p:nvPr/>
        </p:nvSpPr>
        <p:spPr>
          <a:xfrm>
            <a:off x="4138863" y="4892842"/>
            <a:ext cx="1411705" cy="14190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98AE8AB-0961-4139-9505-103610C72272}"/>
              </a:ext>
            </a:extLst>
          </p:cNvPr>
          <p:cNvSpPr txBox="1"/>
          <p:nvPr/>
        </p:nvSpPr>
        <p:spPr>
          <a:xfrm>
            <a:off x="838200" y="5109228"/>
            <a:ext cx="490487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It is the employer’s duty to manage all risk in the workplace </a:t>
            </a:r>
          </a:p>
          <a:p>
            <a:r>
              <a:rPr lang="en-US" dirty="0">
                <a:hlinkClick r:id="rId3"/>
              </a:rPr>
              <a:t>https://www.youtube.com/watch?v=djDYObcKfKE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862502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86C0D-F2BD-458E-A8D8-B07BB30EF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Funder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C4A59C-518B-4FF6-BFC0-7D73F755D5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Even funders may make a claim on the duties of the researcher (</a:t>
            </a:r>
            <a:r>
              <a:rPr lang="en-US" dirty="0" err="1"/>
              <a:t>Dingwell</a:t>
            </a:r>
            <a:r>
              <a:rPr lang="en-US" dirty="0"/>
              <a:t>, et.al., 2017).</a:t>
            </a:r>
          </a:p>
          <a:p>
            <a:endParaRPr lang="en-US" dirty="0"/>
          </a:p>
        </p:txBody>
      </p:sp>
      <p:pic>
        <p:nvPicPr>
          <p:cNvPr id="5" name="Picture 4" descr="A picture containing timeline&#10;&#10;Description automatically generated">
            <a:extLst>
              <a:ext uri="{FF2B5EF4-FFF2-40B4-BE49-F238E27FC236}">
                <a16:creationId xmlns:a16="http://schemas.microsoft.com/office/drawing/2014/main" id="{B500AB7A-D750-46B8-9EFC-CC4E396A8F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031" y="2982179"/>
            <a:ext cx="6849979" cy="303920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C6E87B7-221F-4D45-B5EE-9B05DFEC769B}"/>
              </a:ext>
            </a:extLst>
          </p:cNvPr>
          <p:cNvSpPr txBox="1"/>
          <p:nvPr/>
        </p:nvSpPr>
        <p:spPr>
          <a:xfrm>
            <a:off x="1026694" y="6176963"/>
            <a:ext cx="798896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https://researchwhisperer.org/2020/08/18/alternative-funding/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261136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52220A-70AE-4424-B729-5A918B5DCB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Colleagues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0EC178-74E8-451E-B2F1-20759B3658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471737" cy="4351338"/>
          </a:xfrm>
        </p:spPr>
        <p:txBody>
          <a:bodyPr>
            <a:normAutofit/>
          </a:bodyPr>
          <a:lstStyle/>
          <a:p>
            <a:r>
              <a:rPr lang="en-US" dirty="0"/>
              <a:t>The same may apply for employees in the private sector.</a:t>
            </a:r>
          </a:p>
          <a:p>
            <a:r>
              <a:rPr lang="en-US" dirty="0"/>
              <a:t> “If the majority of members of a profession follow the standards, the profession will have a good reputation and members will generally benefit.” (Weil, 2008).</a:t>
            </a:r>
          </a:p>
          <a:p>
            <a:endParaRPr lang="en-US" dirty="0"/>
          </a:p>
        </p:txBody>
      </p:sp>
      <p:pic>
        <p:nvPicPr>
          <p:cNvPr id="5" name="Picture 4" descr="A group of people sitting at a table&#10;&#10;Description automatically generated with low confidence">
            <a:extLst>
              <a:ext uri="{FF2B5EF4-FFF2-40B4-BE49-F238E27FC236}">
                <a16:creationId xmlns:a16="http://schemas.microsoft.com/office/drawing/2014/main" id="{030E4EEB-58F5-4993-AA80-46967BB7D8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9217" y="1825624"/>
            <a:ext cx="6505412" cy="370890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143B5C0-7985-4532-AD43-984692EBA69A}"/>
              </a:ext>
            </a:extLst>
          </p:cNvPr>
          <p:cNvSpPr txBox="1"/>
          <p:nvPr/>
        </p:nvSpPr>
        <p:spPr>
          <a:xfrm>
            <a:off x="838200" y="6176963"/>
            <a:ext cx="112294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E.g. </a:t>
            </a:r>
            <a:r>
              <a:rPr lang="en-US" dirty="0">
                <a:hlinkClick r:id="rId3"/>
              </a:rPr>
              <a:t>https://www.weber.edu/ppm/Policies/9-6_FacultyResponsibilitiesColle.html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114161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E81708-3CC2-4129-8ACC-1DB2AFF98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Stakeholders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5CDC47-AB34-40AC-A2C4-040213A9BA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08884" y="1825625"/>
            <a:ext cx="6444916" cy="4351338"/>
          </a:xfrm>
        </p:spPr>
        <p:txBody>
          <a:bodyPr/>
          <a:lstStyle/>
          <a:p>
            <a:r>
              <a:rPr lang="en-US" dirty="0"/>
              <a:t>The term ‘stakeholders’ is sometimes used without elaboration to indicate the presence of a general duty or obligation</a:t>
            </a:r>
          </a:p>
          <a:p>
            <a:r>
              <a:rPr lang="en-US" dirty="0"/>
              <a:t>‘Stakeholder’ expands on the concept of ‘stockholder’ and is intended to represent a wider body of interests to which a company’s management ought to be obligated (SRI, 1963). </a:t>
            </a:r>
          </a:p>
        </p:txBody>
      </p:sp>
      <p:pic>
        <p:nvPicPr>
          <p:cNvPr id="5" name="Picture 4" descr="Chart, bubble chart&#10;&#10;Description automatically generated">
            <a:extLst>
              <a:ext uri="{FF2B5EF4-FFF2-40B4-BE49-F238E27FC236}">
                <a16:creationId xmlns:a16="http://schemas.microsoft.com/office/drawing/2014/main" id="{923DCC2F-EECA-4794-9D97-37E12A49E4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25625"/>
            <a:ext cx="4569999" cy="435133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6C54FD4-4310-4D4B-8958-83262C9C3EE3}"/>
              </a:ext>
            </a:extLst>
          </p:cNvPr>
          <p:cNvSpPr txBox="1"/>
          <p:nvPr/>
        </p:nvSpPr>
        <p:spPr>
          <a:xfrm>
            <a:off x="128337" y="6311900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https://bohatala.com/types-of-stakeholders-and-their-roles /</a:t>
            </a:r>
            <a:r>
              <a:rPr lang="en-US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25ED3F5-C6D9-40CE-B623-4A7F5A25C402}"/>
              </a:ext>
            </a:extLst>
          </p:cNvPr>
          <p:cNvSpPr txBox="1"/>
          <p:nvPr/>
        </p:nvSpPr>
        <p:spPr>
          <a:xfrm>
            <a:off x="4924926" y="5205481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4"/>
              </a:rPr>
              <a:t>https://en.wikipedia.org/wiki/Stakeholder_theory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319873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D54752-8489-4CE2-B808-6C22A5089A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Publishers and Content Producers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36F40A-88EA-4D6A-BAD6-E5BE17298D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316579" cy="4351338"/>
          </a:xfrm>
        </p:spPr>
        <p:txBody>
          <a:bodyPr/>
          <a:lstStyle/>
          <a:p>
            <a:r>
              <a:rPr lang="en-US" dirty="0"/>
              <a:t>Librarians are subject to special obligations to publishers, according to some codes.</a:t>
            </a:r>
          </a:p>
          <a:p>
            <a:r>
              <a:rPr lang="en-US" dirty="0"/>
              <a:t>This responsibility is extended in other fields as a prohibition against plagiarism (EUI, 2019; BACB, 2014; SPJ, 2014; NUJ, 2011; NYT, 2017; etc.) and taking credit for the work of others (AITP, 2017; IEEE, 2020; BACB, 2014; etc.).</a:t>
            </a:r>
          </a:p>
          <a:p>
            <a:endParaRPr lang="en-US" dirty="0"/>
          </a:p>
        </p:txBody>
      </p:sp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5100FB94-34E9-48D1-B4FB-129C1A06D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4779" y="1732380"/>
            <a:ext cx="4760495" cy="476049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1F30F6D-8930-4F66-81EB-6338C8156BAD}"/>
              </a:ext>
            </a:extLst>
          </p:cNvPr>
          <p:cNvSpPr txBox="1"/>
          <p:nvPr/>
        </p:nvSpPr>
        <p:spPr>
          <a:xfrm>
            <a:off x="948489" y="5853797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https://www.perspective-collective.com/side-hustlers-perspective/stop-plagiarism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306507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E14340-55C1-41E7-BF54-DEA38CD1EB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Specific Cultural Groups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061843-6292-4799-827D-006E2BD752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This appears nowhere in any of the codes of ethics</a:t>
            </a:r>
          </a:p>
          <a:p>
            <a:r>
              <a:rPr lang="en-CA" dirty="0"/>
              <a:t>However, it can be identified in specific contexts</a:t>
            </a:r>
          </a:p>
          <a:p>
            <a:pPr lvl="1"/>
            <a:r>
              <a:rPr lang="en-CA" dirty="0"/>
              <a:t>E.g. The duty to consult with indigenous peoples 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A748914-15E2-431E-99E2-3C4A7BF1801A}"/>
              </a:ext>
            </a:extLst>
          </p:cNvPr>
          <p:cNvSpPr txBox="1"/>
          <p:nvPr/>
        </p:nvSpPr>
        <p:spPr>
          <a:xfrm>
            <a:off x="838200" y="6308209"/>
            <a:ext cx="71207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2"/>
              </a:rPr>
              <a:t>https://www.fraserinstitute.org/studies/assessing-the-duty-to-consult</a:t>
            </a:r>
            <a:r>
              <a:rPr lang="en-US" dirty="0"/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4D1AF6A-855A-4DB8-8407-8C2968F587BC}"/>
              </a:ext>
            </a:extLst>
          </p:cNvPr>
          <p:cNvSpPr txBox="1"/>
          <p:nvPr/>
        </p:nvSpPr>
        <p:spPr>
          <a:xfrm>
            <a:off x="838200" y="5596255"/>
            <a:ext cx="970146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https://www.culturalsurvival.org/publications/cultural-survival-quarterly/free-prior-and-informed-consent-protecting-indigenous</a:t>
            </a:r>
            <a:r>
              <a:rPr lang="en-US" dirty="0"/>
              <a:t> </a:t>
            </a:r>
          </a:p>
        </p:txBody>
      </p:sp>
      <p:pic>
        <p:nvPicPr>
          <p:cNvPr id="9" name="Picture 8" descr="Diagram, shape, polygon&#10;&#10;Description automatically generated">
            <a:extLst>
              <a:ext uri="{FF2B5EF4-FFF2-40B4-BE49-F238E27FC236}">
                <a16:creationId xmlns:a16="http://schemas.microsoft.com/office/drawing/2014/main" id="{04D7ACAD-7927-4159-B70F-2D033D0006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5940" y="3260432"/>
            <a:ext cx="3759618" cy="220088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A960F44-7091-4998-9E3A-5F73AB0CFB2C}"/>
              </a:ext>
            </a:extLst>
          </p:cNvPr>
          <p:cNvSpPr txBox="1"/>
          <p:nvPr/>
        </p:nvSpPr>
        <p:spPr>
          <a:xfrm>
            <a:off x="5358063" y="4801268"/>
            <a:ext cx="447574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5"/>
              </a:rPr>
              <a:t>https://equityhealthj.biomedcentral.com/articles/10.1186/s12939-019-1094-z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826863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3ABF9A-3448-4C2C-8B36-528D8D5F79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Society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0F005E-CAD8-48D6-9A8D-CBBBD65E11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References to a responsibility to society are scarce, but they do exist. </a:t>
            </a:r>
          </a:p>
          <a:p>
            <a:pPr lvl="1"/>
            <a:r>
              <a:rPr lang="en-US" dirty="0"/>
              <a:t>BERA (2018) argues for a responsibility to serve the public interest</a:t>
            </a:r>
          </a:p>
          <a:p>
            <a:pPr lvl="1"/>
            <a:r>
              <a:rPr lang="en-US" dirty="0"/>
              <a:t>The ‘Nolan principles’, (CSPL, 1995) state “Holders of public office are accountable to the public</a:t>
            </a:r>
          </a:p>
          <a:p>
            <a:pPr lvl="1"/>
            <a:r>
              <a:rPr lang="en-US" dirty="0"/>
              <a:t>the last two of the Computer Ethics Institute’ Ten Commandments’ recommend computer professionals “think about the social consequences” and to “ensure consideration and respect for other humans”  (CEI, 1992).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1717705-8B29-462A-B0D8-07E0E63396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6295" y="4658932"/>
            <a:ext cx="5775158" cy="18339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0071141-0CBB-4561-84A5-DEAE0B9FBEEE}"/>
              </a:ext>
            </a:extLst>
          </p:cNvPr>
          <p:cNvSpPr txBox="1"/>
          <p:nvPr/>
        </p:nvSpPr>
        <p:spPr>
          <a:xfrm>
            <a:off x="1491916" y="6114854"/>
            <a:ext cx="62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CSR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873AC93-AA19-4EA3-81C7-47EA22903B28}"/>
              </a:ext>
            </a:extLst>
          </p:cNvPr>
          <p:cNvSpPr txBox="1"/>
          <p:nvPr/>
        </p:nvSpPr>
        <p:spPr>
          <a:xfrm>
            <a:off x="7908757" y="4658932"/>
            <a:ext cx="324050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https://www.gesonline.com/about/corporate-social-responsibility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667380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BC44A1-6FDD-457D-A67B-36AB15A9F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God, Law, King and Country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6E5028-7063-48C8-B599-4E28D9265A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There is not an ethical duty to obey an unethical law, but…</a:t>
            </a:r>
          </a:p>
          <a:p>
            <a:r>
              <a:rPr lang="en-US" dirty="0"/>
              <a:t>Some codes nonetheless include respect for the law</a:t>
            </a:r>
          </a:p>
          <a:p>
            <a:r>
              <a:rPr lang="en-US" dirty="0"/>
              <a:t>IATP used to say “I shall uphold my nation and shall honor the chosen way of life of my fellow citizens”</a:t>
            </a:r>
          </a:p>
          <a:p>
            <a:pPr lvl="1"/>
            <a:r>
              <a:rPr lang="en-US" dirty="0"/>
              <a:t>cited (in EDUCAUSE Review) as recently as 2017 (Woo, 2017).</a:t>
            </a:r>
          </a:p>
          <a:p>
            <a:pPr lvl="1"/>
            <a:endParaRPr lang="en-US" dirty="0"/>
          </a:p>
        </p:txBody>
      </p:sp>
      <p:pic>
        <p:nvPicPr>
          <p:cNvPr id="5" name="Picture 4" descr="A group of children in uniform&#10;&#10;Description automatically generated with low confidence">
            <a:extLst>
              <a:ext uri="{FF2B5EF4-FFF2-40B4-BE49-F238E27FC236}">
                <a16:creationId xmlns:a16="http://schemas.microsoft.com/office/drawing/2014/main" id="{4ED749EA-4FBE-4E28-B5A4-5218C40C18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439670"/>
            <a:ext cx="6237586" cy="2053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9078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D8BC85B-8FE6-488F-A041-E500071BBD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70947"/>
            <a:ext cx="12192000" cy="272515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661ACF8-0D1E-4402-ACA9-24AA162AD7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Environment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D37AA0-A645-4CEB-994A-DEA9BF38DC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The environment is rarely mentioned in ethical codes</a:t>
            </a:r>
          </a:p>
          <a:p>
            <a:pPr lvl="1"/>
            <a:r>
              <a:rPr lang="en-US" dirty="0"/>
              <a:t>obligations to “society, its members, and the environment surrounding them” (ACM, 2018) </a:t>
            </a:r>
          </a:p>
          <a:p>
            <a:pPr lvl="1"/>
            <a:r>
              <a:rPr lang="en-US" dirty="0"/>
              <a:t>“societal and environmental wellbeing -  including sustainability and environmental friendliness, social impact, society and democracy” (AI HLEG, 2019).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59115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</TotalTime>
  <Words>1371</Words>
  <Application>Microsoft Office PowerPoint</Application>
  <PresentationFormat>Widescreen</PresentationFormat>
  <Paragraphs>102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Obligations and Duties</vt:lpstr>
      <vt:lpstr>Obligations and Duties</vt:lpstr>
      <vt:lpstr>Self</vt:lpstr>
      <vt:lpstr>Less Fortunate</vt:lpstr>
      <vt:lpstr>Students</vt:lpstr>
      <vt:lpstr>Children</vt:lpstr>
      <vt:lpstr>Parent or Guardian</vt:lpstr>
      <vt:lpstr>Family</vt:lpstr>
      <vt:lpstr>Client</vt:lpstr>
      <vt:lpstr>Research Subject</vt:lpstr>
      <vt:lpstr>Employer</vt:lpstr>
      <vt:lpstr>Employee</vt:lpstr>
      <vt:lpstr>Funder</vt:lpstr>
      <vt:lpstr>Colleagues</vt:lpstr>
      <vt:lpstr>Stakeholders</vt:lpstr>
      <vt:lpstr>Publishers and Content Producers</vt:lpstr>
      <vt:lpstr>Specific Cultural Groups</vt:lpstr>
      <vt:lpstr>Society</vt:lpstr>
      <vt:lpstr>God, Law, King and Country</vt:lpstr>
      <vt:lpstr>Environment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Obligations and Duties</dc:title>
  <dc:creator>Stephen Downes</dc:creator>
  <cp:lastModifiedBy>Stephen Downes</cp:lastModifiedBy>
  <cp:revision>2</cp:revision>
  <dcterms:created xsi:type="dcterms:W3CDTF">2021-11-05T15:26:49Z</dcterms:created>
  <dcterms:modified xsi:type="dcterms:W3CDTF">2021-11-05T20:36:35Z</dcterms:modified>
</cp:coreProperties>
</file>