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59" r:id="rId7"/>
    <p:sldId id="261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2" d="100"/>
          <a:sy n="72" d="100"/>
        </p:scale>
        <p:origin x="2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653C-D7ED-4F90-8C27-3340B1CBB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35145-9043-4F1A-9E99-75338EBC5E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AF037-EEBD-46A4-A488-4D93000BB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F0A5C-75DB-4034-94FF-E9D5685A9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11258-5E5F-41BA-83AB-5C023877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72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89A3-1913-4CB5-A7DD-724CF87E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068F4-E28B-4E84-8E64-B491F8819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434A9-8307-4B1A-BA42-A80CF663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0D2B2-1A95-42B6-8E45-9B34820D8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F08C-FE4C-40C0-A20E-15960A1B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46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8BF98-28FE-4F11-9E22-C381AADD45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2C0F6-2036-46B3-98BC-C59EC324F6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91D45-B346-4CDD-B139-9B2CA970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88675-913D-4258-AEB7-6A297873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0B356-425B-498B-AC97-A9FE78AC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6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B84B-7D81-45C6-B51D-EE672B3B4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394A8-BF72-4652-B90B-687266BC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74F9E-D1FE-46DB-9009-3A0431434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37374-6E7B-419E-AC8C-9CF999C7D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32EFC-97EC-418B-8E16-CF375B849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3D46B-24E8-4ADD-84C1-E75C24B86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AB291-2625-43DA-BE12-D1DF95773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E6A9C-A0BE-4A96-B676-8DBBD3B5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6B78C-196E-48A2-AC08-2863FB8D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C7C85-F11F-4899-9073-B6F49C2F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14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3F7F-DF96-4880-B510-316DEAEE2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2301E-7EC7-4A4F-8C86-126EF3EC4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C6A8B1-829C-4B3A-860E-F9B3E1178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AFFC9-AEE2-4BE9-A3B3-342D4B655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8049D6-0632-4AB7-A9C4-F75D128CB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56499-8770-46F8-BA89-B832B96C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9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24C04-A8CE-4189-A8EE-B89EFDFD3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8D94C-2E37-49E0-A46A-A153EBAE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654FA-BEA9-460F-9A2C-1BBFC8C7C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94BCE2-E109-41F6-BD90-1D020511C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107CD1-740E-4E08-B9ED-22AC9306D8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277CA5-FF7D-4E06-93BE-8A7E6699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D43E67-FE7D-4377-921A-11577635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CDC47A-7AE3-4407-B44C-1F0D4FF4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2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11048-BFFB-43DD-AECC-DA3E08C05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8AF17E-3FF0-41B9-9616-F5A3D5E86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280FF-8BF1-4CD5-8485-7D1441416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7247A-9858-4785-8A0D-BB62CE91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5A1B9-AC04-473C-A8B6-74EA0213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447D0F-1B09-4F7F-A108-6AD4E14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D4143-B360-49CB-87FF-B6F0DBD1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53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62C8C-EFD6-42B3-B2B4-81FA5DD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5819E-D4E6-4885-A1F9-EE1CFF2A1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2D9F03-1823-4314-8C1D-E171258ED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FF2492-82FE-4956-A6C0-2CF55D034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9CBED-7E76-48F6-A24A-5731EF877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6BB8E-3C34-4D83-B9DE-16958ED65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5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DAAA8-C5BF-474F-8A40-5849AFE3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264822-F6EF-4B82-8618-5F50FF7FA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7A2E8-72D5-403A-A151-BEEA699BB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33CC0-1A0C-4E2C-BB1A-DF68D510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EEC09-C38B-481A-80CE-491AEDFB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CAA17-3C66-490F-9113-7307AECF6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9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0DC9FE-3D30-4468-B761-13820EFD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B4F12-2D71-4F6E-B0EB-0EE0AF5AC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49031-BBBD-4893-8B62-368F5DC039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ED4FD-B3E1-4C02-9F69-D549C9A88501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01A3A-B3F6-4E47-81CB-58B02B315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74EAB-BDB1-4BE5-8007-0748C3409D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F3A3B-4ECA-4D16-A867-7E53D5D69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074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s://www.infoq.com/articles/change-practices-principles-values/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hyperlink" Target="https://www.leancompliance.ca/post/motivations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s://en.wikipedia.org/wiki/Economics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hyperlink" Target="https://ethics.mooc.ca/post/An%20Ethical%20Codes%20Read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-up of some colorful fabric&#10;&#10;Description automatically generated with low confidence">
            <a:extLst>
              <a:ext uri="{FF2B5EF4-FFF2-40B4-BE49-F238E27FC236}">
                <a16:creationId xmlns:a16="http://schemas.microsoft.com/office/drawing/2014/main" id="{66AA4781-CBEA-40B4-8419-65C8A94E10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b="162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740270-CF8E-4EA6-B8B0-B7932F845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Ethical Codes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E4B8B-8D4B-470C-9CD8-68F85F7F1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CA">
                <a:solidFill>
                  <a:srgbClr val="FFFFFF"/>
                </a:solidFill>
              </a:rPr>
              <a:t>Stephen Downes</a:t>
            </a:r>
          </a:p>
          <a:p>
            <a:r>
              <a:rPr lang="en-CA">
                <a:solidFill>
                  <a:srgbClr val="FFFFFF"/>
                </a:solidFill>
              </a:rPr>
              <a:t>November 1, 2021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628984-23B9-4DFF-9336-471E8EF3E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10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6952"/>
    </mc:Choice>
    <mc:Fallback xmlns="">
      <p:transition spd="slow" advTm="1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4B23-911C-4877-BC3C-D0B79A65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Why Ethical Codes?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7EE9C-10A2-46AB-B748-2F0B8FCCB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the concern that without a statement of ethics, unethical conduct will abound. </a:t>
            </a:r>
          </a:p>
          <a:p>
            <a:r>
              <a:rPr lang="en-US" dirty="0"/>
              <a:t>Others are less concerned about good behaviour per se than they are about the bottom line.</a:t>
            </a:r>
          </a:p>
          <a:p>
            <a:r>
              <a:rPr lang="en-US" dirty="0"/>
              <a:t>Some services and institutions that require professional ethics in order to function (e.g. accounting, law)</a:t>
            </a:r>
          </a:p>
          <a:p>
            <a:r>
              <a:rPr lang="en-US" dirty="0"/>
              <a:t>Certain disciplines see ethical codes as essential to being recognized as a profession. </a:t>
            </a:r>
          </a:p>
          <a:p>
            <a:r>
              <a:rPr lang="en-US" dirty="0"/>
              <a:t>Practitioners need them.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FDF8A9-6F31-46C9-967F-4456309F1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0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922"/>
    </mc:Choice>
    <mc:Fallback xmlns="">
      <p:transition spd="slow" advTm="32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2B3FF-592B-4915-97D1-9157D420D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Standards of Conduct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96A65-76DC-4554-BBA3-84028E112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Professional ethics can be characterized as imposing a higher standard of conduct</a:t>
            </a:r>
          </a:p>
          <a:p>
            <a:r>
              <a:rPr lang="en-US" dirty="0"/>
              <a:t>Codes are normative (</a:t>
            </a:r>
            <a:r>
              <a:rPr lang="en-US" dirty="0" err="1"/>
              <a:t>ie</a:t>
            </a:r>
            <a:r>
              <a:rPr lang="en-US" dirty="0"/>
              <a:t>., they carry penalties) but the intent is usually to remind professionals of their duties</a:t>
            </a:r>
          </a:p>
          <a:p>
            <a:r>
              <a:rPr lang="en-US" dirty="0"/>
              <a:t>Ethical codes are related to, but distinct from, legal obligations</a:t>
            </a:r>
          </a:p>
        </p:txBody>
      </p:sp>
      <p:pic>
        <p:nvPicPr>
          <p:cNvPr id="5" name="Picture 4" descr="A picture containing text, transport, wheel, gear&#10;&#10;Description automatically generated">
            <a:extLst>
              <a:ext uri="{FF2B5EF4-FFF2-40B4-BE49-F238E27FC236}">
                <a16:creationId xmlns:a16="http://schemas.microsoft.com/office/drawing/2014/main" id="{4F2A8E21-A022-491A-BFAC-DBA79D3E9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47" y="4482559"/>
            <a:ext cx="4852506" cy="237544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04D6D6-18A5-4778-A397-3EF227F2A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47"/>
    </mc:Choice>
    <mc:Fallback xmlns="">
      <p:transition spd="slow" advTm="166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3EBA-1FAA-460D-A667-7A9403A5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Values and Principles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26624-1831-47E2-BC80-7364B4ABA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25113" cy="4351338"/>
          </a:xfrm>
        </p:spPr>
        <p:txBody>
          <a:bodyPr/>
          <a:lstStyle/>
          <a:p>
            <a:r>
              <a:rPr lang="en-US" dirty="0"/>
              <a:t>Codes are divided by:</a:t>
            </a:r>
          </a:p>
          <a:p>
            <a:pPr lvl="1"/>
            <a:r>
              <a:rPr lang="en-US" i="1" dirty="0"/>
              <a:t>Values – </a:t>
            </a:r>
            <a:r>
              <a:rPr lang="en-US" dirty="0"/>
              <a:t>general moral values, such as ‘honesty’ and ‘trustworthiness’</a:t>
            </a:r>
          </a:p>
          <a:p>
            <a:pPr lvl="1"/>
            <a:r>
              <a:rPr lang="en-US" i="1" dirty="0"/>
              <a:t>Principles –</a:t>
            </a:r>
            <a:r>
              <a:rPr lang="en-US" dirty="0"/>
              <a:t> the ethical conditions or behaviors we expect</a:t>
            </a:r>
          </a:p>
          <a:p>
            <a:pPr lvl="2"/>
            <a:r>
              <a:rPr lang="en-US" dirty="0"/>
              <a:t>“An ethical principle is a statement concerning the conduct or state of being that is required for the fulfillment of a value; it explicitly links a value with a general mode of action.” (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Cooper, 1998)</a:t>
            </a:r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A05F089-E57E-4BBC-BCC8-CDECB900E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21" y="1690688"/>
            <a:ext cx="5970347" cy="4219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D6F59D-1159-4598-A199-F2E14143BA4A}"/>
              </a:ext>
            </a:extLst>
          </p:cNvPr>
          <p:cNvSpPr txBox="1"/>
          <p:nvPr/>
        </p:nvSpPr>
        <p:spPr>
          <a:xfrm>
            <a:off x="5267719" y="6308209"/>
            <a:ext cx="6700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https://www.infoq.com/articles/change-practices-principles-values/</a:t>
            </a:r>
            <a:r>
              <a:rPr lang="en-US" dirty="0"/>
              <a:t>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B1623D0-C519-4890-9820-D2935387CC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22"/>
    </mc:Choice>
    <mc:Fallback xmlns="">
      <p:transition spd="slow" advTm="15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BABE4F4-2BB7-41F0-977F-366315FA7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753360"/>
            <a:ext cx="7366000" cy="3918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E2BAE-FEBB-47D8-8C11-C34243DF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Questions to Ask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CCAEC-2516-447F-8363-99AF0BC6A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Why writes the codes?</a:t>
            </a:r>
          </a:p>
          <a:p>
            <a:r>
              <a:rPr lang="en-CA" dirty="0"/>
              <a:t>How do they differ?</a:t>
            </a:r>
          </a:p>
          <a:p>
            <a:pPr lvl="1"/>
            <a:r>
              <a:rPr lang="en-CA" dirty="0"/>
              <a:t>Motivation, purpose, interests, burden, enforcement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DAE85-B147-4D4F-B9F8-D417DD753861}"/>
              </a:ext>
            </a:extLst>
          </p:cNvPr>
          <p:cNvSpPr txBox="1"/>
          <p:nvPr/>
        </p:nvSpPr>
        <p:spPr>
          <a:xfrm>
            <a:off x="838200" y="5778186"/>
            <a:ext cx="3140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https://www.leancompliance.ca/post/motivations</a:t>
            </a:r>
            <a:r>
              <a:rPr lang="en-US" dirty="0"/>
              <a:t>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3328806-F117-45CA-BEE5-178CA5293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9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70"/>
    </mc:Choice>
    <mc:Fallback xmlns="">
      <p:transition spd="slow" advTm="20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E23E3-0547-4C62-83B7-AD2782E7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Values and Priorities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F991A-56AE-4288-9639-9D6CA0730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790" y="1825625"/>
            <a:ext cx="6530009" cy="4351338"/>
          </a:xfrm>
        </p:spPr>
        <p:txBody>
          <a:bodyPr/>
          <a:lstStyle/>
          <a:p>
            <a:r>
              <a:rPr lang="en-CA" dirty="0"/>
              <a:t>Later in this module, we will consider the set of values and principles informing ethical codes</a:t>
            </a:r>
          </a:p>
          <a:p>
            <a:r>
              <a:rPr lang="en-CA" dirty="0"/>
              <a:t>We will also look at the bases for these values and principles</a:t>
            </a:r>
            <a:endParaRPr lang="en-US" dirty="0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B29AA982-8EE6-4625-8243-BB8A8ED7C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65061"/>
            <a:ext cx="3683000" cy="368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07BE1-3F0B-4682-8EFB-CD4D8537B275}"/>
              </a:ext>
            </a:extLst>
          </p:cNvPr>
          <p:cNvSpPr txBox="1"/>
          <p:nvPr/>
        </p:nvSpPr>
        <p:spPr>
          <a:xfrm>
            <a:off x="838200" y="60820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https://en.wikipedia.org/wiki/Economics</a:t>
            </a:r>
            <a:r>
              <a:rPr lang="en-US" dirty="0"/>
              <a:t>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55A744E-C1F6-493C-9F81-9ED73C63B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1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74"/>
    </mc:Choice>
    <mc:Fallback xmlns="">
      <p:transition spd="slow" advTm="10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3BC111-69E9-444A-802B-7044E2492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61200" y="2451894"/>
            <a:ext cx="3720361" cy="4246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E4F860-4294-49F4-BEB0-260C79DD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Research Subjects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AA06-C4E0-47BE-A1BB-05929BB4D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Ethical codes vary a lot regarding who the research subject or client may be considered to be. For example:</a:t>
            </a:r>
          </a:p>
          <a:p>
            <a:pPr lvl="1"/>
            <a:r>
              <a:rPr lang="en-CA" dirty="0"/>
              <a:t>Employer or funder</a:t>
            </a:r>
          </a:p>
          <a:p>
            <a:pPr lvl="1"/>
            <a:r>
              <a:rPr lang="en-CA" dirty="0"/>
              <a:t>Colleagues, union or professional association</a:t>
            </a:r>
          </a:p>
          <a:p>
            <a:pPr lvl="1"/>
            <a:r>
              <a:rPr lang="en-CA" dirty="0"/>
              <a:t>Stakeholders</a:t>
            </a:r>
          </a:p>
          <a:p>
            <a:pPr lvl="1"/>
            <a:r>
              <a:rPr lang="en-CA" dirty="0"/>
              <a:t>Publishers or content providers</a:t>
            </a:r>
          </a:p>
          <a:p>
            <a:pPr lvl="1"/>
            <a:r>
              <a:rPr lang="en-CA" dirty="0"/>
              <a:t>Society</a:t>
            </a:r>
          </a:p>
          <a:p>
            <a:pPr lvl="1"/>
            <a:r>
              <a:rPr lang="en-CA" dirty="0"/>
              <a:t>Law and country</a:t>
            </a:r>
          </a:p>
          <a:p>
            <a:pPr lvl="1"/>
            <a:r>
              <a:rPr lang="en-CA" dirty="0"/>
              <a:t>The environment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622096-846D-43F5-9A84-66DE112C7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5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68"/>
    </mc:Choice>
    <mc:Fallback xmlns="">
      <p:transition spd="slow" advTm="13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BCB61-8241-448F-860C-BD31814E1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Commonality?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7F2E3-15C9-41E7-A6EA-2AB8A2C02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Canadian Psychologists’ Code asserts that “all human beings have a moral right to have their innate worth as human beings appreciated and that this inherent worth is not dependent on a human being’s culture, nationality, ethnicity, </a:t>
            </a:r>
            <a:r>
              <a:rPr lang="en-US" dirty="0" err="1"/>
              <a:t>colour</a:t>
            </a:r>
            <a:r>
              <a:rPr lang="en-US" dirty="0"/>
              <a:t>, race, religion, sex, gender, marital status, sexual orientation, physical or mental abilities, age, socio-economic status, or any other preference or personal characteristic, condition, or status” (CPA, 2017:11)</a:t>
            </a:r>
          </a:p>
          <a:p>
            <a:r>
              <a:rPr lang="en-US" dirty="0"/>
              <a:t>No other code lists all these factors. </a:t>
            </a:r>
          </a:p>
          <a:p>
            <a:r>
              <a:rPr lang="en-US" dirty="0"/>
              <a:t>Many codes list none of them.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7C684B-CB22-44DE-8961-B59B7FAC76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4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1"/>
    </mc:Choice>
    <mc:Fallback xmlns="">
      <p:transition spd="slow" advTm="11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6581C-BEDB-44B9-93CD-87BE7E1F4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Ethical Codes Reader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C0DD8-0485-4349-8F0D-9B394A207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https://ethics.mooc.ca/post/An Ethical Codes Reader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first section is composed of short summaries of the more than 70 ethical codes considered</a:t>
            </a:r>
          </a:p>
          <a:p>
            <a:pPr lvl="1"/>
            <a:r>
              <a:rPr lang="en-US" dirty="0"/>
              <a:t>The second section is a longer presentation of the code, sometimes reproducing it in full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521FFB-1AA8-4F3C-B729-E383F55F0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7219"/>
    </mc:Choice>
    <mc:Fallback xmlns="">
      <p:transition spd="slow" advTm="165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489</Words>
  <Application>Microsoft Office PowerPoint</Application>
  <PresentationFormat>Widescreen</PresentationFormat>
  <Paragraphs>45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Ethical Codes</vt:lpstr>
      <vt:lpstr>Why Ethical Codes?</vt:lpstr>
      <vt:lpstr>Standards of Conduct</vt:lpstr>
      <vt:lpstr>Values and Principles</vt:lpstr>
      <vt:lpstr>Questions to Ask</vt:lpstr>
      <vt:lpstr>Values and Priorities</vt:lpstr>
      <vt:lpstr>Research Subjects</vt:lpstr>
      <vt:lpstr>Commonality?</vt:lpstr>
      <vt:lpstr>The Ethical Codes Reader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Ethical Codes</dc:title>
  <dc:creator>Stephen Downes</dc:creator>
  <cp:lastModifiedBy>Stephen Downes</cp:lastModifiedBy>
  <cp:revision>4</cp:revision>
  <dcterms:created xsi:type="dcterms:W3CDTF">2021-11-01T15:01:34Z</dcterms:created>
  <dcterms:modified xsi:type="dcterms:W3CDTF">2021-11-01T20:39:46Z</dcterms:modified>
</cp:coreProperties>
</file>