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</p:sldIdLst>
  <p:sldSz cx="12192000" cy="6858000" type="custom"/>
  <p:notesSz cx="12192000" cy="6858000"/>
  <p:embeddedFontLst>
    <p:embeddedFont>
      <p:font typeface="ArialMT" charset="1"/>
      <p:regular xmlns:r="http://schemas.openxmlformats.org/officeDocument/2006/relationships" r:id="rId123"/>
    </p:embeddedFont>
    <p:embeddedFont>
      <p:font typeface="Calibri" charset="1"/>
      <p:regular xmlns:r="http://schemas.openxmlformats.org/officeDocument/2006/relationships" r:id="rId104"/>
    </p:embeddedFont>
    <p:embeddedFont>
      <p:font typeface="Calibri" charset="1"/>
      <p:regular xmlns:r="http://schemas.openxmlformats.org/officeDocument/2006/relationships" r:id="rId126"/>
    </p:embeddedFont>
    <p:embeddedFont>
      <p:font typeface="Calibri-Light" charset="1"/>
      <p:regular xmlns:r="http://schemas.openxmlformats.org/officeDocument/2006/relationships" r:id="rId102"/>
    </p:embeddedFont>
    <p:embeddedFont>
      <p:font typeface="Calibri-Light" charset="1"/>
      <p:regular xmlns:r="http://schemas.openxmlformats.org/officeDocument/2006/relationships" r:id="rId109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02" Type="http://schemas.openxmlformats.org/officeDocument/2006/relationships/font" Target="fonts/font1.fntdata"/><Relationship Id="rId104" Type="http://schemas.openxmlformats.org/officeDocument/2006/relationships/font" Target="fonts/font2.fntdata"/><Relationship Id="rId109" Type="http://schemas.openxmlformats.org/officeDocument/2006/relationships/font" Target="fonts/font3.fntdata"/><Relationship Id="rId123" Type="http://schemas.openxmlformats.org/officeDocument/2006/relationships/font" Target="fonts/font4.fntdata"/><Relationship Id="rId126" Type="http://schemas.openxmlformats.org/officeDocument/2006/relationships/font" Target="fonts/font5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Relationship Id="R10035" Type="http://schemas.openxmlformats.org/officeDocument/2006/relationships/slide" Target="slides/slide12.xml"/><Relationship Id="R10036" Type="http://schemas.openxmlformats.org/officeDocument/2006/relationships/slide" Target="slides/slide13.xml"/><Relationship Id="R10037" Type="http://schemas.openxmlformats.org/officeDocument/2006/relationships/slide" Target="slides/slide14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study.com/academy/lesson/cultural-norms-definition-values-quiz.html"/><Relationship Id="rId189" Type="http://schemas.openxmlformats.org/officeDocument/2006/relationships/image" Target="../media/image189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www.acsh.org/news/2017/03/05/infographic-best-and-worst-science-news-sites-10948"/><Relationship Id="rId199" Type="http://schemas.openxmlformats.org/officeDocument/2006/relationships/image" Target="../media/image199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www.chris-elgood.com/ethical-decision-making-9-steps/"/><Relationship Id="rId208" Type="http://schemas.openxmlformats.org/officeDocument/2006/relationships/image" Target="../media/image208.png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fineartamerica.com/art/pragmatic"/><Relationship Id="rId215" Type="http://schemas.openxmlformats.org/officeDocument/2006/relationships/image" Target="../media/image215.png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www.semanticscholar.org/paper/Moral-Rationalism-and-Rational-Amoralism-Roojen/f5ee34057fe5a5c6af3698a3a4c3e7af0e5ff583"/><Relationship Id="rId101" Type="http://schemas.openxmlformats.org/officeDocument/2006/relationships/hyperlink" TargetMode="External" Target="https://www.ethicalpsychology.com/2018/08/rationalization-is-rational.html"/><Relationship Id="rId102" Type="http://schemas.openxmlformats.org/officeDocument/2006/relationships/hyperlink" TargetMode="External" Target="http://ar.org/paper/Moral-Rationalism-and-Rational-Amoralism-Roojen/f5ee34057fe5a5c6af3698a3a4c3e7af0e5ff583"/><Relationship Id="rId221" Type="http://schemas.openxmlformats.org/officeDocument/2006/relationships/image" Target="../media/image221.png"/><Relationship Id="rId222" Type="http://schemas.openxmlformats.org/officeDocument/2006/relationships/image" Target="../media/image222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www.scu.edu/mobi/resources--tools/blog-posts/ethics-in-life-and-business/ethics-in-life-and-business.html"/><Relationship Id="rId106" Type="http://schemas.openxmlformats.org/officeDocument/2006/relationships/image" Target="../media/image106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8" Type="http://schemas.openxmlformats.org/officeDocument/2006/relationships/image" Target="../media/image118.png"/><Relationship Id="rId119" Type="http://schemas.openxmlformats.org/officeDocument/2006/relationships/image" Target="../media/image119.png"/><Relationship Id="rId120" Type="http://schemas.openxmlformats.org/officeDocument/2006/relationships/image" Target="../media/image120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5" Type="http://schemas.openxmlformats.org/officeDocument/2006/relationships/image" Target="../media/image135.png"/><Relationship Id="rId136" Type="http://schemas.openxmlformats.org/officeDocument/2006/relationships/image" Target="../media/image136.png"/><Relationship Id="rId137" Type="http://schemas.openxmlformats.org/officeDocument/2006/relationships/image" Target="../media/image137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lifehopeandtruth.com/change/sin/deadly-sins/wrong-choice/"/><Relationship Id="rId145" Type="http://schemas.openxmlformats.org/officeDocument/2006/relationships/image" Target="../media/image145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positivepsychology.com/classification-character-strengths-virtues/"/><Relationship Id="rId159" Type="http://schemas.openxmlformats.org/officeDocument/2006/relationships/image" Target="../media/image159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keydifferences.com/difference-between-should-ought-to-and-must.html"/><Relationship Id="rId165" Type="http://schemas.openxmlformats.org/officeDocument/2006/relationships/image" Target="../media/image165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www.spreadshirt.ca/"/><Relationship Id="rId172" Type="http://schemas.openxmlformats.org/officeDocument/2006/relationships/image" Target="../media/image172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81" Type="http://schemas.openxmlformats.org/officeDocument/2006/relationships/image" Target="../media/image181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Rectangle 101"/>
          <p:cNvSpPr/>
          <p:nvPr/>
        </p:nvSpPr>
        <p:spPr>
          <a:xfrm rot="0" flipH="0" flipV="0">
            <a:off x="2061717" y="1717005"/>
            <a:ext cx="8243290" cy="17382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2" baseline="0" b="0" i="0" dirty="0" spc="-55">
                <a:latin typeface="Calibri-Light" pitchFamily="0" charset="1"/>
              </a:rPr>
              <a:t>E</a:t>
            </a:r>
            <a:r>
              <a:rPr lang="en-US" sz="6002" baseline="0" b="0" i="0" dirty="0" spc="0">
                <a:latin typeface="Calibri-Light" pitchFamily="0" charset="1"/>
              </a:rPr>
              <a:t>thi</a:t>
            </a:r>
            <a:r>
              <a:rPr lang="en-US" sz="6002" baseline="0" b="0" i="0" dirty="0" spc="-25">
                <a:latin typeface="Calibri-Light" pitchFamily="0" charset="1"/>
              </a:rPr>
              <a:t>c</a:t>
            </a:r>
            <a:r>
              <a:rPr lang="en-US" sz="6002" baseline="0" b="0" i="0" dirty="0" spc="0">
                <a:latin typeface="Calibri-Light" pitchFamily="0" charset="1"/>
              </a:rPr>
              <a:t>s and Analytics: Wh</a:t>
            </a:r>
            <a:r>
              <a:rPr lang="en-US" sz="6002" baseline="0" b="0" i="0" dirty="0" spc="-49">
                <a:latin typeface="Calibri-Light" pitchFamily="0" charset="1"/>
              </a:rPr>
              <a:t>a</a:t>
            </a:r>
            <a:r>
              <a:rPr lang="en-US" sz="6002" baseline="0" b="0" i="0" dirty="0" spc="0">
                <a:latin typeface="Calibri-Light" pitchFamily="0" charset="1"/>
              </a:rPr>
              <a:t>t </a:t>
            </a:r>
          </a:p>
          <a:p>
            <a:pPr marL="1109726">
              <a:lnSpc>
                <a:spcPts val="6483"/>
              </a:lnSpc>
            </a:pPr>
            <a:r>
              <a:rPr lang="en-US" sz="6002" baseline="0" b="0" i="0" dirty="0" spc="-223">
                <a:latin typeface="Calibri-Light" pitchFamily="0" charset="1"/>
              </a:rPr>
              <a:t>W</a:t>
            </a:r>
            <a:r>
              <a:rPr lang="en-US" sz="6002" baseline="0" b="0" i="0" dirty="0" spc="0">
                <a:latin typeface="Calibri-Light" pitchFamily="0" charset="1"/>
              </a:rPr>
              <a:t>e Mean </a:t>
            </a:r>
            <a:r>
              <a:rPr lang="en-US" sz="6002" baseline="0" b="0" i="0" dirty="0" spc="-55">
                <a:latin typeface="Calibri-Light" pitchFamily="0" charset="1"/>
              </a:rPr>
              <a:t>B</a:t>
            </a:r>
            <a:r>
              <a:rPr lang="en-US" sz="6002" baseline="0" b="0" i="0" dirty="0" spc="0">
                <a:latin typeface="Calibri-Light" pitchFamily="0" charset="1"/>
              </a:rPr>
              <a:t>y </a:t>
            </a:r>
            <a:r>
              <a:rPr lang="en-US" sz="6002" baseline="0" b="0" i="0" dirty="0" spc="-49">
                <a:latin typeface="Calibri-Light" pitchFamily="0" charset="1"/>
              </a:rPr>
              <a:t>E</a:t>
            </a:r>
            <a:r>
              <a:rPr lang="en-US" sz="6002" baseline="0" b="0" i="0" dirty="0" spc="0">
                <a:latin typeface="Calibri-Light" pitchFamily="0" charset="1"/>
              </a:rPr>
              <a:t>thi</a:t>
            </a:r>
            <a:r>
              <a:rPr lang="en-US" sz="6002" baseline="0" b="0" i="0" dirty="0" spc="-25">
                <a:latin typeface="Calibri-Light" pitchFamily="0" charset="1"/>
              </a:rPr>
              <a:t>c</a:t>
            </a:r>
            <a:r>
              <a:rPr lang="en-US" sz="6002" baseline="0" b="0" i="0" dirty="0" spc="0">
                <a:latin typeface="Calibri-Light" pitchFamily="0" charset="1"/>
              </a:rPr>
              <a:t>s</a:t>
            </a:r>
          </a:p>
        </p:txBody>
      </p:sp>
      <p:sp>
        <p:nvSpPr>
          <p:cNvPr id="103" name="Rectangle 103"/>
          <p:cNvSpPr/>
          <p:nvPr/>
        </p:nvSpPr>
        <p:spPr>
          <a:xfrm rot="0" flipH="0" flipV="0">
            <a:off x="5021834" y="3610102"/>
            <a:ext cx="2149767" cy="8199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479"/>
            <a:r>
              <a:rPr lang="en-US" sz="2400" baseline="0" b="0" i="0" dirty="0" spc="0">
                <a:latin typeface="Calibri" pitchFamily="0" charset="1"/>
              </a:rPr>
              <a:t>Stephen</a:t>
            </a:r>
            <a:r>
              <a:rPr lang="en-US" sz="2400" baseline="0" b="0" i="0" dirty="0" spc="-63">
                <a:latin typeface="Calibri" pitchFamily="0" charset="1"/>
              </a:rPr>
              <a:t> </a:t>
            </a:r>
            <a:r>
              <a:rPr lang="en-US" sz="2400" baseline="0" b="0" i="0" dirty="0" spc="0">
                <a:latin typeface="Calibri" pitchFamily="0" charset="1"/>
              </a:rPr>
              <a:t>Downes</a:t>
            </a:r>
          </a:p>
          <a:p>
            <a:pPr marL="0">
              <a:lnSpc>
                <a:spcPts val="3576"/>
              </a:lnSpc>
            </a:pPr>
            <a:r>
              <a:rPr lang="en-US" sz="2402" baseline="0" b="0" i="0" dirty="0" spc="0">
                <a:latin typeface="Calibri" pitchFamily="0" charset="1"/>
              </a:rPr>
              <a:t>O</a:t>
            </a:r>
            <a:r>
              <a:rPr lang="en-US" sz="2402" baseline="0" b="0" i="0" dirty="0" spc="-15">
                <a:latin typeface="Calibri" pitchFamily="0" charset="1"/>
              </a:rPr>
              <a:t>c</a:t>
            </a:r>
            <a:r>
              <a:rPr lang="en-US" sz="2402" baseline="0" b="0" i="0" dirty="0" spc="-13">
                <a:latin typeface="Calibri" pitchFamily="0" charset="1"/>
              </a:rPr>
              <a:t>t</a:t>
            </a:r>
            <a:r>
              <a:rPr lang="en-US" sz="2402" baseline="0" b="0" i="0" dirty="0" spc="0">
                <a:latin typeface="Calibri" pitchFamily="0" charset="1"/>
              </a:rPr>
              <a:t>ober</a:t>
            </a:r>
            <a:r>
              <a:rPr lang="en-US" sz="2402" baseline="0" b="0" i="0" dirty="0" spc="-34">
                <a:latin typeface="Calibri" pitchFamily="0" charset="1"/>
              </a:rPr>
              <a:t> </a:t>
            </a:r>
            <a:r>
              <a:rPr lang="en-US" sz="2402" baseline="0" b="0" i="0" dirty="0" spc="0">
                <a:latin typeface="Calibri" pitchFamily="0" charset="1"/>
              </a:rPr>
              <a:t>14,</a:t>
            </a:r>
            <a:r>
              <a:rPr lang="en-US" sz="2402" baseline="0" b="0" i="0" dirty="0" spc="-15">
                <a:latin typeface="Calibri" pitchFamily="0" charset="1"/>
              </a:rPr>
              <a:t> </a:t>
            </a:r>
            <a:r>
              <a:rPr lang="en-US" sz="2402" baseline="0" b="0" i="0" dirty="0" spc="0">
                <a:latin typeface="Calibri" pitchFamily="0" charset="1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88" name="Freeform 18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spect="0"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27760" y="4291585"/>
            <a:ext cx="9869423" cy="2124455"/>
          </a:xfrm>
          <a:prstGeom prst="rect">
            <a:avLst/>
          </a:prstGeom>
          <a:noFill/>
          <a:extLst/>
        </p:spPr>
      </p:pic>
      <p:sp>
        <p:nvSpPr>
          <p:cNvPr id="190" name="Freeform 190">
            <a:hlinkClick r:id="rId100"/>
          </p:cNvPr>
          <p:cNvSpPr/>
          <p:nvPr/>
        </p:nvSpPr>
        <p:spPr>
          <a:xfrm rot="0" flipH="0" flipV="0">
            <a:off x="1093990" y="6728588"/>
            <a:ext cx="7248131" cy="15241"/>
          </a:xfrm>
          <a:custGeom>
            <a:pathLst>
              <a:path w="7248131" h="15241">
                <a:moveTo>
                  <a:pt x="0" y="0"/>
                </a:moveTo>
                <a:lnTo>
                  <a:pt x="1812024" y="0"/>
                </a:lnTo>
                <a:lnTo>
                  <a:pt x="3624060" y="0"/>
                </a:lnTo>
                <a:lnTo>
                  <a:pt x="5436095" y="0"/>
                </a:lnTo>
                <a:lnTo>
                  <a:pt x="7248131" y="0"/>
                </a:lnTo>
                <a:lnTo>
                  <a:pt x="7248131" y="15241"/>
                </a:lnTo>
                <a:lnTo>
                  <a:pt x="5436095" y="15241"/>
                </a:lnTo>
                <a:lnTo>
                  <a:pt x="3624060" y="15241"/>
                </a:lnTo>
                <a:lnTo>
                  <a:pt x="1812024" y="15241"/>
                </a:lnTo>
                <a:lnTo>
                  <a:pt x="0" y="15241"/>
                </a:lnTo>
                <a:close/>
                <a:moveTo>
                  <a:pt x="-964578" y="129412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Rectangle 191"/>
          <p:cNvSpPr/>
          <p:nvPr/>
        </p:nvSpPr>
        <p:spPr>
          <a:xfrm rot="0" flipH="0" flipV="0">
            <a:off x="929944" y="653710"/>
            <a:ext cx="4108649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0">
                <a:latin typeface="Calibri-Light" pitchFamily="0" charset="1"/>
              </a:rPr>
              <a:t>Wh</a:t>
            </a:r>
            <a:r>
              <a:rPr lang="en-US" sz="4394" baseline="0" b="0" i="0" dirty="0" spc="-66">
                <a:latin typeface="Calibri-Light" pitchFamily="0" charset="1"/>
              </a:rPr>
              <a:t>a</a:t>
            </a:r>
            <a:r>
              <a:rPr lang="en-US" sz="4394" baseline="0" b="0" i="0" dirty="0" spc="0">
                <a:latin typeface="Calibri-Light" pitchFamily="0" charset="1"/>
              </a:rPr>
              <a:t>t </a:t>
            </a:r>
            <a:r>
              <a:rPr lang="en-US" sz="4394" baseline="0" b="0" i="0" dirty="0" spc="-62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 Is Not</a:t>
            </a:r>
          </a:p>
        </p:txBody>
      </p:sp>
      <p:sp>
        <p:nvSpPr>
          <p:cNvPr id="192" name="Rectangle 192"/>
          <p:cNvSpPr/>
          <p:nvPr/>
        </p:nvSpPr>
        <p:spPr>
          <a:xfrm rot="0" flipH="0" flipV="0">
            <a:off x="929944" y="1771851"/>
            <a:ext cx="9676417" cy="8612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While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cultural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nor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s</a:t>
            </a:r>
            <a:r>
              <a:rPr lang="en-US" sz="2807" baseline="0" b="0" i="0" dirty="0" spc="-12">
                <a:latin typeface="Arial" pitchFamily="0" charset="1"/>
              </a:rPr>
              <a:t> m</a:t>
            </a:r>
            <a:r>
              <a:rPr lang="en-US" sz="2807" baseline="0" b="0" i="0" dirty="0" spc="0">
                <a:latin typeface="Arial" pitchFamily="0" charset="1"/>
              </a:rPr>
              <a:t>a</a:t>
            </a:r>
            <a:r>
              <a:rPr lang="en-US" sz="2807" baseline="0" b="0" i="0" dirty="0" spc="-37">
                <a:latin typeface="Arial" pitchFamily="0" charset="1"/>
              </a:rPr>
              <a:t>y</a:t>
            </a:r>
            <a:r>
              <a:rPr lang="en-US" sz="2807" baseline="0" b="0" i="0" dirty="0" spc="0">
                <a:latin typeface="Arial" pitchFamily="0" charset="1"/>
              </a:rPr>
              <a:t> influence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our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ethical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decisions,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it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is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argu</a:t>
            </a:r>
            <a:r>
              <a:rPr lang="en-US" sz="2810" baseline="0" b="0" i="0" dirty="0" spc="-12">
                <a:latin typeface="Arial" pitchFamily="0" charset="1"/>
              </a:rPr>
              <a:t>a</a:t>
            </a:r>
            <a:r>
              <a:rPr lang="en-US" sz="2810" baseline="0" b="0" i="0" dirty="0" spc="0">
                <a:latin typeface="Arial" pitchFamily="0" charset="1"/>
              </a:rPr>
              <a:t>ble that</a:t>
            </a:r>
            <a:r>
              <a:rPr lang="en-US" sz="2810" baseline="0" b="0" i="0" dirty="0" spc="-31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di</a:t>
            </a:r>
            <a:r>
              <a:rPr lang="en-US" sz="2810" baseline="0" b="0" i="0" dirty="0" spc="-40">
                <a:latin typeface="Arial" pitchFamily="0" charset="1"/>
              </a:rPr>
              <a:t>f</a:t>
            </a:r>
            <a:r>
              <a:rPr lang="en-US" sz="2810" baseline="0" b="0" i="0" dirty="0" spc="0">
                <a:latin typeface="Arial" pitchFamily="0" charset="1"/>
              </a:rPr>
              <a:t>ferent</a:t>
            </a:r>
            <a:r>
              <a:rPr lang="en-US" sz="2810" baseline="0" b="0" i="0" dirty="0" spc="-34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cultures</a:t>
            </a:r>
            <a:r>
              <a:rPr lang="en-US" sz="2810" baseline="0" b="0" i="0" dirty="0" spc="-6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define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ethics</a:t>
            </a:r>
            <a:r>
              <a:rPr lang="en-US" sz="2810" baseline="0" b="0" i="0" dirty="0" spc="-3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di</a:t>
            </a:r>
            <a:r>
              <a:rPr lang="en-US" sz="2810" baseline="0" b="0" i="0" dirty="0" spc="-40">
                <a:latin typeface="Arial" pitchFamily="0" charset="1"/>
              </a:rPr>
              <a:t>f</a:t>
            </a:r>
            <a:r>
              <a:rPr lang="en-US" sz="2810" baseline="0" b="0" i="0" dirty="0" spc="0">
                <a:latin typeface="Arial" pitchFamily="0" charset="1"/>
              </a:rPr>
              <a:t>ferentl</a:t>
            </a:r>
            <a:r>
              <a:rPr lang="en-US" sz="2810" baseline="0" b="0" i="0" dirty="0" spc="-251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.</a:t>
            </a:r>
          </a:p>
        </p:txBody>
      </p:sp>
      <p:sp>
        <p:nvSpPr>
          <p:cNvPr id="193" name="Rectangle 193"/>
          <p:cNvSpPr/>
          <p:nvPr/>
        </p:nvSpPr>
        <p:spPr>
          <a:xfrm rot="0" flipH="0" flipV="0">
            <a:off x="929944" y="2683776"/>
            <a:ext cx="10080193" cy="408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0" i="0" dirty="0" spc="959">
                <a:latin typeface="ArialMT" pitchFamily="0" charset="1"/>
              </a:rPr>
              <a:t>•</a:t>
            </a:r>
            <a:r>
              <a:rPr lang="en-US" sz="2402" baseline="0" b="0" i="0" dirty="0" spc="0">
                <a:latin typeface="Arial" pitchFamily="0" charset="1"/>
              </a:rPr>
              <a:t>E.</a:t>
            </a:r>
            <a:r>
              <a:rPr lang="en-US" sz="2402" baseline="0" b="0" i="0" dirty="0" spc="-17">
                <a:latin typeface="Arial" pitchFamily="0" charset="1"/>
              </a:rPr>
              <a:t>g</a:t>
            </a:r>
            <a:r>
              <a:rPr lang="en-US" sz="2402" baseline="0" b="0" i="0" dirty="0" spc="0">
                <a:latin typeface="Arial" pitchFamily="0" charset="1"/>
              </a:rPr>
              <a:t>.,</a:t>
            </a:r>
            <a:r>
              <a:rPr lang="en-US" sz="2402" baseline="0" b="0" i="0" dirty="0" spc="-20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e</a:t>
            </a:r>
            <a:r>
              <a:rPr lang="en-US" sz="2402" baseline="0" b="0" i="0" dirty="0" spc="-25">
                <a:latin typeface="Arial" pitchFamily="0" charset="1"/>
              </a:rPr>
              <a:t>x</a:t>
            </a:r>
            <a:r>
              <a:rPr lang="en-US" sz="2402" baseline="0" b="0" i="0" dirty="0" spc="0">
                <a:latin typeface="Arial" pitchFamily="0" charset="1"/>
              </a:rPr>
              <a:t>ample,</a:t>
            </a:r>
            <a:r>
              <a:rPr lang="en-US" sz="2402" baseline="0" b="0" i="0" dirty="0" spc="-13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a</a:t>
            </a:r>
            <a:r>
              <a:rPr lang="en-US" sz="2402" baseline="0" b="0" i="0" dirty="0" spc="-20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compliance-oriented</a:t>
            </a:r>
            <a:r>
              <a:rPr lang="en-US" sz="2402" baseline="0" b="0" i="0" dirty="0" spc="-44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perspecti</a:t>
            </a:r>
            <a:r>
              <a:rPr lang="en-US" sz="2402" baseline="0" b="0" i="0" dirty="0" spc="-27">
                <a:latin typeface="Arial" pitchFamily="0" charset="1"/>
              </a:rPr>
              <a:t>v</a:t>
            </a:r>
            <a:r>
              <a:rPr lang="en-US" sz="2402" baseline="0" b="0" i="0" dirty="0" spc="0">
                <a:latin typeface="Arial" pitchFamily="0" charset="1"/>
              </a:rPr>
              <a:t>e</a:t>
            </a:r>
            <a:r>
              <a:rPr lang="en-US" sz="2402" baseline="0" b="0" i="0" dirty="0" spc="-20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as opposed</a:t>
            </a:r>
            <a:r>
              <a:rPr lang="en-US" sz="2402" baseline="0" b="0" i="0" dirty="0" spc="-44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to</a:t>
            </a:r>
            <a:r>
              <a:rPr lang="en-US" sz="2402" baseline="0" b="0" i="0" dirty="0" spc="-20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a</a:t>
            </a:r>
            <a:r>
              <a:rPr lang="en-US" sz="2402" baseline="0" b="0" i="0" dirty="0" spc="-20">
                <a:latin typeface="Arial" pitchFamily="0" charset="1"/>
              </a:rPr>
              <a:t> </a:t>
            </a:r>
            <a:r>
              <a:rPr lang="en-US" sz="2402" baseline="0" b="0" i="0" dirty="0" spc="-25">
                <a:latin typeface="Arial" pitchFamily="0" charset="1"/>
              </a:rPr>
              <a:t>v</a:t>
            </a:r>
            <a:r>
              <a:rPr lang="en-US" sz="2402" baseline="0" b="0" i="0" dirty="0" spc="0">
                <a:latin typeface="Arial" pitchFamily="0" charset="1"/>
              </a:rPr>
              <a:t>alue-</a:t>
            </a:r>
          </a:p>
        </p:txBody>
      </p:sp>
      <p:sp>
        <p:nvSpPr>
          <p:cNvPr id="194" name="Rectangle 194"/>
          <p:cNvSpPr/>
          <p:nvPr/>
        </p:nvSpPr>
        <p:spPr>
          <a:xfrm rot="0" flipH="0" flipV="0">
            <a:off x="1158544" y="3013558"/>
            <a:ext cx="7294422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375099" algn="l"/>
              </a:tabLst>
            </a:pPr>
            <a:r>
              <a:rPr lang="en-US" sz="2400" baseline="0" b="0" i="0" dirty="0" spc="0">
                <a:latin typeface="Arial" pitchFamily="0" charset="1"/>
              </a:rPr>
              <a:t>or</a:t>
            </a:r>
            <a:r>
              <a:rPr lang="en-US" sz="2400" baseline="0" b="0" i="0" dirty="0" spc="-13">
                <a:latin typeface="Arial" pitchFamily="0" charset="1"/>
              </a:rPr>
              <a:t>i</a:t>
            </a:r>
            <a:r>
              <a:rPr lang="en-US" sz="2400" baseline="0" b="0" i="0" dirty="0" spc="0">
                <a:latin typeface="Arial" pitchFamily="0" charset="1"/>
              </a:rPr>
              <a:t>ented</a:t>
            </a:r>
            <a:r>
              <a:rPr lang="en-US" sz="2400" baseline="0" b="0" i="0" dirty="0" spc="-20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perspecti</a:t>
            </a:r>
            <a:r>
              <a:rPr lang="en-US" sz="2400" baseline="0" b="0" i="0" dirty="0" spc="-24">
                <a:latin typeface="Arial" pitchFamily="0" charset="1"/>
              </a:rPr>
              <a:t>v</a:t>
            </a:r>
            <a:r>
              <a:rPr lang="en-US" sz="2400" baseline="0" b="0" i="0" dirty="0" spc="0">
                <a:latin typeface="Arial" pitchFamily="0" charset="1"/>
              </a:rPr>
              <a:t>e</a:t>
            </a:r>
            <a:r>
              <a:rPr lang="en-US" sz="2400" baseline="0" b="0" i="0" dirty="0" spc="-20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(Eisenbeiß	and</a:t>
            </a:r>
            <a:r>
              <a:rPr lang="en-US" sz="2400" baseline="0" b="0" i="0" dirty="0" spc="-20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Brodbeck,</a:t>
            </a:r>
            <a:r>
              <a:rPr lang="en-US" sz="2400" baseline="0" b="0" i="0" dirty="0" spc="-39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2014).</a:t>
            </a:r>
          </a:p>
        </p:txBody>
      </p:sp>
      <p:sp>
        <p:nvSpPr>
          <p:cNvPr id="195" name="Rectangle 195"/>
          <p:cNvSpPr/>
          <p:nvPr/>
        </p:nvSpPr>
        <p:spPr>
          <a:xfrm rot="0" flipH="0" flipV="0">
            <a:off x="929944" y="3470414"/>
            <a:ext cx="9871436" cy="408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0" i="0" dirty="0" spc="959">
                <a:latin typeface="ArialMT" pitchFamily="0" charset="1"/>
              </a:rPr>
              <a:t>•</a:t>
            </a:r>
            <a:r>
              <a:rPr lang="en-US" sz="2402" baseline="0" b="0" i="0" dirty="0" spc="0">
                <a:latin typeface="Arial" pitchFamily="0" charset="1"/>
              </a:rPr>
              <a:t>Some</a:t>
            </a:r>
            <a:r>
              <a:rPr lang="en-US" sz="2402" baseline="0" b="0" i="0" dirty="0" spc="-44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cultural practices</a:t>
            </a:r>
            <a:r>
              <a:rPr lang="en-US" sz="2402" baseline="0" b="0" i="0" dirty="0" spc="-17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ma</a:t>
            </a:r>
            <a:r>
              <a:rPr lang="en-US" sz="2402" baseline="0" b="0" i="0" dirty="0" spc="-25">
                <a:latin typeface="Arial" pitchFamily="0" charset="1"/>
              </a:rPr>
              <a:t>y</a:t>
            </a:r>
            <a:r>
              <a:rPr lang="en-US" sz="2402" baseline="0" b="0" i="0" dirty="0" spc="-20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appear</a:t>
            </a:r>
            <a:r>
              <a:rPr lang="en-US" sz="2402" baseline="0" b="0" i="0" dirty="0" spc="-20">
                <a:latin typeface="Arial" pitchFamily="0" charset="1"/>
              </a:rPr>
              <a:t> </a:t>
            </a:r>
            <a:r>
              <a:rPr lang="en-US" sz="2402" baseline="0" b="0" i="0" dirty="0" spc="0">
                <a:latin typeface="Arial" pitchFamily="0" charset="1"/>
              </a:rPr>
              <a:t>ob</a:t>
            </a:r>
            <a:r>
              <a:rPr lang="en-US" sz="2402" baseline="0" b="0" i="0" dirty="0" spc="-25">
                <a:latin typeface="Arial" pitchFamily="0" charset="1"/>
              </a:rPr>
              <a:t>v</a:t>
            </a:r>
            <a:r>
              <a:rPr lang="en-US" sz="2402" baseline="0" b="0" i="0" dirty="0" spc="0">
                <a:latin typeface="Arial" pitchFamily="0" charset="1"/>
              </a:rPr>
              <a:t>iousl</a:t>
            </a:r>
            <a:r>
              <a:rPr lang="en-US" sz="2402" baseline="0" b="0" i="0" dirty="0" spc="-32">
                <a:latin typeface="Arial" pitchFamily="0" charset="1"/>
              </a:rPr>
              <a:t>y</a:t>
            </a:r>
            <a:r>
              <a:rPr lang="en-US" sz="2402" baseline="0" b="0" i="0" dirty="0" spc="0">
                <a:latin typeface="Arial" pitchFamily="0" charset="1"/>
              </a:rPr>
              <a:t> </a:t>
            </a:r>
            <a:r>
              <a:rPr lang="en-US" sz="2402" baseline="0" b="0" i="0" dirty="0" spc="-32">
                <a:latin typeface="Arial" pitchFamily="0" charset="1"/>
              </a:rPr>
              <a:t>w</a:t>
            </a:r>
            <a:r>
              <a:rPr lang="en-US" sz="2402" baseline="0" b="0" i="0" dirty="0" spc="0">
                <a:latin typeface="Arial" pitchFamily="0" charset="1"/>
              </a:rPr>
              <a:t>ron</a:t>
            </a:r>
            <a:r>
              <a:rPr lang="en-US" sz="2402" baseline="0" b="0" i="0" dirty="0" spc="-17">
                <a:latin typeface="Arial" pitchFamily="0" charset="1"/>
              </a:rPr>
              <a:t>g</a:t>
            </a:r>
            <a:r>
              <a:rPr lang="en-US" sz="2402" baseline="0" b="0" i="0" dirty="0" spc="0">
                <a:latin typeface="Arial" pitchFamily="0" charset="1"/>
              </a:rPr>
              <a:t> (</a:t>
            </a:r>
            <a:r>
              <a:rPr lang="en-US" sz="2402" baseline="0" b="0" i="0" dirty="0" spc="-140">
                <a:latin typeface="Arial" pitchFamily="0" charset="1"/>
              </a:rPr>
              <a:t>V</a:t>
            </a:r>
            <a:r>
              <a:rPr lang="en-US" sz="2402" baseline="0" b="0" i="0" dirty="0" spc="0">
                <a:latin typeface="Arial" pitchFamily="0" charset="1"/>
              </a:rPr>
              <a:t>elas</a:t>
            </a:r>
            <a:r>
              <a:rPr lang="en-US" sz="2402" baseline="0" b="0" i="0" dirty="0" spc="-15">
                <a:latin typeface="Arial" pitchFamily="0" charset="1"/>
              </a:rPr>
              <a:t>q</a:t>
            </a:r>
            <a:r>
              <a:rPr lang="en-US" sz="2402" baseline="0" b="0" i="0" dirty="0" spc="0">
                <a:latin typeface="Arial" pitchFamily="0" charset="1"/>
              </a:rPr>
              <a:t>ue</a:t>
            </a:r>
            <a:r>
              <a:rPr lang="en-US" sz="2402" baseline="0" b="0" i="0" dirty="0" spc="-25">
                <a:latin typeface="Arial" pitchFamily="0" charset="1"/>
              </a:rPr>
              <a:t>z</a:t>
            </a:r>
            <a:r>
              <a:rPr lang="en-US" sz="2402" baseline="0" b="0" i="0" dirty="0" spc="0">
                <a:latin typeface="Arial" pitchFamily="0" charset="1"/>
              </a:rPr>
              <a:t>, et.al. </a:t>
            </a:r>
          </a:p>
        </p:txBody>
      </p:sp>
      <p:sp>
        <p:nvSpPr>
          <p:cNvPr id="196" name="Rectangle 196"/>
          <p:cNvSpPr/>
          <p:nvPr/>
        </p:nvSpPr>
        <p:spPr>
          <a:xfrm rot="0" flipH="0" flipV="0">
            <a:off x="1158544" y="3800196"/>
            <a:ext cx="8668816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latin typeface="Arial" pitchFamily="0" charset="1"/>
              </a:rPr>
              <a:t>(2009)</a:t>
            </a:r>
            <a:r>
              <a:rPr lang="en-US" sz="2400" baseline="0" b="0" i="0" dirty="0" spc="-27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mention</a:t>
            </a:r>
            <a:r>
              <a:rPr lang="en-US" sz="2400" baseline="0" b="0" i="0" dirty="0" spc="-44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sla</a:t>
            </a:r>
            <a:r>
              <a:rPr lang="en-US" sz="2400" baseline="0" b="0" i="0" dirty="0" spc="-20">
                <a:latin typeface="Arial" pitchFamily="0" charset="1"/>
              </a:rPr>
              <a:t>v</a:t>
            </a:r>
            <a:r>
              <a:rPr lang="en-US" sz="2400" baseline="0" b="0" i="0" dirty="0" spc="0">
                <a:latin typeface="Arial" pitchFamily="0" charset="1"/>
              </a:rPr>
              <a:t>er</a:t>
            </a:r>
            <a:r>
              <a:rPr lang="en-US" sz="2400" baseline="0" b="0" i="0" dirty="0" spc="-32">
                <a:latin typeface="Arial" pitchFamily="0" charset="1"/>
              </a:rPr>
              <a:t>y</a:t>
            </a:r>
            <a:r>
              <a:rPr lang="en-US" sz="2400" baseline="0" b="0" i="0" dirty="0" spc="0">
                <a:latin typeface="Arial" pitchFamily="0" charset="1"/>
              </a:rPr>
              <a:t>) other</a:t>
            </a:r>
            <a:r>
              <a:rPr lang="en-US" sz="2400" baseline="0" b="0" i="0" dirty="0" spc="-27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di</a:t>
            </a:r>
            <a:r>
              <a:rPr lang="en-US" sz="2400" baseline="0" b="0" i="0" dirty="0" spc="-24">
                <a:latin typeface="Arial" pitchFamily="0" charset="1"/>
              </a:rPr>
              <a:t>f</a:t>
            </a:r>
            <a:r>
              <a:rPr lang="en-US" sz="2400" baseline="0" b="0" i="0" dirty="0" spc="0">
                <a:latin typeface="Arial" pitchFamily="0" charset="1"/>
              </a:rPr>
              <a:t>ferences</a:t>
            </a:r>
            <a:r>
              <a:rPr lang="en-US" sz="2400" baseline="0" b="0" i="0" dirty="0" spc="-92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are much</a:t>
            </a:r>
            <a:r>
              <a:rPr lang="en-US" sz="2400" baseline="0" b="0" i="0" dirty="0" spc="-44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more</a:t>
            </a:r>
            <a:r>
              <a:rPr lang="en-US" sz="2400" baseline="0" b="0" i="0" dirty="0" spc="-17">
                <a:latin typeface="Arial" pitchFamily="0" charset="1"/>
              </a:rPr>
              <a:t> </a:t>
            </a:r>
            <a:r>
              <a:rPr lang="en-US" sz="2400" baseline="0" b="0" i="0" dirty="0" spc="0">
                <a:latin typeface="Arial" pitchFamily="0" charset="1"/>
              </a:rPr>
              <a:t>subtle.</a:t>
            </a:r>
          </a:p>
        </p:txBody>
      </p:sp>
      <p:sp>
        <p:nvSpPr>
          <p:cNvPr id="197" name="Rectangle 197"/>
          <p:cNvSpPr/>
          <p:nvPr/>
        </p:nvSpPr>
        <p:spPr>
          <a:xfrm rot="0" flipH="0" flipV="0">
            <a:off x="1094232" y="6490259"/>
            <a:ext cx="7250912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</a:t>
            </a:r>
            <a:r>
              <a:rPr lang="en-US" sz="1800" baseline="0" b="0" i="0" dirty="0" spc="-24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u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d</a:t>
            </a:r>
            <a:r>
              <a:rPr lang="en-US" sz="1800" baseline="0" b="0" i="0" dirty="0" spc="-119">
                <a:solidFill>
                  <a:srgbClr val="0563C1"/>
                </a:solidFill>
                <a:latin typeface="Calibri" pitchFamily="0" charset="1"/>
                <a:hlinkClick r:id="rId100"/>
              </a:rPr>
              <a:t>y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</a:t>
            </a:r>
            <a:r>
              <a:rPr lang="en-US" sz="1800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om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</a:t>
            </a:r>
            <a:r>
              <a:rPr lang="en-US" sz="1800" baseline="0" b="0" i="0" dirty="0" spc="-17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ade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m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y/l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e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sson</a:t>
            </a:r>
            <a:r>
              <a:rPr lang="en-US" sz="1800" baseline="0" b="0" i="0" dirty="0" spc="-24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cult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u</a:t>
            </a:r>
            <a:r>
              <a:rPr lang="en-US" sz="1800" baseline="0" b="0" i="0" dirty="0" spc="-53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al-norm</a:t>
            </a:r>
            <a:r>
              <a:rPr lang="en-US" sz="1800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-d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e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finition-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v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alues-quiz.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98" name="Freeform 19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" name="Picture 199"/>
          <p:cNvPicPr>
            <a:picLocks noChangeAspect="0" noChangeArrowheads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46776" y="3352800"/>
            <a:ext cx="5367528" cy="3017520"/>
          </a:xfrm>
          <a:prstGeom prst="rect">
            <a:avLst/>
          </a:prstGeom>
          <a:noFill/>
          <a:extLst/>
        </p:spPr>
      </p:pic>
      <p:sp>
        <p:nvSpPr>
          <p:cNvPr id="200" name="Freeform 200"/>
          <p:cNvSpPr/>
          <p:nvPr/>
        </p:nvSpPr>
        <p:spPr>
          <a:xfrm rot="0" flipH="0" flipV="0">
            <a:off x="929639" y="4513708"/>
            <a:ext cx="3563113" cy="15240"/>
          </a:xfrm>
          <a:custGeom>
            <a:pathLst>
              <a:path w="3563113" h="15240">
                <a:moveTo>
                  <a:pt x="0" y="0"/>
                </a:moveTo>
                <a:lnTo>
                  <a:pt x="890778" y="0"/>
                </a:lnTo>
                <a:lnTo>
                  <a:pt x="1781556" y="0"/>
                </a:lnTo>
                <a:lnTo>
                  <a:pt x="2672334" y="0"/>
                </a:lnTo>
                <a:lnTo>
                  <a:pt x="3563113" y="0"/>
                </a:lnTo>
                <a:lnTo>
                  <a:pt x="3563113" y="15240"/>
                </a:lnTo>
                <a:lnTo>
                  <a:pt x="2672334" y="15240"/>
                </a:lnTo>
                <a:lnTo>
                  <a:pt x="1781556" y="15240"/>
                </a:lnTo>
                <a:lnTo>
                  <a:pt x="890778" y="15240"/>
                </a:lnTo>
                <a:lnTo>
                  <a:pt x="0" y="15240"/>
                </a:lnTo>
                <a:close/>
                <a:moveTo>
                  <a:pt x="1414653" y="2344292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 rot="0" flipH="0" flipV="0">
            <a:off x="929639" y="4788027"/>
            <a:ext cx="2895601" cy="15241"/>
          </a:xfrm>
          <a:custGeom>
            <a:pathLst>
              <a:path w="2895601" h="15241">
                <a:moveTo>
                  <a:pt x="0" y="0"/>
                </a:moveTo>
                <a:lnTo>
                  <a:pt x="723900" y="0"/>
                </a:lnTo>
                <a:lnTo>
                  <a:pt x="1447800" y="0"/>
                </a:lnTo>
                <a:lnTo>
                  <a:pt x="2171700" y="0"/>
                </a:lnTo>
                <a:lnTo>
                  <a:pt x="2895601" y="0"/>
                </a:lnTo>
                <a:lnTo>
                  <a:pt x="2895601" y="15241"/>
                </a:lnTo>
                <a:lnTo>
                  <a:pt x="2171700" y="15241"/>
                </a:lnTo>
                <a:lnTo>
                  <a:pt x="1447800" y="15241"/>
                </a:lnTo>
                <a:lnTo>
                  <a:pt x="723900" y="15241"/>
                </a:lnTo>
                <a:lnTo>
                  <a:pt x="0" y="15241"/>
                </a:lnTo>
                <a:close/>
                <a:moveTo>
                  <a:pt x="1140334" y="2069973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 rot="0" flipH="0" flipV="0">
            <a:off x="929639" y="5062348"/>
            <a:ext cx="2365249" cy="15239"/>
          </a:xfrm>
          <a:custGeom>
            <a:pathLst>
              <a:path w="2365249" h="15239">
                <a:moveTo>
                  <a:pt x="0" y="0"/>
                </a:moveTo>
                <a:lnTo>
                  <a:pt x="788416" y="0"/>
                </a:lnTo>
                <a:lnTo>
                  <a:pt x="1576833" y="0"/>
                </a:lnTo>
                <a:lnTo>
                  <a:pt x="2365249" y="0"/>
                </a:lnTo>
                <a:lnTo>
                  <a:pt x="2365249" y="15239"/>
                </a:lnTo>
                <a:lnTo>
                  <a:pt x="1576833" y="15239"/>
                </a:lnTo>
                <a:lnTo>
                  <a:pt x="788416" y="15239"/>
                </a:lnTo>
                <a:lnTo>
                  <a:pt x="0" y="15239"/>
                </a:lnTo>
                <a:close/>
                <a:moveTo>
                  <a:pt x="866013" y="1795652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Rectangle 203"/>
          <p:cNvSpPr/>
          <p:nvPr/>
        </p:nvSpPr>
        <p:spPr>
          <a:xfrm rot="0" flipH="0" flipV="0">
            <a:off x="929944" y="653710"/>
            <a:ext cx="4108649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0">
                <a:latin typeface="Calibri-Light" pitchFamily="0" charset="1"/>
              </a:rPr>
              <a:t>Wh</a:t>
            </a:r>
            <a:r>
              <a:rPr lang="en-US" sz="4394" baseline="0" b="0" i="0" dirty="0" spc="-66">
                <a:latin typeface="Calibri-Light" pitchFamily="0" charset="1"/>
              </a:rPr>
              <a:t>a</a:t>
            </a:r>
            <a:r>
              <a:rPr lang="en-US" sz="4394" baseline="0" b="0" i="0" dirty="0" spc="0">
                <a:latin typeface="Calibri-Light" pitchFamily="0" charset="1"/>
              </a:rPr>
              <a:t>t </a:t>
            </a:r>
            <a:r>
              <a:rPr lang="en-US" sz="4394" baseline="0" b="0" i="0" dirty="0" spc="-62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 Is Not</a:t>
            </a:r>
          </a:p>
        </p:txBody>
      </p:sp>
      <p:sp>
        <p:nvSpPr>
          <p:cNvPr id="204" name="Rectangle 204"/>
          <p:cNvSpPr/>
          <p:nvPr/>
        </p:nvSpPr>
        <p:spPr>
          <a:xfrm rot="0" flipH="0" flipV="0">
            <a:off x="929944" y="1771851"/>
            <a:ext cx="9993093" cy="8612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While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science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a</a:t>
            </a:r>
            <a:r>
              <a:rPr lang="en-US" sz="2807" baseline="0" b="0" i="0" dirty="0" spc="-37">
                <a:latin typeface="Arial" pitchFamily="0" charset="1"/>
              </a:rPr>
              <a:t>y</a:t>
            </a:r>
            <a:r>
              <a:rPr lang="en-US" sz="2807" baseline="0" b="0" i="0" dirty="0" spc="0">
                <a:latin typeface="Arial" pitchFamily="0" charset="1"/>
              </a:rPr>
              <a:t> help us</a:t>
            </a:r>
            <a:r>
              <a:rPr lang="en-US" sz="2807" baseline="0" b="0" i="0" dirty="0" spc="-12">
                <a:latin typeface="Arial" pitchFamily="0" charset="1"/>
              </a:rPr>
              <a:t> m</a:t>
            </a:r>
            <a:r>
              <a:rPr lang="en-US" sz="2807" baseline="0" b="0" i="0" dirty="0" spc="0">
                <a:latin typeface="Arial" pitchFamily="0" charset="1"/>
              </a:rPr>
              <a:t>ake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ethical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choices,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science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does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not </a:t>
            </a:r>
            <a:r>
              <a:rPr lang="en-US" sz="2810" baseline="0" b="0" i="0" dirty="0" spc="-12">
                <a:latin typeface="Arial" pitchFamily="0" charset="1"/>
              </a:rPr>
              <a:t>d</a:t>
            </a:r>
            <a:r>
              <a:rPr lang="en-US" sz="2810" baseline="0" b="0" i="0" dirty="0" spc="0">
                <a:latin typeface="Arial" pitchFamily="0" charset="1"/>
              </a:rPr>
              <a:t>efine</a:t>
            </a:r>
            <a:r>
              <a:rPr lang="en-US" sz="2810" baseline="0" b="0" i="0" dirty="0" spc="-1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right </a:t>
            </a:r>
            <a:r>
              <a:rPr lang="en-US" sz="2810" baseline="0" b="0" i="0" dirty="0" spc="-12">
                <a:latin typeface="Arial" pitchFamily="0" charset="1"/>
              </a:rPr>
              <a:t>a</a:t>
            </a:r>
            <a:r>
              <a:rPr lang="en-US" sz="2810" baseline="0" b="0" i="0" dirty="0" spc="0">
                <a:latin typeface="Arial" pitchFamily="0" charset="1"/>
              </a:rPr>
              <a:t>nd</a:t>
            </a:r>
            <a:r>
              <a:rPr lang="en-US" sz="2810" baseline="0" b="0" i="0" dirty="0" spc="-20">
                <a:latin typeface="Arial" pitchFamily="0" charset="1"/>
              </a:rPr>
              <a:t> </a:t>
            </a:r>
            <a:r>
              <a:rPr lang="en-US" sz="2810" baseline="0" b="0" i="0" dirty="0" spc="-37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rong. </a:t>
            </a:r>
          </a:p>
        </p:txBody>
      </p:sp>
      <p:sp>
        <p:nvSpPr>
          <p:cNvPr id="205" name="Rectangle 205"/>
          <p:cNvSpPr/>
          <p:nvPr/>
        </p:nvSpPr>
        <p:spPr>
          <a:xfrm rot="0" flipH="0" flipV="0">
            <a:off x="929944" y="2668000"/>
            <a:ext cx="10283376" cy="9898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10" baseline="0" b="0" i="0" dirty="0" spc="816">
                <a:latin typeface="ArialMT" pitchFamily="0" charset="1"/>
              </a:rPr>
              <a:t>•</a:t>
            </a:r>
            <a:r>
              <a:rPr lang="en-US" sz="2810" baseline="0" b="0" i="0" dirty="0" spc="0">
                <a:latin typeface="ArialMT" pitchFamily="0" charset="1"/>
              </a:rPr>
              <a:t>so</a:t>
            </a:r>
            <a:r>
              <a:rPr lang="en-US" sz="2810" baseline="0" b="0" i="0" dirty="0" spc="-17">
                <a:latin typeface="ArialMT" pitchFamily="0" charset="1"/>
              </a:rPr>
              <a:t>m</a:t>
            </a:r>
            <a:r>
              <a:rPr lang="en-US" sz="2810" baseline="0" b="0" i="0" dirty="0" spc="0">
                <a:latin typeface="ArialMT" pitchFamily="0" charset="1"/>
              </a:rPr>
              <a:t>e</a:t>
            </a:r>
            <a:r>
              <a:rPr lang="en-US" sz="2810" baseline="0" b="0" i="0" dirty="0" spc="-1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argu</a:t>
            </a:r>
            <a:r>
              <a:rPr lang="en-US" sz="2810" baseline="0" b="0" i="0" dirty="0" spc="-12">
                <a:latin typeface="ArialMT" pitchFamily="0" charset="1"/>
              </a:rPr>
              <a:t>e</a:t>
            </a:r>
            <a:r>
              <a:rPr lang="en-US" sz="2810" baseline="0" b="0" i="0" dirty="0" spc="0">
                <a:latin typeface="ArialMT" pitchFamily="0" charset="1"/>
              </a:rPr>
              <a:t> that</a:t>
            </a:r>
            <a:r>
              <a:rPr lang="en-US" sz="2810" baseline="0" b="0" i="0" dirty="0" spc="-31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‘oug</a:t>
            </a:r>
            <a:r>
              <a:rPr lang="en-US" sz="2810" baseline="0" b="0" i="0" dirty="0" spc="-12">
                <a:latin typeface="ArialMT" pitchFamily="0" charset="1"/>
              </a:rPr>
              <a:t>h</a:t>
            </a:r>
            <a:r>
              <a:rPr lang="en-US" sz="2810" baseline="0" b="0" i="0" dirty="0" spc="0">
                <a:latin typeface="ArialMT" pitchFamily="0" charset="1"/>
              </a:rPr>
              <a:t>t</a:t>
            </a:r>
            <a:r>
              <a:rPr lang="en-US" sz="2810" baseline="0" b="0" i="0" dirty="0" spc="-96">
                <a:latin typeface="ArialMT" pitchFamily="0" charset="1"/>
              </a:rPr>
              <a:t>’</a:t>
            </a:r>
            <a:r>
              <a:rPr lang="en-US" sz="2810" baseline="0" b="0" i="0" dirty="0" spc="-15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does</a:t>
            </a:r>
            <a:r>
              <a:rPr lang="en-US" sz="2810" baseline="0" b="0" i="0" dirty="0" spc="-12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not follo</a:t>
            </a:r>
            <a:r>
              <a:rPr lang="en-US" sz="2810" baseline="0" b="0" i="0" dirty="0" spc="-40">
                <a:latin typeface="ArialMT" pitchFamily="0" charset="1"/>
              </a:rPr>
              <a:t>w</a:t>
            </a:r>
            <a:r>
              <a:rPr lang="en-US" sz="2810" baseline="0" b="0" i="0" dirty="0" spc="0">
                <a:latin typeface="ArialMT" pitchFamily="0" charset="1"/>
              </a:rPr>
              <a:t> fro</a:t>
            </a:r>
            <a:r>
              <a:rPr lang="en-US" sz="2810" baseline="0" b="0" i="0" dirty="0" spc="-17">
                <a:latin typeface="ArialMT" pitchFamily="0" charset="1"/>
              </a:rPr>
              <a:t>m</a:t>
            </a:r>
            <a:r>
              <a:rPr lang="en-US" sz="2810" baseline="0" b="0" i="0" dirty="0" spc="-15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‘is</a:t>
            </a:r>
            <a:r>
              <a:rPr lang="en-US" sz="2810" baseline="0" b="0" i="0" dirty="0" spc="-96">
                <a:latin typeface="ArialMT" pitchFamily="0" charset="1"/>
              </a:rPr>
              <a:t>’</a:t>
            </a:r>
            <a:r>
              <a:rPr lang="en-US" sz="2810" baseline="0" b="0" i="0" dirty="0" spc="-3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(</a:t>
            </a:r>
            <a:r>
              <a:rPr lang="en-US" sz="2810" baseline="0" b="0" i="0" dirty="0" spc="-15">
                <a:latin typeface="ArialMT" pitchFamily="0" charset="1"/>
              </a:rPr>
              <a:t>H</a:t>
            </a:r>
            <a:r>
              <a:rPr lang="en-US" sz="2810" baseline="0" b="0" i="0" dirty="0" spc="0">
                <a:latin typeface="ArialMT" pitchFamily="0" charset="1"/>
              </a:rPr>
              <a:t>udson,</a:t>
            </a:r>
            <a:r>
              <a:rPr lang="en-US" sz="2810" baseline="0" b="0" i="0" dirty="0" spc="-15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1969</a:t>
            </a:r>
            <a:r>
              <a:rPr lang="en-US" sz="2810" baseline="0" b="0" i="0" dirty="0" spc="0">
                <a:latin typeface="Arial" pitchFamily="0" charset="1"/>
              </a:rPr>
              <a:t>)</a:t>
            </a:r>
          </a:p>
          <a:p>
            <a:pPr marL="0">
              <a:lnSpc>
                <a:spcPts val="4034"/>
              </a:lnSpc>
              <a:tabLst>
                <a:tab pos="2347544" algn="l"/>
              </a:tabLst>
            </a:pPr>
            <a:r>
              <a:rPr lang="en-US" sz="2810" baseline="0" b="0" i="0" dirty="0" spc="816">
                <a:latin typeface="ArialMT" pitchFamily="0" charset="1"/>
              </a:rPr>
              <a:t>•</a:t>
            </a:r>
            <a:r>
              <a:rPr lang="en-US" sz="2810" baseline="0" b="0" i="0" dirty="0" spc="0">
                <a:latin typeface="Arial" pitchFamily="0" charset="1"/>
              </a:rPr>
              <a:t>but e</a:t>
            </a:r>
            <a:r>
              <a:rPr lang="en-US" sz="2810" baseline="0" b="0" i="0" dirty="0" spc="-45">
                <a:latin typeface="Arial" pitchFamily="0" charset="1"/>
              </a:rPr>
              <a:t>v</a:t>
            </a:r>
            <a:r>
              <a:rPr lang="en-US" sz="2810" baseline="0" b="0" i="0" dirty="0" spc="0">
                <a:latin typeface="Arial" pitchFamily="0" charset="1"/>
              </a:rPr>
              <a:t>idence	</a:t>
            </a:r>
            <a:r>
              <a:rPr lang="en-US" sz="2810" baseline="0" b="0" i="0" dirty="0" spc="-15">
                <a:latin typeface="ArialMT" pitchFamily="0" charset="1"/>
              </a:rPr>
              <a:t>m</a:t>
            </a:r>
            <a:r>
              <a:rPr lang="en-US" sz="2810" baseline="0" b="0" i="0" dirty="0" spc="0">
                <a:latin typeface="ArialMT" pitchFamily="0" charset="1"/>
              </a:rPr>
              <a:t>atters…</a:t>
            </a:r>
          </a:p>
        </p:txBody>
      </p:sp>
      <p:sp>
        <p:nvSpPr>
          <p:cNvPr id="206" name="Rectangle 206"/>
          <p:cNvSpPr/>
          <p:nvPr/>
        </p:nvSpPr>
        <p:spPr>
          <a:xfrm rot="0" flipH="0" flipV="0">
            <a:off x="929944" y="4274313"/>
            <a:ext cx="3562273" cy="8233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s://ww</a:t>
            </a:r>
            <a:r>
              <a:rPr lang="en-US" sz="1800" baseline="0" b="0" i="0" dirty="0" spc="-112">
                <a:solidFill>
                  <a:srgbClr val="0563C1"/>
                </a:solidFill>
                <a:latin typeface="Calibri" pitchFamily="0" charset="1"/>
                <a:hlinkClick r:id="rId100"/>
              </a:rPr>
              <a:t>w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.acsh.o</a:t>
            </a:r>
            <a:r>
              <a:rPr lang="en-US" sz="1800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g/ne</a:t>
            </a:r>
            <a:r>
              <a:rPr lang="en-US" sz="1800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w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s/2017/03/</a:t>
            </a:r>
          </a:p>
          <a:p>
            <a:pPr marL="0">
              <a:lnSpc>
                <a:spcPts val="2159"/>
              </a:lnSpc>
            </a:pP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05/in</a:t>
            </a:r>
            <a:r>
              <a:rPr lang="en-US" sz="1800" baseline="0" b="0" i="0" dirty="0" spc="-45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og</a:t>
            </a:r>
            <a:r>
              <a:rPr lang="en-US" sz="1800" baseline="0" b="0" i="0" dirty="0" spc="-53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aphic-be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t-and-</a:t>
            </a:r>
            <a:r>
              <a:rPr lang="en-US" sz="1800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w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</a:t>
            </a:r>
            <a:r>
              <a:rPr lang="en-US" sz="1800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t-</a:t>
            </a:r>
          </a:p>
          <a:p>
            <a:pPr marL="0">
              <a:lnSpc>
                <a:spcPts val="2163"/>
              </a:lnSpc>
            </a:pP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science-ne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w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s-si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es-10948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07" name="Freeform 207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spect="0"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88136" y="2054352"/>
            <a:ext cx="4111752" cy="3998976"/>
          </a:xfrm>
          <a:prstGeom prst="rect">
            <a:avLst/>
          </a:prstGeom>
          <a:noFill/>
          <a:extLst/>
        </p:spPr>
      </p:pic>
      <p:sp>
        <p:nvSpPr>
          <p:cNvPr id="209" name="Freeform 209">
            <a:hlinkClick r:id="rId100"/>
          </p:cNvPr>
          <p:cNvSpPr/>
          <p:nvPr/>
        </p:nvSpPr>
        <p:spPr>
          <a:xfrm rot="0" flipH="0" flipV="0">
            <a:off x="5977128" y="5264912"/>
            <a:ext cx="3611879" cy="15241"/>
          </a:xfrm>
          <a:custGeom>
            <a:pathLst>
              <a:path w="3611879" h="15241">
                <a:moveTo>
                  <a:pt x="0" y="0"/>
                </a:moveTo>
                <a:lnTo>
                  <a:pt x="902969" y="0"/>
                </a:lnTo>
                <a:lnTo>
                  <a:pt x="1805940" y="0"/>
                </a:lnTo>
                <a:lnTo>
                  <a:pt x="2708910" y="0"/>
                </a:lnTo>
                <a:lnTo>
                  <a:pt x="3611879" y="0"/>
                </a:lnTo>
                <a:lnTo>
                  <a:pt x="3611879" y="15241"/>
                </a:lnTo>
                <a:lnTo>
                  <a:pt x="2708910" y="15241"/>
                </a:lnTo>
                <a:lnTo>
                  <a:pt x="1805940" y="15241"/>
                </a:lnTo>
                <a:lnTo>
                  <a:pt x="902969" y="15241"/>
                </a:lnTo>
                <a:lnTo>
                  <a:pt x="0" y="15241"/>
                </a:lnTo>
                <a:close/>
                <a:moveTo>
                  <a:pt x="-4384040" y="1593088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>
            <a:hlinkClick r:id="rId100"/>
          </p:cNvPr>
          <p:cNvSpPr/>
          <p:nvPr/>
        </p:nvSpPr>
        <p:spPr>
          <a:xfrm rot="0" flipH="0" flipV="0">
            <a:off x="5977128" y="5539233"/>
            <a:ext cx="2328672" cy="15240"/>
          </a:xfrm>
          <a:custGeom>
            <a:pathLst>
              <a:path w="2328672" h="15240">
                <a:moveTo>
                  <a:pt x="0" y="0"/>
                </a:moveTo>
                <a:lnTo>
                  <a:pt x="776224" y="0"/>
                </a:lnTo>
                <a:lnTo>
                  <a:pt x="1552448" y="0"/>
                </a:lnTo>
                <a:lnTo>
                  <a:pt x="2328672" y="0"/>
                </a:lnTo>
                <a:lnTo>
                  <a:pt x="2328672" y="15240"/>
                </a:lnTo>
                <a:lnTo>
                  <a:pt x="1552448" y="15240"/>
                </a:lnTo>
                <a:lnTo>
                  <a:pt x="776224" y="15240"/>
                </a:lnTo>
                <a:lnTo>
                  <a:pt x="0" y="15240"/>
                </a:lnTo>
                <a:close/>
                <a:moveTo>
                  <a:pt x="-4658361" y="1318767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Rectangle 211"/>
          <p:cNvSpPr/>
          <p:nvPr/>
        </p:nvSpPr>
        <p:spPr>
          <a:xfrm rot="0" flipH="0" flipV="0">
            <a:off x="929944" y="653710"/>
            <a:ext cx="3854161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62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 Mig</a:t>
            </a:r>
            <a:r>
              <a:rPr lang="en-US" sz="4394" baseline="0" b="0" i="0" dirty="0" spc="-53">
                <a:latin typeface="Calibri-Light" pitchFamily="0" charset="1"/>
              </a:rPr>
              <a:t>h</a:t>
            </a:r>
            <a:r>
              <a:rPr lang="en-US" sz="4394" baseline="0" b="0" i="0" dirty="0" spc="0">
                <a:latin typeface="Calibri-Light" pitchFamily="0" charset="1"/>
              </a:rPr>
              <a:t>t Be…</a:t>
            </a:r>
          </a:p>
        </p:txBody>
      </p:sp>
      <p:sp>
        <p:nvSpPr>
          <p:cNvPr id="212" name="Rectangle 212"/>
          <p:cNvSpPr/>
          <p:nvPr/>
        </p:nvSpPr>
        <p:spPr>
          <a:xfrm rot="0" flipH="0" flipV="0">
            <a:off x="5978652" y="1771851"/>
            <a:ext cx="5156667" cy="23982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-147">
                <a:latin typeface="Arial" pitchFamily="0" charset="1"/>
              </a:rPr>
              <a:t>A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fra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e</a:t>
            </a:r>
            <a:r>
              <a:rPr lang="en-US" sz="2807" baseline="0" b="0" i="0" dirty="0" spc="-37">
                <a:latin typeface="Arial" pitchFamily="0" charset="1"/>
              </a:rPr>
              <a:t>w</a:t>
            </a:r>
            <a:r>
              <a:rPr lang="en-US" sz="2807" baseline="0" b="0" i="0" dirty="0" spc="0">
                <a:latin typeface="Arial" pitchFamily="0" charset="1"/>
              </a:rPr>
              <a:t>ork for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aking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decisions.</a:t>
            </a:r>
            <a:r>
              <a:rPr lang="en-US" sz="2810" baseline="0" b="0" i="0" dirty="0" spc="-110">
                <a:latin typeface="Arial" pitchFamily="0" charset="1"/>
              </a:rPr>
              <a:t> </a:t>
            </a:r>
            <a:r>
              <a:rPr lang="en-US" sz="2810" baseline="0" b="0" i="0" dirty="0" spc="-15">
                <a:latin typeface="Arial" pitchFamily="0" charset="1"/>
              </a:rPr>
              <a:t>T</a:t>
            </a:r>
            <a:r>
              <a:rPr lang="en-US" sz="2810" baseline="0" b="0" i="0" dirty="0" spc="0">
                <a:latin typeface="Arial" pitchFamily="0" charset="1"/>
              </a:rPr>
              <a:t>he idea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of a</a:t>
            </a:r>
            <a:r>
              <a:rPr lang="en-US" sz="2810" baseline="0" b="0" i="0" dirty="0" spc="-12">
                <a:latin typeface="Arial" pitchFamily="0" charset="1"/>
              </a:rPr>
              <a:t>n</a:t>
            </a:r>
            <a:r>
              <a:rPr lang="en-US" sz="2810" baseline="0" b="0" i="0" dirty="0" spc="0">
                <a:latin typeface="Arial" pitchFamily="0" charset="1"/>
              </a:rPr>
              <a:t>al</a:t>
            </a:r>
            <a:r>
              <a:rPr lang="en-US" sz="2810" baseline="0" b="0" i="0" dirty="0" spc="-40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tics </a:t>
            </a:r>
          </a:p>
          <a:p>
            <a:pPr marL="0">
              <a:lnSpc>
                <a:spcPts val="3027"/>
              </a:lnSpc>
            </a:pPr>
            <a:r>
              <a:rPr lang="en-US" sz="2810" baseline="0" b="0" i="0" dirty="0" spc="0">
                <a:latin typeface="Arial" pitchFamily="0" charset="1"/>
              </a:rPr>
              <a:t>and related</a:t>
            </a:r>
            <a:r>
              <a:rPr lang="en-US" sz="2810" baseline="0" b="0" i="0" dirty="0" spc="-20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technolog</a:t>
            </a:r>
            <a:r>
              <a:rPr lang="en-US" sz="2810" baseline="0" b="0" i="0" dirty="0" spc="-43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 posing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" pitchFamily="0" charset="1"/>
              </a:rPr>
              <a:t>dile</a:t>
            </a:r>
            <a:r>
              <a:rPr lang="en-US" sz="2807" baseline="0" b="0" i="0" dirty="0" spc="-12">
                <a:latin typeface="Arial" pitchFamily="0" charset="1"/>
              </a:rPr>
              <a:t>mm</a:t>
            </a:r>
            <a:r>
              <a:rPr lang="en-US" sz="2807" baseline="0" b="0" i="0" dirty="0" spc="0">
                <a:latin typeface="Arial" pitchFamily="0" charset="1"/>
              </a:rPr>
              <a:t>as requiring practitioners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to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-15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ake the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right choice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" pitchFamily="0" charset="1"/>
              </a:rPr>
              <a:t>(</a:t>
            </a:r>
            <a:r>
              <a:rPr lang="en-US" sz="2807" baseline="0" b="0" i="0" dirty="0" spc="-34">
                <a:latin typeface="Arial" pitchFamily="0" charset="1"/>
              </a:rPr>
              <a:t>w</a:t>
            </a:r>
            <a:r>
              <a:rPr lang="en-US" sz="2807" baseline="0" b="0" i="0" dirty="0" spc="0">
                <a:latin typeface="Arial" pitchFamily="0" charset="1"/>
              </a:rPr>
              <a:t>hate</a:t>
            </a:r>
            <a:r>
              <a:rPr lang="en-US" sz="2807" baseline="0" b="0" i="0" dirty="0" spc="-37">
                <a:latin typeface="Arial" pitchFamily="0" charset="1"/>
              </a:rPr>
              <a:t>v</a:t>
            </a:r>
            <a:r>
              <a:rPr lang="en-US" sz="2807" baseline="0" b="0" i="0" dirty="0" spc="0">
                <a:latin typeface="Arial" pitchFamily="0" charset="1"/>
              </a:rPr>
              <a:t>er that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a</a:t>
            </a:r>
            <a:r>
              <a:rPr lang="en-US" sz="2807" baseline="0" b="0" i="0" dirty="0" spc="-37">
                <a:latin typeface="Arial" pitchFamily="0" charset="1"/>
              </a:rPr>
              <a:t>y</a:t>
            </a:r>
            <a:r>
              <a:rPr lang="en-US" sz="2807" baseline="0" b="0" i="0" dirty="0" spc="0">
                <a:latin typeface="Arial" pitchFamily="0" charset="1"/>
              </a:rPr>
              <a:t> be).</a:t>
            </a:r>
          </a:p>
        </p:txBody>
      </p:sp>
      <p:sp>
        <p:nvSpPr>
          <p:cNvPr id="213" name="Rectangle 213"/>
          <p:cNvSpPr/>
          <p:nvPr/>
        </p:nvSpPr>
        <p:spPr>
          <a:xfrm rot="0" flipH="0" flipV="0">
            <a:off x="5978652" y="5025644"/>
            <a:ext cx="3612616" cy="5490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s://ww</a:t>
            </a:r>
            <a:r>
              <a:rPr lang="en-US" sz="1800" baseline="0" b="0" i="0" dirty="0" spc="-112">
                <a:solidFill>
                  <a:srgbClr val="0563C1"/>
                </a:solidFill>
                <a:latin typeface="Calibri" pitchFamily="0" charset="1"/>
                <a:hlinkClick r:id="rId100"/>
              </a:rPr>
              <a:t>w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.chr</a:t>
            </a:r>
            <a:r>
              <a:rPr lang="en-US" sz="1800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i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s-el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g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ood.</a:t>
            </a:r>
            <a:r>
              <a:rPr lang="en-US" sz="1800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om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i</a:t>
            </a:r>
            <a:r>
              <a:rPr lang="en-US" sz="1800" baseline="0" b="0" i="0" dirty="0" spc="-18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al-</a:t>
            </a:r>
          </a:p>
          <a:p>
            <a:pPr marL="0">
              <a:lnSpc>
                <a:spcPts val="2162"/>
              </a:lnSpc>
            </a:pP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decision-making-9-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eps/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14" name="Freeform 21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" name="Picture 215"/>
          <p:cNvPicPr>
            <a:picLocks noChangeAspect="0"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29983" y="1027177"/>
            <a:ext cx="5461000" cy="5080000"/>
          </a:xfrm>
          <a:prstGeom prst="rect">
            <a:avLst/>
          </a:prstGeom>
          <a:noFill/>
          <a:extLst/>
        </p:spPr>
      </p:pic>
      <p:sp>
        <p:nvSpPr>
          <p:cNvPr id="216" name="Freeform 216"/>
          <p:cNvSpPr/>
          <p:nvPr/>
        </p:nvSpPr>
        <p:spPr>
          <a:xfrm rot="0" flipH="0" flipV="0">
            <a:off x="7277100" y="6113565"/>
            <a:ext cx="3886200" cy="15240"/>
          </a:xfrm>
          <a:custGeom>
            <a:pathLst>
              <a:path w="3886200" h="15240">
                <a:moveTo>
                  <a:pt x="0" y="0"/>
                </a:moveTo>
                <a:lnTo>
                  <a:pt x="1295400" y="0"/>
                </a:lnTo>
                <a:lnTo>
                  <a:pt x="2590800" y="0"/>
                </a:lnTo>
                <a:lnTo>
                  <a:pt x="3886200" y="0"/>
                </a:lnTo>
                <a:lnTo>
                  <a:pt x="3886200" y="15240"/>
                </a:lnTo>
                <a:lnTo>
                  <a:pt x="2590800" y="15240"/>
                </a:lnTo>
                <a:lnTo>
                  <a:pt x="1295400" y="15240"/>
                </a:lnTo>
                <a:lnTo>
                  <a:pt x="0" y="15240"/>
                </a:lnTo>
                <a:close/>
                <a:moveTo>
                  <a:pt x="-6532665" y="744435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Rectangle 217"/>
          <p:cNvSpPr/>
          <p:nvPr/>
        </p:nvSpPr>
        <p:spPr>
          <a:xfrm rot="0" flipH="0" flipV="0">
            <a:off x="929944" y="653710"/>
            <a:ext cx="3854161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62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 Mig</a:t>
            </a:r>
            <a:r>
              <a:rPr lang="en-US" sz="4394" baseline="0" b="0" i="0" dirty="0" spc="-53">
                <a:latin typeface="Calibri-Light" pitchFamily="0" charset="1"/>
              </a:rPr>
              <a:t>h</a:t>
            </a:r>
            <a:r>
              <a:rPr lang="en-US" sz="4394" baseline="0" b="0" i="0" dirty="0" spc="0">
                <a:latin typeface="Calibri-Light" pitchFamily="0" charset="1"/>
              </a:rPr>
              <a:t>t Be…</a:t>
            </a:r>
          </a:p>
        </p:txBody>
      </p:sp>
      <p:sp>
        <p:nvSpPr>
          <p:cNvPr id="218" name="Rectangle 218"/>
          <p:cNvSpPr/>
          <p:nvPr/>
        </p:nvSpPr>
        <p:spPr>
          <a:xfrm rot="0" flipH="0" flipV="0">
            <a:off x="929944" y="1771851"/>
            <a:ext cx="5817833" cy="17579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Inherentl</a:t>
            </a:r>
            <a:r>
              <a:rPr lang="en-US" sz="2807" baseline="0" b="0" i="0" dirty="0" spc="-29">
                <a:latin typeface="Arial" pitchFamily="0" charset="1"/>
              </a:rPr>
              <a:t>y</a:t>
            </a:r>
            <a:r>
              <a:rPr lang="en-US" sz="2807" baseline="0" b="0" i="0" dirty="0" spc="0">
                <a:latin typeface="Arial" pitchFamily="0" charset="1"/>
              </a:rPr>
              <a:t> political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(Sel</a:t>
            </a:r>
            <a:r>
              <a:rPr lang="en-US" sz="2807" baseline="0" b="0" i="0" dirty="0" spc="-37">
                <a:latin typeface="Arial" pitchFamily="0" charset="1"/>
              </a:rPr>
              <a:t>wy</a:t>
            </a:r>
            <a:r>
              <a:rPr lang="en-US" sz="2807" baseline="0" b="0" i="0" dirty="0" spc="0">
                <a:latin typeface="Arial" pitchFamily="0" charset="1"/>
              </a:rPr>
              <a:t>n, 2019). </a:t>
            </a:r>
          </a:p>
          <a:p>
            <a:pPr marL="0">
              <a:lnSpc>
                <a:spcPts val="4035"/>
              </a:lnSpc>
            </a:pPr>
            <a:r>
              <a:rPr lang="en-US" sz="2807" baseline="0" b="0" i="0" dirty="0" spc="0">
                <a:latin typeface="Arial" pitchFamily="0" charset="1"/>
              </a:rPr>
              <a:t>But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it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does not follo</a:t>
            </a:r>
            <a:r>
              <a:rPr lang="en-US" sz="2807" baseline="0" b="0" i="0" dirty="0" spc="-34">
                <a:latin typeface="Arial" pitchFamily="0" charset="1"/>
              </a:rPr>
              <a:t>w</a:t>
            </a:r>
            <a:r>
              <a:rPr lang="en-US" sz="2807" baseline="0" b="0" i="0" dirty="0" spc="0">
                <a:latin typeface="Arial" pitchFamily="0" charset="1"/>
              </a:rPr>
              <a:t> that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all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political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aspects</a:t>
            </a:r>
            <a:r>
              <a:rPr lang="en-US" sz="2810" baseline="0" b="0" i="0" dirty="0" spc="-6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of a</a:t>
            </a:r>
            <a:r>
              <a:rPr lang="en-US" sz="2810" baseline="0" b="0" i="0" dirty="0" spc="-12">
                <a:latin typeface="Arial" pitchFamily="0" charset="1"/>
              </a:rPr>
              <a:t>n</a:t>
            </a:r>
            <a:r>
              <a:rPr lang="en-US" sz="2810" baseline="0" b="0" i="0" dirty="0" spc="0">
                <a:latin typeface="Arial" pitchFamily="0" charset="1"/>
              </a:rPr>
              <a:t>al</a:t>
            </a:r>
            <a:r>
              <a:rPr lang="en-US" sz="2810" baseline="0" b="0" i="0" dirty="0" spc="-40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tics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are</a:t>
            </a:r>
            <a:r>
              <a:rPr lang="en-US" sz="2810" baseline="0" b="0" i="0" dirty="0" spc="-20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also </a:t>
            </a:r>
            <a:r>
              <a:rPr lang="en-US" sz="2810" baseline="0" b="0" i="0" dirty="0" spc="-12">
                <a:latin typeface="Arial" pitchFamily="0" charset="1"/>
              </a:rPr>
              <a:t>e</a:t>
            </a:r>
            <a:r>
              <a:rPr lang="en-US" sz="2810" baseline="0" b="0" i="0" dirty="0" spc="0">
                <a:latin typeface="Arial" pitchFamily="0" charset="1"/>
              </a:rPr>
              <a:t>thical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" pitchFamily="0" charset="1"/>
              </a:rPr>
              <a:t>aspects.</a:t>
            </a:r>
          </a:p>
        </p:txBody>
      </p:sp>
      <p:sp>
        <p:nvSpPr>
          <p:cNvPr id="219" name="Rectangle 219"/>
          <p:cNvSpPr/>
          <p:nvPr/>
        </p:nvSpPr>
        <p:spPr>
          <a:xfrm rot="0" flipH="0" flipV="0">
            <a:off x="7278878" y="5874868"/>
            <a:ext cx="3886148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s://fi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n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ear</a:t>
            </a:r>
            <a:r>
              <a:rPr lang="en-US" sz="1800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ameri</a:t>
            </a:r>
            <a:r>
              <a:rPr lang="en-US" sz="1800" baseline="0" b="0" i="0" dirty="0" spc="-18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a.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om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art/p</a:t>
            </a:r>
            <a:r>
              <a:rPr lang="en-US" sz="1800" baseline="0" b="0" i="0" dirty="0" spc="-53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agm</a:t>
            </a:r>
            <a:r>
              <a:rPr lang="en-US" sz="1800" baseline="0" b="0" i="0" dirty="0" spc="-20">
                <a:solidFill>
                  <a:srgbClr val="0563C1"/>
                </a:solidFill>
                <a:latin typeface="Calibri" pitchFamily="0" charset="1"/>
                <a:hlinkClick r:id="rId100"/>
              </a:rPr>
              <a:t>a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tic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20" name="Freeform 22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1" name="Picture 221"/>
          <p:cNvPicPr>
            <a:picLocks noChangeAspect="0" noChangeArrowheads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6439" y="3102864"/>
            <a:ext cx="3166872" cy="3209544"/>
          </a:xfrm>
          <a:prstGeom prst="rect">
            <a:avLst/>
          </a:prstGeom>
          <a:noFill/>
          <a:extLst/>
        </p:spPr>
      </p:pic>
      <p:pic>
        <p:nvPicPr>
          <p:cNvPr id="222" name="Picture 222"/>
          <p:cNvPicPr>
            <a:picLocks noChangeAspect="0" noChangeArrowheads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21552" y="3297936"/>
            <a:ext cx="2596895" cy="2880360"/>
          </a:xfrm>
          <a:prstGeom prst="rect">
            <a:avLst/>
          </a:prstGeom>
          <a:noFill/>
          <a:extLst/>
        </p:spPr>
      </p:pic>
      <p:sp>
        <p:nvSpPr>
          <p:cNvPr id="223" name="Freeform 223">
            <a:hlinkClick r:id="rId100"/>
          </p:cNvPr>
          <p:cNvSpPr/>
          <p:nvPr/>
        </p:nvSpPr>
        <p:spPr>
          <a:xfrm rot="0" flipH="0" flipV="0">
            <a:off x="9287256" y="3407537"/>
            <a:ext cx="2560320" cy="15241"/>
          </a:xfrm>
          <a:custGeom>
            <a:pathLst>
              <a:path w="2560320" h="15241">
                <a:moveTo>
                  <a:pt x="0" y="0"/>
                </a:moveTo>
                <a:lnTo>
                  <a:pt x="640079" y="0"/>
                </a:lnTo>
                <a:lnTo>
                  <a:pt x="1280160" y="0"/>
                </a:lnTo>
                <a:lnTo>
                  <a:pt x="1920239" y="0"/>
                </a:lnTo>
                <a:lnTo>
                  <a:pt x="2560320" y="0"/>
                </a:lnTo>
                <a:lnTo>
                  <a:pt x="2560320" y="15241"/>
                </a:lnTo>
                <a:lnTo>
                  <a:pt x="1920239" y="15241"/>
                </a:lnTo>
                <a:lnTo>
                  <a:pt x="1280160" y="15241"/>
                </a:lnTo>
                <a:lnTo>
                  <a:pt x="640079" y="15241"/>
                </a:lnTo>
                <a:lnTo>
                  <a:pt x="0" y="15241"/>
                </a:lnTo>
                <a:close/>
                <a:moveTo>
                  <a:pt x="-5836793" y="3450463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>
            <a:hlinkClick r:id="rId100"/>
          </p:cNvPr>
          <p:cNvSpPr/>
          <p:nvPr/>
        </p:nvSpPr>
        <p:spPr>
          <a:xfrm rot="0" flipH="0" flipV="0">
            <a:off x="9287256" y="3681858"/>
            <a:ext cx="1874520" cy="15240"/>
          </a:xfrm>
          <a:custGeom>
            <a:pathLst>
              <a:path w="1874520" h="15240">
                <a:moveTo>
                  <a:pt x="0" y="0"/>
                </a:moveTo>
                <a:lnTo>
                  <a:pt x="624839" y="0"/>
                </a:lnTo>
                <a:lnTo>
                  <a:pt x="1249679" y="0"/>
                </a:lnTo>
                <a:lnTo>
                  <a:pt x="1874520" y="0"/>
                </a:lnTo>
                <a:lnTo>
                  <a:pt x="1874520" y="15240"/>
                </a:lnTo>
                <a:lnTo>
                  <a:pt x="1249679" y="15240"/>
                </a:lnTo>
                <a:lnTo>
                  <a:pt x="624839" y="15240"/>
                </a:lnTo>
                <a:lnTo>
                  <a:pt x="0" y="15240"/>
                </a:lnTo>
                <a:close/>
                <a:moveTo>
                  <a:pt x="-6111114" y="3176142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>
            <a:hlinkClick r:id="rId100"/>
          </p:cNvPr>
          <p:cNvSpPr/>
          <p:nvPr/>
        </p:nvSpPr>
        <p:spPr>
          <a:xfrm rot="0" flipH="0" flipV="0">
            <a:off x="9287256" y="3956177"/>
            <a:ext cx="2404872" cy="15241"/>
          </a:xfrm>
          <a:custGeom>
            <a:pathLst>
              <a:path w="2404872" h="15241">
                <a:moveTo>
                  <a:pt x="0" y="0"/>
                </a:moveTo>
                <a:lnTo>
                  <a:pt x="601217" y="0"/>
                </a:lnTo>
                <a:lnTo>
                  <a:pt x="1202436" y="0"/>
                </a:lnTo>
                <a:lnTo>
                  <a:pt x="1803653" y="0"/>
                </a:lnTo>
                <a:lnTo>
                  <a:pt x="2404872" y="0"/>
                </a:lnTo>
                <a:lnTo>
                  <a:pt x="2404872" y="15241"/>
                </a:lnTo>
                <a:lnTo>
                  <a:pt x="1803653" y="15241"/>
                </a:lnTo>
                <a:lnTo>
                  <a:pt x="1202436" y="15241"/>
                </a:lnTo>
                <a:lnTo>
                  <a:pt x="601217" y="15241"/>
                </a:lnTo>
                <a:lnTo>
                  <a:pt x="0" y="15241"/>
                </a:lnTo>
                <a:close/>
                <a:moveTo>
                  <a:pt x="-6385433" y="2901823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>
            <a:hlinkClick r:id="rId100"/>
          </p:cNvPr>
          <p:cNvSpPr/>
          <p:nvPr/>
        </p:nvSpPr>
        <p:spPr>
          <a:xfrm rot="0" flipH="0" flipV="0">
            <a:off x="9287256" y="4230498"/>
            <a:ext cx="1063751" cy="15239"/>
          </a:xfrm>
          <a:custGeom>
            <a:pathLst>
              <a:path w="1063751" h="15239">
                <a:moveTo>
                  <a:pt x="0" y="0"/>
                </a:moveTo>
                <a:lnTo>
                  <a:pt x="531875" y="0"/>
                </a:lnTo>
                <a:lnTo>
                  <a:pt x="1063751" y="0"/>
                </a:lnTo>
                <a:lnTo>
                  <a:pt x="1063751" y="15239"/>
                </a:lnTo>
                <a:lnTo>
                  <a:pt x="531875" y="15239"/>
                </a:lnTo>
                <a:lnTo>
                  <a:pt x="0" y="15239"/>
                </a:lnTo>
                <a:close/>
                <a:moveTo>
                  <a:pt x="-6659754" y="2627502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>
            <a:hlinkClick r:id="rId100"/>
          </p:cNvPr>
          <p:cNvSpPr/>
          <p:nvPr/>
        </p:nvSpPr>
        <p:spPr>
          <a:xfrm rot="0" flipH="0" flipV="0">
            <a:off x="9287256" y="4504818"/>
            <a:ext cx="2569463" cy="15240"/>
          </a:xfrm>
          <a:custGeom>
            <a:pathLst>
              <a:path w="2569463" h="15240">
                <a:moveTo>
                  <a:pt x="0" y="0"/>
                </a:moveTo>
                <a:lnTo>
                  <a:pt x="642365" y="0"/>
                </a:lnTo>
                <a:lnTo>
                  <a:pt x="1284732" y="0"/>
                </a:lnTo>
                <a:lnTo>
                  <a:pt x="1927098" y="0"/>
                </a:lnTo>
                <a:lnTo>
                  <a:pt x="2569463" y="0"/>
                </a:lnTo>
                <a:lnTo>
                  <a:pt x="2569463" y="15240"/>
                </a:lnTo>
                <a:lnTo>
                  <a:pt x="1927098" y="15240"/>
                </a:lnTo>
                <a:lnTo>
                  <a:pt x="1284732" y="15240"/>
                </a:lnTo>
                <a:lnTo>
                  <a:pt x="642365" y="15240"/>
                </a:lnTo>
                <a:lnTo>
                  <a:pt x="0" y="15240"/>
                </a:lnTo>
                <a:close/>
                <a:moveTo>
                  <a:pt x="-6934074" y="2353182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>
            <a:hlinkClick r:id="rId100"/>
          </p:cNvPr>
          <p:cNvSpPr/>
          <p:nvPr/>
        </p:nvSpPr>
        <p:spPr>
          <a:xfrm rot="0" flipH="0" flipV="0">
            <a:off x="9287256" y="4779137"/>
            <a:ext cx="2435351" cy="15240"/>
          </a:xfrm>
          <a:custGeom>
            <a:pathLst>
              <a:path w="2435351" h="15240">
                <a:moveTo>
                  <a:pt x="0" y="0"/>
                </a:moveTo>
                <a:lnTo>
                  <a:pt x="608837" y="0"/>
                </a:lnTo>
                <a:lnTo>
                  <a:pt x="1217675" y="0"/>
                </a:lnTo>
                <a:lnTo>
                  <a:pt x="1826513" y="0"/>
                </a:lnTo>
                <a:lnTo>
                  <a:pt x="2435351" y="0"/>
                </a:lnTo>
                <a:lnTo>
                  <a:pt x="2435351" y="15240"/>
                </a:lnTo>
                <a:lnTo>
                  <a:pt x="1826513" y="15240"/>
                </a:lnTo>
                <a:lnTo>
                  <a:pt x="1217675" y="15240"/>
                </a:lnTo>
                <a:lnTo>
                  <a:pt x="608837" y="15240"/>
                </a:lnTo>
                <a:lnTo>
                  <a:pt x="0" y="15240"/>
                </a:lnTo>
                <a:close/>
                <a:moveTo>
                  <a:pt x="-7208393" y="2078863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 rot="0" flipH="0" flipV="0">
            <a:off x="1965960" y="6453175"/>
            <a:ext cx="3971543" cy="15240"/>
          </a:xfrm>
          <a:custGeom>
            <a:pathLst>
              <a:path w="3971543" h="15240">
                <a:moveTo>
                  <a:pt x="0" y="0"/>
                </a:moveTo>
                <a:lnTo>
                  <a:pt x="992885" y="0"/>
                </a:lnTo>
                <a:lnTo>
                  <a:pt x="1985772" y="0"/>
                </a:lnTo>
                <a:lnTo>
                  <a:pt x="2978657" y="0"/>
                </a:lnTo>
                <a:lnTo>
                  <a:pt x="3971543" y="0"/>
                </a:lnTo>
                <a:lnTo>
                  <a:pt x="3971543" y="15240"/>
                </a:lnTo>
                <a:lnTo>
                  <a:pt x="2978657" y="15240"/>
                </a:lnTo>
                <a:lnTo>
                  <a:pt x="1985772" y="15240"/>
                </a:lnTo>
                <a:lnTo>
                  <a:pt x="992885" y="15240"/>
                </a:lnTo>
                <a:lnTo>
                  <a:pt x="0" y="15240"/>
                </a:lnTo>
                <a:close/>
                <a:moveTo>
                  <a:pt x="-1561135" y="404825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 rot="0" flipH="0" flipV="0">
            <a:off x="1965960" y="6727495"/>
            <a:ext cx="3121151" cy="15238"/>
          </a:xfrm>
          <a:custGeom>
            <a:pathLst>
              <a:path w="3121151" h="15238">
                <a:moveTo>
                  <a:pt x="0" y="0"/>
                </a:moveTo>
                <a:lnTo>
                  <a:pt x="780288" y="0"/>
                </a:lnTo>
                <a:lnTo>
                  <a:pt x="1560575" y="0"/>
                </a:lnTo>
                <a:lnTo>
                  <a:pt x="2340863" y="0"/>
                </a:lnTo>
                <a:lnTo>
                  <a:pt x="3121151" y="0"/>
                </a:lnTo>
                <a:lnTo>
                  <a:pt x="3121151" y="15238"/>
                </a:lnTo>
                <a:lnTo>
                  <a:pt x="2340863" y="15238"/>
                </a:lnTo>
                <a:lnTo>
                  <a:pt x="1560575" y="15238"/>
                </a:lnTo>
                <a:lnTo>
                  <a:pt x="780288" y="15238"/>
                </a:lnTo>
                <a:lnTo>
                  <a:pt x="0" y="15238"/>
                </a:lnTo>
                <a:close/>
                <a:moveTo>
                  <a:pt x="-1835455" y="130505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Rectangle 231"/>
          <p:cNvSpPr/>
          <p:nvPr/>
        </p:nvSpPr>
        <p:spPr>
          <a:xfrm rot="0" flipH="0" flipV="0">
            <a:off x="929944" y="653710"/>
            <a:ext cx="3854161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62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 Mig</a:t>
            </a:r>
            <a:r>
              <a:rPr lang="en-US" sz="4394" baseline="0" b="0" i="0" dirty="0" spc="-53">
                <a:latin typeface="Calibri-Light" pitchFamily="0" charset="1"/>
              </a:rPr>
              <a:t>h</a:t>
            </a:r>
            <a:r>
              <a:rPr lang="en-US" sz="4394" baseline="0" b="0" i="0" dirty="0" spc="0">
                <a:latin typeface="Calibri-Light" pitchFamily="0" charset="1"/>
              </a:rPr>
              <a:t>t Be…</a:t>
            </a:r>
          </a:p>
        </p:txBody>
      </p:sp>
      <p:sp>
        <p:nvSpPr>
          <p:cNvPr id="232" name="Rectangle 232"/>
          <p:cNvSpPr/>
          <p:nvPr/>
        </p:nvSpPr>
        <p:spPr>
          <a:xfrm rot="0" flipH="0" flipV="0">
            <a:off x="929944" y="1771851"/>
            <a:ext cx="10056968" cy="1245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-12">
                <a:latin typeface="Arial" pitchFamily="0" charset="1"/>
              </a:rPr>
              <a:t>R</a:t>
            </a:r>
            <a:r>
              <a:rPr lang="en-US" sz="2807" baseline="0" b="0" i="0" dirty="0" spc="0">
                <a:latin typeface="Arial" pitchFamily="0" charset="1"/>
              </a:rPr>
              <a:t>ational,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or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at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least,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include</a:t>
            </a:r>
            <a:r>
              <a:rPr lang="en-US" sz="2807" baseline="0" b="0" i="0" dirty="0" spc="-1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so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e sense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of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rationalit</a:t>
            </a:r>
            <a:r>
              <a:rPr lang="en-US" sz="2807" baseline="0" b="0" i="0" dirty="0" spc="-37">
                <a:latin typeface="Arial" pitchFamily="0" charset="1"/>
              </a:rPr>
              <a:t>y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and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decision-</a:t>
            </a:r>
            <a:r>
              <a:rPr lang="en-US" sz="2810" baseline="0" b="0" i="0" dirty="0" spc="-15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aking.</a:t>
            </a:r>
            <a:r>
              <a:rPr lang="en-US" sz="2810" baseline="0" b="0" i="0" dirty="0" spc="-206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As </a:t>
            </a:r>
            <a:r>
              <a:rPr lang="en-US" sz="2810" baseline="0" b="0" i="0" dirty="0" spc="-12">
                <a:latin typeface="Arial" pitchFamily="0" charset="1"/>
              </a:rPr>
              <a:t>Z</a:t>
            </a:r>
            <a:r>
              <a:rPr lang="en-US" sz="2810" baseline="0" b="0" i="0" dirty="0" spc="0">
                <a:latin typeface="Arial" pitchFamily="0" charset="1"/>
              </a:rPr>
              <a:t>a</a:t>
            </a:r>
            <a:r>
              <a:rPr lang="en-US" sz="2810" baseline="0" b="0" i="0" dirty="0" spc="-34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acki-</a:t>
            </a:r>
            <a:r>
              <a:rPr lang="en-US" sz="2810" baseline="0" b="0" i="0" dirty="0" spc="-15">
                <a:latin typeface="ArialMT" pitchFamily="0" charset="1"/>
              </a:rPr>
              <a:t>R</a:t>
            </a:r>
            <a:r>
              <a:rPr lang="en-US" sz="2810" baseline="0" b="0" i="0" dirty="0" spc="0">
                <a:latin typeface="ArialMT" pitchFamily="0" charset="1"/>
              </a:rPr>
              <a:t>ichte</a:t>
            </a:r>
            <a:r>
              <a:rPr lang="en-US" sz="2810" baseline="0" b="0" i="0" dirty="0" spc="-138">
                <a:latin typeface="ArialMT" pitchFamily="0" charset="1"/>
              </a:rPr>
              <a:t>r</a:t>
            </a:r>
            <a:r>
              <a:rPr lang="en-US" sz="2810" baseline="0" b="0" i="0" dirty="0" spc="0">
                <a:latin typeface="ArialMT" pitchFamily="0" charset="1"/>
              </a:rPr>
              <a:t>,</a:t>
            </a:r>
            <a:r>
              <a:rPr lang="en-US" sz="2810" baseline="0" b="0" i="0" dirty="0" spc="-3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et.</a:t>
            </a:r>
            <a:r>
              <a:rPr lang="en-US" sz="2810" baseline="0" b="0" i="0" dirty="0" spc="-3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al. (2</a:t>
            </a:r>
            <a:r>
              <a:rPr lang="en-US" sz="2810" baseline="0" b="0" i="0" dirty="0" spc="-12">
                <a:latin typeface="ArialMT" pitchFamily="0" charset="1"/>
              </a:rPr>
              <a:t>0</a:t>
            </a:r>
            <a:r>
              <a:rPr lang="en-US" sz="2810" baseline="0" b="0" i="0" dirty="0" spc="0">
                <a:latin typeface="ArialMT" pitchFamily="0" charset="1"/>
              </a:rPr>
              <a:t>19:4)</a:t>
            </a:r>
            <a:r>
              <a:rPr lang="en-US" sz="2810" baseline="0" b="0" i="0" dirty="0" spc="-12">
                <a:latin typeface="ArialMT" pitchFamily="0" charset="1"/>
              </a:rPr>
              <a:t> </a:t>
            </a:r>
            <a:r>
              <a:rPr lang="en-US" sz="2810" baseline="0" b="0" i="0" dirty="0" spc="-37">
                <a:latin typeface="ArialMT" pitchFamily="0" charset="1"/>
              </a:rPr>
              <a:t>w</a:t>
            </a:r>
            <a:r>
              <a:rPr lang="en-US" sz="2810" baseline="0" b="0" i="0" dirty="0" spc="0">
                <a:latin typeface="ArialMT" pitchFamily="0" charset="1"/>
              </a:rPr>
              <a:t>rite, “the </a:t>
            </a:r>
          </a:p>
          <a:p>
            <a:pPr marL="0">
              <a:lnSpc>
                <a:spcPts val="3027"/>
              </a:lnSpc>
            </a:pPr>
            <a:r>
              <a:rPr lang="en-US" sz="2810" baseline="0" b="0" i="0" dirty="0" spc="0">
                <a:latin typeface="ArialMT" pitchFamily="0" charset="1"/>
              </a:rPr>
              <a:t>concept</a:t>
            </a:r>
            <a:r>
              <a:rPr lang="en-US" sz="2810" baseline="0" b="0" i="0" dirty="0" spc="-3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of</a:t>
            </a:r>
            <a:r>
              <a:rPr lang="en-US" sz="2810" baseline="0" b="0" i="0" dirty="0" spc="-29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rational age</a:t>
            </a:r>
            <a:r>
              <a:rPr lang="en-US" sz="2810" baseline="0" b="0" i="0" dirty="0" spc="-12">
                <a:latin typeface="ArialMT" pitchFamily="0" charset="1"/>
              </a:rPr>
              <a:t>n</a:t>
            </a:r>
            <a:r>
              <a:rPr lang="en-US" sz="2810" baseline="0" b="0" i="0" dirty="0" spc="0">
                <a:latin typeface="ArialMT" pitchFamily="0" charset="1"/>
              </a:rPr>
              <a:t>ts</a:t>
            </a:r>
            <a:r>
              <a:rPr lang="en-US" sz="2810" baseline="0" b="0" i="0" dirty="0" spc="-3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is</a:t>
            </a:r>
            <a:r>
              <a:rPr lang="en-US" sz="2810" baseline="0" b="0" i="0" dirty="0" spc="-15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central</a:t>
            </a:r>
            <a:r>
              <a:rPr lang="en-US" sz="2810" baseline="0" b="0" i="0" dirty="0" spc="-34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to</a:t>
            </a:r>
            <a:r>
              <a:rPr lang="en-US" sz="2810" baseline="0" b="0" i="0" dirty="0" spc="-183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AI…”</a:t>
            </a:r>
          </a:p>
        </p:txBody>
      </p:sp>
      <p:sp>
        <p:nvSpPr>
          <p:cNvPr id="233" name="Rectangle 233"/>
          <p:cNvSpPr/>
          <p:nvPr/>
        </p:nvSpPr>
        <p:spPr>
          <a:xfrm rot="0" flipH="0" flipV="0">
            <a:off x="9289668" y="3167634"/>
            <a:ext cx="2568930" cy="16465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s://ww</a:t>
            </a:r>
            <a:r>
              <a:rPr lang="en-US" sz="1800" baseline="0" b="0" i="0" dirty="0" spc="-112">
                <a:solidFill>
                  <a:srgbClr val="0563C1"/>
                </a:solidFill>
                <a:latin typeface="Calibri" pitchFamily="0" charset="1"/>
                <a:hlinkClick r:id="rId100"/>
              </a:rPr>
              <a:t>w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.sema</a:t>
            </a:r>
            <a:r>
              <a:rPr lang="en-US" sz="1800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n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ticschol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</a:t>
            </a:r>
            <a:r>
              <a:rPr lang="en-US" sz="1802" baseline="0" b="0" i="0" dirty="0" spc="-197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.o</a:t>
            </a:r>
            <a:r>
              <a:rPr lang="en-US" sz="1802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g/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aper/Mo</a:t>
            </a:r>
            <a:r>
              <a:rPr lang="en-US" sz="1802" baseline="0" b="0" i="0" dirty="0" spc="-53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al-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a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tional</a:t>
            </a:r>
            <a:r>
              <a:rPr lang="en-US" sz="1800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i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sm-an</a:t>
            </a:r>
            <a:r>
              <a:rPr lang="en-US" sz="1800" baseline="0" b="0" i="0" dirty="0" spc="-14">
                <a:solidFill>
                  <a:srgbClr val="0563C1"/>
                </a:solidFill>
                <a:latin typeface="Calibri" pitchFamily="0" charset="1"/>
                <a:hlinkClick r:id="rId100"/>
              </a:rPr>
              <a:t>d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-R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a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tional-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A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mo</a:t>
            </a:r>
            <a:r>
              <a:rPr lang="en-US" sz="1802" baseline="0" b="0" i="0" dirty="0" spc="-53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alism-</a:t>
            </a:r>
          </a:p>
          <a:p>
            <a:pPr marL="0">
              <a:lnSpc>
                <a:spcPts val="2162"/>
              </a:lnSpc>
            </a:pPr>
            <a:r>
              <a:rPr lang="en-US" sz="1800" baseline="0" b="0" i="0" dirty="0" spc="-42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oojen/f5ee34057</a:t>
            </a:r>
            <a:r>
              <a:rPr lang="en-US" sz="1800" baseline="0" b="0" i="0" dirty="0" spc="-49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e5a5c6a</a:t>
            </a:r>
          </a:p>
          <a:p>
            <a:pPr marL="0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2"/>
              </a:rPr>
              <a:t>f3698a3a4c3e7af0e5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2"/>
              </a:rPr>
              <a:t>f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2"/>
              </a:rPr>
              <a:t>f583</a:t>
            </a:r>
          </a:p>
        </p:txBody>
      </p:sp>
      <p:sp>
        <p:nvSpPr>
          <p:cNvPr id="234" name="Rectangle 234"/>
          <p:cNvSpPr/>
          <p:nvPr/>
        </p:nvSpPr>
        <p:spPr>
          <a:xfrm rot="0" flipH="0" flipV="0">
            <a:off x="1966595" y="6214720"/>
            <a:ext cx="3970096" cy="548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1"/>
              </a:rPr>
              <a:t>h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1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1"/>
              </a:rPr>
              <a:t>p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s://ww</a:t>
            </a:r>
            <a:r>
              <a:rPr lang="en-US" sz="1800" baseline="0" b="0" i="0" dirty="0" spc="-112">
                <a:solidFill>
                  <a:srgbClr val="0563C1"/>
                </a:solidFill>
                <a:latin typeface="Calibri" pitchFamily="0" charset="1"/>
                <a:hlinkClick r:id="rId101"/>
              </a:rPr>
              <a:t>w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.et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1"/>
              </a:rPr>
              <a:t>h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i</a:t>
            </a:r>
            <a:r>
              <a:rPr lang="en-US" sz="1800" baseline="0" b="0" i="0" dirty="0" spc="-18">
                <a:solidFill>
                  <a:srgbClr val="0563C1"/>
                </a:solidFill>
                <a:latin typeface="Calibri" pitchFamily="0" charset="1"/>
                <a:hlinkClick r:id="rId101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al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1"/>
              </a:rPr>
              <a:t>p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1"/>
              </a:rPr>
              <a:t>s</a:t>
            </a:r>
            <a:r>
              <a:rPr lang="en-US" sz="1800" baseline="0" b="0" i="0" dirty="0" spc="-24">
                <a:solidFill>
                  <a:srgbClr val="0563C1"/>
                </a:solidFill>
                <a:latin typeface="Calibri" pitchFamily="0" charset="1"/>
                <a:hlinkClick r:id="rId101"/>
              </a:rPr>
              <a:t>y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cholog</a:t>
            </a:r>
            <a:r>
              <a:rPr lang="en-US" sz="1800" baseline="0" b="0" i="0" dirty="0" spc="-119">
                <a:solidFill>
                  <a:srgbClr val="0563C1"/>
                </a:solidFill>
                <a:latin typeface="Calibri" pitchFamily="0" charset="1"/>
                <a:hlinkClick r:id="rId101"/>
              </a:rPr>
              <a:t>y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.</a:t>
            </a:r>
            <a:r>
              <a:rPr lang="en-US" sz="1800" baseline="0" b="0" i="0" dirty="0" spc="-15">
                <a:solidFill>
                  <a:srgbClr val="0563C1"/>
                </a:solidFill>
                <a:latin typeface="Calibri" pitchFamily="0" charset="1"/>
                <a:hlinkClick r:id="rId101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om/2018/</a:t>
            </a:r>
          </a:p>
          <a:p>
            <a:pPr marL="0">
              <a:lnSpc>
                <a:spcPts val="2159"/>
              </a:lnSpc>
            </a:pP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08/</a:t>
            </a:r>
            <a:r>
              <a:rPr lang="en-US" sz="1800" baseline="0" b="0" i="0" dirty="0" spc="-53">
                <a:solidFill>
                  <a:srgbClr val="0563C1"/>
                </a:solidFill>
                <a:latin typeface="Calibri" pitchFamily="0" charset="1"/>
                <a:hlinkClick r:id="rId101"/>
              </a:rPr>
              <a:t>r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1"/>
              </a:rPr>
              <a:t>a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tional</a:t>
            </a:r>
            <a:r>
              <a:rPr lang="en-US" sz="1800" baseline="0" b="0" i="0" dirty="0" spc="-11">
                <a:solidFill>
                  <a:srgbClr val="0563C1"/>
                </a:solidFill>
                <a:latin typeface="Calibri" pitchFamily="0" charset="1"/>
                <a:hlinkClick r:id="rId101"/>
              </a:rPr>
              <a:t>i</a:t>
            </a:r>
            <a:r>
              <a:rPr lang="en-US" sz="1800" baseline="0" b="0" i="0" dirty="0" spc="-15">
                <a:solidFill>
                  <a:srgbClr val="0563C1"/>
                </a:solidFill>
                <a:latin typeface="Calibri" pitchFamily="0" charset="1"/>
                <a:hlinkClick r:id="rId101"/>
              </a:rPr>
              <a:t>z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1"/>
              </a:rPr>
              <a:t>a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tion-is-</a:t>
            </a:r>
            <a:r>
              <a:rPr lang="en-US" sz="1800" baseline="0" b="0" i="0" dirty="0" spc="-53">
                <a:solidFill>
                  <a:srgbClr val="0563C1"/>
                </a:solidFill>
                <a:latin typeface="Calibri" pitchFamily="0" charset="1"/>
                <a:hlinkClick r:id="rId101"/>
              </a:rPr>
              <a:t>r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1"/>
              </a:rPr>
              <a:t>a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tional.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1"/>
              </a:rPr>
              <a:t>h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1"/>
              </a:rPr>
              <a:t>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5" name="Freeform 10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spect="0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56119" y="1825752"/>
            <a:ext cx="4553711" cy="3294888"/>
          </a:xfrm>
          <a:prstGeom prst="rect">
            <a:avLst/>
          </a:prstGeom>
          <a:noFill/>
          <a:extLst/>
        </p:spPr>
      </p:pic>
      <p:sp>
        <p:nvSpPr>
          <p:cNvPr id="107" name="Freeform 107"/>
          <p:cNvSpPr/>
          <p:nvPr/>
        </p:nvSpPr>
        <p:spPr>
          <a:xfrm rot="0" flipH="0" flipV="0">
            <a:off x="929639" y="6275756"/>
            <a:ext cx="10671049" cy="15240"/>
          </a:xfrm>
          <a:custGeom>
            <a:pathLst>
              <a:path w="10671049" h="15240">
                <a:moveTo>
                  <a:pt x="0" y="0"/>
                </a:moveTo>
                <a:lnTo>
                  <a:pt x="2667763" y="0"/>
                </a:lnTo>
                <a:lnTo>
                  <a:pt x="5335525" y="0"/>
                </a:lnTo>
                <a:lnTo>
                  <a:pt x="8003287" y="0"/>
                </a:lnTo>
                <a:lnTo>
                  <a:pt x="10671049" y="0"/>
                </a:lnTo>
                <a:lnTo>
                  <a:pt x="10671049" y="15240"/>
                </a:lnTo>
                <a:lnTo>
                  <a:pt x="8003287" y="15240"/>
                </a:lnTo>
                <a:lnTo>
                  <a:pt x="5335525" y="15240"/>
                </a:lnTo>
                <a:lnTo>
                  <a:pt x="2667763" y="15240"/>
                </a:lnTo>
                <a:lnTo>
                  <a:pt x="0" y="15240"/>
                </a:lnTo>
                <a:close/>
                <a:moveTo>
                  <a:pt x="-347395" y="582244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Rectangle 108"/>
          <p:cNvSpPr/>
          <p:nvPr/>
        </p:nvSpPr>
        <p:spPr>
          <a:xfrm rot="0" flipH="0" flipV="0">
            <a:off x="929944" y="653710"/>
            <a:ext cx="4936853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49">
                <a:latin typeface="Calibri-Light" pitchFamily="0" charset="1"/>
              </a:rPr>
              <a:t>B</a:t>
            </a:r>
            <a:r>
              <a:rPr lang="en-US" sz="4394" baseline="0" b="0" i="0" dirty="0" spc="0">
                <a:latin typeface="Calibri-Light" pitchFamily="0" charset="1"/>
              </a:rPr>
              <a:t>y ‘</a:t>
            </a:r>
            <a:r>
              <a:rPr lang="en-US" sz="4394" baseline="0" b="0" i="0" dirty="0" spc="-58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cs’ </a:t>
            </a:r>
            <a:r>
              <a:rPr lang="en-US" sz="4394" baseline="0" b="0" i="0" dirty="0" spc="-176">
                <a:latin typeface="Calibri-Light" pitchFamily="0" charset="1"/>
              </a:rPr>
              <a:t>W</a:t>
            </a:r>
            <a:r>
              <a:rPr lang="en-US" sz="4394" baseline="0" b="0" i="0" dirty="0" spc="0">
                <a:latin typeface="Calibri-Light" pitchFamily="0" charset="1"/>
              </a:rPr>
              <a:t>e Mea</a:t>
            </a:r>
            <a:r>
              <a:rPr lang="en-US" sz="4394" baseline="0" b="0" i="0" dirty="0" spc="-14">
                <a:latin typeface="Calibri-Light" pitchFamily="0" charset="1"/>
              </a:rPr>
              <a:t>n</a:t>
            </a:r>
            <a:r>
              <a:rPr lang="en-US" sz="4394" baseline="0" b="0" i="0" dirty="0" spc="0">
                <a:latin typeface="Calibri-Light" pitchFamily="0" charset="1"/>
              </a:rPr>
              <a:t>…</a:t>
            </a:r>
          </a:p>
        </p:txBody>
      </p:sp>
      <p:sp>
        <p:nvSpPr>
          <p:cNvPr id="110" name="Rectangle 110"/>
          <p:cNvSpPr/>
          <p:nvPr/>
        </p:nvSpPr>
        <p:spPr>
          <a:xfrm rot="0" flipH="0" flipV="0">
            <a:off x="929944" y="1771851"/>
            <a:ext cx="5765532" cy="21420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-12">
                <a:latin typeface="Arial" pitchFamily="0" charset="1"/>
              </a:rPr>
              <a:t>W</a:t>
            </a:r>
            <a:r>
              <a:rPr lang="en-US" sz="2807" baseline="0" b="0" i="0" dirty="0" spc="0">
                <a:latin typeface="Arial" pitchFamily="0" charset="1"/>
              </a:rPr>
              <a:t>e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all think</a:t>
            </a:r>
            <a:r>
              <a:rPr lang="en-US" sz="2807" baseline="0" b="0" i="0" dirty="0" spc="-37">
                <a:latin typeface="Arial" pitchFamily="0" charset="1"/>
              </a:rPr>
              <a:t> w</a:t>
            </a:r>
            <a:r>
              <a:rPr lang="en-US" sz="2807" baseline="0" b="0" i="0" dirty="0" spc="0">
                <a:latin typeface="Arial" pitchFamily="0" charset="1"/>
              </a:rPr>
              <a:t>e kno</a:t>
            </a:r>
            <a:r>
              <a:rPr lang="en-US" sz="2807" baseline="0" b="0" i="0" dirty="0" spc="-37">
                <a:latin typeface="Arial" pitchFamily="0" charset="1"/>
              </a:rPr>
              <a:t>w</a:t>
            </a:r>
            <a:r>
              <a:rPr lang="en-US" sz="2807" baseline="0" b="0" i="0" dirty="0" spc="0">
                <a:latin typeface="Arial" pitchFamily="0" charset="1"/>
              </a:rPr>
              <a:t> </a:t>
            </a:r>
            <a:r>
              <a:rPr lang="en-US" sz="2807" baseline="0" b="0" i="0" dirty="0" spc="-37">
                <a:latin typeface="Arial" pitchFamily="0" charset="1"/>
              </a:rPr>
              <a:t>w</a:t>
            </a:r>
            <a:r>
              <a:rPr lang="en-US" sz="2807" baseline="0" b="0" i="0" dirty="0" spc="0">
                <a:latin typeface="Arial" pitchFamily="0" charset="1"/>
              </a:rPr>
              <a:t>hat ethics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is.</a:t>
            </a:r>
          </a:p>
          <a:p>
            <a:pPr marL="0">
              <a:lnSpc>
                <a:spcPts val="4035"/>
              </a:lnSpc>
            </a:pPr>
            <a:r>
              <a:rPr lang="en-US" sz="2807" baseline="0" b="0" i="0" dirty="0" spc="0">
                <a:latin typeface="Arial" pitchFamily="0" charset="1"/>
              </a:rPr>
              <a:t>Each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of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us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feels</a:t>
            </a:r>
            <a:r>
              <a:rPr lang="en-US" sz="2807" baseline="0" b="0" i="0" dirty="0" spc="-37">
                <a:latin typeface="Arial" pitchFamily="0" charset="1"/>
              </a:rPr>
              <a:t> w</a:t>
            </a:r>
            <a:r>
              <a:rPr lang="en-US" sz="2807" baseline="0" b="0" i="0" dirty="0" spc="0">
                <a:latin typeface="Arial" pitchFamily="0" charset="1"/>
              </a:rPr>
              <a:t>e ha</a:t>
            </a:r>
            <a:r>
              <a:rPr lang="en-US" sz="2807" baseline="0" b="0" i="0" dirty="0" spc="-34">
                <a:latin typeface="Arial" pitchFamily="0" charset="1"/>
              </a:rPr>
              <a:t>v</a:t>
            </a:r>
            <a:r>
              <a:rPr lang="en-US" sz="2807" baseline="0" b="0" i="0" dirty="0" spc="0">
                <a:latin typeface="Arial" pitchFamily="0" charset="1"/>
              </a:rPr>
              <a:t>e an </a:t>
            </a:r>
          </a:p>
          <a:p>
            <a:pPr marL="0">
              <a:lnSpc>
                <a:spcPts val="3024"/>
              </a:lnSpc>
              <a:tabLst>
                <a:tab pos="2755976" algn="l"/>
              </a:tabLst>
            </a:pPr>
            <a:r>
              <a:rPr lang="en-US" sz="2810" baseline="0" b="0" i="0" dirty="0" spc="0">
                <a:latin typeface="Arial" pitchFamily="0" charset="1"/>
              </a:rPr>
              <a:t>und</a:t>
            </a:r>
            <a:r>
              <a:rPr lang="en-US" sz="2810" baseline="0" b="0" i="0" dirty="0" spc="-12">
                <a:latin typeface="Arial" pitchFamily="0" charset="1"/>
              </a:rPr>
              <a:t>e</a:t>
            </a:r>
            <a:r>
              <a:rPr lang="en-US" sz="2810" baseline="0" b="0" i="0" dirty="0" spc="0">
                <a:latin typeface="Arial" pitchFamily="0" charset="1"/>
              </a:rPr>
              <a:t>rstandi</a:t>
            </a:r>
            <a:r>
              <a:rPr lang="en-US" sz="2810" baseline="0" b="0" i="0" dirty="0" spc="-12">
                <a:latin typeface="Arial" pitchFamily="0" charset="1"/>
              </a:rPr>
              <a:t>n</a:t>
            </a:r>
            <a:r>
              <a:rPr lang="en-US" sz="2810" baseline="0" b="0" i="0" dirty="0" spc="0">
                <a:latin typeface="Arial" pitchFamily="0" charset="1"/>
              </a:rPr>
              <a:t>g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of	ethics</a:t>
            </a:r>
            <a:r>
              <a:rPr lang="en-US" sz="2810" baseline="0" b="0" i="0" dirty="0" spc="-6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and the</a:t>
            </a:r>
            <a:r>
              <a:rPr lang="en-US" sz="2810" baseline="0" b="0" i="0" dirty="0" spc="-20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role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" pitchFamily="0" charset="1"/>
              </a:rPr>
              <a:t>it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pla</a:t>
            </a:r>
            <a:r>
              <a:rPr lang="en-US" sz="2807" baseline="0" b="0" i="0" dirty="0" spc="-37">
                <a:latin typeface="Arial" pitchFamily="0" charset="1"/>
              </a:rPr>
              <a:t>y</a:t>
            </a:r>
            <a:r>
              <a:rPr lang="en-US" sz="2807" baseline="0" b="0" i="0" dirty="0" spc="0">
                <a:latin typeface="Arial" pitchFamily="0" charset="1"/>
              </a:rPr>
              <a:t>s in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life,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but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-37">
                <a:latin typeface="Arial" pitchFamily="0" charset="1"/>
              </a:rPr>
              <a:t>w</a:t>
            </a:r>
            <a:r>
              <a:rPr lang="en-US" sz="2807" baseline="0" b="0" i="0" dirty="0" spc="0">
                <a:latin typeface="Arial" pitchFamily="0" charset="1"/>
              </a:rPr>
              <a:t>here there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is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histor</a:t>
            </a:r>
            <a:r>
              <a:rPr lang="en-US" sz="2810" baseline="0" b="0" i="0" dirty="0" spc="-40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 of</a:t>
            </a:r>
            <a:r>
              <a:rPr lang="en-US" sz="2810" baseline="0" b="0" i="0" dirty="0" spc="-29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dee</a:t>
            </a:r>
            <a:r>
              <a:rPr lang="en-US" sz="2810" baseline="0" b="0" i="0" dirty="0" spc="-12">
                <a:latin typeface="Arial" pitchFamily="0" charset="1"/>
              </a:rPr>
              <a:t>p</a:t>
            </a:r>
            <a:r>
              <a:rPr lang="en-US" sz="2810" baseline="0" b="0" i="0" dirty="0" spc="0">
                <a:latin typeface="Arial" pitchFamily="0" charset="1"/>
              </a:rPr>
              <a:t> and often </a:t>
            </a:r>
          </a:p>
        </p:txBody>
      </p:sp>
      <p:sp>
        <p:nvSpPr>
          <p:cNvPr id="111" name="Rectangle 111"/>
          <p:cNvSpPr/>
          <p:nvPr/>
        </p:nvSpPr>
        <p:spPr>
          <a:xfrm rot="0" flipH="0" flipV="0">
            <a:off x="929944" y="3820652"/>
            <a:ext cx="3788357" cy="4775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10" baseline="0" b="0" i="0" dirty="0" spc="0">
                <a:latin typeface="Arial" pitchFamily="0" charset="1"/>
              </a:rPr>
              <a:t>contentious</a:t>
            </a:r>
            <a:r>
              <a:rPr lang="en-US" sz="2810" baseline="0" b="0" i="0" dirty="0" spc="-5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discussion. </a:t>
            </a:r>
          </a:p>
        </p:txBody>
      </p:sp>
      <p:sp>
        <p:nvSpPr>
          <p:cNvPr id="112" name="Rectangle 112"/>
          <p:cNvSpPr/>
          <p:nvPr/>
        </p:nvSpPr>
        <p:spPr>
          <a:xfrm rot="0" flipH="0" flipV="0">
            <a:off x="929944" y="6036732"/>
            <a:ext cx="10674868" cy="2746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-35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s://ww</a:t>
            </a:r>
            <a:r>
              <a:rPr lang="en-US" sz="1802" baseline="0" b="0" i="0" dirty="0" spc="-114">
                <a:solidFill>
                  <a:srgbClr val="0563C1"/>
                </a:solidFill>
                <a:latin typeface="Calibri" pitchFamily="0" charset="1"/>
                <a:hlinkClick r:id="rId100"/>
              </a:rPr>
              <a:t>w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.sc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u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.e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du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/mo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b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i/</a:t>
            </a:r>
            <a:r>
              <a:rPr lang="en-US" sz="1802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eso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u</a:t>
            </a:r>
            <a:r>
              <a:rPr lang="en-US" sz="1802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ces--</a:t>
            </a:r>
            <a:r>
              <a:rPr lang="en-US" sz="1802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ools/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b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log-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</a:t>
            </a:r>
            <a:r>
              <a:rPr lang="en-US" sz="1802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2" baseline="0" b="0" i="0" dirty="0" spc="-24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et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ics-i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n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-li</a:t>
            </a:r>
            <a:r>
              <a:rPr lang="en-US" sz="1802" baseline="0" b="0" i="0" dirty="0" spc="-46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e-a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n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d-b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u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siness</a:t>
            </a:r>
            <a:r>
              <a:rPr lang="en-US" sz="1802" baseline="0" b="0" i="0" dirty="0" spc="-24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et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ics-i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n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-li</a:t>
            </a:r>
            <a:r>
              <a:rPr lang="en-US" sz="1802" baseline="0" b="0" i="0" dirty="0" spc="-46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e-a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n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d-business.</a:t>
            </a:r>
            <a:r>
              <a:rPr lang="en-US" sz="1802" baseline="0" b="0" i="0" dirty="0" spc="-35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3" name="Freeform 113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rot="0" flipH="0" flipV="0">
            <a:off x="5373623" y="3304032"/>
            <a:ext cx="2075688" cy="1030224"/>
          </a:xfrm>
          <a:custGeom>
            <a:pathLst>
              <a:path w="2075688" h="1030224">
                <a:moveTo>
                  <a:pt x="0" y="1030224"/>
                </a:moveTo>
                <a:lnTo>
                  <a:pt x="2075688" y="1030224"/>
                </a:lnTo>
                <a:lnTo>
                  <a:pt x="2075688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0">
            <a:off x="8958071" y="4803649"/>
            <a:ext cx="2075688" cy="1027176"/>
          </a:xfrm>
          <a:custGeom>
            <a:pathLst>
              <a:path w="2075688" h="1027176">
                <a:moveTo>
                  <a:pt x="0" y="1027176"/>
                </a:moveTo>
                <a:lnTo>
                  <a:pt x="2075688" y="1027176"/>
                </a:lnTo>
                <a:lnTo>
                  <a:pt x="2075688" y="0"/>
                </a:lnTo>
                <a:lnTo>
                  <a:pt x="0" y="0"/>
                </a:lnTo>
                <a:lnTo>
                  <a:pt x="0" y="1027176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rot="0" flipH="0" flipV="0">
            <a:off x="8958071" y="3459481"/>
            <a:ext cx="2075688" cy="1030224"/>
          </a:xfrm>
          <a:custGeom>
            <a:pathLst>
              <a:path w="2075688" h="1030224">
                <a:moveTo>
                  <a:pt x="0" y="1030224"/>
                </a:moveTo>
                <a:lnTo>
                  <a:pt x="2075688" y="1030224"/>
                </a:lnTo>
                <a:lnTo>
                  <a:pt x="2075688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 rot="0" flipH="0" flipV="0">
            <a:off x="8958071" y="2093977"/>
            <a:ext cx="2075688" cy="1027176"/>
          </a:xfrm>
          <a:custGeom>
            <a:pathLst>
              <a:path w="2075688" h="1027176">
                <a:moveTo>
                  <a:pt x="0" y="1027176"/>
                </a:moveTo>
                <a:lnTo>
                  <a:pt x="2075688" y="1027176"/>
                </a:lnTo>
                <a:lnTo>
                  <a:pt x="2075688" y="0"/>
                </a:lnTo>
                <a:lnTo>
                  <a:pt x="0" y="0"/>
                </a:lnTo>
                <a:lnTo>
                  <a:pt x="0" y="1027176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spect="0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2675" y="2596389"/>
            <a:ext cx="1536065" cy="1240916"/>
          </a:xfrm>
          <a:prstGeom prst="rect">
            <a:avLst/>
          </a:prstGeom>
          <a:noFill/>
          <a:extLst/>
        </p:spPr>
      </p:pic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5977" y="3800095"/>
            <a:ext cx="1532763" cy="217677"/>
          </a:xfrm>
          <a:prstGeom prst="rect">
            <a:avLst/>
          </a:prstGeom>
          <a:noFill/>
          <a:extLst/>
        </p:spPr>
      </p:pic>
      <p:pic>
        <p:nvPicPr>
          <p:cNvPr id="120" name="Picture 120"/>
          <p:cNvPicPr>
            <a:picLocks noChangeAspect="0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2167" y="3801999"/>
            <a:ext cx="1536572" cy="1527810"/>
          </a:xfrm>
          <a:prstGeom prst="rect">
            <a:avLst/>
          </a:prstGeom>
          <a:noFill/>
          <a:extLst/>
        </p:spPr>
      </p:pic>
      <p:sp>
        <p:nvSpPr>
          <p:cNvPr id="121" name="Rectangle 121"/>
          <p:cNvSpPr/>
          <p:nvPr/>
        </p:nvSpPr>
        <p:spPr>
          <a:xfrm rot="0" flipH="0" flipV="0">
            <a:off x="929944" y="653710"/>
            <a:ext cx="4936853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49">
                <a:latin typeface="Calibri-Light" pitchFamily="0" charset="1"/>
              </a:rPr>
              <a:t>B</a:t>
            </a:r>
            <a:r>
              <a:rPr lang="en-US" sz="4394" baseline="0" b="0" i="0" dirty="0" spc="0">
                <a:latin typeface="Calibri-Light" pitchFamily="0" charset="1"/>
              </a:rPr>
              <a:t>y ‘</a:t>
            </a:r>
            <a:r>
              <a:rPr lang="en-US" sz="4394" baseline="0" b="0" i="0" dirty="0" spc="-58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cs’ </a:t>
            </a:r>
            <a:r>
              <a:rPr lang="en-US" sz="4394" baseline="0" b="0" i="0" dirty="0" spc="-176">
                <a:latin typeface="Calibri-Light" pitchFamily="0" charset="1"/>
              </a:rPr>
              <a:t>W</a:t>
            </a:r>
            <a:r>
              <a:rPr lang="en-US" sz="4394" baseline="0" b="0" i="0" dirty="0" spc="0">
                <a:latin typeface="Calibri-Light" pitchFamily="0" charset="1"/>
              </a:rPr>
              <a:t>e Mea</a:t>
            </a:r>
            <a:r>
              <a:rPr lang="en-US" sz="4394" baseline="0" b="0" i="0" dirty="0" spc="-14">
                <a:latin typeface="Calibri-Light" pitchFamily="0" charset="1"/>
              </a:rPr>
              <a:t>n</a:t>
            </a:r>
            <a:r>
              <a:rPr lang="en-US" sz="4394" baseline="0" b="0" i="0" dirty="0" spc="0">
                <a:latin typeface="Calibri-Light" pitchFamily="0" charset="1"/>
              </a:rPr>
              <a:t>…</a:t>
            </a:r>
          </a:p>
        </p:txBody>
      </p:sp>
      <p:sp>
        <p:nvSpPr>
          <p:cNvPr id="122" name="Rectangle 122"/>
          <p:cNvSpPr/>
          <p:nvPr/>
        </p:nvSpPr>
        <p:spPr>
          <a:xfrm rot="0" flipH="0" flipV="0">
            <a:off x="929944" y="1771851"/>
            <a:ext cx="6895882" cy="1245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-12">
                <a:latin typeface="ArialMT" pitchFamily="0" charset="1"/>
              </a:rPr>
              <a:t>T</a:t>
            </a:r>
            <a:r>
              <a:rPr lang="en-US" sz="2807" baseline="0" b="0" i="0" dirty="0" spc="0">
                <a:latin typeface="ArialMT" pitchFamily="0" charset="1"/>
              </a:rPr>
              <a:t>he adjecti</a:t>
            </a:r>
            <a:r>
              <a:rPr lang="en-US" sz="2807" baseline="0" b="0" i="0" dirty="0" spc="-37">
                <a:latin typeface="ArialMT" pitchFamily="0" charset="1"/>
              </a:rPr>
              <a:t>v</a:t>
            </a:r>
            <a:r>
              <a:rPr lang="en-US" sz="2807" baseline="0" b="0" i="0" dirty="0" spc="0">
                <a:latin typeface="ArialMT" pitchFamily="0" charset="1"/>
              </a:rPr>
              <a:t>e ‘ethical</a:t>
            </a:r>
            <a:r>
              <a:rPr lang="en-US" sz="2807" baseline="0" b="0" i="0" dirty="0" spc="-96">
                <a:latin typeface="ArialMT" pitchFamily="0" charset="1"/>
              </a:rPr>
              <a:t>’</a:t>
            </a:r>
            <a:r>
              <a:rPr lang="en-US" sz="2807" baseline="0" b="0" i="0" dirty="0" spc="-37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can</a:t>
            </a:r>
            <a:r>
              <a:rPr lang="en-US" sz="2807" baseline="0" b="0" i="0" dirty="0" spc="-15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describe</a:t>
            </a:r>
            <a:r>
              <a:rPr lang="en-US" sz="2807" baseline="0" b="0" i="0" dirty="0" spc="-37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both</a:t>
            </a:r>
            <a:r>
              <a:rPr lang="en-US" sz="2807" baseline="0" b="0" i="0" dirty="0" spc="-15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an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outco</a:t>
            </a:r>
            <a:r>
              <a:rPr lang="en-US" sz="2810" baseline="0" b="0" i="0" dirty="0" spc="-17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e,</a:t>
            </a:r>
            <a:r>
              <a:rPr lang="en-US" sz="2810" baseline="0" b="0" i="0" dirty="0" spc="-29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process,</a:t>
            </a:r>
            <a:r>
              <a:rPr lang="en-US" sz="2810" baseline="0" b="0" i="0" dirty="0" spc="-6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or a set</a:t>
            </a:r>
            <a:r>
              <a:rPr lang="en-US" sz="2810" baseline="0" b="0" i="0" dirty="0" spc="-3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of </a:t>
            </a:r>
            <a:r>
              <a:rPr lang="en-US" sz="2810" baseline="0" b="0" i="0" dirty="0" spc="-43">
                <a:latin typeface="Arial" pitchFamily="0" charset="1"/>
              </a:rPr>
              <a:t>v</a:t>
            </a:r>
            <a:r>
              <a:rPr lang="en-US" sz="2810" baseline="0" b="0" i="0" dirty="0" spc="0">
                <a:latin typeface="Arial" pitchFamily="0" charset="1"/>
              </a:rPr>
              <a:t>alues, an</a:t>
            </a:r>
            <a:r>
              <a:rPr lang="en-US" sz="2810" baseline="0" b="0" i="0" dirty="0" spc="-43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 </a:t>
            </a:r>
          </a:p>
          <a:p>
            <a:pPr marL="0">
              <a:lnSpc>
                <a:spcPts val="3027"/>
              </a:lnSpc>
            </a:pPr>
            <a:r>
              <a:rPr lang="en-US" sz="2810" baseline="0" b="0" i="0" dirty="0" spc="0">
                <a:latin typeface="Arial" pitchFamily="0" charset="1"/>
              </a:rPr>
              <a:t>of </a:t>
            </a:r>
            <a:r>
              <a:rPr lang="en-US" sz="2810" baseline="0" b="0" i="0" dirty="0" spc="-43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hich has </a:t>
            </a:r>
            <a:r>
              <a:rPr lang="en-US" sz="2810" baseline="0" b="0" i="0" dirty="0" spc="-12">
                <a:latin typeface="Arial" pitchFamily="0" charset="1"/>
              </a:rPr>
              <a:t>d</a:t>
            </a:r>
            <a:r>
              <a:rPr lang="en-US" sz="2810" baseline="0" b="0" i="0" dirty="0" spc="0">
                <a:latin typeface="Arial" pitchFamily="0" charset="1"/>
              </a:rPr>
              <a:t>i</a:t>
            </a:r>
            <a:r>
              <a:rPr lang="en-US" sz="2810" baseline="0" b="0" i="0" dirty="0" spc="-37">
                <a:latin typeface="Arial" pitchFamily="0" charset="1"/>
              </a:rPr>
              <a:t>f</a:t>
            </a:r>
            <a:r>
              <a:rPr lang="en-US" sz="2810" baseline="0" b="0" i="0" dirty="0" spc="0">
                <a:latin typeface="Arial" pitchFamily="0" charset="1"/>
              </a:rPr>
              <a:t>ferent</a:t>
            </a:r>
            <a:r>
              <a:rPr lang="en-US" sz="2810" baseline="0" b="0" i="0" dirty="0" spc="-60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conn</a:t>
            </a:r>
            <a:r>
              <a:rPr lang="en-US" sz="2810" baseline="0" b="0" i="0" dirty="0" spc="-12">
                <a:latin typeface="Arial" pitchFamily="0" charset="1"/>
              </a:rPr>
              <a:t>o</a:t>
            </a:r>
            <a:r>
              <a:rPr lang="en-US" sz="2810" baseline="0" b="0" i="0" dirty="0" spc="0">
                <a:latin typeface="Arial" pitchFamily="0" charset="1"/>
              </a:rPr>
              <a:t>tations.</a:t>
            </a:r>
            <a:r>
              <a:rPr lang="en-US" sz="2810" baseline="0" b="0" i="0" dirty="0" spc="-6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(</a:t>
            </a:r>
            <a:r>
              <a:rPr lang="en-US" sz="2810" baseline="0" b="0" i="0" dirty="0" spc="-15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oss </a:t>
            </a:r>
          </a:p>
        </p:txBody>
      </p:sp>
      <p:sp>
        <p:nvSpPr>
          <p:cNvPr id="124" name="Rectangle 124"/>
          <p:cNvSpPr/>
          <p:nvPr/>
        </p:nvSpPr>
        <p:spPr>
          <a:xfrm rot="0" flipH="0" flipV="0">
            <a:off x="929944" y="2924630"/>
            <a:ext cx="2589745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&amp;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etcalf,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2020)</a:t>
            </a:r>
          </a:p>
        </p:txBody>
      </p:sp>
      <p:sp>
        <p:nvSpPr>
          <p:cNvPr id="125" name="Rectangle 125"/>
          <p:cNvSpPr/>
          <p:nvPr/>
        </p:nvSpPr>
        <p:spPr>
          <a:xfrm rot="0" flipH="0" flipV="0">
            <a:off x="5721730" y="3572170"/>
            <a:ext cx="1379080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-31">
                <a:latin typeface="Calibri" pitchFamily="0" charset="1"/>
              </a:rPr>
              <a:t>e</a:t>
            </a:r>
            <a:r>
              <a:rPr lang="en-US" sz="3194" baseline="0" b="0" i="0" dirty="0" spc="0">
                <a:latin typeface="Calibri" pitchFamily="0" charset="1"/>
              </a:rPr>
              <a:t>thi</a:t>
            </a:r>
            <a:r>
              <a:rPr lang="en-US" sz="3194" baseline="0" b="0" i="0" dirty="0" spc="-32">
                <a:latin typeface="Calibri" pitchFamily="0" charset="1"/>
              </a:rPr>
              <a:t>c</a:t>
            </a:r>
            <a:r>
              <a:rPr lang="en-US" sz="3194" baseline="0" b="0" i="0" dirty="0" spc="0">
                <a:latin typeface="Calibri" pitchFamily="0" charset="1"/>
              </a:rPr>
              <a:t>al…</a:t>
            </a:r>
          </a:p>
        </p:txBody>
      </p:sp>
      <p:sp>
        <p:nvSpPr>
          <p:cNvPr id="127" name="Rectangle 127"/>
          <p:cNvSpPr/>
          <p:nvPr/>
        </p:nvSpPr>
        <p:spPr>
          <a:xfrm rot="0" flipH="0" flipV="0">
            <a:off x="9478009" y="5070770"/>
            <a:ext cx="1040591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-48">
                <a:latin typeface="Calibri" pitchFamily="0" charset="1"/>
              </a:rPr>
              <a:t>v</a:t>
            </a:r>
            <a:r>
              <a:rPr lang="en-US" sz="3194" baseline="0" b="0" i="0" dirty="0" spc="0">
                <a:latin typeface="Calibri" pitchFamily="0" charset="1"/>
              </a:rPr>
              <a:t>alues</a:t>
            </a:r>
          </a:p>
        </p:txBody>
      </p:sp>
      <p:sp>
        <p:nvSpPr>
          <p:cNvPr id="128" name="Rectangle 128"/>
          <p:cNvSpPr/>
          <p:nvPr/>
        </p:nvSpPr>
        <p:spPr>
          <a:xfrm rot="0" flipH="0" flipV="0">
            <a:off x="9371330" y="3728126"/>
            <a:ext cx="1250738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0">
                <a:latin typeface="Calibri" pitchFamily="0" charset="1"/>
              </a:rPr>
              <a:t>p</a:t>
            </a:r>
            <a:r>
              <a:rPr lang="en-US" sz="3194" baseline="0" b="0" i="0" dirty="0" spc="-58">
                <a:latin typeface="Calibri" pitchFamily="0" charset="1"/>
              </a:rPr>
              <a:t>r</a:t>
            </a:r>
            <a:r>
              <a:rPr lang="en-US" sz="3194" baseline="0" b="0" i="0" dirty="0" spc="0">
                <a:latin typeface="Calibri" pitchFamily="0" charset="1"/>
              </a:rPr>
              <a:t>ocess</a:t>
            </a:r>
          </a:p>
        </p:txBody>
      </p:sp>
      <p:sp>
        <p:nvSpPr>
          <p:cNvPr id="129" name="Rectangle 129"/>
          <p:cNvSpPr/>
          <p:nvPr/>
        </p:nvSpPr>
        <p:spPr>
          <a:xfrm rot="0" flipH="0" flipV="0">
            <a:off x="9264650" y="2361098"/>
            <a:ext cx="1465753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0">
                <a:latin typeface="Calibri" pitchFamily="0" charset="1"/>
              </a:rPr>
              <a:t>ou</a:t>
            </a:r>
            <a:r>
              <a:rPr lang="en-US" sz="3194" baseline="0" b="0" i="0" dirty="0" spc="-36">
                <a:latin typeface="Calibri" pitchFamily="0" charset="1"/>
              </a:rPr>
              <a:t>t</a:t>
            </a:r>
            <a:r>
              <a:rPr lang="en-US" sz="3194" baseline="0" b="0" i="0" dirty="0" spc="-32">
                <a:latin typeface="Calibri" pitchFamily="0" charset="1"/>
              </a:rPr>
              <a:t>c</a:t>
            </a:r>
            <a:r>
              <a:rPr lang="en-US" sz="3194" baseline="0" b="0" i="0" dirty="0" spc="0">
                <a:latin typeface="Calibri" pitchFamily="0" charset="1"/>
              </a:rPr>
              <a:t>ome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0" name="Freeform 13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 rot="0" flipH="0" flipV="0">
            <a:off x="5373623" y="3304032"/>
            <a:ext cx="2075688" cy="1030224"/>
          </a:xfrm>
          <a:custGeom>
            <a:pathLst>
              <a:path w="2075688" h="1030224">
                <a:moveTo>
                  <a:pt x="0" y="1030224"/>
                </a:moveTo>
                <a:lnTo>
                  <a:pt x="2075688" y="1030224"/>
                </a:lnTo>
                <a:lnTo>
                  <a:pt x="2075688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rot="0" flipH="0" flipV="0">
            <a:off x="8958071" y="4803649"/>
            <a:ext cx="2075688" cy="1027176"/>
          </a:xfrm>
          <a:custGeom>
            <a:pathLst>
              <a:path w="2075688" h="1027176">
                <a:moveTo>
                  <a:pt x="0" y="1027176"/>
                </a:moveTo>
                <a:lnTo>
                  <a:pt x="2075688" y="1027176"/>
                </a:lnTo>
                <a:lnTo>
                  <a:pt x="2075688" y="0"/>
                </a:lnTo>
                <a:lnTo>
                  <a:pt x="0" y="0"/>
                </a:lnTo>
                <a:lnTo>
                  <a:pt x="0" y="1027176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rot="0" flipH="0" flipV="0">
            <a:off x="8958071" y="3459481"/>
            <a:ext cx="2075688" cy="1030224"/>
          </a:xfrm>
          <a:custGeom>
            <a:pathLst>
              <a:path w="2075688" h="1030224">
                <a:moveTo>
                  <a:pt x="0" y="1030224"/>
                </a:moveTo>
                <a:lnTo>
                  <a:pt x="2075688" y="1030224"/>
                </a:lnTo>
                <a:lnTo>
                  <a:pt x="2075688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rot="0" flipH="0" flipV="0">
            <a:off x="8958071" y="2093977"/>
            <a:ext cx="2075688" cy="1027176"/>
          </a:xfrm>
          <a:custGeom>
            <a:pathLst>
              <a:path w="2075688" h="1027176">
                <a:moveTo>
                  <a:pt x="0" y="1027176"/>
                </a:moveTo>
                <a:lnTo>
                  <a:pt x="2075688" y="1027176"/>
                </a:lnTo>
                <a:lnTo>
                  <a:pt x="2075688" y="0"/>
                </a:lnTo>
                <a:lnTo>
                  <a:pt x="0" y="0"/>
                </a:lnTo>
                <a:lnTo>
                  <a:pt x="0" y="1027176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35"/>
          <p:cNvPicPr>
            <a:picLocks noChangeAspect="0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2675" y="2596389"/>
            <a:ext cx="1536065" cy="1240916"/>
          </a:xfrm>
          <a:prstGeom prst="rect">
            <a:avLst/>
          </a:prstGeom>
          <a:noFill/>
          <a:extLst/>
        </p:spPr>
      </p:pic>
      <p:pic>
        <p:nvPicPr>
          <p:cNvPr id="136" name="Picture 136"/>
          <p:cNvPicPr>
            <a:picLocks noChangeAspect="0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5977" y="3800095"/>
            <a:ext cx="1532763" cy="217677"/>
          </a:xfrm>
          <a:prstGeom prst="rect">
            <a:avLst/>
          </a:prstGeom>
          <a:noFill/>
          <a:extLst/>
        </p:spPr>
      </p:pic>
      <p:pic>
        <p:nvPicPr>
          <p:cNvPr id="137" name="Picture 137"/>
          <p:cNvPicPr>
            <a:picLocks noChangeAspect="0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2167" y="3801999"/>
            <a:ext cx="1536572" cy="1527810"/>
          </a:xfrm>
          <a:prstGeom prst="rect">
            <a:avLst/>
          </a:prstGeom>
          <a:noFill/>
          <a:extLst/>
        </p:spPr>
      </p:pic>
      <p:sp>
        <p:nvSpPr>
          <p:cNvPr id="138" name="Rectangle 138"/>
          <p:cNvSpPr/>
          <p:nvPr/>
        </p:nvSpPr>
        <p:spPr>
          <a:xfrm rot="0" flipH="0" flipV="0">
            <a:off x="929944" y="653710"/>
            <a:ext cx="4936853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49">
                <a:latin typeface="Calibri-Light" pitchFamily="0" charset="1"/>
              </a:rPr>
              <a:t>B</a:t>
            </a:r>
            <a:r>
              <a:rPr lang="en-US" sz="4394" baseline="0" b="0" i="0" dirty="0" spc="0">
                <a:latin typeface="Calibri-Light" pitchFamily="0" charset="1"/>
              </a:rPr>
              <a:t>y ‘</a:t>
            </a:r>
            <a:r>
              <a:rPr lang="en-US" sz="4394" baseline="0" b="0" i="0" dirty="0" spc="-58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cs’ </a:t>
            </a:r>
            <a:r>
              <a:rPr lang="en-US" sz="4394" baseline="0" b="0" i="0" dirty="0" spc="-176">
                <a:latin typeface="Calibri-Light" pitchFamily="0" charset="1"/>
              </a:rPr>
              <a:t>W</a:t>
            </a:r>
            <a:r>
              <a:rPr lang="en-US" sz="4394" baseline="0" b="0" i="0" dirty="0" spc="0">
                <a:latin typeface="Calibri-Light" pitchFamily="0" charset="1"/>
              </a:rPr>
              <a:t>e Mea</a:t>
            </a:r>
            <a:r>
              <a:rPr lang="en-US" sz="4394" baseline="0" b="0" i="0" dirty="0" spc="-14">
                <a:latin typeface="Calibri-Light" pitchFamily="0" charset="1"/>
              </a:rPr>
              <a:t>n</a:t>
            </a:r>
            <a:r>
              <a:rPr lang="en-US" sz="4394" baseline="0" b="0" i="0" dirty="0" spc="0">
                <a:latin typeface="Calibri-Light" pitchFamily="0" charset="1"/>
              </a:rPr>
              <a:t>…</a:t>
            </a:r>
          </a:p>
        </p:txBody>
      </p:sp>
      <p:sp>
        <p:nvSpPr>
          <p:cNvPr id="139" name="Rectangle 139"/>
          <p:cNvSpPr/>
          <p:nvPr/>
        </p:nvSpPr>
        <p:spPr>
          <a:xfrm rot="0" flipH="0" flipV="0">
            <a:off x="929944" y="1771851"/>
            <a:ext cx="4015002" cy="3551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Ethics,</a:t>
            </a:r>
            <a:r>
              <a:rPr lang="en-US" sz="2807" baseline="0" b="0" i="0" dirty="0" spc="-8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at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first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glance,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app</a:t>
            </a:r>
            <a:r>
              <a:rPr lang="en-US" sz="2810" baseline="0" b="0" i="0" dirty="0" spc="-12">
                <a:latin typeface="Arial" pitchFamily="0" charset="1"/>
              </a:rPr>
              <a:t>e</a:t>
            </a:r>
            <a:r>
              <a:rPr lang="en-US" sz="2810" baseline="0" b="0" i="0" dirty="0" spc="0">
                <a:latin typeface="Arial" pitchFamily="0" charset="1"/>
              </a:rPr>
              <a:t>ars to</a:t>
            </a:r>
            <a:r>
              <a:rPr lang="en-US" sz="2810" baseline="0" b="0" i="0" dirty="0" spc="-1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be</a:t>
            </a:r>
            <a:r>
              <a:rPr lang="en-US" sz="2810" baseline="0" b="0" i="0" dirty="0" spc="-20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abo</a:t>
            </a:r>
            <a:r>
              <a:rPr lang="en-US" sz="2810" baseline="0" b="0" i="0" dirty="0" spc="-12">
                <a:latin typeface="Arial" pitchFamily="0" charset="1"/>
              </a:rPr>
              <a:t>u</a:t>
            </a:r>
            <a:r>
              <a:rPr lang="en-US" sz="2810" baseline="0" b="0" i="0" dirty="0" spc="0">
                <a:latin typeface="Arial" pitchFamily="0" charset="1"/>
              </a:rPr>
              <a:t>t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ho</a:t>
            </a:r>
            <a:r>
              <a:rPr lang="en-US" sz="2810" baseline="0" b="0" i="0" dirty="0" spc="-43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 </a:t>
            </a:r>
          </a:p>
          <a:p>
            <a:pPr marL="0">
              <a:lnSpc>
                <a:spcPts val="3027"/>
              </a:lnSpc>
            </a:pPr>
            <a:r>
              <a:rPr lang="en-US" sz="2810" baseline="0" b="0" i="0" dirty="0" spc="-37">
                <a:latin typeface="ArialMT" pitchFamily="0" charset="1"/>
              </a:rPr>
              <a:t>w</a:t>
            </a:r>
            <a:r>
              <a:rPr lang="en-US" sz="2810" baseline="0" b="0" i="0" dirty="0" spc="0">
                <a:latin typeface="ArialMT" pitchFamily="0" charset="1"/>
              </a:rPr>
              <a:t>e kno</a:t>
            </a:r>
            <a:r>
              <a:rPr lang="en-US" sz="2810" baseline="0" b="0" i="0" dirty="0" spc="-43">
                <a:latin typeface="ArialMT" pitchFamily="0" charset="1"/>
              </a:rPr>
              <a:t>w</a:t>
            </a:r>
            <a:r>
              <a:rPr lang="en-US" sz="2810" baseline="0" b="0" i="0" dirty="0" spc="0">
                <a:latin typeface="ArialMT" pitchFamily="0" charset="1"/>
              </a:rPr>
              <a:t> </a:t>
            </a:r>
            <a:r>
              <a:rPr lang="en-US" sz="2810" baseline="0" b="0" i="0" dirty="0" spc="-37">
                <a:latin typeface="ArialMT" pitchFamily="0" charset="1"/>
              </a:rPr>
              <a:t>w</a:t>
            </a:r>
            <a:r>
              <a:rPr lang="en-US" sz="2810" baseline="0" b="0" i="0" dirty="0" spc="0">
                <a:latin typeface="ArialMT" pitchFamily="0" charset="1"/>
              </a:rPr>
              <a:t>hat is</a:t>
            </a:r>
            <a:r>
              <a:rPr lang="en-US" sz="2810" baseline="0" b="0" i="0" dirty="0" spc="-15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 ‘right</a:t>
            </a:r>
            <a:r>
              <a:rPr lang="en-US" sz="2810" baseline="0" b="0" i="0" dirty="0" spc="-90">
                <a:latin typeface="ArialMT" pitchFamily="0" charset="1"/>
              </a:rPr>
              <a:t>’</a:t>
            </a:r>
            <a:r>
              <a:rPr lang="en-US" sz="2810" baseline="0" b="0" i="0" dirty="0" spc="0">
                <a:latin typeface="ArialMT" pitchFamily="0" charset="1"/>
              </a:rPr>
              <a:t>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MT" pitchFamily="0" charset="1"/>
              </a:rPr>
              <a:t>and ‘</a:t>
            </a:r>
            <a:r>
              <a:rPr lang="en-US" sz="2807" baseline="0" b="0" i="0" dirty="0" spc="-29">
                <a:latin typeface="ArialMT" pitchFamily="0" charset="1"/>
              </a:rPr>
              <a:t>w</a:t>
            </a:r>
            <a:r>
              <a:rPr lang="en-US" sz="2807" baseline="0" b="0" i="0" dirty="0" spc="0">
                <a:latin typeface="ArialMT" pitchFamily="0" charset="1"/>
              </a:rPr>
              <a:t>rong’, perhaps as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disco</a:t>
            </a:r>
            <a:r>
              <a:rPr lang="en-US" sz="2810" baseline="0" b="0" i="0" dirty="0" spc="-40">
                <a:latin typeface="Arial" pitchFamily="0" charset="1"/>
              </a:rPr>
              <a:t>v</a:t>
            </a:r>
            <a:r>
              <a:rPr lang="en-US" sz="2810" baseline="0" b="0" i="0" dirty="0" spc="0">
                <a:latin typeface="Arial" pitchFamily="0" charset="1"/>
              </a:rPr>
              <a:t>ered (Poj</a:t>
            </a:r>
            <a:r>
              <a:rPr lang="en-US" sz="2810" baseline="0" b="0" i="0" dirty="0" spc="-15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an,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" pitchFamily="0" charset="1"/>
              </a:rPr>
              <a:t>1990), perhaps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as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in</a:t>
            </a:r>
            <a:r>
              <a:rPr lang="en-US" sz="2810" baseline="0" b="0" i="0" dirty="0" spc="-40">
                <a:latin typeface="Arial" pitchFamily="0" charset="1"/>
              </a:rPr>
              <a:t>v</a:t>
            </a:r>
            <a:r>
              <a:rPr lang="en-US" sz="2810" baseline="0" b="0" i="0" dirty="0" spc="0">
                <a:latin typeface="Arial" pitchFamily="0" charset="1"/>
              </a:rPr>
              <a:t>ented (</a:t>
            </a:r>
            <a:r>
              <a:rPr lang="en-US" sz="2810" baseline="0" b="0" i="0" dirty="0" spc="-15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ackie,</a:t>
            </a:r>
            <a:r>
              <a:rPr lang="en-US" sz="2810" baseline="0" b="0" i="0" dirty="0" spc="-29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1983), </a:t>
            </a:r>
          </a:p>
          <a:p>
            <a:pPr marL="0">
              <a:lnSpc>
                <a:spcPts val="3026"/>
              </a:lnSpc>
            </a:pPr>
            <a:r>
              <a:rPr lang="en-US" sz="2807" baseline="0" b="0" i="0" dirty="0" spc="0">
                <a:latin typeface="ArialMT" pitchFamily="0" charset="1"/>
              </a:rPr>
              <a:t>or</a:t>
            </a:r>
            <a:r>
              <a:rPr lang="en-US" sz="2807" baseline="0" b="0" i="0" dirty="0" spc="-15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‘re</a:t>
            </a:r>
            <a:r>
              <a:rPr lang="en-US" sz="2807" baseline="0" b="0" i="0" dirty="0" spc="-37">
                <a:latin typeface="ArialMT" pitchFamily="0" charset="1"/>
              </a:rPr>
              <a:t>v</a:t>
            </a:r>
            <a:r>
              <a:rPr lang="en-US" sz="2807" baseline="0" b="0" i="0" dirty="0" spc="0">
                <a:latin typeface="ArialMT" pitchFamily="0" charset="1"/>
              </a:rPr>
              <a:t>ealed (Sproul,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" pitchFamily="0" charset="1"/>
              </a:rPr>
              <a:t>20</a:t>
            </a:r>
            <a:r>
              <a:rPr lang="en-US" sz="2807" baseline="0" b="0" i="0" dirty="0" spc="-220">
                <a:latin typeface="Arial" pitchFamily="0" charset="1"/>
              </a:rPr>
              <a:t>1</a:t>
            </a:r>
            <a:r>
              <a:rPr lang="en-US" sz="2807" baseline="0" b="0" i="0" dirty="0" spc="0">
                <a:latin typeface="Arial" pitchFamily="0" charset="1"/>
              </a:rPr>
              <a:t>1). </a:t>
            </a:r>
          </a:p>
        </p:txBody>
      </p:sp>
      <p:sp>
        <p:nvSpPr>
          <p:cNvPr id="140" name="Rectangle 140"/>
          <p:cNvSpPr/>
          <p:nvPr/>
        </p:nvSpPr>
        <p:spPr>
          <a:xfrm rot="0" flipH="0" flipV="0">
            <a:off x="5596763" y="3572170"/>
            <a:ext cx="1624521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-31">
                <a:latin typeface="Calibri" pitchFamily="0" charset="1"/>
              </a:rPr>
              <a:t>e</a:t>
            </a:r>
            <a:r>
              <a:rPr lang="en-US" sz="3194" baseline="0" b="0" i="0" dirty="0" spc="0">
                <a:latin typeface="Calibri" pitchFamily="0" charset="1"/>
              </a:rPr>
              <a:t>thics as..</a:t>
            </a:r>
          </a:p>
        </p:txBody>
      </p:sp>
      <p:sp>
        <p:nvSpPr>
          <p:cNvPr id="141" name="Rectangle 141"/>
          <p:cNvSpPr/>
          <p:nvPr/>
        </p:nvSpPr>
        <p:spPr>
          <a:xfrm rot="0" flipH="0" flipV="0">
            <a:off x="9289033" y="5070770"/>
            <a:ext cx="1416665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-58">
                <a:latin typeface="Calibri" pitchFamily="0" charset="1"/>
              </a:rPr>
              <a:t>r</a:t>
            </a:r>
            <a:r>
              <a:rPr lang="en-US" sz="3194" baseline="0" b="0" i="0" dirty="0" spc="-32">
                <a:latin typeface="Calibri" pitchFamily="0" charset="1"/>
              </a:rPr>
              <a:t>e</a:t>
            </a:r>
            <a:r>
              <a:rPr lang="en-US" sz="3194" baseline="0" b="0" i="0" dirty="0" spc="-29">
                <a:latin typeface="Calibri" pitchFamily="0" charset="1"/>
              </a:rPr>
              <a:t>v</a:t>
            </a:r>
            <a:r>
              <a:rPr lang="en-US" sz="3194" baseline="0" b="0" i="0" dirty="0" spc="0">
                <a:latin typeface="Calibri" pitchFamily="0" charset="1"/>
              </a:rPr>
              <a:t>ealed</a:t>
            </a:r>
          </a:p>
        </p:txBody>
      </p:sp>
      <p:sp>
        <p:nvSpPr>
          <p:cNvPr id="142" name="Rectangle 142"/>
          <p:cNvSpPr/>
          <p:nvPr/>
        </p:nvSpPr>
        <p:spPr>
          <a:xfrm rot="0" flipH="0" flipV="0">
            <a:off x="9276842" y="3728126"/>
            <a:ext cx="1442223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0">
                <a:latin typeface="Calibri" pitchFamily="0" charset="1"/>
              </a:rPr>
              <a:t>i</a:t>
            </a:r>
            <a:r>
              <a:rPr lang="en-US" sz="3194" baseline="0" b="0" i="0" dirty="0" spc="-36">
                <a:latin typeface="Calibri" pitchFamily="0" charset="1"/>
              </a:rPr>
              <a:t>n</a:t>
            </a:r>
            <a:r>
              <a:rPr lang="en-US" sz="3194" baseline="0" b="0" i="0" dirty="0" spc="-29">
                <a:latin typeface="Calibri" pitchFamily="0" charset="1"/>
              </a:rPr>
              <a:t>v</a:t>
            </a:r>
            <a:r>
              <a:rPr lang="en-US" sz="3194" baseline="0" b="0" i="0" dirty="0" spc="0">
                <a:latin typeface="Calibri" pitchFamily="0" charset="1"/>
              </a:rPr>
              <a:t>e</a:t>
            </a:r>
            <a:r>
              <a:rPr lang="en-US" sz="3194" baseline="0" b="0" i="0" dirty="0" spc="-29">
                <a:latin typeface="Calibri" pitchFamily="0" charset="1"/>
              </a:rPr>
              <a:t>n</a:t>
            </a:r>
            <a:r>
              <a:rPr lang="en-US" sz="3194" baseline="0" b="0" i="0" dirty="0" spc="-13">
                <a:latin typeface="Calibri" pitchFamily="0" charset="1"/>
              </a:rPr>
              <a:t>t</a:t>
            </a:r>
            <a:r>
              <a:rPr lang="en-US" sz="3194" baseline="0" b="0" i="0" dirty="0" spc="0">
                <a:latin typeface="Calibri" pitchFamily="0" charset="1"/>
              </a:rPr>
              <a:t>ed</a:t>
            </a:r>
          </a:p>
        </p:txBody>
      </p:sp>
      <p:sp>
        <p:nvSpPr>
          <p:cNvPr id="143" name="Rectangle 143"/>
          <p:cNvSpPr/>
          <p:nvPr/>
        </p:nvSpPr>
        <p:spPr>
          <a:xfrm rot="0" flipH="0" flipV="0">
            <a:off x="9109202" y="2361098"/>
            <a:ext cx="1773671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0">
                <a:latin typeface="Calibri" pitchFamily="0" charset="1"/>
              </a:rPr>
              <a:t>dis</a:t>
            </a:r>
            <a:r>
              <a:rPr lang="en-US" sz="3194" baseline="0" b="0" i="0" dirty="0" spc="-32">
                <a:latin typeface="Calibri" pitchFamily="0" charset="1"/>
              </a:rPr>
              <a:t>c</a:t>
            </a:r>
            <a:r>
              <a:rPr lang="en-US" sz="3194" baseline="0" b="0" i="0" dirty="0" spc="-29">
                <a:latin typeface="Calibri" pitchFamily="0" charset="1"/>
              </a:rPr>
              <a:t>ov</a:t>
            </a:r>
            <a:r>
              <a:rPr lang="en-US" sz="3194" baseline="0" b="0" i="0" dirty="0" spc="0">
                <a:latin typeface="Calibri" pitchFamily="0" charset="1"/>
              </a:rPr>
              <a:t>e</a:t>
            </a:r>
            <a:r>
              <a:rPr lang="en-US" sz="3194" baseline="0" b="0" i="0" dirty="0" spc="-68">
                <a:latin typeface="Calibri" pitchFamily="0" charset="1"/>
              </a:rPr>
              <a:t>r</a:t>
            </a:r>
            <a:r>
              <a:rPr lang="en-US" sz="3194" baseline="0" b="0" i="0" dirty="0" spc="0">
                <a:latin typeface="Calibri" pitchFamily="0" charset="1"/>
              </a:rPr>
              <a:t>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4" name="Freeform 14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spect="0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71159" y="3767329"/>
            <a:ext cx="3151632" cy="1758695"/>
          </a:xfrm>
          <a:prstGeom prst="rect">
            <a:avLst/>
          </a:prstGeom>
          <a:noFill/>
          <a:extLst/>
        </p:spPr>
      </p:pic>
      <p:sp>
        <p:nvSpPr>
          <p:cNvPr id="146" name="Freeform 146"/>
          <p:cNvSpPr/>
          <p:nvPr/>
        </p:nvSpPr>
        <p:spPr>
          <a:xfrm rot="0" flipH="0" flipV="0">
            <a:off x="929639" y="6595364"/>
            <a:ext cx="6406896" cy="15241"/>
          </a:xfrm>
          <a:custGeom>
            <a:pathLst>
              <a:path w="6406896" h="15241">
                <a:moveTo>
                  <a:pt x="0" y="0"/>
                </a:moveTo>
                <a:lnTo>
                  <a:pt x="1601725" y="0"/>
                </a:lnTo>
                <a:lnTo>
                  <a:pt x="3203449" y="0"/>
                </a:lnTo>
                <a:lnTo>
                  <a:pt x="4805172" y="0"/>
                </a:lnTo>
                <a:lnTo>
                  <a:pt x="6406896" y="0"/>
                </a:lnTo>
                <a:lnTo>
                  <a:pt x="6406896" y="15241"/>
                </a:lnTo>
                <a:lnTo>
                  <a:pt x="4805172" y="15241"/>
                </a:lnTo>
                <a:lnTo>
                  <a:pt x="3203449" y="15241"/>
                </a:lnTo>
                <a:lnTo>
                  <a:pt x="1601725" y="15241"/>
                </a:lnTo>
                <a:lnTo>
                  <a:pt x="0" y="15241"/>
                </a:lnTo>
                <a:close/>
                <a:moveTo>
                  <a:pt x="-667003" y="262636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 rot="0" flipH="0" flipV="0">
            <a:off x="2435351" y="3130297"/>
            <a:ext cx="2078736" cy="1027176"/>
          </a:xfrm>
          <a:custGeom>
            <a:pathLst>
              <a:path w="2078736" h="1027176">
                <a:moveTo>
                  <a:pt x="0" y="1027176"/>
                </a:moveTo>
                <a:lnTo>
                  <a:pt x="2078736" y="1027176"/>
                </a:lnTo>
                <a:lnTo>
                  <a:pt x="2078736" y="0"/>
                </a:lnTo>
                <a:lnTo>
                  <a:pt x="0" y="0"/>
                </a:lnTo>
                <a:lnTo>
                  <a:pt x="0" y="1027176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rot="0" flipH="0" flipV="0">
            <a:off x="2115311" y="4949953"/>
            <a:ext cx="2078736" cy="1027175"/>
          </a:xfrm>
          <a:custGeom>
            <a:pathLst>
              <a:path w="2078736" h="1027175">
                <a:moveTo>
                  <a:pt x="0" y="1027175"/>
                </a:moveTo>
                <a:lnTo>
                  <a:pt x="2078736" y="1027175"/>
                </a:lnTo>
                <a:lnTo>
                  <a:pt x="2078736" y="0"/>
                </a:lnTo>
                <a:lnTo>
                  <a:pt x="0" y="0"/>
                </a:lnTo>
                <a:lnTo>
                  <a:pt x="0" y="1027175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rot="0" flipH="0" flipV="0">
            <a:off x="9628631" y="5486400"/>
            <a:ext cx="2078736" cy="1030225"/>
          </a:xfrm>
          <a:custGeom>
            <a:pathLst>
              <a:path w="2078736" h="1030225">
                <a:moveTo>
                  <a:pt x="0" y="1030225"/>
                </a:moveTo>
                <a:lnTo>
                  <a:pt x="2078736" y="1030225"/>
                </a:lnTo>
                <a:lnTo>
                  <a:pt x="2078736" y="0"/>
                </a:lnTo>
                <a:lnTo>
                  <a:pt x="0" y="0"/>
                </a:lnTo>
                <a:lnTo>
                  <a:pt x="0" y="1030225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rot="0" flipH="0" flipV="0">
            <a:off x="9628631" y="2913888"/>
            <a:ext cx="2078736" cy="1030224"/>
          </a:xfrm>
          <a:custGeom>
            <a:pathLst>
              <a:path w="2078736" h="1030224">
                <a:moveTo>
                  <a:pt x="0" y="1030224"/>
                </a:moveTo>
                <a:lnTo>
                  <a:pt x="2078736" y="1030224"/>
                </a:lnTo>
                <a:lnTo>
                  <a:pt x="2078736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noFill/>
          <a:ln w="127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Rectangle 151"/>
          <p:cNvSpPr/>
          <p:nvPr/>
        </p:nvSpPr>
        <p:spPr>
          <a:xfrm rot="0" flipH="0" flipV="0">
            <a:off x="929944" y="653710"/>
            <a:ext cx="4936853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49">
                <a:latin typeface="Calibri-Light" pitchFamily="0" charset="1"/>
              </a:rPr>
              <a:t>B</a:t>
            </a:r>
            <a:r>
              <a:rPr lang="en-US" sz="4394" baseline="0" b="0" i="0" dirty="0" spc="0">
                <a:latin typeface="Calibri-Light" pitchFamily="0" charset="1"/>
              </a:rPr>
              <a:t>y ‘</a:t>
            </a:r>
            <a:r>
              <a:rPr lang="en-US" sz="4394" baseline="0" b="0" i="0" dirty="0" spc="-58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cs’ </a:t>
            </a:r>
            <a:r>
              <a:rPr lang="en-US" sz="4394" baseline="0" b="0" i="0" dirty="0" spc="-176">
                <a:latin typeface="Calibri-Light" pitchFamily="0" charset="1"/>
              </a:rPr>
              <a:t>W</a:t>
            </a:r>
            <a:r>
              <a:rPr lang="en-US" sz="4394" baseline="0" b="0" i="0" dirty="0" spc="0">
                <a:latin typeface="Calibri-Light" pitchFamily="0" charset="1"/>
              </a:rPr>
              <a:t>e Mea</a:t>
            </a:r>
            <a:r>
              <a:rPr lang="en-US" sz="4394" baseline="0" b="0" i="0" dirty="0" spc="-14">
                <a:latin typeface="Calibri-Light" pitchFamily="0" charset="1"/>
              </a:rPr>
              <a:t>n</a:t>
            </a:r>
            <a:r>
              <a:rPr lang="en-US" sz="4394" baseline="0" b="0" i="0" dirty="0" spc="0">
                <a:latin typeface="Calibri-Light" pitchFamily="0" charset="1"/>
              </a:rPr>
              <a:t>…</a:t>
            </a:r>
          </a:p>
        </p:txBody>
      </p:sp>
      <p:sp>
        <p:nvSpPr>
          <p:cNvPr id="152" name="Rectangle 152"/>
          <p:cNvSpPr/>
          <p:nvPr/>
        </p:nvSpPr>
        <p:spPr>
          <a:xfrm rot="0" flipH="0" flipV="0">
            <a:off x="929944" y="1771851"/>
            <a:ext cx="10228993" cy="1245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-12">
                <a:latin typeface="ArialMT" pitchFamily="0" charset="1"/>
              </a:rPr>
              <a:t>M</a:t>
            </a:r>
            <a:r>
              <a:rPr lang="en-US" sz="2807" baseline="0" b="0" i="0" dirty="0" spc="0">
                <a:latin typeface="ArialMT" pitchFamily="0" charset="1"/>
              </a:rPr>
              <a:t>a</a:t>
            </a:r>
            <a:r>
              <a:rPr lang="en-US" sz="2807" baseline="0" b="0" i="0" dirty="0" spc="-37">
                <a:latin typeface="ArialMT" pitchFamily="0" charset="1"/>
              </a:rPr>
              <a:t>y</a:t>
            </a:r>
            <a:r>
              <a:rPr lang="en-US" sz="2807" baseline="0" b="0" i="0" dirty="0" spc="0">
                <a:latin typeface="ArialMT" pitchFamily="0" charset="1"/>
              </a:rPr>
              <a:t>be it</a:t>
            </a:r>
            <a:r>
              <a:rPr lang="en-US" sz="2807" baseline="0" b="0" i="0" dirty="0" spc="-48">
                <a:latin typeface="ArialMT" pitchFamily="0" charset="1"/>
              </a:rPr>
              <a:t>’</a:t>
            </a:r>
            <a:r>
              <a:rPr lang="en-US" sz="2807" baseline="0" b="0" i="0" dirty="0" spc="0">
                <a:latin typeface="ArialMT" pitchFamily="0" charset="1"/>
              </a:rPr>
              <a:t>s</a:t>
            </a:r>
            <a:r>
              <a:rPr lang="en-US" sz="2807" baseline="0" b="0" i="0" dirty="0" spc="-37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about the</a:t>
            </a:r>
            <a:r>
              <a:rPr lang="en-US" sz="2807" baseline="0" b="0" i="0" dirty="0" spc="-12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nature</a:t>
            </a:r>
            <a:r>
              <a:rPr lang="en-US" sz="2807" baseline="0" b="0" i="0" dirty="0" spc="-15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of</a:t>
            </a:r>
            <a:r>
              <a:rPr lang="en-US" sz="2807" baseline="0" b="0" i="0" dirty="0" spc="-12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right</a:t>
            </a:r>
            <a:r>
              <a:rPr lang="en-US" sz="2807" baseline="0" b="0" i="0" dirty="0" spc="-12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and</a:t>
            </a:r>
            <a:r>
              <a:rPr lang="en-US" sz="2807" baseline="0" b="0" i="0" dirty="0" spc="-17">
                <a:latin typeface="ArialMT" pitchFamily="0" charset="1"/>
              </a:rPr>
              <a:t> </a:t>
            </a:r>
            <a:r>
              <a:rPr lang="en-US" sz="2807" baseline="0" b="0" i="0" dirty="0" spc="-37">
                <a:latin typeface="ArialMT" pitchFamily="0" charset="1"/>
              </a:rPr>
              <a:t>w</a:t>
            </a:r>
            <a:r>
              <a:rPr lang="en-US" sz="2807" baseline="0" b="0" i="0" dirty="0" spc="0">
                <a:latin typeface="ArialMT" pitchFamily="0" charset="1"/>
              </a:rPr>
              <a:t>rong, </a:t>
            </a:r>
            <a:r>
              <a:rPr lang="en-US" sz="2807" baseline="0" b="0" i="0" dirty="0" spc="-37">
                <a:latin typeface="ArialMT" pitchFamily="0" charset="1"/>
              </a:rPr>
              <a:t>w</a:t>
            </a:r>
            <a:r>
              <a:rPr lang="en-US" sz="2807" baseline="0" b="0" i="0" dirty="0" spc="0">
                <a:latin typeface="ArialMT" pitchFamily="0" charset="1"/>
              </a:rPr>
              <a:t>hich </a:t>
            </a:r>
            <a:r>
              <a:rPr lang="en-US" sz="2807" baseline="0" b="0" i="0" dirty="0" spc="-12">
                <a:latin typeface="ArialMT" pitchFamily="0" charset="1"/>
              </a:rPr>
              <a:t>m</a:t>
            </a:r>
            <a:r>
              <a:rPr lang="en-US" sz="2807" baseline="0" b="0" i="0" dirty="0" spc="0">
                <a:latin typeface="ArialMT" pitchFamily="0" charset="1"/>
              </a:rPr>
              <a:t>ight</a:t>
            </a:r>
            <a:r>
              <a:rPr lang="en-US" sz="2807" baseline="0" b="0" i="0" dirty="0" spc="-12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be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foun</a:t>
            </a:r>
            <a:r>
              <a:rPr lang="en-US" sz="2810" baseline="0" b="0" i="0" dirty="0" spc="-12">
                <a:latin typeface="Arial" pitchFamily="0" charset="1"/>
              </a:rPr>
              <a:t>d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in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biolo</a:t>
            </a:r>
            <a:r>
              <a:rPr lang="en-US" sz="2810" baseline="0" b="0" i="0" dirty="0" spc="-12">
                <a:latin typeface="Arial" pitchFamily="0" charset="1"/>
              </a:rPr>
              <a:t>g</a:t>
            </a:r>
            <a:r>
              <a:rPr lang="en-US" sz="2810" baseline="0" b="0" i="0" dirty="0" spc="-253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, rights,</a:t>
            </a:r>
            <a:r>
              <a:rPr lang="en-US" sz="2810" baseline="0" b="0" i="0" dirty="0" spc="-3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fairness,</a:t>
            </a:r>
            <a:r>
              <a:rPr lang="en-US" sz="2810" baseline="0" b="0" i="0" dirty="0" spc="-6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religio</a:t>
            </a:r>
            <a:r>
              <a:rPr lang="en-US" sz="2810" baseline="0" b="0" i="0" dirty="0" spc="-12">
                <a:latin typeface="Arial" pitchFamily="0" charset="1"/>
              </a:rPr>
              <a:t>n</a:t>
            </a:r>
            <a:r>
              <a:rPr lang="en-US" sz="2810" baseline="0" b="0" i="0" dirty="0" spc="0">
                <a:latin typeface="Arial" pitchFamily="0" charset="1"/>
              </a:rPr>
              <a:t>,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or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an</a:t>
            </a:r>
            <a:r>
              <a:rPr lang="en-US" sz="2810" baseline="0" b="0" i="0" dirty="0" spc="-43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 nu</a:t>
            </a:r>
            <a:r>
              <a:rPr lang="en-US" sz="2810" baseline="0" b="0" i="0" dirty="0" spc="-17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ber of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other </a:t>
            </a:r>
          </a:p>
          <a:p>
            <a:pPr marL="0">
              <a:lnSpc>
                <a:spcPts val="3027"/>
              </a:lnSpc>
            </a:pPr>
            <a:r>
              <a:rPr lang="en-US" sz="2810" baseline="0" b="0" i="0" dirty="0" spc="0">
                <a:latin typeface="Arial" pitchFamily="0" charset="1"/>
              </a:rPr>
              <a:t>sources,</a:t>
            </a:r>
            <a:r>
              <a:rPr lang="en-US" sz="2810" baseline="0" b="0" i="0" dirty="0" spc="-6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dep</a:t>
            </a:r>
            <a:r>
              <a:rPr lang="en-US" sz="2810" baseline="0" b="0" i="0" dirty="0" spc="-12">
                <a:latin typeface="Arial" pitchFamily="0" charset="1"/>
              </a:rPr>
              <a:t>e</a:t>
            </a:r>
            <a:r>
              <a:rPr lang="en-US" sz="2810" baseline="0" b="0" i="0" dirty="0" spc="0">
                <a:latin typeface="Arial" pitchFamily="0" charset="1"/>
              </a:rPr>
              <a:t>ndin</a:t>
            </a:r>
            <a:r>
              <a:rPr lang="en-US" sz="2810" baseline="0" b="0" i="0" dirty="0" spc="-12">
                <a:latin typeface="Arial" pitchFamily="0" charset="1"/>
              </a:rPr>
              <a:t>g</a:t>
            </a:r>
            <a:r>
              <a:rPr lang="en-US" sz="2810" baseline="0" b="0" i="0" dirty="0" spc="0">
                <a:latin typeface="Arial" pitchFamily="0" charset="1"/>
              </a:rPr>
              <a:t> on </a:t>
            </a:r>
            <a:r>
              <a:rPr lang="en-US" sz="2810" baseline="0" b="0" i="0" dirty="0" spc="-31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ho is</a:t>
            </a:r>
            <a:r>
              <a:rPr lang="en-US" sz="2810" baseline="0" b="0" i="0" dirty="0" spc="-3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asked.</a:t>
            </a:r>
          </a:p>
        </p:txBody>
      </p:sp>
      <p:sp>
        <p:nvSpPr>
          <p:cNvPr id="153" name="Rectangle 153"/>
          <p:cNvSpPr/>
          <p:nvPr/>
        </p:nvSpPr>
        <p:spPr>
          <a:xfrm rot="0" flipH="0" flipV="0">
            <a:off x="929944" y="6356467"/>
            <a:ext cx="6408334" cy="2746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-35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s://li</a:t>
            </a:r>
            <a:r>
              <a:rPr lang="en-US" sz="1802" baseline="0" b="0" i="0" dirty="0" spc="-46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ean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d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tr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u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</a:t>
            </a:r>
            <a:r>
              <a:rPr lang="en-US" sz="1802" baseline="0" b="0" i="0" dirty="0" spc="-17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om</a:t>
            </a:r>
            <a:r>
              <a:rPr lang="en-US" sz="1802" baseline="0" b="0" i="0" dirty="0" spc="-24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ange</a:t>
            </a:r>
            <a:r>
              <a:rPr lang="en-US" sz="1802" baseline="0" b="0" i="0" dirty="0" spc="-24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sin/deadly-si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n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s/w</a:t>
            </a:r>
            <a:r>
              <a:rPr lang="en-US" sz="1802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n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g-choice/</a:t>
            </a:r>
          </a:p>
        </p:txBody>
      </p:sp>
      <p:sp>
        <p:nvSpPr>
          <p:cNvPr id="154" name="Rectangle 154"/>
          <p:cNvSpPr/>
          <p:nvPr/>
        </p:nvSpPr>
        <p:spPr>
          <a:xfrm rot="0" flipH="0" flipV="0">
            <a:off x="2873375" y="3398343"/>
            <a:ext cx="1203585" cy="486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2" baseline="0" b="0" i="0" dirty="0" spc="0">
                <a:latin typeface="Calibri" pitchFamily="0" charset="1"/>
              </a:rPr>
              <a:t>biology</a:t>
            </a:r>
          </a:p>
        </p:txBody>
      </p:sp>
      <p:sp>
        <p:nvSpPr>
          <p:cNvPr id="155" name="Rectangle 155"/>
          <p:cNvSpPr/>
          <p:nvPr/>
        </p:nvSpPr>
        <p:spPr>
          <a:xfrm rot="0" flipH="0" flipV="0">
            <a:off x="2516377" y="5218024"/>
            <a:ext cx="1276959" cy="486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2" baseline="0" b="0" i="0" dirty="0" spc="-61">
                <a:latin typeface="Calibri" pitchFamily="0" charset="1"/>
              </a:rPr>
              <a:t>f</a:t>
            </a:r>
            <a:r>
              <a:rPr lang="en-US" sz="3192" baseline="0" b="0" i="0" dirty="0" spc="0">
                <a:latin typeface="Calibri" pitchFamily="0" charset="1"/>
              </a:rPr>
              <a:t>airness</a:t>
            </a:r>
          </a:p>
        </p:txBody>
      </p:sp>
      <p:sp>
        <p:nvSpPr>
          <p:cNvPr id="156" name="Rectangle 156"/>
          <p:cNvSpPr/>
          <p:nvPr/>
        </p:nvSpPr>
        <p:spPr>
          <a:xfrm rot="0" flipH="0" flipV="0">
            <a:off x="10049002" y="5755402"/>
            <a:ext cx="1236945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-58">
                <a:latin typeface="Calibri" pitchFamily="0" charset="1"/>
              </a:rPr>
              <a:t>r</a:t>
            </a:r>
            <a:r>
              <a:rPr lang="en-US" sz="3194" baseline="0" b="0" i="0" dirty="0" spc="0">
                <a:latin typeface="Calibri" pitchFamily="0" charset="1"/>
              </a:rPr>
              <a:t>eligion</a:t>
            </a:r>
          </a:p>
        </p:txBody>
      </p:sp>
      <p:sp>
        <p:nvSpPr>
          <p:cNvPr id="157" name="Rectangle 157"/>
          <p:cNvSpPr/>
          <p:nvPr/>
        </p:nvSpPr>
        <p:spPr>
          <a:xfrm rot="0" flipH="0" flipV="0">
            <a:off x="10201402" y="3182280"/>
            <a:ext cx="931867" cy="48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4" baseline="0" b="0" i="0" dirty="0" spc="0">
                <a:latin typeface="Calibri" pitchFamily="0" charset="1"/>
              </a:rPr>
              <a:t>rig</a:t>
            </a:r>
            <a:r>
              <a:rPr lang="en-US" sz="3194" baseline="0" b="0" i="0" dirty="0" spc="-23">
                <a:latin typeface="Calibri" pitchFamily="0" charset="1"/>
              </a:rPr>
              <a:t>h</a:t>
            </a:r>
            <a:r>
              <a:rPr lang="en-US" sz="3194" baseline="0" b="0" i="0" dirty="0" spc="0">
                <a:latin typeface="Calibri" pitchFamily="0" charset="1"/>
              </a:rPr>
              <a:t>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8" name="Freeform 15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spect="0"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71472" y="2859025"/>
            <a:ext cx="7336535" cy="2987039"/>
          </a:xfrm>
          <a:prstGeom prst="rect">
            <a:avLst/>
          </a:prstGeom>
          <a:noFill/>
          <a:extLst/>
        </p:spPr>
      </p:pic>
      <p:sp>
        <p:nvSpPr>
          <p:cNvPr id="160" name="Freeform 160">
            <a:hlinkClick r:id="rId100"/>
          </p:cNvPr>
          <p:cNvSpPr/>
          <p:nvPr/>
        </p:nvSpPr>
        <p:spPr>
          <a:xfrm rot="0" flipH="0" flipV="0">
            <a:off x="2683255" y="6410694"/>
            <a:ext cx="6836664" cy="15240"/>
          </a:xfrm>
          <a:custGeom>
            <a:pathLst>
              <a:path w="6836664" h="15240">
                <a:moveTo>
                  <a:pt x="0" y="0"/>
                </a:moveTo>
                <a:lnTo>
                  <a:pt x="1709166" y="0"/>
                </a:lnTo>
                <a:lnTo>
                  <a:pt x="3418333" y="0"/>
                </a:lnTo>
                <a:lnTo>
                  <a:pt x="5127499" y="0"/>
                </a:lnTo>
                <a:lnTo>
                  <a:pt x="6836664" y="0"/>
                </a:lnTo>
                <a:lnTo>
                  <a:pt x="6836664" y="15240"/>
                </a:lnTo>
                <a:lnTo>
                  <a:pt x="5127499" y="15240"/>
                </a:lnTo>
                <a:lnTo>
                  <a:pt x="3418333" y="15240"/>
                </a:lnTo>
                <a:lnTo>
                  <a:pt x="1709166" y="15240"/>
                </a:lnTo>
                <a:lnTo>
                  <a:pt x="0" y="15240"/>
                </a:lnTo>
                <a:close/>
                <a:moveTo>
                  <a:pt x="-2235949" y="447306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Rectangle 161"/>
          <p:cNvSpPr/>
          <p:nvPr/>
        </p:nvSpPr>
        <p:spPr>
          <a:xfrm rot="0" flipH="0" flipV="0">
            <a:off x="929944" y="653710"/>
            <a:ext cx="4936853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49">
                <a:latin typeface="Calibri-Light" pitchFamily="0" charset="1"/>
              </a:rPr>
              <a:t>B</a:t>
            </a:r>
            <a:r>
              <a:rPr lang="en-US" sz="4394" baseline="0" b="0" i="0" dirty="0" spc="0">
                <a:latin typeface="Calibri-Light" pitchFamily="0" charset="1"/>
              </a:rPr>
              <a:t>y ‘</a:t>
            </a:r>
            <a:r>
              <a:rPr lang="en-US" sz="4394" baseline="0" b="0" i="0" dirty="0" spc="-58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cs’ </a:t>
            </a:r>
            <a:r>
              <a:rPr lang="en-US" sz="4394" baseline="0" b="0" i="0" dirty="0" spc="-176">
                <a:latin typeface="Calibri-Light" pitchFamily="0" charset="1"/>
              </a:rPr>
              <a:t>W</a:t>
            </a:r>
            <a:r>
              <a:rPr lang="en-US" sz="4394" baseline="0" b="0" i="0" dirty="0" spc="0">
                <a:latin typeface="Calibri-Light" pitchFamily="0" charset="1"/>
              </a:rPr>
              <a:t>e Mea</a:t>
            </a:r>
            <a:r>
              <a:rPr lang="en-US" sz="4394" baseline="0" b="0" i="0" dirty="0" spc="-14">
                <a:latin typeface="Calibri-Light" pitchFamily="0" charset="1"/>
              </a:rPr>
              <a:t>n</a:t>
            </a:r>
            <a:r>
              <a:rPr lang="en-US" sz="4394" baseline="0" b="0" i="0" dirty="0" spc="0">
                <a:latin typeface="Calibri-Light" pitchFamily="0" charset="1"/>
              </a:rPr>
              <a:t>…</a:t>
            </a:r>
          </a:p>
        </p:txBody>
      </p:sp>
      <p:sp>
        <p:nvSpPr>
          <p:cNvPr id="162" name="Rectangle 162"/>
          <p:cNvSpPr/>
          <p:nvPr/>
        </p:nvSpPr>
        <p:spPr>
          <a:xfrm rot="0" flipH="0" flipV="0">
            <a:off x="929944" y="1771851"/>
            <a:ext cx="9381139" cy="8612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Or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instead,</a:t>
            </a:r>
            <a:r>
              <a:rPr lang="en-US" sz="2807" baseline="0" b="0" i="0" dirty="0" spc="-29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ethics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a</a:t>
            </a:r>
            <a:r>
              <a:rPr lang="en-US" sz="2807" baseline="0" b="0" i="0" dirty="0" spc="-37">
                <a:latin typeface="Arial" pitchFamily="0" charset="1"/>
              </a:rPr>
              <a:t>y</a:t>
            </a:r>
            <a:r>
              <a:rPr lang="en-US" sz="2807" baseline="0" b="0" i="0" dirty="0" spc="0">
                <a:latin typeface="Arial" pitchFamily="0" charset="1"/>
              </a:rPr>
              <a:t> be based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in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-37">
                <a:latin typeface="Arial" pitchFamily="0" charset="1"/>
              </a:rPr>
              <a:t>v</a:t>
            </a:r>
            <a:r>
              <a:rPr lang="en-US" sz="2807" baseline="0" b="0" i="0" dirty="0" spc="0">
                <a:latin typeface="Arial" pitchFamily="0" charset="1"/>
              </a:rPr>
              <a:t>irtue and characte</a:t>
            </a:r>
            <a:r>
              <a:rPr lang="en-US" sz="2807" baseline="0" b="0" i="0" dirty="0" spc="-144">
                <a:latin typeface="Arial" pitchFamily="0" charset="1"/>
              </a:rPr>
              <a:t>r</a:t>
            </a:r>
            <a:r>
              <a:rPr lang="en-US" sz="2807" baseline="0" b="0" i="0" dirty="0" spc="0">
                <a:latin typeface="Arial" pitchFamily="0" charset="1"/>
              </a:rPr>
              <a:t>,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as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described</a:t>
            </a:r>
            <a:r>
              <a:rPr lang="en-US" sz="2810" baseline="0" b="0" i="0" dirty="0" spc="-20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b</a:t>
            </a:r>
            <a:r>
              <a:rPr lang="en-US" sz="2810" baseline="0" b="0" i="0" dirty="0" spc="-40">
                <a:latin typeface="Arial" pitchFamily="0" charset="1"/>
              </a:rPr>
              <a:t>y</a:t>
            </a:r>
            <a:r>
              <a:rPr lang="en-US" sz="2810" baseline="0" b="0" i="0" dirty="0" spc="-133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Aristotle</a:t>
            </a:r>
            <a:r>
              <a:rPr lang="en-US" sz="2810" baseline="0" b="0" i="0" dirty="0" spc="-5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(201</a:t>
            </a:r>
            <a:r>
              <a:rPr lang="en-US" sz="2810" baseline="0" b="0" i="0" dirty="0" spc="-12">
                <a:latin typeface="Arial" pitchFamily="0" charset="1"/>
              </a:rPr>
              <a:t>4</a:t>
            </a:r>
            <a:r>
              <a:rPr lang="en-US" sz="2810" baseline="0" b="0" i="0" dirty="0" spc="0">
                <a:latin typeface="Arial" pitchFamily="0" charset="1"/>
              </a:rPr>
              <a:t>) in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ancient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Greece. </a:t>
            </a:r>
          </a:p>
        </p:txBody>
      </p:sp>
      <p:sp>
        <p:nvSpPr>
          <p:cNvPr id="163" name="Rectangle 163"/>
          <p:cNvSpPr/>
          <p:nvPr/>
        </p:nvSpPr>
        <p:spPr>
          <a:xfrm rot="0" flipH="0" flipV="0">
            <a:off x="2684017" y="6172048"/>
            <a:ext cx="6838035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s://positi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v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ep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0" baseline="0" b="0" i="0" dirty="0" spc="-24">
                <a:solidFill>
                  <a:srgbClr val="0563C1"/>
                </a:solidFill>
                <a:latin typeface="Calibri" pitchFamily="0" charset="1"/>
                <a:hlinkClick r:id="rId100"/>
              </a:rPr>
              <a:t>y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cholog</a:t>
            </a:r>
            <a:r>
              <a:rPr lang="en-US" sz="1800" baseline="0" b="0" i="0" dirty="0" spc="-119">
                <a:solidFill>
                  <a:srgbClr val="0563C1"/>
                </a:solidFill>
                <a:latin typeface="Calibri" pitchFamily="0" charset="1"/>
                <a:hlinkClick r:id="rId100"/>
              </a:rPr>
              <a:t>y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</a:t>
            </a:r>
            <a:r>
              <a:rPr lang="en-US" sz="1800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om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/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classifi</a:t>
            </a:r>
            <a:r>
              <a:rPr lang="en-US" sz="1800" baseline="0" b="0" i="0" dirty="0" spc="-20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a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tion-cha</a:t>
            </a:r>
            <a:r>
              <a:rPr lang="en-US" sz="1800" baseline="0" b="0" i="0" dirty="0" spc="-51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ac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er-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tren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g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ths-virtues/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64" name="Freeform 16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spect="0" noChangeArrowheads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6527" y="1825752"/>
            <a:ext cx="4160520" cy="3846576"/>
          </a:xfrm>
          <a:prstGeom prst="rect">
            <a:avLst/>
          </a:prstGeom>
          <a:noFill/>
          <a:extLst/>
        </p:spPr>
      </p:pic>
      <p:sp>
        <p:nvSpPr>
          <p:cNvPr id="166" name="Freeform 166">
            <a:hlinkClick r:id="rId100"/>
          </p:cNvPr>
          <p:cNvSpPr/>
          <p:nvPr/>
        </p:nvSpPr>
        <p:spPr>
          <a:xfrm rot="0" flipH="0" flipV="0">
            <a:off x="1028687" y="6137263"/>
            <a:ext cx="5794260" cy="15240"/>
          </a:xfrm>
          <a:custGeom>
            <a:pathLst>
              <a:path w="5794260" h="15240">
                <a:moveTo>
                  <a:pt x="0" y="0"/>
                </a:moveTo>
                <a:lnTo>
                  <a:pt x="1448574" y="0"/>
                </a:lnTo>
                <a:lnTo>
                  <a:pt x="2897136" y="0"/>
                </a:lnTo>
                <a:lnTo>
                  <a:pt x="4345698" y="0"/>
                </a:lnTo>
                <a:lnTo>
                  <a:pt x="5794260" y="0"/>
                </a:lnTo>
                <a:lnTo>
                  <a:pt x="5794260" y="15240"/>
                </a:lnTo>
                <a:lnTo>
                  <a:pt x="4345698" y="15240"/>
                </a:lnTo>
                <a:lnTo>
                  <a:pt x="2897136" y="15240"/>
                </a:lnTo>
                <a:lnTo>
                  <a:pt x="1448574" y="15240"/>
                </a:lnTo>
                <a:lnTo>
                  <a:pt x="0" y="15240"/>
                </a:lnTo>
                <a:close/>
                <a:moveTo>
                  <a:pt x="-307950" y="720737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>
            <a:hlinkClick r:id="rId100"/>
          </p:cNvPr>
          <p:cNvSpPr/>
          <p:nvPr/>
        </p:nvSpPr>
        <p:spPr>
          <a:xfrm rot="0" flipH="0" flipV="0">
            <a:off x="1028687" y="6411583"/>
            <a:ext cx="1630692" cy="15240"/>
          </a:xfrm>
          <a:custGeom>
            <a:pathLst>
              <a:path w="1630692" h="15240">
                <a:moveTo>
                  <a:pt x="0" y="0"/>
                </a:moveTo>
                <a:lnTo>
                  <a:pt x="815352" y="0"/>
                </a:lnTo>
                <a:lnTo>
                  <a:pt x="1630692" y="0"/>
                </a:lnTo>
                <a:lnTo>
                  <a:pt x="1630692" y="15240"/>
                </a:lnTo>
                <a:lnTo>
                  <a:pt x="815352" y="15240"/>
                </a:lnTo>
                <a:lnTo>
                  <a:pt x="0" y="15240"/>
                </a:lnTo>
                <a:close/>
                <a:moveTo>
                  <a:pt x="-582270" y="446417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Rectangle 168"/>
          <p:cNvSpPr/>
          <p:nvPr/>
        </p:nvSpPr>
        <p:spPr>
          <a:xfrm rot="0" flipH="0" flipV="0">
            <a:off x="929944" y="653710"/>
            <a:ext cx="4936853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-49">
                <a:latin typeface="Calibri-Light" pitchFamily="0" charset="1"/>
              </a:rPr>
              <a:t>B</a:t>
            </a:r>
            <a:r>
              <a:rPr lang="en-US" sz="4394" baseline="0" b="0" i="0" dirty="0" spc="0">
                <a:latin typeface="Calibri-Light" pitchFamily="0" charset="1"/>
              </a:rPr>
              <a:t>y ‘</a:t>
            </a:r>
            <a:r>
              <a:rPr lang="en-US" sz="4394" baseline="0" b="0" i="0" dirty="0" spc="-58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cs’ </a:t>
            </a:r>
            <a:r>
              <a:rPr lang="en-US" sz="4394" baseline="0" b="0" i="0" dirty="0" spc="-176">
                <a:latin typeface="Calibri-Light" pitchFamily="0" charset="1"/>
              </a:rPr>
              <a:t>W</a:t>
            </a:r>
            <a:r>
              <a:rPr lang="en-US" sz="4394" baseline="0" b="0" i="0" dirty="0" spc="0">
                <a:latin typeface="Calibri-Light" pitchFamily="0" charset="1"/>
              </a:rPr>
              <a:t>e Mea</a:t>
            </a:r>
            <a:r>
              <a:rPr lang="en-US" sz="4394" baseline="0" b="0" i="0" dirty="0" spc="-14">
                <a:latin typeface="Calibri-Light" pitchFamily="0" charset="1"/>
              </a:rPr>
              <a:t>n</a:t>
            </a:r>
            <a:r>
              <a:rPr lang="en-US" sz="4394" baseline="0" b="0" i="0" dirty="0" spc="0">
                <a:latin typeface="Calibri-Light" pitchFamily="0" charset="1"/>
              </a:rPr>
              <a:t>…</a:t>
            </a:r>
          </a:p>
        </p:txBody>
      </p:sp>
      <p:sp>
        <p:nvSpPr>
          <p:cNvPr id="169" name="Rectangle 169"/>
          <p:cNvSpPr/>
          <p:nvPr/>
        </p:nvSpPr>
        <p:spPr>
          <a:xfrm rot="0" flipH="0" flipV="0">
            <a:off x="5753353" y="1771851"/>
            <a:ext cx="5125998" cy="16299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Ethics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is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generall</a:t>
            </a:r>
            <a:r>
              <a:rPr lang="en-US" sz="2807" baseline="0" b="0" i="0" dirty="0" spc="-40">
                <a:latin typeface="Arial" pitchFamily="0" charset="1"/>
              </a:rPr>
              <a:t>y</a:t>
            </a:r>
            <a:r>
              <a:rPr lang="en-US" sz="2807" baseline="0" b="0" i="0" dirty="0" spc="0">
                <a:latin typeface="Arial" pitchFamily="0" charset="1"/>
              </a:rPr>
              <a:t> thought</a:t>
            </a:r>
            <a:r>
              <a:rPr lang="en-US" sz="2807" baseline="0" b="0" i="0" dirty="0" spc="-31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of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as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speaking</a:t>
            </a:r>
            <a:r>
              <a:rPr lang="en-US" sz="2810" baseline="0" b="0" i="0" dirty="0" spc="-15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to</a:t>
            </a:r>
            <a:r>
              <a:rPr lang="en-US" sz="2810" baseline="0" b="0" i="0" dirty="0" spc="-40">
                <a:latin typeface="Arial" pitchFamily="0" charset="1"/>
              </a:rPr>
              <a:t> </a:t>
            </a:r>
            <a:r>
              <a:rPr lang="en-US" sz="2810" baseline="0" b="0" i="0" dirty="0" spc="-37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hat actions</a:t>
            </a:r>
            <a:r>
              <a:rPr lang="en-US" sz="2810" baseline="0" b="0" i="0" dirty="0" spc="-31">
                <a:latin typeface="Arial" pitchFamily="0" charset="1"/>
              </a:rPr>
              <a:t> </a:t>
            </a:r>
            <a:r>
              <a:rPr lang="en-US" sz="2810" baseline="0" b="0" i="0" dirty="0" spc="-37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e </a:t>
            </a:r>
          </a:p>
          <a:p>
            <a:pPr marL="0">
              <a:lnSpc>
                <a:spcPts val="3027"/>
              </a:lnSpc>
            </a:pPr>
            <a:r>
              <a:rPr lang="en-US" sz="2810" baseline="0" b="0" i="0" dirty="0" spc="0">
                <a:latin typeface="ArialMT" pitchFamily="0" charset="1"/>
              </a:rPr>
              <a:t>‘shoul</a:t>
            </a:r>
            <a:r>
              <a:rPr lang="en-US" sz="2810" baseline="0" b="0" i="0" dirty="0" spc="-12">
                <a:latin typeface="ArialMT" pitchFamily="0" charset="1"/>
              </a:rPr>
              <a:t>d</a:t>
            </a:r>
            <a:r>
              <a:rPr lang="en-US" sz="2810" baseline="0" b="0" i="0" dirty="0" spc="-96">
                <a:latin typeface="ArialMT" pitchFamily="0" charset="1"/>
              </a:rPr>
              <a:t>’</a:t>
            </a:r>
            <a:r>
              <a:rPr lang="en-US" sz="2810" baseline="0" b="0" i="0" dirty="0" spc="-15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or</a:t>
            </a:r>
            <a:r>
              <a:rPr lang="en-US" sz="2810" baseline="0" b="0" i="0" dirty="0" spc="-1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‘oug</a:t>
            </a:r>
            <a:r>
              <a:rPr lang="en-US" sz="2810" baseline="0" b="0" i="0" dirty="0" spc="-12">
                <a:latin typeface="ArialMT" pitchFamily="0" charset="1"/>
              </a:rPr>
              <a:t>h</a:t>
            </a:r>
            <a:r>
              <a:rPr lang="en-US" sz="2810" baseline="0" b="0" i="0" dirty="0" spc="0">
                <a:latin typeface="ArialMT" pitchFamily="0" charset="1"/>
              </a:rPr>
              <a:t>t</a:t>
            </a:r>
            <a:r>
              <a:rPr lang="en-US" sz="2810" baseline="0" b="0" i="0" dirty="0" spc="-96">
                <a:latin typeface="ArialMT" pitchFamily="0" charset="1"/>
              </a:rPr>
              <a:t>’</a:t>
            </a:r>
            <a:r>
              <a:rPr lang="en-US" sz="2810" baseline="0" b="0" i="0" dirty="0" spc="-15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to</a:t>
            </a:r>
            <a:r>
              <a:rPr lang="en-US" sz="2810" baseline="0" b="0" i="0" dirty="0" spc="-1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take</a:t>
            </a:r>
            <a:r>
              <a:rPr lang="en-US" sz="2810" baseline="0" b="0" i="0" dirty="0" spc="-31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(or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MT" pitchFamily="0" charset="1"/>
              </a:rPr>
              <a:t>‘should</a:t>
            </a:r>
            <a:r>
              <a:rPr lang="en-US" sz="2807" baseline="0" b="0" i="0" dirty="0" spc="-17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not</a:t>
            </a:r>
            <a:r>
              <a:rPr lang="en-US" sz="2807" baseline="0" b="0" i="0" dirty="0" spc="-96">
                <a:latin typeface="ArialMT" pitchFamily="0" charset="1"/>
              </a:rPr>
              <a:t>’</a:t>
            </a:r>
            <a:r>
              <a:rPr lang="en-US" sz="2807" baseline="0" b="0" i="0" dirty="0" spc="-12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or</a:t>
            </a:r>
            <a:r>
              <a:rPr lang="en-US" sz="2807" baseline="0" b="0" i="0" dirty="0" spc="-15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‘ought not</a:t>
            </a:r>
            <a:r>
              <a:rPr lang="en-US" sz="2807" baseline="0" b="0" i="0" dirty="0" spc="-93">
                <a:latin typeface="ArialMT" pitchFamily="0" charset="1"/>
              </a:rPr>
              <a:t>’</a:t>
            </a:r>
            <a:r>
              <a:rPr lang="en-US" sz="2807" baseline="0" b="0" i="0" dirty="0" spc="-12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take). </a:t>
            </a:r>
          </a:p>
        </p:txBody>
      </p:sp>
      <p:sp>
        <p:nvSpPr>
          <p:cNvPr id="170" name="Rectangle 170"/>
          <p:cNvSpPr/>
          <p:nvPr/>
        </p:nvSpPr>
        <p:spPr>
          <a:xfrm rot="0" flipH="0" flipV="0">
            <a:off x="1029004" y="5898643"/>
            <a:ext cx="5795315" cy="5486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-13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</a:t>
            </a:r>
            <a:r>
              <a:rPr lang="en-US" sz="1800" baseline="0" b="0" i="0" dirty="0" spc="-51">
                <a:solidFill>
                  <a:srgbClr val="0563C1"/>
                </a:solidFill>
                <a:latin typeface="Calibri" pitchFamily="0" charset="1"/>
                <a:hlinkClick r:id="rId100"/>
              </a:rPr>
              <a:t>k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</a:t>
            </a:r>
            <a:r>
              <a:rPr lang="en-US" sz="1800" baseline="0" b="0" i="0" dirty="0" spc="-24">
                <a:solidFill>
                  <a:srgbClr val="0563C1"/>
                </a:solidFill>
                <a:latin typeface="Calibri" pitchFamily="0" charset="1"/>
                <a:hlinkClick r:id="rId100"/>
              </a:rPr>
              <a:t>y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di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0" baseline="0" b="0" i="0" dirty="0" spc="-45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</a:t>
            </a:r>
            <a:r>
              <a:rPr lang="en-US" sz="1800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ences.</a:t>
            </a:r>
            <a:r>
              <a:rPr lang="en-US" sz="1800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om/di</a:t>
            </a:r>
            <a:r>
              <a:rPr lang="en-US" sz="1800" baseline="0" b="0" i="0" dirty="0" spc="-22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0" baseline="0" b="0" i="0" dirty="0" spc="-46">
                <a:solidFill>
                  <a:srgbClr val="0563C1"/>
                </a:solidFill>
                <a:latin typeface="Calibri" pitchFamily="0" charset="1"/>
                <a:hlinkClick r:id="rId100"/>
              </a:rPr>
              <a:t>f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erence-between-shoul</a:t>
            </a:r>
            <a:r>
              <a:rPr lang="en-US" sz="1800" baseline="0" b="0" i="0" dirty="0" spc="-12">
                <a:solidFill>
                  <a:srgbClr val="0563C1"/>
                </a:solidFill>
                <a:latin typeface="Calibri" pitchFamily="0" charset="1"/>
                <a:hlinkClick r:id="rId100"/>
              </a:rPr>
              <a:t>d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-oug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t-</a:t>
            </a:r>
          </a:p>
          <a:p>
            <a:pPr marL="0">
              <a:lnSpc>
                <a:spcPts val="2159"/>
              </a:lnSpc>
            </a:pPr>
            <a:r>
              <a:rPr lang="en-US" sz="1800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o-and-mu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s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t.</a:t>
            </a:r>
            <a:r>
              <a:rPr lang="en-US" sz="1800" baseline="0" b="0" i="0" dirty="0" spc="-33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0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1" name="Freeform 17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spect="0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70064" y="1264920"/>
            <a:ext cx="4157471" cy="4559808"/>
          </a:xfrm>
          <a:prstGeom prst="rect">
            <a:avLst/>
          </a:prstGeom>
          <a:noFill/>
          <a:extLst/>
        </p:spPr>
      </p:pic>
      <p:sp>
        <p:nvSpPr>
          <p:cNvPr id="173" name="Freeform 173"/>
          <p:cNvSpPr/>
          <p:nvPr/>
        </p:nvSpPr>
        <p:spPr>
          <a:xfrm rot="0" flipH="0" flipV="0">
            <a:off x="7978013" y="6275756"/>
            <a:ext cx="2636519" cy="15240"/>
          </a:xfrm>
          <a:custGeom>
            <a:pathLst>
              <a:path w="2636519" h="15240">
                <a:moveTo>
                  <a:pt x="0" y="0"/>
                </a:moveTo>
                <a:lnTo>
                  <a:pt x="659130" y="0"/>
                </a:lnTo>
                <a:lnTo>
                  <a:pt x="1318259" y="0"/>
                </a:lnTo>
                <a:lnTo>
                  <a:pt x="1977390" y="0"/>
                </a:lnTo>
                <a:lnTo>
                  <a:pt x="2636519" y="0"/>
                </a:lnTo>
                <a:lnTo>
                  <a:pt x="2636519" y="15240"/>
                </a:lnTo>
                <a:lnTo>
                  <a:pt x="1977390" y="15240"/>
                </a:lnTo>
                <a:lnTo>
                  <a:pt x="1318259" y="15240"/>
                </a:lnTo>
                <a:lnTo>
                  <a:pt x="659130" y="15240"/>
                </a:lnTo>
                <a:lnTo>
                  <a:pt x="0" y="15240"/>
                </a:lnTo>
                <a:close/>
                <a:moveTo>
                  <a:pt x="-7395769" y="582244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Rectangle 174"/>
          <p:cNvSpPr/>
          <p:nvPr/>
        </p:nvSpPr>
        <p:spPr>
          <a:xfrm rot="0" flipH="0" flipV="0">
            <a:off x="929944" y="653710"/>
            <a:ext cx="4108649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0">
                <a:latin typeface="Calibri-Light" pitchFamily="0" charset="1"/>
              </a:rPr>
              <a:t>Wh</a:t>
            </a:r>
            <a:r>
              <a:rPr lang="en-US" sz="4394" baseline="0" b="0" i="0" dirty="0" spc="-66">
                <a:latin typeface="Calibri-Light" pitchFamily="0" charset="1"/>
              </a:rPr>
              <a:t>a</a:t>
            </a:r>
            <a:r>
              <a:rPr lang="en-US" sz="4394" baseline="0" b="0" i="0" dirty="0" spc="0">
                <a:latin typeface="Calibri-Light" pitchFamily="0" charset="1"/>
              </a:rPr>
              <a:t>t </a:t>
            </a:r>
            <a:r>
              <a:rPr lang="en-US" sz="4394" baseline="0" b="0" i="0" dirty="0" spc="-62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 Is Not</a:t>
            </a:r>
          </a:p>
        </p:txBody>
      </p:sp>
      <p:sp>
        <p:nvSpPr>
          <p:cNvPr id="175" name="Rectangle 175"/>
          <p:cNvSpPr/>
          <p:nvPr/>
        </p:nvSpPr>
        <p:spPr>
          <a:xfrm rot="0" flipH="0" flipV="0">
            <a:off x="929944" y="1771851"/>
            <a:ext cx="5301096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Ethics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is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not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the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sa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e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as</a:t>
            </a:r>
            <a:r>
              <a:rPr lang="en-US" sz="2807" baseline="0" b="0" i="0" dirty="0" spc="-1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feeling. </a:t>
            </a:r>
          </a:p>
        </p:txBody>
      </p:sp>
      <p:sp>
        <p:nvSpPr>
          <p:cNvPr id="176" name="Rectangle 176"/>
          <p:cNvSpPr/>
          <p:nvPr/>
        </p:nvSpPr>
        <p:spPr>
          <a:xfrm rot="0" flipH="0" flipV="0">
            <a:off x="929944" y="2796016"/>
            <a:ext cx="5590807" cy="12460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10" baseline="0" b="0" i="0" dirty="0" spc="0">
                <a:latin typeface="Arial" pitchFamily="0" charset="1"/>
              </a:rPr>
              <a:t>So,</a:t>
            </a:r>
            <a:r>
              <a:rPr lang="en-US" sz="2810" baseline="0" b="0" i="0" dirty="0" spc="-31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for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e</a:t>
            </a:r>
            <a:r>
              <a:rPr lang="en-US" sz="2810" baseline="0" b="0" i="0" dirty="0" spc="-40">
                <a:latin typeface="Arial" pitchFamily="0" charset="1"/>
              </a:rPr>
              <a:t>x</a:t>
            </a:r>
            <a:r>
              <a:rPr lang="en-US" sz="2810" baseline="0" b="0" i="0" dirty="0" spc="0">
                <a:latin typeface="Arial" pitchFamily="0" charset="1"/>
              </a:rPr>
              <a:t>a</a:t>
            </a:r>
            <a:r>
              <a:rPr lang="en-US" sz="2810" baseline="0" b="0" i="0" dirty="0" spc="-17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ple, </a:t>
            </a:r>
            <a:r>
              <a:rPr lang="en-US" sz="2810" baseline="0" b="0" i="0" dirty="0" spc="-37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e </a:t>
            </a:r>
            <a:r>
              <a:rPr lang="en-US" sz="2810" baseline="0" b="0" i="0" dirty="0" spc="-37">
                <a:latin typeface="Arial" pitchFamily="0" charset="1"/>
              </a:rPr>
              <a:t>w</a:t>
            </a:r>
            <a:r>
              <a:rPr lang="en-US" sz="2810" baseline="0" b="0" i="0" dirty="0" spc="0">
                <a:latin typeface="Arial" pitchFamily="0" charset="1"/>
              </a:rPr>
              <a:t>ould not</a:t>
            </a:r>
            <a:r>
              <a:rPr lang="en-US" sz="2810" baseline="0" b="0" i="0" dirty="0" spc="-31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sa</a:t>
            </a:r>
            <a:r>
              <a:rPr lang="en-US" sz="2810" baseline="0" b="0" i="0" dirty="0" spc="-40">
                <a:latin typeface="Arial" pitchFamily="0" charset="1"/>
              </a:rPr>
              <a:t>y</a:t>
            </a:r>
            <a:r>
              <a:rPr lang="en-US" sz="2810" baseline="0" b="0" i="0" dirty="0" spc="0">
                <a:latin typeface="Arial" pitchFamily="0" charset="1"/>
              </a:rPr>
              <a:t> </a:t>
            </a:r>
          </a:p>
          <a:p>
            <a:pPr marL="0">
              <a:lnSpc>
                <a:spcPts val="3025"/>
              </a:lnSpc>
            </a:pPr>
            <a:r>
              <a:rPr lang="en-US" sz="2810" baseline="0" b="0" i="0" dirty="0" spc="0">
                <a:latin typeface="ArialMT" pitchFamily="0" charset="1"/>
              </a:rPr>
              <a:t>that</a:t>
            </a:r>
            <a:r>
              <a:rPr lang="en-US" sz="2810" baseline="0" b="0" i="0" dirty="0" spc="-31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the</a:t>
            </a:r>
            <a:r>
              <a:rPr lang="en-US" sz="2810" baseline="0" b="0" i="0" dirty="0" spc="-20">
                <a:latin typeface="ArialMT" pitchFamily="0" charset="1"/>
              </a:rPr>
              <a:t> </a:t>
            </a:r>
            <a:r>
              <a:rPr lang="en-US" sz="2810" baseline="0" b="0" i="0" dirty="0" spc="-37">
                <a:latin typeface="ArialMT" pitchFamily="0" charset="1"/>
              </a:rPr>
              <a:t>w</a:t>
            </a:r>
            <a:r>
              <a:rPr lang="en-US" sz="2810" baseline="0" b="0" i="0" dirty="0" spc="0">
                <a:latin typeface="ArialMT" pitchFamily="0" charset="1"/>
              </a:rPr>
              <a:t>ord ‘unethical</a:t>
            </a:r>
            <a:r>
              <a:rPr lang="en-US" sz="2810" baseline="0" b="0" i="0" dirty="0" spc="-99">
                <a:latin typeface="ArialMT" pitchFamily="0" charset="1"/>
              </a:rPr>
              <a:t>’</a:t>
            </a:r>
            <a:r>
              <a:rPr lang="en-US" sz="2810" baseline="0" b="0" i="0" dirty="0" spc="-37">
                <a:latin typeface="ArialMT" pitchFamily="0" charset="1"/>
              </a:rPr>
              <a:t> </a:t>
            </a:r>
            <a:r>
              <a:rPr lang="en-US" sz="2810" baseline="0" b="0" i="0" dirty="0" spc="-15">
                <a:latin typeface="ArialMT" pitchFamily="0" charset="1"/>
              </a:rPr>
              <a:t>m</a:t>
            </a:r>
            <a:r>
              <a:rPr lang="en-US" sz="2810" baseline="0" b="0" i="0" dirty="0" spc="0">
                <a:latin typeface="ArialMT" pitchFamily="0" charset="1"/>
              </a:rPr>
              <a:t>eans</a:t>
            </a:r>
            <a:r>
              <a:rPr lang="en-US" sz="2810" baseline="0" b="0" i="0" dirty="0" spc="-12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the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MT" pitchFamily="0" charset="1"/>
              </a:rPr>
              <a:t>sa</a:t>
            </a:r>
            <a:r>
              <a:rPr lang="en-US" sz="2807" baseline="0" b="0" i="0" dirty="0" spc="-12">
                <a:latin typeface="ArialMT" pitchFamily="0" charset="1"/>
              </a:rPr>
              <a:t>m</a:t>
            </a:r>
            <a:r>
              <a:rPr lang="en-US" sz="2807" baseline="0" b="0" i="0" dirty="0" spc="0">
                <a:latin typeface="ArialMT" pitchFamily="0" charset="1"/>
              </a:rPr>
              <a:t>e</a:t>
            </a:r>
            <a:r>
              <a:rPr lang="en-US" sz="2807" baseline="0" b="0" i="0" dirty="0" spc="-15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as</a:t>
            </a:r>
            <a:r>
              <a:rPr lang="en-US" sz="2807" baseline="0" b="0" i="0" dirty="0" spc="-12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the</a:t>
            </a:r>
            <a:r>
              <a:rPr lang="en-US" sz="2807" baseline="0" b="0" i="0" dirty="0" spc="-15">
                <a:latin typeface="ArialMT" pitchFamily="0" charset="1"/>
              </a:rPr>
              <a:t> </a:t>
            </a:r>
            <a:r>
              <a:rPr lang="en-US" sz="2807" baseline="0" b="0" i="0" dirty="0" spc="-37">
                <a:latin typeface="ArialMT" pitchFamily="0" charset="1"/>
              </a:rPr>
              <a:t>w</a:t>
            </a:r>
            <a:r>
              <a:rPr lang="en-US" sz="2807" baseline="0" b="0" i="0" dirty="0" spc="0">
                <a:latin typeface="ArialMT" pitchFamily="0" charset="1"/>
              </a:rPr>
              <a:t>ord ‘repugnant</a:t>
            </a:r>
            <a:r>
              <a:rPr lang="en-US" sz="2807" baseline="0" b="0" i="0" dirty="0" spc="-90">
                <a:latin typeface="ArialMT" pitchFamily="0" charset="1"/>
              </a:rPr>
              <a:t>’</a:t>
            </a:r>
            <a:r>
              <a:rPr lang="en-US" sz="2807" baseline="0" b="0" i="0" dirty="0" spc="-12">
                <a:latin typeface="ArialMT" pitchFamily="0" charset="1"/>
              </a:rPr>
              <a:t> </a:t>
            </a:r>
            <a:r>
              <a:rPr lang="en-US" sz="2807" baseline="0" b="0" i="0" dirty="0" spc="0">
                <a:latin typeface="ArialMT" pitchFamily="0" charset="1"/>
              </a:rPr>
              <a:t>or </a:t>
            </a:r>
          </a:p>
        </p:txBody>
      </p:sp>
      <p:sp>
        <p:nvSpPr>
          <p:cNvPr id="177" name="Rectangle 177"/>
          <p:cNvSpPr/>
          <p:nvPr/>
        </p:nvSpPr>
        <p:spPr>
          <a:xfrm rot="0" flipH="0" flipV="0">
            <a:off x="929944" y="3948668"/>
            <a:ext cx="5820778" cy="12460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10" baseline="0" b="0" i="0" dirty="0" spc="0">
                <a:latin typeface="ArialMT" pitchFamily="0" charset="1"/>
              </a:rPr>
              <a:t>‘o</a:t>
            </a:r>
            <a:r>
              <a:rPr lang="en-US" sz="2810" baseline="0" b="0" i="0" dirty="0" spc="-40">
                <a:latin typeface="ArialMT" pitchFamily="0" charset="1"/>
              </a:rPr>
              <a:t>f</a:t>
            </a:r>
            <a:r>
              <a:rPr lang="en-US" sz="2810" baseline="0" b="0" i="0" dirty="0" spc="0">
                <a:latin typeface="ArialMT" pitchFamily="0" charset="1"/>
              </a:rPr>
              <a:t>fensi</a:t>
            </a:r>
            <a:r>
              <a:rPr lang="en-US" sz="2810" baseline="0" b="0" i="0" dirty="0" spc="-31">
                <a:latin typeface="ArialMT" pitchFamily="0" charset="1"/>
              </a:rPr>
              <a:t>v</a:t>
            </a:r>
            <a:r>
              <a:rPr lang="en-US" sz="2810" baseline="0" b="0" i="0" dirty="0" spc="0">
                <a:latin typeface="ArialMT" pitchFamily="0" charset="1"/>
              </a:rPr>
              <a:t>e’.</a:t>
            </a:r>
            <a:r>
              <a:rPr lang="en-US" sz="2810" baseline="0" b="0" i="0" dirty="0" spc="-76">
                <a:latin typeface="ArialMT" pitchFamily="0" charset="1"/>
              </a:rPr>
              <a:t> </a:t>
            </a:r>
            <a:r>
              <a:rPr lang="en-US" sz="2810" baseline="0" b="0" i="0" dirty="0" spc="-15">
                <a:latin typeface="ArialMT" pitchFamily="0" charset="1"/>
              </a:rPr>
              <a:t>T</a:t>
            </a:r>
            <a:r>
              <a:rPr lang="en-US" sz="2810" baseline="0" b="0" i="0" dirty="0" spc="0">
                <a:latin typeface="ArialMT" pitchFamily="0" charset="1"/>
              </a:rPr>
              <a:t>hese</a:t>
            </a:r>
            <a:r>
              <a:rPr lang="en-US" sz="2810" baseline="0" b="0" i="0" dirty="0" spc="-12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describe</a:t>
            </a:r>
            <a:r>
              <a:rPr lang="en-US" sz="2810" baseline="0" b="0" i="0" dirty="0" spc="-17">
                <a:latin typeface="ArialMT" pitchFamily="0" charset="1"/>
              </a:rPr>
              <a:t> </a:t>
            </a:r>
            <a:r>
              <a:rPr lang="en-US" sz="2810" baseline="0" b="0" i="0" dirty="0" spc="0">
                <a:latin typeface="ArialMT" pitchFamily="0" charset="1"/>
              </a:rPr>
              <a:t>our </a:t>
            </a:r>
          </a:p>
          <a:p>
            <a:pPr marL="0">
              <a:lnSpc>
                <a:spcPts val="3026"/>
              </a:lnSpc>
              <a:tabLst>
                <a:tab pos="1545666" algn="l"/>
              </a:tabLst>
            </a:pPr>
            <a:r>
              <a:rPr lang="en-US" sz="2807" baseline="0" b="0" i="1" dirty="0" spc="0">
                <a:latin typeface="Arial" pitchFamily="0" charset="1"/>
              </a:rPr>
              <a:t>reactions	</a:t>
            </a:r>
            <a:r>
              <a:rPr lang="en-US" sz="2807" baseline="0" b="0" i="0" dirty="0" spc="0">
                <a:latin typeface="Arial" pitchFamily="0" charset="1"/>
              </a:rPr>
              <a:t>to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an action,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not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the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action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itself.</a:t>
            </a:r>
          </a:p>
        </p:txBody>
      </p:sp>
      <p:sp>
        <p:nvSpPr>
          <p:cNvPr id="178" name="Rectangle 178"/>
          <p:cNvSpPr/>
          <p:nvPr/>
        </p:nvSpPr>
        <p:spPr>
          <a:xfrm rot="0" flipH="0" flipV="0">
            <a:off x="929944" y="5226440"/>
            <a:ext cx="5269953" cy="861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10" baseline="0" b="0" i="0" dirty="0" spc="0">
                <a:latin typeface="Arial" pitchFamily="0" charset="1"/>
              </a:rPr>
              <a:t>(All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these</a:t>
            </a:r>
            <a:r>
              <a:rPr lang="en-US" sz="2810" baseline="0" b="0" i="0" dirty="0" spc="-34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cases</a:t>
            </a:r>
            <a:r>
              <a:rPr lang="en-US" sz="2810" baseline="0" b="0" i="0" dirty="0" spc="-3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after</a:t>
            </a:r>
            <a:r>
              <a:rPr lang="en-US" sz="2810" baseline="0" b="0" i="0" dirty="0" spc="-40">
                <a:latin typeface="Arial" pitchFamily="0" charset="1"/>
              </a:rPr>
              <a:t> </a:t>
            </a:r>
            <a:r>
              <a:rPr lang="en-US" sz="2810" baseline="0" b="0" i="0" dirty="0" spc="-147">
                <a:latin typeface="Arial" pitchFamily="0" charset="1"/>
              </a:rPr>
              <a:t>V</a:t>
            </a:r>
            <a:r>
              <a:rPr lang="en-US" sz="2810" baseline="0" b="0" i="0" dirty="0" spc="0">
                <a:latin typeface="Arial" pitchFamily="0" charset="1"/>
              </a:rPr>
              <a:t>elasquez, </a:t>
            </a:r>
          </a:p>
          <a:p>
            <a:pPr marL="0">
              <a:lnSpc>
                <a:spcPts val="3025"/>
              </a:lnSpc>
            </a:pPr>
            <a:r>
              <a:rPr lang="en-US" sz="2807" baseline="0" b="0" i="0" dirty="0" spc="0">
                <a:latin typeface="Arial" pitchFamily="0" charset="1"/>
              </a:rPr>
              <a:t>et.al.,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2009)</a:t>
            </a:r>
          </a:p>
        </p:txBody>
      </p:sp>
      <p:sp>
        <p:nvSpPr>
          <p:cNvPr id="179" name="Rectangle 179"/>
          <p:cNvSpPr/>
          <p:nvPr/>
        </p:nvSpPr>
        <p:spPr>
          <a:xfrm rot="0" flipH="0" flipV="0">
            <a:off x="7979918" y="6036732"/>
            <a:ext cx="2637120" cy="2746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-35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-28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t</a:t>
            </a:r>
            <a:r>
              <a:rPr lang="en-US" sz="1802" baseline="0" b="0" i="0" dirty="0" spc="-15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s://ww</a:t>
            </a:r>
            <a:r>
              <a:rPr lang="en-US" sz="1802" baseline="0" b="0" i="0" dirty="0" spc="-114">
                <a:solidFill>
                  <a:srgbClr val="0563C1"/>
                </a:solidFill>
                <a:latin typeface="Calibri" pitchFamily="0" charset="1"/>
                <a:hlinkClick r:id="rId100"/>
              </a:rPr>
              <a:t>w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.s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p</a:t>
            </a:r>
            <a:r>
              <a:rPr lang="en-US" sz="1802" baseline="0" b="0" i="0" dirty="0" spc="-29">
                <a:solidFill>
                  <a:srgbClr val="0563C1"/>
                </a:solidFill>
                <a:latin typeface="Calibri" pitchFamily="0" charset="1"/>
                <a:hlinkClick r:id="rId100"/>
              </a:rPr>
              <a:t>r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eads</a:t>
            </a:r>
            <a:r>
              <a:rPr lang="en-US" sz="1802" baseline="0" b="0" i="0" dirty="0" spc="-11">
                <a:solidFill>
                  <a:srgbClr val="0563C1"/>
                </a:solidFill>
                <a:latin typeface="Calibri" pitchFamily="0" charset="1"/>
                <a:hlinkClick r:id="rId100"/>
              </a:rPr>
              <a:t>h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irt.</a:t>
            </a:r>
            <a:r>
              <a:rPr lang="en-US" sz="1802" baseline="0" b="0" i="0" dirty="0" spc="-17">
                <a:solidFill>
                  <a:srgbClr val="0563C1"/>
                </a:solidFill>
                <a:latin typeface="Calibri" pitchFamily="0" charset="1"/>
                <a:hlinkClick r:id="rId100"/>
              </a:rPr>
              <a:t>c</a:t>
            </a:r>
            <a:r>
              <a:rPr lang="en-US" sz="1802" baseline="0" b="0" i="0" dirty="0" spc="0">
                <a:solidFill>
                  <a:srgbClr val="0563C1"/>
                </a:solidFill>
                <a:latin typeface="Calibri" pitchFamily="0" charset="1"/>
                <a:hlinkClick r:id="rId100"/>
              </a:rPr>
              <a:t>a/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80" name="Freeform 18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" name="Picture 181"/>
          <p:cNvPicPr>
            <a:picLocks noChangeAspect="0"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91000" y="1825753"/>
            <a:ext cx="6806183" cy="4535423"/>
          </a:xfrm>
          <a:prstGeom prst="rect">
            <a:avLst/>
          </a:prstGeom>
          <a:noFill/>
          <a:extLst/>
        </p:spPr>
      </p:pic>
      <p:sp>
        <p:nvSpPr>
          <p:cNvPr id="182" name="Freeform 182"/>
          <p:cNvSpPr/>
          <p:nvPr/>
        </p:nvSpPr>
        <p:spPr>
          <a:xfrm rot="0" flipH="0" flipV="0">
            <a:off x="838200" y="1825753"/>
            <a:ext cx="5748528" cy="4791456"/>
          </a:xfrm>
          <a:custGeom>
            <a:pathLst>
              <a:path w="5748528" h="4791456">
                <a:moveTo>
                  <a:pt x="0" y="4791456"/>
                </a:moveTo>
                <a:lnTo>
                  <a:pt x="5748528" y="4791456"/>
                </a:lnTo>
                <a:lnTo>
                  <a:pt x="5748528" y="0"/>
                </a:lnTo>
                <a:lnTo>
                  <a:pt x="0" y="0"/>
                </a:lnTo>
                <a:lnTo>
                  <a:pt x="0" y="4791456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Rectangle 183"/>
          <p:cNvSpPr/>
          <p:nvPr/>
        </p:nvSpPr>
        <p:spPr>
          <a:xfrm rot="0" flipH="0" flipV="0">
            <a:off x="929944" y="653710"/>
            <a:ext cx="4108649" cy="6697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0">
                <a:latin typeface="Calibri-Light" pitchFamily="0" charset="1"/>
              </a:rPr>
              <a:t>Wh</a:t>
            </a:r>
            <a:r>
              <a:rPr lang="en-US" sz="4394" baseline="0" b="0" i="0" dirty="0" spc="-66">
                <a:latin typeface="Calibri-Light" pitchFamily="0" charset="1"/>
              </a:rPr>
              <a:t>a</a:t>
            </a:r>
            <a:r>
              <a:rPr lang="en-US" sz="4394" baseline="0" b="0" i="0" dirty="0" spc="0">
                <a:latin typeface="Calibri-Light" pitchFamily="0" charset="1"/>
              </a:rPr>
              <a:t>t </a:t>
            </a:r>
            <a:r>
              <a:rPr lang="en-US" sz="4394" baseline="0" b="0" i="0" dirty="0" spc="-62">
                <a:latin typeface="Calibri-Light" pitchFamily="0" charset="1"/>
              </a:rPr>
              <a:t>E</a:t>
            </a:r>
            <a:r>
              <a:rPr lang="en-US" sz="4394" baseline="0" b="0" i="0" dirty="0" spc="0">
                <a:latin typeface="Calibri-Light" pitchFamily="0" charset="1"/>
              </a:rPr>
              <a:t>th</a:t>
            </a:r>
            <a:r>
              <a:rPr lang="en-US" sz="4394" baseline="0" b="0" i="0" dirty="0" spc="-22">
                <a:latin typeface="Calibri-Light" pitchFamily="0" charset="1"/>
              </a:rPr>
              <a:t>i</a:t>
            </a:r>
            <a:r>
              <a:rPr lang="en-US" sz="4394" baseline="0" b="0" i="0" dirty="0" spc="0">
                <a:latin typeface="Calibri-Light" pitchFamily="0" charset="1"/>
              </a:rPr>
              <a:t>cs Is Not</a:t>
            </a:r>
          </a:p>
        </p:txBody>
      </p:sp>
      <p:sp>
        <p:nvSpPr>
          <p:cNvPr id="184" name="Rectangle 184"/>
          <p:cNvSpPr/>
          <p:nvPr/>
        </p:nvSpPr>
        <p:spPr>
          <a:xfrm rot="0" flipH="0" flipV="0">
            <a:off x="929944" y="1771851"/>
            <a:ext cx="5555364" cy="12456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0" i="0" dirty="0" spc="0">
                <a:latin typeface="Arial" pitchFamily="0" charset="1"/>
              </a:rPr>
              <a:t>While</a:t>
            </a:r>
            <a:r>
              <a:rPr lang="en-US" sz="2807" baseline="0" b="0" i="0" dirty="0" spc="-62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religion </a:t>
            </a:r>
            <a:r>
              <a:rPr lang="en-US" sz="2807" baseline="0" b="0" i="0" dirty="0" spc="-12">
                <a:latin typeface="Arial" pitchFamily="0" charset="1"/>
              </a:rPr>
              <a:t>m</a:t>
            </a:r>
            <a:r>
              <a:rPr lang="en-US" sz="2807" baseline="0" b="0" i="0" dirty="0" spc="0">
                <a:latin typeface="Arial" pitchFamily="0" charset="1"/>
              </a:rPr>
              <a:t>a</a:t>
            </a:r>
            <a:r>
              <a:rPr lang="en-US" sz="2807" baseline="0" b="0" i="0" dirty="0" spc="-37">
                <a:latin typeface="Arial" pitchFamily="0" charset="1"/>
              </a:rPr>
              <a:t>y</a:t>
            </a:r>
            <a:r>
              <a:rPr lang="en-US" sz="2807" baseline="0" b="0" i="0" dirty="0" spc="0">
                <a:latin typeface="Arial" pitchFamily="0" charset="1"/>
              </a:rPr>
              <a:t> o</a:t>
            </a:r>
            <a:r>
              <a:rPr lang="en-US" sz="2807" baseline="0" b="0" i="0" dirty="0" spc="-37">
                <a:latin typeface="Arial" pitchFamily="0" charset="1"/>
              </a:rPr>
              <a:t>f</a:t>
            </a:r>
            <a:r>
              <a:rPr lang="en-US" sz="2807" baseline="0" b="0" i="0" dirty="0" spc="0">
                <a:latin typeface="Arial" pitchFamily="0" charset="1"/>
              </a:rPr>
              <a:t>fer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a</a:t>
            </a:r>
            <a:r>
              <a:rPr lang="en-US" sz="2807" baseline="0" b="0" i="0" dirty="0" spc="-15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basis</a:t>
            </a:r>
            <a:r>
              <a:rPr lang="en-US" sz="2807" baseline="0" b="0" i="0" dirty="0" spc="-37">
                <a:latin typeface="Arial" pitchFamily="0" charset="1"/>
              </a:rPr>
              <a:t> </a:t>
            </a:r>
            <a:r>
              <a:rPr lang="en-US" sz="2807" baseline="0" b="0" i="0" dirty="0" spc="0">
                <a:latin typeface="Arial" pitchFamily="0" charset="1"/>
              </a:rPr>
              <a:t>for </a:t>
            </a:r>
          </a:p>
          <a:p>
            <a:pPr marL="0">
              <a:lnSpc>
                <a:spcPts val="3024"/>
              </a:lnSpc>
            </a:pPr>
            <a:r>
              <a:rPr lang="en-US" sz="2810" baseline="0" b="0" i="0" dirty="0" spc="0">
                <a:latin typeface="Arial" pitchFamily="0" charset="1"/>
              </a:rPr>
              <a:t>ethical</a:t>
            </a:r>
            <a:r>
              <a:rPr lang="en-US" sz="2810" baseline="0" b="0" i="0" dirty="0" spc="-40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choices,</a:t>
            </a:r>
            <a:r>
              <a:rPr lang="en-US" sz="2810" baseline="0" b="0" i="0" dirty="0" spc="-62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ethics</a:t>
            </a:r>
            <a:r>
              <a:rPr lang="en-US" sz="2810" baseline="0" b="0" i="0" dirty="0" spc="-3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is</a:t>
            </a:r>
            <a:r>
              <a:rPr lang="en-US" sz="2810" baseline="0" b="0" i="0" dirty="0" spc="-3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not the </a:t>
            </a:r>
          </a:p>
          <a:p>
            <a:pPr marL="0">
              <a:lnSpc>
                <a:spcPts val="3027"/>
              </a:lnSpc>
            </a:pPr>
            <a:r>
              <a:rPr lang="en-US" sz="2810" baseline="0" b="0" i="0" dirty="0" spc="0">
                <a:latin typeface="Arial" pitchFamily="0" charset="1"/>
              </a:rPr>
              <a:t>sa</a:t>
            </a:r>
            <a:r>
              <a:rPr lang="en-US" sz="2810" baseline="0" b="0" i="0" dirty="0" spc="-17">
                <a:latin typeface="Arial" pitchFamily="0" charset="1"/>
              </a:rPr>
              <a:t>m</a:t>
            </a:r>
            <a:r>
              <a:rPr lang="en-US" sz="2810" baseline="0" b="0" i="0" dirty="0" spc="0">
                <a:latin typeface="Arial" pitchFamily="0" charset="1"/>
              </a:rPr>
              <a:t>e</a:t>
            </a:r>
            <a:r>
              <a:rPr lang="en-US" sz="2810" baseline="0" b="0" i="0" dirty="0" spc="-17">
                <a:latin typeface="Arial" pitchFamily="0" charset="1"/>
              </a:rPr>
              <a:t> </a:t>
            </a:r>
            <a:r>
              <a:rPr lang="en-US" sz="2810" baseline="0" b="0" i="0" dirty="0" spc="0">
                <a:latin typeface="Arial" pitchFamily="0" charset="1"/>
              </a:rPr>
              <a:t>as reli</a:t>
            </a:r>
            <a:r>
              <a:rPr lang="en-US" sz="2810" baseline="0" b="0" i="0" dirty="0" spc="-12">
                <a:latin typeface="Arial" pitchFamily="0" charset="1"/>
              </a:rPr>
              <a:t>g</a:t>
            </a:r>
            <a:r>
              <a:rPr lang="en-US" sz="2810" baseline="0" b="0" i="0" dirty="0" spc="0">
                <a:latin typeface="Arial" pitchFamily="0" charset="1"/>
              </a:rPr>
              <a:t>ion. </a:t>
            </a:r>
          </a:p>
        </p:txBody>
      </p:sp>
      <p:sp>
        <p:nvSpPr>
          <p:cNvPr id="185" name="Rectangle 185"/>
          <p:cNvSpPr/>
          <p:nvPr/>
        </p:nvSpPr>
        <p:spPr>
          <a:xfrm rot="0" flipH="0" flipV="0">
            <a:off x="929944" y="3084199"/>
            <a:ext cx="4847581" cy="6128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2" baseline="0" b="0" i="0" dirty="0" spc="1102">
                <a:latin typeface="ArialMT" pitchFamily="0" charset="1"/>
              </a:rPr>
              <a:t>•</a:t>
            </a:r>
            <a:r>
              <a:rPr lang="en-US" sz="1992" baseline="0" b="0" i="0" dirty="0" spc="0">
                <a:latin typeface="Arial" pitchFamily="0" charset="1"/>
              </a:rPr>
              <a:t>Ma</a:t>
            </a:r>
            <a:r>
              <a:rPr lang="en-US" sz="1992" baseline="0" b="0" i="0" dirty="0" spc="-60">
                <a:latin typeface="Arial" pitchFamily="0" charset="1"/>
              </a:rPr>
              <a:t>y</a:t>
            </a:r>
            <a:r>
              <a:rPr lang="en-US" sz="1992" baseline="0" b="0" i="0" dirty="0" spc="0">
                <a:latin typeface="Arial" pitchFamily="0" charset="1"/>
              </a:rPr>
              <a:t>be </a:t>
            </a:r>
            <a:r>
              <a:rPr lang="en-US" sz="1992" baseline="0" b="0" i="0" dirty="0" spc="-22">
                <a:latin typeface="Arial" pitchFamily="0" charset="1"/>
              </a:rPr>
              <a:t>w</a:t>
            </a:r>
            <a:r>
              <a:rPr lang="en-US" sz="1992" baseline="0" b="0" i="0" dirty="0" spc="0">
                <a:latin typeface="Arial" pitchFamily="0" charset="1"/>
              </a:rPr>
              <a:t>e can be ethica</a:t>
            </a:r>
            <a:r>
              <a:rPr lang="en-US" sz="1992" baseline="0" b="0" i="0" dirty="0" spc="-14">
                <a:latin typeface="Arial" pitchFamily="0" charset="1"/>
              </a:rPr>
              <a:t>l</a:t>
            </a:r>
            <a:r>
              <a:rPr lang="en-US" sz="1992" baseline="0" b="0" i="0" dirty="0" spc="0">
                <a:latin typeface="Arial" pitchFamily="0" charset="1"/>
              </a:rPr>
              <a:t> </a:t>
            </a:r>
            <a:r>
              <a:rPr lang="en-US" sz="1992" baseline="0" b="0" i="0" dirty="0" spc="-22">
                <a:latin typeface="Arial" pitchFamily="0" charset="1"/>
              </a:rPr>
              <a:t>w</a:t>
            </a:r>
            <a:r>
              <a:rPr lang="en-US" sz="1992" baseline="0" b="0" i="0" dirty="0" spc="0">
                <a:latin typeface="Arial" pitchFamily="0" charset="1"/>
              </a:rPr>
              <a:t>ithout re</a:t>
            </a:r>
            <a:r>
              <a:rPr lang="en-US" sz="1992" baseline="0" b="0" i="0" dirty="0" spc="-14">
                <a:latin typeface="Arial" pitchFamily="0" charset="1"/>
              </a:rPr>
              <a:t>l</a:t>
            </a:r>
            <a:r>
              <a:rPr lang="en-US" sz="1992" baseline="0" b="0" i="0" dirty="0" spc="0">
                <a:latin typeface="Arial" pitchFamily="0" charset="1"/>
              </a:rPr>
              <a:t>ig</a:t>
            </a:r>
            <a:r>
              <a:rPr lang="en-US" sz="1992" baseline="0" b="0" i="0" dirty="0" spc="-14">
                <a:latin typeface="Arial" pitchFamily="0" charset="1"/>
              </a:rPr>
              <a:t>i</a:t>
            </a:r>
            <a:r>
              <a:rPr lang="en-US" sz="1992" baseline="0" b="0" i="0" dirty="0" spc="0">
                <a:latin typeface="Arial" pitchFamily="0" charset="1"/>
              </a:rPr>
              <a:t>on </a:t>
            </a:r>
          </a:p>
          <a:p>
            <a:pPr marL="228600">
              <a:lnSpc>
                <a:spcPts val="2159"/>
              </a:lnSpc>
            </a:pPr>
            <a:r>
              <a:rPr lang="en-US" sz="1992" baseline="0" b="0" i="0" dirty="0" spc="0">
                <a:latin typeface="Arial" pitchFamily="0" charset="1"/>
              </a:rPr>
              <a:t>(Nie</a:t>
            </a:r>
            <a:r>
              <a:rPr lang="en-US" sz="1992" baseline="0" b="0" i="0" dirty="0" spc="-14">
                <a:latin typeface="Arial" pitchFamily="0" charset="1"/>
              </a:rPr>
              <a:t>l</a:t>
            </a:r>
            <a:r>
              <a:rPr lang="en-US" sz="1992" baseline="0" b="0" i="0" dirty="0" spc="0">
                <a:latin typeface="Arial" pitchFamily="0" charset="1"/>
              </a:rPr>
              <a:t>son, 1973)</a:t>
            </a:r>
          </a:p>
        </p:txBody>
      </p:sp>
      <p:sp>
        <p:nvSpPr>
          <p:cNvPr id="186" name="Rectangle 186"/>
          <p:cNvSpPr/>
          <p:nvPr/>
        </p:nvSpPr>
        <p:spPr>
          <a:xfrm rot="0" flipH="0" flipV="0">
            <a:off x="929944" y="3758061"/>
            <a:ext cx="5247011" cy="7408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2" baseline="0" b="0" i="0" dirty="0" spc="1102">
                <a:latin typeface="ArialMT" pitchFamily="0" charset="1"/>
              </a:rPr>
              <a:t>•</a:t>
            </a:r>
            <a:r>
              <a:rPr lang="en-US" sz="1992" baseline="0" b="0" i="0" dirty="0" spc="0">
                <a:latin typeface="Arial" pitchFamily="0" charset="1"/>
              </a:rPr>
              <a:t>Ma</a:t>
            </a:r>
            <a:r>
              <a:rPr lang="en-US" sz="1992" baseline="0" b="0" i="0" dirty="0" spc="-60">
                <a:latin typeface="Arial" pitchFamily="0" charset="1"/>
              </a:rPr>
              <a:t>y</a:t>
            </a:r>
            <a:r>
              <a:rPr lang="en-US" sz="1992" baseline="0" b="0" i="0" dirty="0" spc="0">
                <a:latin typeface="Arial" pitchFamily="0" charset="1"/>
              </a:rPr>
              <a:t>be </a:t>
            </a:r>
            <a:r>
              <a:rPr lang="en-US" sz="1992" baseline="0" b="0" i="0" dirty="0" spc="-22">
                <a:latin typeface="Arial" pitchFamily="0" charset="1"/>
              </a:rPr>
              <a:t>w</a:t>
            </a:r>
            <a:r>
              <a:rPr lang="en-US" sz="1992" baseline="0" b="0" i="0" dirty="0" spc="0">
                <a:latin typeface="Arial" pitchFamily="0" charset="1"/>
              </a:rPr>
              <a:t>e can be re</a:t>
            </a:r>
            <a:r>
              <a:rPr lang="en-US" sz="1992" baseline="0" b="0" i="0" dirty="0" spc="-14">
                <a:latin typeface="Arial" pitchFamily="0" charset="1"/>
              </a:rPr>
              <a:t>l</a:t>
            </a:r>
            <a:r>
              <a:rPr lang="en-US" sz="1992" baseline="0" b="0" i="0" dirty="0" spc="0">
                <a:latin typeface="Arial" pitchFamily="0" charset="1"/>
              </a:rPr>
              <a:t>ig</a:t>
            </a:r>
            <a:r>
              <a:rPr lang="en-US" sz="1992" baseline="0" b="0" i="0" dirty="0" spc="-14">
                <a:latin typeface="Arial" pitchFamily="0" charset="1"/>
              </a:rPr>
              <a:t>i</a:t>
            </a:r>
            <a:r>
              <a:rPr lang="en-US" sz="1992" baseline="0" b="0" i="0" dirty="0" spc="0">
                <a:latin typeface="Arial" pitchFamily="0" charset="1"/>
              </a:rPr>
              <a:t>ous but unethical</a:t>
            </a:r>
          </a:p>
          <a:p>
            <a:pPr marL="0">
              <a:lnSpc>
                <a:spcPts val="3168"/>
              </a:lnSpc>
            </a:pPr>
            <a:r>
              <a:rPr lang="en-US" sz="1994" baseline="0" b="0" i="0" dirty="0" spc="1101">
                <a:latin typeface="ArialMT" pitchFamily="0" charset="1"/>
              </a:rPr>
              <a:t>•</a:t>
            </a:r>
            <a:r>
              <a:rPr lang="en-US" sz="1994" baseline="0" b="0" i="0" dirty="0" spc="0">
                <a:latin typeface="Arial" pitchFamily="0" charset="1"/>
              </a:rPr>
              <a:t>Ma</a:t>
            </a:r>
            <a:r>
              <a:rPr lang="en-US" sz="1994" baseline="0" b="0" i="0" dirty="0" spc="-62">
                <a:latin typeface="Arial" pitchFamily="0" charset="1"/>
              </a:rPr>
              <a:t>y</a:t>
            </a:r>
            <a:r>
              <a:rPr lang="en-US" sz="1994" baseline="0" b="0" i="0" dirty="0" spc="0">
                <a:latin typeface="Arial" pitchFamily="0" charset="1"/>
              </a:rPr>
              <a:t>be the doma</a:t>
            </a:r>
            <a:r>
              <a:rPr lang="en-US" sz="1994" baseline="0" b="0" i="0" dirty="0" spc="-16">
                <a:latin typeface="Arial" pitchFamily="0" charset="1"/>
              </a:rPr>
              <a:t>i</a:t>
            </a:r>
            <a:r>
              <a:rPr lang="en-US" sz="1994" baseline="0" b="0" i="0" dirty="0" spc="0">
                <a:latin typeface="Arial" pitchFamily="0" charset="1"/>
              </a:rPr>
              <a:t>n of</a:t>
            </a:r>
            <a:r>
              <a:rPr lang="en-US" sz="1994" baseline="0" b="0" i="0" dirty="0" spc="-26">
                <a:latin typeface="Arial" pitchFamily="0" charset="1"/>
              </a:rPr>
              <a:t> </a:t>
            </a:r>
            <a:r>
              <a:rPr lang="en-US" sz="1994" baseline="0" b="0" i="0" dirty="0" spc="0">
                <a:latin typeface="Arial" pitchFamily="0" charset="1"/>
              </a:rPr>
              <a:t>eth</a:t>
            </a:r>
            <a:r>
              <a:rPr lang="en-US" sz="1994" baseline="0" b="0" i="0" dirty="0" spc="-16">
                <a:latin typeface="Arial" pitchFamily="0" charset="1"/>
              </a:rPr>
              <a:t>i</a:t>
            </a:r>
            <a:r>
              <a:rPr lang="en-US" sz="1994" baseline="0" b="0" i="0" dirty="0" spc="0">
                <a:latin typeface="Arial" pitchFamily="0" charset="1"/>
              </a:rPr>
              <a:t>cs extends be</a:t>
            </a:r>
            <a:r>
              <a:rPr lang="en-US" sz="1994" baseline="0" b="0" i="0" dirty="0" spc="-62">
                <a:latin typeface="Arial" pitchFamily="0" charset="1"/>
              </a:rPr>
              <a:t>y</a:t>
            </a:r>
            <a:r>
              <a:rPr lang="en-US" sz="1994" baseline="0" b="0" i="0" dirty="0" spc="0">
                <a:latin typeface="Arial" pitchFamily="0" charset="1"/>
              </a:rPr>
              <a:t>ond </a:t>
            </a:r>
          </a:p>
        </p:txBody>
      </p:sp>
      <p:sp>
        <p:nvSpPr>
          <p:cNvPr id="187" name="Rectangle 187"/>
          <p:cNvSpPr/>
          <p:nvPr/>
        </p:nvSpPr>
        <p:spPr>
          <a:xfrm rot="0" flipH="0" flipV="0">
            <a:off x="1158544" y="4435098"/>
            <a:ext cx="2638663" cy="338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2" baseline="0" b="0" i="0" dirty="0" spc="0">
                <a:latin typeface="Arial" pitchFamily="0" charset="1"/>
              </a:rPr>
              <a:t>re</a:t>
            </a:r>
            <a:r>
              <a:rPr lang="en-US" sz="1992" baseline="0" b="0" i="0" dirty="0" spc="-14">
                <a:latin typeface="Arial" pitchFamily="0" charset="1"/>
              </a:rPr>
              <a:t>l</a:t>
            </a:r>
            <a:r>
              <a:rPr lang="en-US" sz="1992" baseline="0" b="0" i="0" dirty="0" spc="0">
                <a:latin typeface="Arial" pitchFamily="0" charset="1"/>
              </a:rPr>
              <a:t>ig</a:t>
            </a:r>
            <a:r>
              <a:rPr lang="en-US" sz="1992" baseline="0" b="0" i="0" dirty="0" spc="-14">
                <a:latin typeface="Arial" pitchFamily="0" charset="1"/>
              </a:rPr>
              <a:t>i</a:t>
            </a:r>
            <a:r>
              <a:rPr lang="en-US" sz="1992" baseline="0" b="0" i="0" dirty="0" spc="0">
                <a:latin typeface="Arial" pitchFamily="0" charset="1"/>
              </a:rPr>
              <a:t>on (eg, cop</a:t>
            </a:r>
            <a:r>
              <a:rPr lang="en-US" sz="1992" baseline="0" b="0" i="0" dirty="0" spc="-60">
                <a:latin typeface="Arial" pitchFamily="0" charset="1"/>
              </a:rPr>
              <a:t>y</a:t>
            </a:r>
            <a:r>
              <a:rPr lang="en-US" sz="1992" baseline="0" b="0" i="0" dirty="0" spc="0">
                <a:latin typeface="Arial" pitchFamily="0" charset="1"/>
              </a:rPr>
              <a:t>right?)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14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