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84" r:id="rId4"/>
    <p:sldId id="285" r:id="rId5"/>
    <p:sldId id="286" r:id="rId6"/>
    <p:sldId id="291" r:id="rId7"/>
    <p:sldId id="287" r:id="rId8"/>
    <p:sldId id="298" r:id="rId9"/>
    <p:sldId id="288" r:id="rId10"/>
    <p:sldId id="289" r:id="rId11"/>
    <p:sldId id="300" r:id="rId12"/>
    <p:sldId id="290" r:id="rId13"/>
    <p:sldId id="292" r:id="rId14"/>
    <p:sldId id="299" r:id="rId15"/>
    <p:sldId id="293" r:id="rId16"/>
    <p:sldId id="301" r:id="rId17"/>
    <p:sldId id="294" r:id="rId18"/>
    <p:sldId id="295" r:id="rId19"/>
    <p:sldId id="296" r:id="rId20"/>
    <p:sldId id="297" r:id="rId21"/>
    <p:sldId id="30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82514" autoAdjust="0"/>
  </p:normalViewPr>
  <p:slideViewPr>
    <p:cSldViewPr snapToGrid="0">
      <p:cViewPr varScale="1">
        <p:scale>
          <a:sx n="57" d="100"/>
          <a:sy n="57" d="100"/>
        </p:scale>
        <p:origin x="11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1E35-A943-4774-A87B-2BA7EFC30EF2}"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A7F9-3A0D-4B66-A269-25BD248A03B1}" type="slidenum">
              <a:rPr lang="en-US" smtClean="0"/>
              <a:t>‹#›</a:t>
            </a:fld>
            <a:endParaRPr lang="en-US"/>
          </a:p>
        </p:txBody>
      </p:sp>
    </p:spTree>
    <p:extLst>
      <p:ext uri="{BB962C8B-B14F-4D97-AF65-F5344CB8AC3E}">
        <p14:creationId xmlns:p14="http://schemas.microsoft.com/office/powerpoint/2010/main" val="403948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2A7F9-3A0D-4B66-A269-25BD248A03B1}" type="slidenum">
              <a:rPr lang="en-US" smtClean="0"/>
              <a:t>1</a:t>
            </a:fld>
            <a:endParaRPr lang="en-US"/>
          </a:p>
        </p:txBody>
      </p:sp>
    </p:spTree>
    <p:extLst>
      <p:ext uri="{BB962C8B-B14F-4D97-AF65-F5344CB8AC3E}">
        <p14:creationId xmlns:p14="http://schemas.microsoft.com/office/powerpoint/2010/main" val="368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For example, in one study, “senior managers were most interested in using (learning analytics) to improve institutional performance, whereas teaching staff to reform curriculum and improve student support, and students to receive more </a:t>
            </a:r>
            <a:r>
              <a:rPr lang="en-US" sz="1200" b="0" i="0" u="none" strike="noStrike" dirty="0" err="1">
                <a:solidFill>
                  <a:srgbClr val="000000"/>
                </a:solidFill>
                <a:effectLst/>
                <a:latin typeface="Arial" panose="020B0604020202020204" pitchFamily="34" charset="0"/>
              </a:rPr>
              <a:t>personalised</a:t>
            </a:r>
            <a:r>
              <a:rPr lang="en-US" sz="1200" b="0" i="0" u="none" strike="noStrike" dirty="0">
                <a:solidFill>
                  <a:srgbClr val="000000"/>
                </a:solidFill>
                <a:effectLst/>
                <a:latin typeface="Arial" panose="020B0604020202020204" pitchFamily="34" charset="0"/>
              </a:rPr>
              <a:t> education tailored to meet their needs.” (Tsai, et.al., 2018)</a:t>
            </a:r>
          </a:p>
          <a:p>
            <a:endParaRPr lang="en-US" dirty="0"/>
          </a:p>
        </p:txBody>
      </p:sp>
      <p:sp>
        <p:nvSpPr>
          <p:cNvPr id="4" name="Slide Number Placeholder 3"/>
          <p:cNvSpPr>
            <a:spLocks noGrp="1"/>
          </p:cNvSpPr>
          <p:nvPr>
            <p:ph type="sldNum" sz="quarter" idx="5"/>
          </p:nvPr>
        </p:nvSpPr>
        <p:spPr/>
        <p:txBody>
          <a:bodyPr/>
          <a:lstStyle/>
          <a:p>
            <a:fld id="{33E2A7F9-3A0D-4B66-A269-25BD248A03B1}" type="slidenum">
              <a:rPr lang="en-US" smtClean="0"/>
              <a:t>10</a:t>
            </a:fld>
            <a:endParaRPr lang="en-US"/>
          </a:p>
        </p:txBody>
      </p:sp>
    </p:spTree>
    <p:extLst>
      <p:ext uri="{BB962C8B-B14F-4D97-AF65-F5344CB8AC3E}">
        <p14:creationId xmlns:p14="http://schemas.microsoft.com/office/powerpoint/2010/main" val="278719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1000"/>
              </a:spcAft>
              <a:buNone/>
            </a:pPr>
            <a:r>
              <a:rPr lang="en-US" sz="1200" b="0" i="0" u="none" strike="noStrike" dirty="0">
                <a:solidFill>
                  <a:srgbClr val="000000"/>
                </a:solidFill>
                <a:effectLst/>
                <a:latin typeface="Arial" panose="020B0604020202020204" pitchFamily="34" charset="0"/>
              </a:rPr>
              <a:t>The term ‘academic analytics’ (Goldstein, 2005; Campbell, et.al., 2007; Long &amp; Siemens, 2011) has been used to distinguish between technologies used by higher education institutions “to support operational and financial decision making”, as opposed to ‘learning analytics’, defined as technologies “focused toward instruction, curriculum, and learning support with the objective of achieving specific learning goals.” (Van Barneveld, et al., 2012).</a:t>
            </a:r>
          </a:p>
          <a:p>
            <a:pPr marL="0" indent="0" rtl="0" fontAlgn="base">
              <a:spcBef>
                <a:spcPts val="0"/>
              </a:spcBef>
              <a:spcAft>
                <a:spcPts val="1000"/>
              </a:spcAft>
              <a:buNone/>
            </a:pPr>
            <a:r>
              <a:rPr lang="en-US" sz="1200" dirty="0">
                <a:solidFill>
                  <a:srgbClr val="000000"/>
                </a:solidFill>
                <a:latin typeface="Arial" panose="020B0604020202020204" pitchFamily="34" charset="0"/>
              </a:rPr>
              <a:t>T</a:t>
            </a:r>
            <a:r>
              <a:rPr lang="en-US" sz="1200" b="0" i="0" u="none" strike="noStrike" dirty="0">
                <a:solidFill>
                  <a:srgbClr val="000000"/>
                </a:solidFill>
                <a:effectLst/>
                <a:latin typeface="Arial" panose="020B0604020202020204" pitchFamily="34" charset="0"/>
              </a:rPr>
              <a:t>he “</a:t>
            </a:r>
            <a:r>
              <a:rPr lang="en-US" sz="1200" b="0" i="0" u="none" strike="noStrike" dirty="0" err="1">
                <a:solidFill>
                  <a:srgbClr val="000000"/>
                </a:solidFill>
                <a:effectLst/>
                <a:latin typeface="Arial" panose="020B0604020202020204" pitchFamily="34" charset="0"/>
              </a:rPr>
              <a:t>Jisc</a:t>
            </a:r>
            <a:r>
              <a:rPr lang="en-US" sz="1200" b="0" i="0" u="none" strike="noStrike" dirty="0">
                <a:solidFill>
                  <a:srgbClr val="000000"/>
                </a:solidFill>
                <a:effectLst/>
                <a:latin typeface="Arial" panose="020B0604020202020204" pitchFamily="34" charset="0"/>
              </a:rPr>
              <a:t> Code of Practice for Learning Analytics uses a wider definition of using data about students and their activities ‘to help institutions understand and improve educational processes, and provide better support to learners’ (</a:t>
            </a:r>
            <a:r>
              <a:rPr lang="en-US" sz="1200" b="0" i="0" u="none" strike="noStrike" dirty="0" err="1">
                <a:solidFill>
                  <a:srgbClr val="000000"/>
                </a:solidFill>
                <a:effectLst/>
                <a:latin typeface="Arial" panose="020B0604020202020204" pitchFamily="34" charset="0"/>
              </a:rPr>
              <a:t>Sclater</a:t>
            </a:r>
            <a:r>
              <a:rPr lang="en-US" sz="1200" b="0" i="0" u="none" strike="noStrike" dirty="0">
                <a:solidFill>
                  <a:srgbClr val="000000"/>
                </a:solidFill>
                <a:effectLst/>
                <a:latin typeface="Arial" panose="020B0604020202020204" pitchFamily="34" charset="0"/>
              </a:rPr>
              <a:t> 2014b).</a:t>
            </a:r>
            <a:endParaRPr lang="en-US"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3E2A7F9-3A0D-4B66-A269-25BD248A03B1}" type="slidenum">
              <a:rPr lang="en-US" smtClean="0"/>
              <a:t>12</a:t>
            </a:fld>
            <a:endParaRPr lang="en-US"/>
          </a:p>
        </p:txBody>
      </p:sp>
    </p:spTree>
    <p:extLst>
      <p:ext uri="{BB962C8B-B14F-4D97-AF65-F5344CB8AC3E}">
        <p14:creationId xmlns:p14="http://schemas.microsoft.com/office/powerpoint/2010/main" val="3525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B87F-9228-43AE-A3F5-FDC251BA8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240A6-8FB5-423A-B76F-D7DF7E494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4F060-0B9C-452A-9C2B-3960682DA266}"/>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7700C744-FD1F-4648-BDB4-9359517C4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F595B-CBFA-45DB-866A-457B71D02527}"/>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6542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B514-F823-49A7-B8C1-A1DC9E3B3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C0D2B-E827-491C-8C70-88F75DCE7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5C0C3-2C55-4891-B7B5-1FDB1EFCB656}"/>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068C5457-E609-439F-BF9D-5289E870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36C6C-7671-4326-9C25-CD48A9DAC290}"/>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21188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1C4C9-133F-457E-91C5-4887DF2E08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DE876D-BA88-42EC-A869-49D51F6C7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5E9F1-289B-4BFF-B694-22D5DEC07E5C}"/>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C3521CF5-2A83-4E26-9C55-45DA9B5C1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B946D-F62B-43B3-8EAD-923678075730}"/>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9995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7E9C-D1FD-4699-896F-A0CCAA5B1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45C41-5C84-408E-9FC9-A99F6BBC6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94AD4-1E89-4350-89C8-086C59A223FE}"/>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CE16E592-F955-4CD5-96A1-0BC0B234F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B2A61-504D-432C-8842-867D27964258}"/>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2561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3110-AD43-4A51-8880-888435079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8781C-3DA2-409E-B657-D3869CE47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E0672-E766-4078-8A1C-398A72AD93F1}"/>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07779153-DF7D-45C5-B0B4-D285E3630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41DD3-0A60-4A25-8C9A-5EC5F3EBB2D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380637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9C1E-D699-4B9F-8813-C3BCB90E0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0B9DD-BCA1-4DED-BDE0-44512B131A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25BE2-594A-49B5-A747-860B153C7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22D4-F244-40E3-A534-567584154B39}"/>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0641ED68-5AB2-4CF4-B360-A7A01B02D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4AAF8-6B1F-47E8-AA13-DF52843FC7EC}"/>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28928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60FA-9022-46C7-BD90-22F11C8CE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6A990-3EA7-480C-970C-E82A312E0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58BC6-316B-418D-BB36-9A43F1368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2DB8A6-3861-48B0-B400-34000348A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275CB-2FCC-4C99-8729-7641508D7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45044-7CA8-4BE9-9A8E-9CCFE646C110}"/>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8" name="Footer Placeholder 7">
            <a:extLst>
              <a:ext uri="{FF2B5EF4-FFF2-40B4-BE49-F238E27FC236}">
                <a16:creationId xmlns:a16="http://schemas.microsoft.com/office/drawing/2014/main" id="{99D20FF8-7C64-4221-8CF1-C5D68E29D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F7431-5883-48A9-B315-AF48C2DB3D64}"/>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99223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42BE-23D6-406C-A80A-965367250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76604-9EAB-452C-90DD-FF84F238FB14}"/>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4" name="Footer Placeholder 3">
            <a:extLst>
              <a:ext uri="{FF2B5EF4-FFF2-40B4-BE49-F238E27FC236}">
                <a16:creationId xmlns:a16="http://schemas.microsoft.com/office/drawing/2014/main" id="{00C2ED31-C971-4C23-A9E0-60EDDAA7D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AED36-CDAA-4596-BD01-933D2515D88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77170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C2C50-C12B-4872-99FA-056317F42018}"/>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3" name="Footer Placeholder 2">
            <a:extLst>
              <a:ext uri="{FF2B5EF4-FFF2-40B4-BE49-F238E27FC236}">
                <a16:creationId xmlns:a16="http://schemas.microsoft.com/office/drawing/2014/main" id="{A0BC6261-68D9-4FC3-AAF5-336B61EAED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077F2E-64DA-4FFA-A0A3-3E591030FE0B}"/>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92167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C4FD-2FE4-4983-A145-47657FC6D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FB4BF-803A-445A-B6F0-191429536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DA45A-ED9B-46AB-A1B5-E63480F17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F19E-62FB-4627-B574-3CE72BF8F700}"/>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001BFC50-25B9-4B1C-965D-D5115EF7C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025D2-040D-4046-AE60-74A1DD5F0C33}"/>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25428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F8D5-2854-4FD2-83B6-77B995789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32AB6-59AB-46C4-8CCC-D0FA8CE04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2498A-F10F-4067-8E15-6A4EF1DC6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8B1D1-AAC2-4EA4-9905-433A53B459E7}"/>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8FE36CC0-CE3D-4DB5-87AB-B63847F12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AE22D-691D-42C9-AAFB-ED03FBBF353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41689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F05B6-7C7C-490E-B8C4-0534AC136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E836B-12F6-4E03-83B0-E210BFBE4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CDFEB-9638-4644-8A42-C12C58290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1F65CA5E-58FC-486B-8BC1-9B75F95DC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092C9-6607-4783-92F2-66B379550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14357-1F36-445D-99B1-2A38271CA40E}" type="slidenum">
              <a:rPr lang="en-US" smtClean="0"/>
              <a:t>‹#›</a:t>
            </a:fld>
            <a:endParaRPr lang="en-US"/>
          </a:p>
        </p:txBody>
      </p:sp>
    </p:spTree>
    <p:extLst>
      <p:ext uri="{BB962C8B-B14F-4D97-AF65-F5344CB8AC3E}">
        <p14:creationId xmlns:p14="http://schemas.microsoft.com/office/powerpoint/2010/main" val="49680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olaresearch.org/2021/03/learning-analytics-3-challenges-and-opportunit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olaresearch.org/2021/03/learning-analytics-3-challenges-and-opportunitie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umanrights.berkeley.edu/about/about-u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ader.elsevier.com/reader/sd/pii/S2096248720300369?token=9A29D3427A79DD70B346CAD57DEE3CFB1935B2E9D6B4CF2A28125A5AA95856954575CB41F018D7F414CFF2029BF77D9E&amp;originRegion=us-east-1&amp;originCreation=20211015143732"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314105426_Expanding_the_scope_of_learning_analytics_data_preliminary_findings_on_attention_and_self-regulation_using_wearable_technology" TargetMode="External"/><Relationship Id="rId2" Type="http://schemas.openxmlformats.org/officeDocument/2006/relationships/hyperlink" Target="http://eprints.hud.ac.uk/id/eprint/16829/3/EllisBroadeningBJET_submission.pdf" TargetMode="External"/><Relationship Id="rId1" Type="http://schemas.openxmlformats.org/officeDocument/2006/relationships/slideLayout" Target="../slideLayouts/slideLayout2.xml"/><Relationship Id="rId5" Type="http://schemas.openxmlformats.org/officeDocument/2006/relationships/hyperlink" Target="https://onlinelearningconsortium.org/wp-content/uploads/2016/02/1-s2.0-S074756321300188X-main.pdf"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hyperlink" Target="https://www.unicef.org/innovation/media/10501/file/Memorandum%20on%20Artificial%20Intelligence%20and%20Child%20Right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b.media.mit.edu/~minsky/papers/SymbolicVs.Connectionist.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isnews.com/truth-about-ai-machine-learning-and-deep-learning-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researchgate.net/publication/258206917_The_Evolution_of_Big_Data_and_Learning_Analytics_in_American_Higher_Educati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cale.co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vidia.com/en-us/deep-learning-ai/solutions/ai-at-the-edg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online.com/editorial/record-keepers-making-changes-long-hau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iteseerx.ist.psu.edu/viewdoc/download?doi=10.1.1.269.7294&amp;rep=rep1&amp;type=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due.de/soco/teaching/courses/lecture-la-ws19.ph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lideshare.net/EADTU/2015-d-gaevi-an-opportunity-for-higher-educ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quantamagazine.org/new-theory-cracks-open-the-black-box-of-deep-learning-2017092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altechnologyjournal.springeropen.com/articles/10.1186/s41239-021-00258-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model.blogspot.com/2021/03/gartner-analytics-maturity-model.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41425959_Global_guidelines_Ethics_in_Learning_Analytics/link/5ebf961392851c11a86c410b/downloa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ur&#10;&#10;Description automatically generated">
            <a:extLst>
              <a:ext uri="{FF2B5EF4-FFF2-40B4-BE49-F238E27FC236}">
                <a16:creationId xmlns:a16="http://schemas.microsoft.com/office/drawing/2014/main" id="{E38B9006-8A63-45A3-B9FA-31C5169ECB7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407"/>
          <a:stretch/>
        </p:blipFill>
        <p:spPr>
          <a:xfrm>
            <a:off x="20" y="1"/>
            <a:ext cx="12191980" cy="6857999"/>
          </a:xfrm>
          <a:prstGeom prst="rect">
            <a:avLst/>
          </a:prstGeom>
        </p:spPr>
      </p:pic>
      <p:sp>
        <p:nvSpPr>
          <p:cNvPr id="2" name="Title 1">
            <a:extLst>
              <a:ext uri="{FF2B5EF4-FFF2-40B4-BE49-F238E27FC236}">
                <a16:creationId xmlns:a16="http://schemas.microsoft.com/office/drawing/2014/main" id="{F8E81BE3-3198-4063-8B62-50B5DD9DBF5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Ethics and Analytics: What We Mean By Analytics</a:t>
            </a:r>
          </a:p>
        </p:txBody>
      </p:sp>
      <p:sp>
        <p:nvSpPr>
          <p:cNvPr id="3" name="Subtitle 2">
            <a:extLst>
              <a:ext uri="{FF2B5EF4-FFF2-40B4-BE49-F238E27FC236}">
                <a16:creationId xmlns:a16="http://schemas.microsoft.com/office/drawing/2014/main" id="{5593758A-B118-4586-9497-A0F89F7AB4EF}"/>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Stephen Downes</a:t>
            </a:r>
          </a:p>
          <a:p>
            <a:r>
              <a:rPr lang="en-US">
                <a:solidFill>
                  <a:srgbClr val="FFFFFF"/>
                </a:solidFill>
              </a:rPr>
              <a:t>October 14, 2021</a:t>
            </a:r>
          </a:p>
        </p:txBody>
      </p:sp>
    </p:spTree>
    <p:extLst>
      <p:ext uri="{BB962C8B-B14F-4D97-AF65-F5344CB8AC3E}">
        <p14:creationId xmlns:p14="http://schemas.microsoft.com/office/powerpoint/2010/main" val="17149387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What we mean by ‘learning and education’ might be very different depending on who is being asked </a:t>
            </a:r>
            <a:r>
              <a:rPr lang="en-US" sz="2800" b="0" i="0" u="none" strike="noStrike" dirty="0">
                <a:solidFill>
                  <a:srgbClr val="000000"/>
                </a:solidFill>
                <a:effectLst/>
                <a:latin typeface="Arial" panose="020B0604020202020204" pitchFamily="34" charset="0"/>
              </a:rPr>
              <a:t>(Tsai, et.al., 2018)</a:t>
            </a:r>
            <a:r>
              <a:rPr lang="en-US" dirty="0">
                <a:solidFill>
                  <a:srgbClr val="000000"/>
                </a:solidFill>
                <a:latin typeface="Arial" panose="020B0604020202020204" pitchFamily="34" charset="0"/>
              </a:rPr>
              <a:t>. </a:t>
            </a:r>
          </a:p>
        </p:txBody>
      </p:sp>
      <p:pic>
        <p:nvPicPr>
          <p:cNvPr id="5" name="Picture 4">
            <a:extLst>
              <a:ext uri="{FF2B5EF4-FFF2-40B4-BE49-F238E27FC236}">
                <a16:creationId xmlns:a16="http://schemas.microsoft.com/office/drawing/2014/main" id="{D02A2DF4-4987-495D-98F1-1CC0E3D582F1}"/>
              </a:ext>
            </a:extLst>
          </p:cNvPr>
          <p:cNvPicPr>
            <a:picLocks noChangeAspect="1"/>
          </p:cNvPicPr>
          <p:nvPr/>
        </p:nvPicPr>
        <p:blipFill>
          <a:blip r:embed="rId3"/>
          <a:stretch>
            <a:fillRect/>
          </a:stretch>
        </p:blipFill>
        <p:spPr>
          <a:xfrm>
            <a:off x="2458387" y="2896384"/>
            <a:ext cx="6067737" cy="3280579"/>
          </a:xfrm>
          <a:prstGeom prst="rect">
            <a:avLst/>
          </a:prstGeom>
        </p:spPr>
      </p:pic>
      <p:sp>
        <p:nvSpPr>
          <p:cNvPr id="7" name="TextBox 6">
            <a:extLst>
              <a:ext uri="{FF2B5EF4-FFF2-40B4-BE49-F238E27FC236}">
                <a16:creationId xmlns:a16="http://schemas.microsoft.com/office/drawing/2014/main" id="{4E6BBBF0-DABD-4B5B-8803-31AB3A397F59}"/>
              </a:ext>
            </a:extLst>
          </p:cNvPr>
          <p:cNvSpPr txBox="1"/>
          <p:nvPr/>
        </p:nvSpPr>
        <p:spPr>
          <a:xfrm>
            <a:off x="838200" y="6311900"/>
            <a:ext cx="8991600" cy="369332"/>
          </a:xfrm>
          <a:prstGeom prst="rect">
            <a:avLst/>
          </a:prstGeom>
          <a:noFill/>
        </p:spPr>
        <p:txBody>
          <a:bodyPr wrap="square">
            <a:spAutoFit/>
          </a:bodyPr>
          <a:lstStyle/>
          <a:p>
            <a:r>
              <a:rPr lang="en-US" dirty="0">
                <a:hlinkClick r:id="rId4"/>
              </a:rPr>
              <a:t>https://www.solaresearch.org/2021/03/learning-analytics-3-challenges-and-opportunities/</a:t>
            </a:r>
            <a:r>
              <a:rPr lang="en-US" dirty="0"/>
              <a:t> </a:t>
            </a:r>
          </a:p>
        </p:txBody>
      </p:sp>
    </p:spTree>
    <p:extLst>
      <p:ext uri="{BB962C8B-B14F-4D97-AF65-F5344CB8AC3E}">
        <p14:creationId xmlns:p14="http://schemas.microsoft.com/office/powerpoint/2010/main" val="248962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5C48-A86E-4AB9-8694-298F7C623050}"/>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0BC97A14-0063-44D3-9475-4AAA7DB161ED}"/>
              </a:ext>
            </a:extLst>
          </p:cNvPr>
          <p:cNvSpPr>
            <a:spLocks noGrp="1"/>
          </p:cNvSpPr>
          <p:nvPr>
            <p:ph idx="1"/>
          </p:nvPr>
        </p:nvSpPr>
        <p:spPr>
          <a:xfrm>
            <a:off x="838200" y="1825625"/>
            <a:ext cx="7569200" cy="4351338"/>
          </a:xfrm>
        </p:spPr>
        <p:txBody>
          <a:bodyPr>
            <a:normAutofit/>
          </a:bodyPr>
          <a:lstStyle/>
          <a:p>
            <a:r>
              <a:rPr lang="en-US" dirty="0"/>
              <a:t>“…it might be a case that we keep them, we retain them, but also, we’re able to provide them with better support.” – Institutional leader</a:t>
            </a:r>
          </a:p>
          <a:p>
            <a:r>
              <a:rPr lang="en-US" dirty="0"/>
              <a:t>“…you can reflect on what works, what doesn’t.  What should I keep doing, what do I need to change?” – Teacher</a:t>
            </a:r>
          </a:p>
          <a:p>
            <a:r>
              <a:rPr lang="en-US" dirty="0"/>
              <a:t>“I’m always curious about which areas I’m struggling in and which areas I am doing better in.” – Student</a:t>
            </a:r>
          </a:p>
          <a:p>
            <a:endParaRPr lang="en-US" dirty="0"/>
          </a:p>
        </p:txBody>
      </p:sp>
      <p:pic>
        <p:nvPicPr>
          <p:cNvPr id="6" name="Picture 5">
            <a:extLst>
              <a:ext uri="{FF2B5EF4-FFF2-40B4-BE49-F238E27FC236}">
                <a16:creationId xmlns:a16="http://schemas.microsoft.com/office/drawing/2014/main" id="{C8F80D03-3FE0-4939-897A-39DD79530AF7}"/>
              </a:ext>
            </a:extLst>
          </p:cNvPr>
          <p:cNvPicPr>
            <a:picLocks noChangeAspect="1"/>
          </p:cNvPicPr>
          <p:nvPr/>
        </p:nvPicPr>
        <p:blipFill>
          <a:blip r:embed="rId2"/>
          <a:stretch>
            <a:fillRect/>
          </a:stretch>
        </p:blipFill>
        <p:spPr>
          <a:xfrm>
            <a:off x="8937103" y="1690688"/>
            <a:ext cx="1720903" cy="4312880"/>
          </a:xfrm>
          <a:prstGeom prst="rect">
            <a:avLst/>
          </a:prstGeom>
        </p:spPr>
      </p:pic>
      <p:sp>
        <p:nvSpPr>
          <p:cNvPr id="8" name="TextBox 7">
            <a:extLst>
              <a:ext uri="{FF2B5EF4-FFF2-40B4-BE49-F238E27FC236}">
                <a16:creationId xmlns:a16="http://schemas.microsoft.com/office/drawing/2014/main" id="{912E5B96-BD08-4D43-BC50-8332731783B3}"/>
              </a:ext>
            </a:extLst>
          </p:cNvPr>
          <p:cNvSpPr txBox="1"/>
          <p:nvPr/>
        </p:nvSpPr>
        <p:spPr>
          <a:xfrm>
            <a:off x="838200" y="5988734"/>
            <a:ext cx="9309100" cy="369332"/>
          </a:xfrm>
          <a:prstGeom prst="rect">
            <a:avLst/>
          </a:prstGeom>
          <a:noFill/>
        </p:spPr>
        <p:txBody>
          <a:bodyPr wrap="square">
            <a:spAutoFit/>
          </a:bodyPr>
          <a:lstStyle/>
          <a:p>
            <a:r>
              <a:rPr lang="en-US" dirty="0">
                <a:hlinkClick r:id="rId3"/>
              </a:rPr>
              <a:t>https://www.solaresearch.org/2021/03/learning-analytics-3-challenges-and-opportunities/</a:t>
            </a:r>
            <a:r>
              <a:rPr lang="en-US" dirty="0"/>
              <a:t> </a:t>
            </a:r>
          </a:p>
        </p:txBody>
      </p:sp>
    </p:spTree>
    <p:extLst>
      <p:ext uri="{BB962C8B-B14F-4D97-AF65-F5344CB8AC3E}">
        <p14:creationId xmlns:p14="http://schemas.microsoft.com/office/powerpoint/2010/main" val="243500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 domain is often subdivided between institutional, student support and instructional </a:t>
            </a:r>
            <a:r>
              <a:rPr lang="en-US" dirty="0">
                <a:solidFill>
                  <a:srgbClr val="C00000"/>
                </a:solidFill>
                <a:latin typeface="Arial" panose="020B0604020202020204" pitchFamily="34" charset="0"/>
              </a:rPr>
              <a:t>applications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Zeide</a:t>
            </a:r>
            <a:r>
              <a:rPr lang="en-US" dirty="0">
                <a:solidFill>
                  <a:srgbClr val="000000"/>
                </a:solidFill>
                <a:latin typeface="Arial" panose="020B0604020202020204" pitchFamily="34" charset="0"/>
              </a:rPr>
              <a:t>, 2019).</a:t>
            </a:r>
          </a:p>
          <a:p>
            <a:pPr marL="0" indent="0" rtl="0" fontAlgn="base">
              <a:spcBef>
                <a:spcPts val="0"/>
              </a:spcBef>
              <a:spcAft>
                <a:spcPts val="1000"/>
              </a:spcAft>
              <a:buNone/>
            </a:pPr>
            <a:endParaRPr lang="en-US" dirty="0">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F9C70536-53E2-4A28-A9E4-A070F7E5ED59}"/>
              </a:ext>
            </a:extLst>
          </p:cNvPr>
          <p:cNvSpPr/>
          <p:nvPr/>
        </p:nvSpPr>
        <p:spPr>
          <a:xfrm>
            <a:off x="1524000" y="3162300"/>
            <a:ext cx="3175000" cy="284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Institutional</a:t>
            </a:r>
            <a:endParaRPr lang="en-US" dirty="0">
              <a:solidFill>
                <a:schemeClr val="tx1"/>
              </a:solidFill>
            </a:endParaRPr>
          </a:p>
          <a:p>
            <a:pPr marL="285750" indent="-285750">
              <a:buFontTx/>
              <a:buChar char="-"/>
            </a:pPr>
            <a:r>
              <a:rPr lang="en-US" dirty="0">
                <a:solidFill>
                  <a:schemeClr val="tx1"/>
                </a:solidFill>
              </a:rPr>
              <a:t>aka ‘academic analytics’</a:t>
            </a:r>
          </a:p>
          <a:p>
            <a:pPr marL="285750" indent="-285750">
              <a:buFontTx/>
              <a:buChar char="-"/>
            </a:pPr>
            <a:r>
              <a:rPr lang="en-US" dirty="0">
                <a:solidFill>
                  <a:schemeClr val="tx1"/>
                </a:solidFill>
              </a:rPr>
              <a:t>to support operational and financial decision making</a:t>
            </a:r>
          </a:p>
        </p:txBody>
      </p:sp>
      <p:sp>
        <p:nvSpPr>
          <p:cNvPr id="5" name="Rectangle 4">
            <a:extLst>
              <a:ext uri="{FF2B5EF4-FFF2-40B4-BE49-F238E27FC236}">
                <a16:creationId xmlns:a16="http://schemas.microsoft.com/office/drawing/2014/main" id="{E595665B-EB0D-4E36-9E08-62E3F54BC420}"/>
              </a:ext>
            </a:extLst>
          </p:cNvPr>
          <p:cNvSpPr/>
          <p:nvPr/>
        </p:nvSpPr>
        <p:spPr>
          <a:xfrm>
            <a:off x="4699000" y="3162300"/>
            <a:ext cx="3175000" cy="284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Teaching</a:t>
            </a:r>
          </a:p>
          <a:p>
            <a:pPr marL="285750" indent="-285750">
              <a:buFontTx/>
              <a:buChar char="-"/>
            </a:pPr>
            <a:r>
              <a:rPr lang="en-US" dirty="0">
                <a:solidFill>
                  <a:schemeClr val="tx1"/>
                </a:solidFill>
              </a:rPr>
              <a:t>pedagogy</a:t>
            </a:r>
          </a:p>
          <a:p>
            <a:pPr marL="285750" indent="-285750">
              <a:buFontTx/>
              <a:buChar char="-"/>
            </a:pPr>
            <a:r>
              <a:rPr lang="en-US" dirty="0">
                <a:solidFill>
                  <a:schemeClr val="tx1"/>
                </a:solidFill>
              </a:rPr>
              <a:t>learning design</a:t>
            </a:r>
          </a:p>
          <a:p>
            <a:pPr marL="285750" indent="-285750">
              <a:buFontTx/>
              <a:buChar char="-"/>
            </a:pPr>
            <a:r>
              <a:rPr lang="en-US" dirty="0">
                <a:solidFill>
                  <a:schemeClr val="tx1"/>
                </a:solidFill>
              </a:rPr>
              <a:t>curriculum</a:t>
            </a:r>
          </a:p>
          <a:p>
            <a:pPr marL="285750" indent="-285750">
              <a:buFontTx/>
              <a:buChar char="-"/>
            </a:pPr>
            <a:endParaRPr lang="en-US" dirty="0">
              <a:solidFill>
                <a:schemeClr val="tx1"/>
              </a:solidFill>
            </a:endParaRPr>
          </a:p>
        </p:txBody>
      </p:sp>
      <p:sp>
        <p:nvSpPr>
          <p:cNvPr id="6" name="Rectangle 5">
            <a:extLst>
              <a:ext uri="{FF2B5EF4-FFF2-40B4-BE49-F238E27FC236}">
                <a16:creationId xmlns:a16="http://schemas.microsoft.com/office/drawing/2014/main" id="{F4D7EC20-9A19-4880-A26D-5650E2159E01}"/>
              </a:ext>
            </a:extLst>
          </p:cNvPr>
          <p:cNvSpPr/>
          <p:nvPr/>
        </p:nvSpPr>
        <p:spPr>
          <a:xfrm>
            <a:off x="7874000" y="3162300"/>
            <a:ext cx="3175000" cy="284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Learning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prstClr val="black"/>
                </a:solidFill>
                <a:latin typeface="Calibri" panose="020F0502020204030204"/>
              </a:rPr>
              <a:t>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earning strategies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a:p>
            <a:pPr algn="ctr"/>
            <a:endParaRPr lang="en-US" sz="2800" dirty="0">
              <a:solidFill>
                <a:schemeClr val="tx1"/>
              </a:solidFill>
            </a:endParaRPr>
          </a:p>
        </p:txBody>
      </p:sp>
    </p:spTree>
    <p:extLst>
      <p:ext uri="{BB962C8B-B14F-4D97-AF65-F5344CB8AC3E}">
        <p14:creationId xmlns:p14="http://schemas.microsoft.com/office/powerpoint/2010/main" val="339028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Here we identify the different areas in which analytics is </a:t>
            </a:r>
            <a:r>
              <a:rPr lang="en-US" dirty="0">
                <a:solidFill>
                  <a:srgbClr val="C00000"/>
                </a:solidFill>
                <a:latin typeface="Arial" panose="020B0604020202020204" pitchFamily="34" charset="0"/>
              </a:rPr>
              <a:t>used</a:t>
            </a:r>
            <a:r>
              <a:rPr lang="en-US" dirty="0">
                <a:solidFill>
                  <a:srgbClr val="000000"/>
                </a:solidFill>
                <a:latin typeface="Arial" panose="020B0604020202020204" pitchFamily="34" charset="0"/>
              </a:rPr>
              <a:t>.</a:t>
            </a:r>
          </a:p>
          <a:p>
            <a:pPr marL="0" indent="0" rtl="0" fontAlgn="base">
              <a:spcBef>
                <a:spcPts val="0"/>
              </a:spcBef>
              <a:spcAft>
                <a:spcPts val="1000"/>
              </a:spcAft>
              <a:buNone/>
            </a:pPr>
            <a:r>
              <a:rPr lang="en-US" sz="1800" b="0" i="0" u="none" strike="noStrike" dirty="0">
                <a:solidFill>
                  <a:srgbClr val="000000"/>
                </a:solidFill>
                <a:effectLst/>
                <a:latin typeface="Arial" panose="020B0604020202020204" pitchFamily="34" charset="0"/>
              </a:rPr>
              <a:t>The UC Berkeley Human Rights Center Research Team (2019) divides the domain into three categories: “AI tools fall into three categories: learner-facing, teacher-facing and system-facing.” However it quickly becomes apparent that the same tool will most probably have multiple faces</a:t>
            </a:r>
            <a:endParaRPr lang="en-US" dirty="0">
              <a:solidFill>
                <a:srgbClr val="000000"/>
              </a:solidFill>
              <a:latin typeface="Arial" panose="020B060402020202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A9DC31DE-77C1-48B2-941A-C3F291DCC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192" y="3836719"/>
            <a:ext cx="6551951" cy="2582561"/>
          </a:xfrm>
          <a:prstGeom prst="rect">
            <a:avLst/>
          </a:prstGeom>
        </p:spPr>
      </p:pic>
      <p:sp>
        <p:nvSpPr>
          <p:cNvPr id="7" name="TextBox 6">
            <a:extLst>
              <a:ext uri="{FF2B5EF4-FFF2-40B4-BE49-F238E27FC236}">
                <a16:creationId xmlns:a16="http://schemas.microsoft.com/office/drawing/2014/main" id="{1F21F80C-D69B-4CF8-970D-9857A8246C73}"/>
              </a:ext>
            </a:extLst>
          </p:cNvPr>
          <p:cNvSpPr txBox="1"/>
          <p:nvPr/>
        </p:nvSpPr>
        <p:spPr>
          <a:xfrm>
            <a:off x="838201" y="4001294"/>
            <a:ext cx="2552700" cy="646331"/>
          </a:xfrm>
          <a:prstGeom prst="rect">
            <a:avLst/>
          </a:prstGeom>
          <a:noFill/>
        </p:spPr>
        <p:txBody>
          <a:bodyPr wrap="square">
            <a:spAutoFit/>
          </a:bodyPr>
          <a:lstStyle/>
          <a:p>
            <a:r>
              <a:rPr lang="en-US" dirty="0">
                <a:hlinkClick r:id="rId3"/>
              </a:rPr>
              <a:t>https://humanrights.berkeley.edu/about/about-us</a:t>
            </a:r>
            <a:r>
              <a:rPr lang="en-US" dirty="0"/>
              <a:t> </a:t>
            </a:r>
          </a:p>
        </p:txBody>
      </p:sp>
    </p:spTree>
    <p:extLst>
      <p:ext uri="{BB962C8B-B14F-4D97-AF65-F5344CB8AC3E}">
        <p14:creationId xmlns:p14="http://schemas.microsoft.com/office/powerpoint/2010/main" val="341765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123A-A33A-45EC-A054-B339542943F2}"/>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EA8AE4B3-83EA-43A8-9FC1-BF9FC83FD0B2}"/>
              </a:ext>
            </a:extLst>
          </p:cNvPr>
          <p:cNvSpPr>
            <a:spLocks noGrp="1"/>
          </p:cNvSpPr>
          <p:nvPr>
            <p:ph idx="1"/>
          </p:nvPr>
        </p:nvSpPr>
        <p:spPr>
          <a:xfrm>
            <a:off x="838200" y="1825625"/>
            <a:ext cx="4965700" cy="4351338"/>
          </a:xfrm>
        </p:spPr>
        <p:txBody>
          <a:bodyPr/>
          <a:lstStyle/>
          <a:p>
            <a:pPr marL="0" indent="0">
              <a:buNone/>
            </a:pPr>
            <a:r>
              <a:rPr lang="en-US" dirty="0"/>
              <a:t>There are in fact numerous types, applications, and domains of analytics research in education (Guan, </a:t>
            </a:r>
            <a:r>
              <a:rPr lang="en-US" dirty="0" err="1"/>
              <a:t>Mou</a:t>
            </a:r>
            <a:r>
              <a:rPr lang="en-US" dirty="0"/>
              <a:t> &amp; Jiang, A twenty-year data-driven historical analysis, 2020)</a:t>
            </a:r>
          </a:p>
        </p:txBody>
      </p:sp>
      <p:pic>
        <p:nvPicPr>
          <p:cNvPr id="5" name="Picture 4">
            <a:extLst>
              <a:ext uri="{FF2B5EF4-FFF2-40B4-BE49-F238E27FC236}">
                <a16:creationId xmlns:a16="http://schemas.microsoft.com/office/drawing/2014/main" id="{1BF40A14-8D89-4D43-B634-06CF5962C416}"/>
              </a:ext>
            </a:extLst>
          </p:cNvPr>
          <p:cNvPicPr>
            <a:picLocks noChangeAspect="1"/>
          </p:cNvPicPr>
          <p:nvPr/>
        </p:nvPicPr>
        <p:blipFill>
          <a:blip r:embed="rId2"/>
          <a:stretch>
            <a:fillRect/>
          </a:stretch>
        </p:blipFill>
        <p:spPr>
          <a:xfrm>
            <a:off x="5691654" y="0"/>
            <a:ext cx="6385034" cy="6858000"/>
          </a:xfrm>
          <a:prstGeom prst="rect">
            <a:avLst/>
          </a:prstGeom>
        </p:spPr>
      </p:pic>
      <p:sp>
        <p:nvSpPr>
          <p:cNvPr id="9" name="TextBox 8">
            <a:extLst>
              <a:ext uri="{FF2B5EF4-FFF2-40B4-BE49-F238E27FC236}">
                <a16:creationId xmlns:a16="http://schemas.microsoft.com/office/drawing/2014/main" id="{6E14AC7F-82EA-4918-A0BD-195C888C244C}"/>
              </a:ext>
            </a:extLst>
          </p:cNvPr>
          <p:cNvSpPr txBox="1"/>
          <p:nvPr/>
        </p:nvSpPr>
        <p:spPr>
          <a:xfrm>
            <a:off x="838200" y="4461550"/>
            <a:ext cx="3696949" cy="2031325"/>
          </a:xfrm>
          <a:prstGeom prst="rect">
            <a:avLst/>
          </a:prstGeom>
          <a:noFill/>
        </p:spPr>
        <p:txBody>
          <a:bodyPr wrap="square">
            <a:spAutoFit/>
          </a:bodyPr>
          <a:lstStyle/>
          <a:p>
            <a:r>
              <a:rPr lang="en-US" dirty="0">
                <a:hlinkClick r:id="rId3"/>
              </a:rPr>
              <a:t>https://reader.elsevier.com/reader/sd/pii/S2096248720300369?token=9A29D3427A79DD70B346CAD57DEE3CFB1935B2E9D6B4CF2A28125A5AA95856954575CB41F018D7F414CFF2029BF77D9E&amp;originRegion=us-east-1&amp;originCreation=20211015143732</a:t>
            </a:r>
            <a:r>
              <a:rPr lang="en-US" dirty="0"/>
              <a:t> </a:t>
            </a:r>
          </a:p>
        </p:txBody>
      </p:sp>
    </p:spTree>
    <p:extLst>
      <p:ext uri="{BB962C8B-B14F-4D97-AF65-F5344CB8AC3E}">
        <p14:creationId xmlns:p14="http://schemas.microsoft.com/office/powerpoint/2010/main" val="345243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wider definition not only avoids the difficulties of establishing a more narrow definition, but also ensures we do not disregard potential ethical implications simply because the practice is ‘outside the scope of learning analytics’.</a:t>
            </a:r>
          </a:p>
        </p:txBody>
      </p:sp>
      <p:sp>
        <p:nvSpPr>
          <p:cNvPr id="5" name="TextBox 4">
            <a:extLst>
              <a:ext uri="{FF2B5EF4-FFF2-40B4-BE49-F238E27FC236}">
                <a16:creationId xmlns:a16="http://schemas.microsoft.com/office/drawing/2014/main" id="{6CE11611-437C-4820-A74D-40AE9FF60066}"/>
              </a:ext>
            </a:extLst>
          </p:cNvPr>
          <p:cNvSpPr txBox="1"/>
          <p:nvPr/>
        </p:nvSpPr>
        <p:spPr>
          <a:xfrm>
            <a:off x="838200" y="3429000"/>
            <a:ext cx="3835400" cy="2862322"/>
          </a:xfrm>
          <a:prstGeom prst="rect">
            <a:avLst/>
          </a:prstGeom>
          <a:noFill/>
        </p:spPr>
        <p:txBody>
          <a:bodyPr wrap="square">
            <a:spAutoFit/>
          </a:bodyPr>
          <a:lstStyle/>
          <a:p>
            <a:r>
              <a:rPr lang="en-US" dirty="0"/>
              <a:t>For example: </a:t>
            </a:r>
            <a:r>
              <a:rPr lang="en-US" dirty="0">
                <a:hlinkClick r:id="rId2"/>
              </a:rPr>
              <a:t>http://eprints.hud.ac.uk/id/eprint/16829/3/EllisBroadeningBJET_submission.pdf</a:t>
            </a:r>
            <a:r>
              <a:rPr lang="en-US" dirty="0"/>
              <a:t> and </a:t>
            </a:r>
            <a:r>
              <a:rPr lang="en-US" dirty="0">
                <a:hlinkClick r:id="rId3"/>
              </a:rPr>
              <a:t>https://www.researchgate.net/publication/314105426_Expanding_the_scope_of_learning_analytics_data_preliminary_findings_on_attention_and_self-regulation_using_wearable_technology</a:t>
            </a:r>
            <a:r>
              <a:rPr lang="en-US" dirty="0"/>
              <a:t> </a:t>
            </a:r>
          </a:p>
        </p:txBody>
      </p:sp>
      <p:pic>
        <p:nvPicPr>
          <p:cNvPr id="7" name="Picture 6" descr="A picture containing diagram&#10;&#10;Description automatically generated">
            <a:extLst>
              <a:ext uri="{FF2B5EF4-FFF2-40B4-BE49-F238E27FC236}">
                <a16:creationId xmlns:a16="http://schemas.microsoft.com/office/drawing/2014/main" id="{FA643606-89F5-4A2C-A483-656DFADD5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074" y="3563937"/>
            <a:ext cx="3959226" cy="2458888"/>
          </a:xfrm>
          <a:prstGeom prst="rect">
            <a:avLst/>
          </a:prstGeom>
        </p:spPr>
      </p:pic>
      <p:sp>
        <p:nvSpPr>
          <p:cNvPr id="9" name="TextBox 8">
            <a:extLst>
              <a:ext uri="{FF2B5EF4-FFF2-40B4-BE49-F238E27FC236}">
                <a16:creationId xmlns:a16="http://schemas.microsoft.com/office/drawing/2014/main" id="{EE645080-8026-494D-A13C-4E87231D3179}"/>
              </a:ext>
            </a:extLst>
          </p:cNvPr>
          <p:cNvSpPr txBox="1"/>
          <p:nvPr/>
        </p:nvSpPr>
        <p:spPr>
          <a:xfrm>
            <a:off x="5257800" y="6031210"/>
            <a:ext cx="6934200" cy="646331"/>
          </a:xfrm>
          <a:prstGeom prst="rect">
            <a:avLst/>
          </a:prstGeom>
          <a:noFill/>
        </p:spPr>
        <p:txBody>
          <a:bodyPr wrap="square">
            <a:spAutoFit/>
          </a:bodyPr>
          <a:lstStyle/>
          <a:p>
            <a:r>
              <a:rPr lang="en-US" dirty="0">
                <a:hlinkClick r:id="rId5"/>
              </a:rPr>
              <a:t>https://onlinelearningconsortium.org/wp-content/uploads/2016/02/1-s2.0-S074756321300188X-main.pdf</a:t>
            </a:r>
            <a:r>
              <a:rPr lang="en-US" dirty="0"/>
              <a:t> </a:t>
            </a:r>
          </a:p>
        </p:txBody>
      </p:sp>
    </p:spTree>
    <p:extLst>
      <p:ext uri="{BB962C8B-B14F-4D97-AF65-F5344CB8AC3E}">
        <p14:creationId xmlns:p14="http://schemas.microsoft.com/office/powerpoint/2010/main" val="224852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Analytics and AI</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Terminologies and Concepts</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05D6B4EE-CEC6-4F03-83CD-27F2A3ABDBE9}"/>
              </a:ext>
            </a:extLst>
          </p:cNvPr>
          <p:cNvSpPr/>
          <p:nvPr/>
        </p:nvSpPr>
        <p:spPr>
          <a:xfrm>
            <a:off x="927100" y="2451100"/>
            <a:ext cx="10337800"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Artificial Intelligence</a:t>
            </a:r>
            <a:r>
              <a:rPr lang="en-US" dirty="0">
                <a:solidFill>
                  <a:schemeClr val="tx1"/>
                </a:solidFill>
              </a:rPr>
              <a:t> – “building machines and software that can mimic ‘intelligent’ behavior.”</a:t>
            </a:r>
          </a:p>
        </p:txBody>
      </p:sp>
      <p:sp>
        <p:nvSpPr>
          <p:cNvPr id="5" name="Rectangle 4">
            <a:extLst>
              <a:ext uri="{FF2B5EF4-FFF2-40B4-BE49-F238E27FC236}">
                <a16:creationId xmlns:a16="http://schemas.microsoft.com/office/drawing/2014/main" id="{B7919F71-836A-48F2-99B4-0594960B460A}"/>
              </a:ext>
            </a:extLst>
          </p:cNvPr>
          <p:cNvSpPr/>
          <p:nvPr/>
        </p:nvSpPr>
        <p:spPr>
          <a:xfrm>
            <a:off x="927100" y="3716337"/>
            <a:ext cx="10337800"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Machine Learning</a:t>
            </a:r>
            <a:r>
              <a:rPr lang="en-US" dirty="0">
                <a:solidFill>
                  <a:schemeClr val="tx1"/>
                </a:solidFill>
              </a:rPr>
              <a:t> – “focused on giving computer systems the ability to learn from data without being explicitly programmed.”</a:t>
            </a:r>
          </a:p>
        </p:txBody>
      </p:sp>
      <p:sp>
        <p:nvSpPr>
          <p:cNvPr id="6" name="Rectangle 5">
            <a:extLst>
              <a:ext uri="{FF2B5EF4-FFF2-40B4-BE49-F238E27FC236}">
                <a16:creationId xmlns:a16="http://schemas.microsoft.com/office/drawing/2014/main" id="{0C33A502-29A6-4208-96B1-24B3431B217E}"/>
              </a:ext>
            </a:extLst>
          </p:cNvPr>
          <p:cNvSpPr/>
          <p:nvPr/>
        </p:nvSpPr>
        <p:spPr>
          <a:xfrm>
            <a:off x="927100" y="4981574"/>
            <a:ext cx="10337800"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Deep Learning</a:t>
            </a:r>
            <a:r>
              <a:rPr lang="en-US" dirty="0">
                <a:solidFill>
                  <a:schemeClr val="tx1"/>
                </a:solidFill>
              </a:rPr>
              <a:t> – “deep learning uses neural networks to “learn” a representation of a dataset”</a:t>
            </a:r>
          </a:p>
        </p:txBody>
      </p:sp>
      <p:cxnSp>
        <p:nvCxnSpPr>
          <p:cNvPr id="8" name="Straight Arrow Connector 7">
            <a:extLst>
              <a:ext uri="{FF2B5EF4-FFF2-40B4-BE49-F238E27FC236}">
                <a16:creationId xmlns:a16="http://schemas.microsoft.com/office/drawing/2014/main" id="{9EA9C92F-18A6-4EDB-B553-9074BC28C531}"/>
              </a:ext>
            </a:extLst>
          </p:cNvPr>
          <p:cNvCxnSpPr>
            <a:stCxn id="4" idx="2"/>
            <a:endCxn id="5" idx="0"/>
          </p:cNvCxnSpPr>
          <p:nvPr/>
        </p:nvCxnSpPr>
        <p:spPr>
          <a:xfrm>
            <a:off x="6096000" y="3467100"/>
            <a:ext cx="0" cy="24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5964D22-0E8C-4E48-9B45-76BF719E3D28}"/>
              </a:ext>
            </a:extLst>
          </p:cNvPr>
          <p:cNvCxnSpPr>
            <a:stCxn id="5" idx="2"/>
            <a:endCxn id="6" idx="0"/>
          </p:cNvCxnSpPr>
          <p:nvPr/>
        </p:nvCxnSpPr>
        <p:spPr>
          <a:xfrm>
            <a:off x="6096000" y="4732337"/>
            <a:ext cx="0" cy="24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E781F7-5168-4605-BF21-918957F2E8CE}"/>
              </a:ext>
            </a:extLst>
          </p:cNvPr>
          <p:cNvSpPr txBox="1"/>
          <p:nvPr/>
        </p:nvSpPr>
        <p:spPr>
          <a:xfrm>
            <a:off x="838200" y="6105526"/>
            <a:ext cx="9918700" cy="646331"/>
          </a:xfrm>
          <a:prstGeom prst="rect">
            <a:avLst/>
          </a:prstGeom>
          <a:noFill/>
        </p:spPr>
        <p:txBody>
          <a:bodyPr wrap="square">
            <a:spAutoFit/>
          </a:bodyPr>
          <a:lstStyle/>
          <a:p>
            <a:r>
              <a:rPr lang="en-US" dirty="0">
                <a:hlinkClick r:id="rId2"/>
              </a:rPr>
              <a:t>https://www.unicef.org/innovation/media/10501/file/Memorandum%20on%20Artificial%20Intelligence%20and%20Child%20Rights.pdf</a:t>
            </a:r>
            <a:r>
              <a:rPr lang="en-US" dirty="0"/>
              <a:t> </a:t>
            </a:r>
          </a:p>
        </p:txBody>
      </p:sp>
    </p:spTree>
    <p:extLst>
      <p:ext uri="{BB962C8B-B14F-4D97-AF65-F5344CB8AC3E}">
        <p14:creationId xmlns:p14="http://schemas.microsoft.com/office/powerpoint/2010/main" val="295141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Analytics and AI</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We take ‘analytics’ to include artificial intelligence (AI).</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A3CC8D30-6C02-4F22-9258-96B35C031D89}"/>
              </a:ext>
            </a:extLst>
          </p:cNvPr>
          <p:cNvPicPr>
            <a:picLocks noChangeAspect="1"/>
          </p:cNvPicPr>
          <p:nvPr/>
        </p:nvPicPr>
        <p:blipFill>
          <a:blip r:embed="rId2"/>
          <a:stretch>
            <a:fillRect/>
          </a:stretch>
        </p:blipFill>
        <p:spPr>
          <a:xfrm>
            <a:off x="5449612" y="2168525"/>
            <a:ext cx="6064525" cy="4143375"/>
          </a:xfrm>
          <a:prstGeom prst="rect">
            <a:avLst/>
          </a:prstGeom>
        </p:spPr>
      </p:pic>
      <p:sp>
        <p:nvSpPr>
          <p:cNvPr id="7" name="TextBox 6">
            <a:extLst>
              <a:ext uri="{FF2B5EF4-FFF2-40B4-BE49-F238E27FC236}">
                <a16:creationId xmlns:a16="http://schemas.microsoft.com/office/drawing/2014/main" id="{5F35D6F4-F543-4762-AB8A-1CD780B4A00B}"/>
              </a:ext>
            </a:extLst>
          </p:cNvPr>
          <p:cNvSpPr txBox="1"/>
          <p:nvPr/>
        </p:nvSpPr>
        <p:spPr>
          <a:xfrm>
            <a:off x="838200" y="2532052"/>
            <a:ext cx="5118100" cy="3416320"/>
          </a:xfrm>
          <a:prstGeom prst="rect">
            <a:avLst/>
          </a:prstGeom>
          <a:noFill/>
        </p:spPr>
        <p:txBody>
          <a:bodyPr wrap="square">
            <a:spAutoFit/>
          </a:bodyPr>
          <a:lstStyle/>
          <a:p>
            <a:pPr marL="0" indent="0" rtl="0" fontAlgn="base">
              <a:spcBef>
                <a:spcPts val="0"/>
              </a:spcBef>
              <a:spcAft>
                <a:spcPts val="1000"/>
              </a:spcAft>
              <a:buNone/>
            </a:pPr>
            <a:r>
              <a:rPr lang="en-US" sz="1800" b="0" i="0" u="none" strike="noStrike" dirty="0">
                <a:solidFill>
                  <a:srgbClr val="000000"/>
                </a:solidFill>
                <a:effectLst/>
                <a:latin typeface="Arial" panose="020B0604020202020204" pitchFamily="34" charset="0"/>
              </a:rPr>
              <a:t>“Artificial intelligence (AI) systems are software (and possibly also hardware) systems designed by humans that, given a complex goal, act in the physical or digital dimension by perceiving their environment through data acquisition, interpreting the collected structured or unstructured data, reasoning on the knowledge, or processing the information, derived from this data and deciding the best action(s) to take to achieve the given goal.” (European Commission’s High-Level Expert Group on Artificial Intelligence, 2019: 36)</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5665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Analytics and AI</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The AI and analytics under consideration in this paper are not based on symbolic rules, as the field has mostly turned away from such systems.</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pic>
        <p:nvPicPr>
          <p:cNvPr id="5" name="Picture 4" descr="A picture containing text, clock&#10;&#10;Description automatically generated">
            <a:extLst>
              <a:ext uri="{FF2B5EF4-FFF2-40B4-BE49-F238E27FC236}">
                <a16:creationId xmlns:a16="http://schemas.microsoft.com/office/drawing/2014/main" id="{87A7782F-038E-4065-AAB6-5167A3341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540" y="3200528"/>
            <a:ext cx="6234920" cy="2057143"/>
          </a:xfrm>
          <a:prstGeom prst="rect">
            <a:avLst/>
          </a:prstGeom>
        </p:spPr>
      </p:pic>
      <p:sp>
        <p:nvSpPr>
          <p:cNvPr id="7" name="TextBox 6">
            <a:extLst>
              <a:ext uri="{FF2B5EF4-FFF2-40B4-BE49-F238E27FC236}">
                <a16:creationId xmlns:a16="http://schemas.microsoft.com/office/drawing/2014/main" id="{0B821751-F3F8-4E30-8DC3-F04407EE70B6}"/>
              </a:ext>
            </a:extLst>
          </p:cNvPr>
          <p:cNvSpPr txBox="1"/>
          <p:nvPr/>
        </p:nvSpPr>
        <p:spPr>
          <a:xfrm>
            <a:off x="838200" y="6044511"/>
            <a:ext cx="7785100" cy="369332"/>
          </a:xfrm>
          <a:prstGeom prst="rect">
            <a:avLst/>
          </a:prstGeom>
          <a:noFill/>
        </p:spPr>
        <p:txBody>
          <a:bodyPr wrap="square">
            <a:spAutoFit/>
          </a:bodyPr>
          <a:lstStyle/>
          <a:p>
            <a:r>
              <a:rPr lang="en-US" dirty="0">
                <a:hlinkClick r:id="rId3"/>
              </a:rPr>
              <a:t>https://web.media.mit.edu/~minsky/papers/SymbolicVs.Connectionist.html</a:t>
            </a:r>
            <a:r>
              <a:rPr lang="en-US" dirty="0"/>
              <a:t> </a:t>
            </a:r>
          </a:p>
        </p:txBody>
      </p:sp>
    </p:spTree>
    <p:extLst>
      <p:ext uri="{BB962C8B-B14F-4D97-AF65-F5344CB8AC3E}">
        <p14:creationId xmlns:p14="http://schemas.microsoft.com/office/powerpoint/2010/main" val="428926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165BB38-3D27-49AE-AD68-E05BEC398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2866980"/>
            <a:ext cx="7391400" cy="3444920"/>
          </a:xfrm>
          <a:prstGeom prst="rect">
            <a:avLst/>
          </a:prstGeom>
        </p:spPr>
      </p:pic>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Analytics and AI</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When we need to be precise we will be. But will generally use the global terms ‘AI’ and ‘Analytics’ interchangeably. “It is often difficult to clearly distinguish LA from AI in the field of education” Renz, et.al. (2020).</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F66E697E-D39D-49DE-96FB-9372B2A73D9F}"/>
              </a:ext>
            </a:extLst>
          </p:cNvPr>
          <p:cNvSpPr txBox="1"/>
          <p:nvPr/>
        </p:nvSpPr>
        <p:spPr>
          <a:xfrm>
            <a:off x="838200" y="6311900"/>
            <a:ext cx="7708900" cy="369332"/>
          </a:xfrm>
          <a:prstGeom prst="rect">
            <a:avLst/>
          </a:prstGeom>
          <a:noFill/>
        </p:spPr>
        <p:txBody>
          <a:bodyPr wrap="square">
            <a:spAutoFit/>
          </a:bodyPr>
          <a:lstStyle/>
          <a:p>
            <a:r>
              <a:rPr lang="en-US" dirty="0">
                <a:hlinkClick r:id="rId3"/>
              </a:rPr>
              <a:t>https://risnews.com/truth-about-ai-machine-learning-and-deep-learning-0</a:t>
            </a:r>
            <a:r>
              <a:rPr lang="en-US" dirty="0"/>
              <a:t> </a:t>
            </a:r>
          </a:p>
        </p:txBody>
      </p:sp>
    </p:spTree>
    <p:extLst>
      <p:ext uri="{BB962C8B-B14F-4D97-AF65-F5344CB8AC3E}">
        <p14:creationId xmlns:p14="http://schemas.microsoft.com/office/powerpoint/2010/main" val="115909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Analytics is thought of generally as “the science of </a:t>
            </a:r>
            <a:r>
              <a:rPr lang="en-US" dirty="0">
                <a:solidFill>
                  <a:srgbClr val="C00000"/>
                </a:solidFill>
                <a:latin typeface="Arial" panose="020B0604020202020204" pitchFamily="34" charset="0"/>
              </a:rPr>
              <a:t>examining data</a:t>
            </a:r>
            <a:r>
              <a:rPr lang="en-US" dirty="0">
                <a:solidFill>
                  <a:srgbClr val="000000"/>
                </a:solidFill>
                <a:latin typeface="Arial" panose="020B0604020202020204" pitchFamily="34" charset="0"/>
              </a:rPr>
              <a:t> to draw conclusions and, when used in decision making, to present paths or courses of action.” (</a:t>
            </a:r>
            <a:r>
              <a:rPr lang="en-US" dirty="0" err="1">
                <a:solidFill>
                  <a:srgbClr val="000000"/>
                </a:solidFill>
                <a:latin typeface="Arial" panose="020B0604020202020204" pitchFamily="34" charset="0"/>
              </a:rPr>
              <a:t>Picciano</a:t>
            </a:r>
            <a:r>
              <a:rPr lang="en-US" dirty="0">
                <a:solidFill>
                  <a:srgbClr val="000000"/>
                </a:solidFill>
                <a:latin typeface="Arial" panose="020B0604020202020204" pitchFamily="34" charset="0"/>
              </a:rPr>
              <a:t>, 2012).</a:t>
            </a:r>
          </a:p>
        </p:txBody>
      </p:sp>
      <p:pic>
        <p:nvPicPr>
          <p:cNvPr id="5" name="Picture 4" descr="Diagram&#10;&#10;Description automatically generated">
            <a:extLst>
              <a:ext uri="{FF2B5EF4-FFF2-40B4-BE49-F238E27FC236}">
                <a16:creationId xmlns:a16="http://schemas.microsoft.com/office/drawing/2014/main" id="{1103145B-8AB7-41F8-BD97-B4769E572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45" y="3246605"/>
            <a:ext cx="4287187" cy="2782341"/>
          </a:xfrm>
          <a:prstGeom prst="rect">
            <a:avLst/>
          </a:prstGeom>
        </p:spPr>
      </p:pic>
      <p:pic>
        <p:nvPicPr>
          <p:cNvPr id="7" name="Picture 6" descr="Diagram&#10;&#10;Description automatically generated">
            <a:extLst>
              <a:ext uri="{FF2B5EF4-FFF2-40B4-BE49-F238E27FC236}">
                <a16:creationId xmlns:a16="http://schemas.microsoft.com/office/drawing/2014/main" id="{27E543F8-2456-4443-8A36-9B3B77A3D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46605"/>
            <a:ext cx="3347858" cy="2782341"/>
          </a:xfrm>
          <a:prstGeom prst="rect">
            <a:avLst/>
          </a:prstGeom>
        </p:spPr>
      </p:pic>
      <p:sp>
        <p:nvSpPr>
          <p:cNvPr id="9" name="TextBox 8">
            <a:extLst>
              <a:ext uri="{FF2B5EF4-FFF2-40B4-BE49-F238E27FC236}">
                <a16:creationId xmlns:a16="http://schemas.microsoft.com/office/drawing/2014/main" id="{8A3356DE-6F38-449C-964A-0BED8EC137EF}"/>
              </a:ext>
            </a:extLst>
          </p:cNvPr>
          <p:cNvSpPr txBox="1"/>
          <p:nvPr/>
        </p:nvSpPr>
        <p:spPr>
          <a:xfrm>
            <a:off x="580227" y="6169709"/>
            <a:ext cx="8493209" cy="646331"/>
          </a:xfrm>
          <a:prstGeom prst="rect">
            <a:avLst/>
          </a:prstGeom>
          <a:noFill/>
        </p:spPr>
        <p:txBody>
          <a:bodyPr wrap="square">
            <a:spAutoFit/>
          </a:bodyPr>
          <a:lstStyle/>
          <a:p>
            <a:r>
              <a:rPr lang="en-US" dirty="0">
                <a:hlinkClick r:id="rId4"/>
              </a:rPr>
              <a:t>https://www.researchgate.net/publication/258206917_The_Evolution_of_Big_Data_and_Learning_Analytics_in_American_Higher_Education</a:t>
            </a:r>
            <a:r>
              <a:rPr lang="en-US" dirty="0"/>
              <a:t> </a:t>
            </a:r>
          </a:p>
        </p:txBody>
      </p:sp>
    </p:spTree>
    <p:extLst>
      <p:ext uri="{BB962C8B-B14F-4D97-AF65-F5344CB8AC3E}">
        <p14:creationId xmlns:p14="http://schemas.microsoft.com/office/powerpoint/2010/main" val="424232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Makes Digital Different?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5651500" cy="4351338"/>
          </a:xfrm>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Ware, et.al. (1973), for example, wrote that the dangers of digital technology stem from three effects (quoted):</a:t>
            </a:r>
          </a:p>
          <a:p>
            <a:pPr fontAlgn="base">
              <a:spcBef>
                <a:spcPts val="0"/>
              </a:spcBef>
              <a:spcAft>
                <a:spcPts val="1000"/>
              </a:spcAft>
            </a:pPr>
            <a:r>
              <a:rPr lang="en-US" b="0" i="0" u="none" strike="noStrike" dirty="0">
                <a:solidFill>
                  <a:srgbClr val="000000"/>
                </a:solidFill>
                <a:effectLst/>
                <a:latin typeface="Arial" panose="020B0604020202020204" pitchFamily="34" charset="0"/>
              </a:rPr>
              <a:t>Scale - Computerization enables an organization to enlarge its data-processing capacity substantially.</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91197E5D-8569-44DB-AB01-1C335EC7B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700" y="1825625"/>
            <a:ext cx="4979437" cy="4498726"/>
          </a:xfrm>
          <a:prstGeom prst="rect">
            <a:avLst/>
          </a:prstGeom>
        </p:spPr>
      </p:pic>
      <p:sp>
        <p:nvSpPr>
          <p:cNvPr id="7" name="TextBox 6">
            <a:extLst>
              <a:ext uri="{FF2B5EF4-FFF2-40B4-BE49-F238E27FC236}">
                <a16:creationId xmlns:a16="http://schemas.microsoft.com/office/drawing/2014/main" id="{03AB3B9E-5CD5-4310-BD60-5E2FD9F76F72}"/>
              </a:ext>
            </a:extLst>
          </p:cNvPr>
          <p:cNvSpPr txBox="1"/>
          <p:nvPr/>
        </p:nvSpPr>
        <p:spPr>
          <a:xfrm>
            <a:off x="3200400" y="5992297"/>
            <a:ext cx="6096000" cy="369332"/>
          </a:xfrm>
          <a:prstGeom prst="rect">
            <a:avLst/>
          </a:prstGeom>
          <a:noFill/>
        </p:spPr>
        <p:txBody>
          <a:bodyPr wrap="square">
            <a:spAutoFit/>
          </a:bodyPr>
          <a:lstStyle/>
          <a:p>
            <a:r>
              <a:rPr lang="en-US" dirty="0">
                <a:hlinkClick r:id="rId3"/>
              </a:rPr>
              <a:t>https://scale.com/</a:t>
            </a:r>
            <a:r>
              <a:rPr lang="en-US" dirty="0"/>
              <a:t> </a:t>
            </a:r>
          </a:p>
        </p:txBody>
      </p:sp>
    </p:spTree>
    <p:extLst>
      <p:ext uri="{BB962C8B-B14F-4D97-AF65-F5344CB8AC3E}">
        <p14:creationId xmlns:p14="http://schemas.microsoft.com/office/powerpoint/2010/main" val="380870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Makes Digital Different?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fontAlgn="base">
              <a:spcBef>
                <a:spcPts val="0"/>
              </a:spcBef>
              <a:spcAft>
                <a:spcPts val="1000"/>
              </a:spcAft>
            </a:pPr>
            <a:r>
              <a:rPr lang="en-US" b="0" i="0" u="none" strike="noStrike" dirty="0">
                <a:solidFill>
                  <a:srgbClr val="000000"/>
                </a:solidFill>
                <a:effectLst/>
                <a:latin typeface="Arial" panose="020B0604020202020204" pitchFamily="34" charset="0"/>
              </a:rPr>
              <a:t>Access - Computerization greatly facilitates access to personal data within a single organization, and across boundaries that separate organizational entities.</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6495EB19-0F1E-4ACA-8416-EFBBB249679C}"/>
              </a:ext>
            </a:extLst>
          </p:cNvPr>
          <p:cNvPicPr>
            <a:picLocks noChangeAspect="1"/>
          </p:cNvPicPr>
          <p:nvPr/>
        </p:nvPicPr>
        <p:blipFill>
          <a:blip r:embed="rId2"/>
          <a:stretch>
            <a:fillRect/>
          </a:stretch>
        </p:blipFill>
        <p:spPr>
          <a:xfrm>
            <a:off x="962439" y="3190045"/>
            <a:ext cx="8003778" cy="2986917"/>
          </a:xfrm>
          <a:prstGeom prst="rect">
            <a:avLst/>
          </a:prstGeom>
        </p:spPr>
      </p:pic>
      <p:sp>
        <p:nvSpPr>
          <p:cNvPr id="7" name="TextBox 6">
            <a:extLst>
              <a:ext uri="{FF2B5EF4-FFF2-40B4-BE49-F238E27FC236}">
                <a16:creationId xmlns:a16="http://schemas.microsoft.com/office/drawing/2014/main" id="{DFFE0DC5-58CA-40A6-AE16-A8106BB54415}"/>
              </a:ext>
            </a:extLst>
          </p:cNvPr>
          <p:cNvSpPr txBox="1"/>
          <p:nvPr/>
        </p:nvSpPr>
        <p:spPr>
          <a:xfrm>
            <a:off x="838200" y="5988734"/>
            <a:ext cx="9055100" cy="369332"/>
          </a:xfrm>
          <a:prstGeom prst="rect">
            <a:avLst/>
          </a:prstGeom>
          <a:noFill/>
        </p:spPr>
        <p:txBody>
          <a:bodyPr wrap="square">
            <a:spAutoFit/>
          </a:bodyPr>
          <a:lstStyle/>
          <a:p>
            <a:r>
              <a:rPr lang="en-US" dirty="0">
                <a:hlinkClick r:id="rId3"/>
              </a:rPr>
              <a:t>https://www.nvidia.com/en-us/deep-learning-ai/solutions/ai-at-the-edge/</a:t>
            </a:r>
            <a:r>
              <a:rPr lang="en-US" dirty="0"/>
              <a:t> </a:t>
            </a:r>
          </a:p>
        </p:txBody>
      </p:sp>
    </p:spTree>
    <p:extLst>
      <p:ext uri="{BB962C8B-B14F-4D97-AF65-F5344CB8AC3E}">
        <p14:creationId xmlns:p14="http://schemas.microsoft.com/office/powerpoint/2010/main" val="305758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Makes Digital Different?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fontAlgn="base">
              <a:spcBef>
                <a:spcPts val="0"/>
              </a:spcBef>
              <a:spcAft>
                <a:spcPts val="1000"/>
              </a:spcAft>
            </a:pPr>
            <a:r>
              <a:rPr lang="en-US" b="0" i="0" u="none" strike="noStrike" dirty="0">
                <a:solidFill>
                  <a:srgbClr val="000000"/>
                </a:solidFill>
                <a:effectLst/>
                <a:latin typeface="Arial" panose="020B0604020202020204" pitchFamily="34" charset="0"/>
              </a:rPr>
              <a:t>Function - Computerization creates a new class of record keepers whose functions are technical and whose contact with original suppliers and ultimate users of personal data are often remote.</a:t>
            </a: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a:p>
            <a:pPr marL="0" indent="0" rtl="0" fontAlgn="base">
              <a:spcBef>
                <a:spcPts val="0"/>
              </a:spcBef>
              <a:spcAft>
                <a:spcPts val="1000"/>
              </a:spcAft>
              <a:buNone/>
            </a:pPr>
            <a:endParaRPr lang="en-US" b="0" i="0" u="none" strike="noStrike" dirty="0">
              <a:solidFill>
                <a:srgbClr val="000000"/>
              </a:solidFill>
              <a:effectLst/>
              <a:latin typeface="Arial" panose="020B0604020202020204" pitchFamily="34" charset="0"/>
            </a:endParaRPr>
          </a:p>
        </p:txBody>
      </p:sp>
      <p:pic>
        <p:nvPicPr>
          <p:cNvPr id="5" name="Picture 4" descr="A picture containing text, outdoor&#10;&#10;Description automatically generated">
            <a:extLst>
              <a:ext uri="{FF2B5EF4-FFF2-40B4-BE49-F238E27FC236}">
                <a16:creationId xmlns:a16="http://schemas.microsoft.com/office/drawing/2014/main" id="{7117C600-6224-4FA6-851E-545142B4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269" y="3110109"/>
            <a:ext cx="6214396" cy="3496099"/>
          </a:xfrm>
          <a:prstGeom prst="rect">
            <a:avLst/>
          </a:prstGeom>
        </p:spPr>
      </p:pic>
      <p:sp>
        <p:nvSpPr>
          <p:cNvPr id="7" name="TextBox 6">
            <a:extLst>
              <a:ext uri="{FF2B5EF4-FFF2-40B4-BE49-F238E27FC236}">
                <a16:creationId xmlns:a16="http://schemas.microsoft.com/office/drawing/2014/main" id="{FFF701D3-48FC-404B-AA0A-D1F79C6C3D22}"/>
              </a:ext>
            </a:extLst>
          </p:cNvPr>
          <p:cNvSpPr txBox="1"/>
          <p:nvPr/>
        </p:nvSpPr>
        <p:spPr>
          <a:xfrm>
            <a:off x="838200" y="5422089"/>
            <a:ext cx="2667000" cy="923330"/>
          </a:xfrm>
          <a:prstGeom prst="rect">
            <a:avLst/>
          </a:prstGeom>
          <a:noFill/>
        </p:spPr>
        <p:txBody>
          <a:bodyPr wrap="square">
            <a:spAutoFit/>
          </a:bodyPr>
          <a:lstStyle/>
          <a:p>
            <a:r>
              <a:rPr lang="en-US" dirty="0">
                <a:hlinkClick r:id="rId3"/>
              </a:rPr>
              <a:t>https://www.pionline.com/editorial/record-keepers-making-changes-long-haul</a:t>
            </a:r>
            <a:r>
              <a:rPr lang="en-US" dirty="0"/>
              <a:t> </a:t>
            </a:r>
          </a:p>
        </p:txBody>
      </p:sp>
    </p:spTree>
    <p:extLst>
      <p:ext uri="{BB962C8B-B14F-4D97-AF65-F5344CB8AC3E}">
        <p14:creationId xmlns:p14="http://schemas.microsoft.com/office/powerpoint/2010/main" val="227767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6096000" y="1825625"/>
            <a:ext cx="5257800"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 overall process of “developing actionable insights through problem definition and the application of </a:t>
            </a:r>
            <a:r>
              <a:rPr lang="en-US" dirty="0">
                <a:solidFill>
                  <a:srgbClr val="C00000"/>
                </a:solidFill>
                <a:latin typeface="Arial" panose="020B0604020202020204" pitchFamily="34" charset="0"/>
              </a:rPr>
              <a:t>statistical model</a:t>
            </a:r>
            <a:r>
              <a:rPr lang="en-US" dirty="0">
                <a:solidFill>
                  <a:srgbClr val="000000"/>
                </a:solidFill>
                <a:latin typeface="Arial" panose="020B0604020202020204" pitchFamily="34" charset="0"/>
              </a:rPr>
              <a:t>s and analysis against existing and/or simulated future data.” (Cooper, 2012)</a:t>
            </a:r>
          </a:p>
        </p:txBody>
      </p:sp>
      <p:pic>
        <p:nvPicPr>
          <p:cNvPr id="5" name="Picture 4">
            <a:extLst>
              <a:ext uri="{FF2B5EF4-FFF2-40B4-BE49-F238E27FC236}">
                <a16:creationId xmlns:a16="http://schemas.microsoft.com/office/drawing/2014/main" id="{C82E64CB-EF93-4C92-8A63-2738E6AF4471}"/>
              </a:ext>
            </a:extLst>
          </p:cNvPr>
          <p:cNvPicPr>
            <a:picLocks noChangeAspect="1"/>
          </p:cNvPicPr>
          <p:nvPr/>
        </p:nvPicPr>
        <p:blipFill>
          <a:blip r:embed="rId2"/>
          <a:stretch>
            <a:fillRect/>
          </a:stretch>
        </p:blipFill>
        <p:spPr>
          <a:xfrm>
            <a:off x="838200" y="1690688"/>
            <a:ext cx="4077324" cy="4992513"/>
          </a:xfrm>
          <a:prstGeom prst="rect">
            <a:avLst/>
          </a:prstGeom>
        </p:spPr>
      </p:pic>
      <p:sp>
        <p:nvSpPr>
          <p:cNvPr id="7" name="TextBox 6">
            <a:extLst>
              <a:ext uri="{FF2B5EF4-FFF2-40B4-BE49-F238E27FC236}">
                <a16:creationId xmlns:a16="http://schemas.microsoft.com/office/drawing/2014/main" id="{EB1F6E94-B5F2-4F5A-93B4-E0CD7966A8F5}"/>
              </a:ext>
            </a:extLst>
          </p:cNvPr>
          <p:cNvSpPr txBox="1"/>
          <p:nvPr/>
        </p:nvSpPr>
        <p:spPr>
          <a:xfrm>
            <a:off x="6096000" y="5388570"/>
            <a:ext cx="3561254" cy="923330"/>
          </a:xfrm>
          <a:prstGeom prst="rect">
            <a:avLst/>
          </a:prstGeom>
          <a:noFill/>
        </p:spPr>
        <p:txBody>
          <a:bodyPr wrap="square">
            <a:spAutoFit/>
          </a:bodyPr>
          <a:lstStyle/>
          <a:p>
            <a:r>
              <a:rPr lang="en-US" dirty="0">
                <a:hlinkClick r:id="rId3"/>
              </a:rPr>
              <a:t>http://citeseerx.ist.psu.edu/viewdoc/download?doi=10.1.1.269.7294&amp;rep=rep1&amp;type=pdf</a:t>
            </a:r>
            <a:r>
              <a:rPr lang="en-US" dirty="0"/>
              <a:t> </a:t>
            </a:r>
          </a:p>
        </p:txBody>
      </p:sp>
    </p:spTree>
    <p:extLst>
      <p:ext uri="{BB962C8B-B14F-4D97-AF65-F5344CB8AC3E}">
        <p14:creationId xmlns:p14="http://schemas.microsoft.com/office/powerpoint/2010/main" val="283261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2888848"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 focus of this course is the use of analytics as applied to learning and education (typically called ‘learning analytics’).</a:t>
            </a:r>
          </a:p>
        </p:txBody>
      </p:sp>
      <p:pic>
        <p:nvPicPr>
          <p:cNvPr id="5" name="Picture 4" descr="Timeline&#10;&#10;Description automatically generated">
            <a:extLst>
              <a:ext uri="{FF2B5EF4-FFF2-40B4-BE49-F238E27FC236}">
                <a16:creationId xmlns:a16="http://schemas.microsoft.com/office/drawing/2014/main" id="{A811292A-57CC-4655-91C5-B4C788483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117" y="1836868"/>
            <a:ext cx="5978773" cy="4394398"/>
          </a:xfrm>
          <a:prstGeom prst="rect">
            <a:avLst/>
          </a:prstGeom>
        </p:spPr>
      </p:pic>
      <p:sp>
        <p:nvSpPr>
          <p:cNvPr id="7" name="TextBox 6">
            <a:extLst>
              <a:ext uri="{FF2B5EF4-FFF2-40B4-BE49-F238E27FC236}">
                <a16:creationId xmlns:a16="http://schemas.microsoft.com/office/drawing/2014/main" id="{5C9B148F-9EF5-4128-8E9A-CD9B1B65AD9A}"/>
              </a:ext>
            </a:extLst>
          </p:cNvPr>
          <p:cNvSpPr txBox="1"/>
          <p:nvPr/>
        </p:nvSpPr>
        <p:spPr>
          <a:xfrm>
            <a:off x="4238942" y="6377446"/>
            <a:ext cx="7451487" cy="369332"/>
          </a:xfrm>
          <a:prstGeom prst="rect">
            <a:avLst/>
          </a:prstGeom>
          <a:noFill/>
        </p:spPr>
        <p:txBody>
          <a:bodyPr wrap="square">
            <a:spAutoFit/>
          </a:bodyPr>
          <a:lstStyle/>
          <a:p>
            <a:r>
              <a:rPr lang="en-US" dirty="0">
                <a:hlinkClick r:id="rId3"/>
              </a:rPr>
              <a:t>https://www.uni-due.de/soco/teaching/courses/lecture-la-ws19.php</a:t>
            </a:r>
            <a:r>
              <a:rPr lang="en-US" dirty="0"/>
              <a:t> </a:t>
            </a:r>
          </a:p>
        </p:txBody>
      </p:sp>
    </p:spTree>
    <p:extLst>
      <p:ext uri="{BB962C8B-B14F-4D97-AF65-F5344CB8AC3E}">
        <p14:creationId xmlns:p14="http://schemas.microsoft.com/office/powerpoint/2010/main" val="47876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3BB9F9-0049-4B93-90ED-FAF50059B95F}"/>
              </a:ext>
            </a:extLst>
          </p:cNvPr>
          <p:cNvPicPr>
            <a:picLocks noChangeAspect="1"/>
          </p:cNvPicPr>
          <p:nvPr/>
        </p:nvPicPr>
        <p:blipFill>
          <a:blip r:embed="rId2"/>
          <a:stretch>
            <a:fillRect/>
          </a:stretch>
        </p:blipFill>
        <p:spPr>
          <a:xfrm>
            <a:off x="0" y="1963711"/>
            <a:ext cx="11053996" cy="4894289"/>
          </a:xfrm>
          <a:prstGeom prst="rect">
            <a:avLst/>
          </a:prstGeom>
        </p:spPr>
      </p:pic>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7196528"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Learning analytics is typically defined in terms of its </a:t>
            </a:r>
            <a:r>
              <a:rPr lang="en-US" dirty="0">
                <a:solidFill>
                  <a:srgbClr val="C00000"/>
                </a:solidFill>
                <a:latin typeface="Arial" panose="020B0604020202020204" pitchFamily="34" charset="0"/>
              </a:rPr>
              <a:t>objective</a:t>
            </a:r>
            <a:r>
              <a:rPr lang="en-US" dirty="0">
                <a:solidFill>
                  <a:srgbClr val="000000"/>
                </a:solidFill>
                <a:latin typeface="Arial" panose="020B0604020202020204" pitchFamily="34" charset="0"/>
              </a:rPr>
              <a:t>, which is to improve the chance of student success (</a:t>
            </a:r>
            <a:r>
              <a:rPr lang="en-US" dirty="0" err="1">
                <a:solidFill>
                  <a:srgbClr val="000000"/>
                </a:solidFill>
                <a:latin typeface="Arial" panose="020B0604020202020204" pitchFamily="34" charset="0"/>
              </a:rPr>
              <a:t>Gasevic</a:t>
            </a:r>
            <a:r>
              <a:rPr lang="en-US" dirty="0">
                <a:solidFill>
                  <a:srgbClr val="000000"/>
                </a:solidFill>
                <a:latin typeface="Arial" panose="020B0604020202020204" pitchFamily="34" charset="0"/>
              </a:rPr>
              <a:t>, Dawson &amp; Siemens, 2015).</a:t>
            </a:r>
          </a:p>
        </p:txBody>
      </p:sp>
      <p:sp>
        <p:nvSpPr>
          <p:cNvPr id="7" name="TextBox 6">
            <a:extLst>
              <a:ext uri="{FF2B5EF4-FFF2-40B4-BE49-F238E27FC236}">
                <a16:creationId xmlns:a16="http://schemas.microsoft.com/office/drawing/2014/main" id="{F44FD7D0-CBAB-4F42-B658-D81582C692D5}"/>
              </a:ext>
            </a:extLst>
          </p:cNvPr>
          <p:cNvSpPr txBox="1"/>
          <p:nvPr/>
        </p:nvSpPr>
        <p:spPr>
          <a:xfrm>
            <a:off x="7141578" y="4977185"/>
            <a:ext cx="3781173" cy="923330"/>
          </a:xfrm>
          <a:prstGeom prst="rect">
            <a:avLst/>
          </a:prstGeom>
          <a:noFill/>
        </p:spPr>
        <p:txBody>
          <a:bodyPr wrap="square">
            <a:spAutoFit/>
          </a:bodyPr>
          <a:lstStyle/>
          <a:p>
            <a:r>
              <a:rPr lang="en-US" dirty="0">
                <a:hlinkClick r:id="rId3"/>
              </a:rPr>
              <a:t>https://www.slideshare.net/EADTU/2015-d-gaevi-an-opportunity-for-higher-education</a:t>
            </a:r>
            <a:r>
              <a:rPr lang="en-US" dirty="0"/>
              <a:t> </a:t>
            </a:r>
          </a:p>
        </p:txBody>
      </p:sp>
    </p:spTree>
    <p:extLst>
      <p:ext uri="{BB962C8B-B14F-4D97-AF65-F5344CB8AC3E}">
        <p14:creationId xmlns:p14="http://schemas.microsoft.com/office/powerpoint/2010/main" val="26775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There’s also a </a:t>
            </a:r>
            <a:r>
              <a:rPr lang="en-US" dirty="0">
                <a:solidFill>
                  <a:srgbClr val="C00000"/>
                </a:solidFill>
                <a:latin typeface="Arial" panose="020B0604020202020204" pitchFamily="34" charset="0"/>
              </a:rPr>
              <a:t>scientific goal</a:t>
            </a:r>
            <a:r>
              <a:rPr lang="en-US" dirty="0">
                <a:solidFill>
                  <a:srgbClr val="000000"/>
                </a:solidFill>
                <a:latin typeface="Arial" panose="020B0604020202020204" pitchFamily="34" charset="0"/>
              </a:rPr>
              <a:t>, to “to open up what is sometimes called the ‘black box of learning’” (Self, 1999).</a:t>
            </a:r>
          </a:p>
        </p:txBody>
      </p:sp>
      <p:pic>
        <p:nvPicPr>
          <p:cNvPr id="5" name="Picture 4">
            <a:extLst>
              <a:ext uri="{FF2B5EF4-FFF2-40B4-BE49-F238E27FC236}">
                <a16:creationId xmlns:a16="http://schemas.microsoft.com/office/drawing/2014/main" id="{BED88D7D-C35D-490D-AD7A-F4CE65209ACF}"/>
              </a:ext>
            </a:extLst>
          </p:cNvPr>
          <p:cNvPicPr>
            <a:picLocks noChangeAspect="1"/>
          </p:cNvPicPr>
          <p:nvPr/>
        </p:nvPicPr>
        <p:blipFill>
          <a:blip r:embed="rId2"/>
          <a:stretch>
            <a:fillRect/>
          </a:stretch>
        </p:blipFill>
        <p:spPr>
          <a:xfrm>
            <a:off x="838200" y="2855860"/>
            <a:ext cx="7119782" cy="3637015"/>
          </a:xfrm>
          <a:prstGeom prst="rect">
            <a:avLst/>
          </a:prstGeom>
        </p:spPr>
      </p:pic>
      <p:sp>
        <p:nvSpPr>
          <p:cNvPr id="7" name="TextBox 6">
            <a:extLst>
              <a:ext uri="{FF2B5EF4-FFF2-40B4-BE49-F238E27FC236}">
                <a16:creationId xmlns:a16="http://schemas.microsoft.com/office/drawing/2014/main" id="{2F916006-59A8-4CF8-92E6-0A869087CD1B}"/>
              </a:ext>
            </a:extLst>
          </p:cNvPr>
          <p:cNvSpPr txBox="1"/>
          <p:nvPr/>
        </p:nvSpPr>
        <p:spPr>
          <a:xfrm>
            <a:off x="8407399" y="5292546"/>
            <a:ext cx="2739451" cy="1200329"/>
          </a:xfrm>
          <a:prstGeom prst="rect">
            <a:avLst/>
          </a:prstGeom>
          <a:noFill/>
        </p:spPr>
        <p:txBody>
          <a:bodyPr wrap="square">
            <a:spAutoFit/>
          </a:bodyPr>
          <a:lstStyle/>
          <a:p>
            <a:r>
              <a:rPr lang="en-US" dirty="0">
                <a:hlinkClick r:id="rId3"/>
              </a:rPr>
              <a:t>https://www.quantamagazine.org/new-theory-cracks-open-the-black-box-of-deep-learning-20170921/</a:t>
            </a:r>
            <a:r>
              <a:rPr lang="en-US" dirty="0"/>
              <a:t> </a:t>
            </a:r>
          </a:p>
        </p:txBody>
      </p:sp>
    </p:spTree>
    <p:extLst>
      <p:ext uri="{BB962C8B-B14F-4D97-AF65-F5344CB8AC3E}">
        <p14:creationId xmlns:p14="http://schemas.microsoft.com/office/powerpoint/2010/main" val="38651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By ‘Analytics’ We Mean…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7002684" y="1825625"/>
            <a:ext cx="4351116"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 measurement, collection, analysis and reporting of data about learners and their contexts, for purposes of </a:t>
            </a:r>
            <a:r>
              <a:rPr lang="en-US" dirty="0">
                <a:solidFill>
                  <a:srgbClr val="C00000"/>
                </a:solidFill>
                <a:latin typeface="Arial" panose="020B0604020202020204" pitchFamily="34" charset="0"/>
              </a:rPr>
              <a:t>understanding and optimizing learning</a:t>
            </a:r>
            <a:r>
              <a:rPr lang="en-US" dirty="0">
                <a:solidFill>
                  <a:srgbClr val="000000"/>
                </a:solidFill>
                <a:latin typeface="Arial" panose="020B0604020202020204" pitchFamily="34" charset="0"/>
              </a:rPr>
              <a:t> and the environments in which it occurs.”  (Siemens, 2012) </a:t>
            </a:r>
          </a:p>
        </p:txBody>
      </p:sp>
      <p:pic>
        <p:nvPicPr>
          <p:cNvPr id="5" name="Picture 4" descr="Diagram&#10;&#10;Description automatically generated">
            <a:extLst>
              <a:ext uri="{FF2B5EF4-FFF2-40B4-BE49-F238E27FC236}">
                <a16:creationId xmlns:a16="http://schemas.microsoft.com/office/drawing/2014/main" id="{FF18B5EC-9945-48E2-A67A-046EC24CD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33" y="2030861"/>
            <a:ext cx="6160411" cy="3471414"/>
          </a:xfrm>
          <a:prstGeom prst="rect">
            <a:avLst/>
          </a:prstGeom>
        </p:spPr>
      </p:pic>
      <p:sp>
        <p:nvSpPr>
          <p:cNvPr id="7" name="TextBox 6">
            <a:extLst>
              <a:ext uri="{FF2B5EF4-FFF2-40B4-BE49-F238E27FC236}">
                <a16:creationId xmlns:a16="http://schemas.microsoft.com/office/drawing/2014/main" id="{3ED0C52A-E9DC-4972-935A-3BEA46D53312}"/>
              </a:ext>
            </a:extLst>
          </p:cNvPr>
          <p:cNvSpPr txBox="1"/>
          <p:nvPr/>
        </p:nvSpPr>
        <p:spPr>
          <a:xfrm>
            <a:off x="500320" y="6169709"/>
            <a:ext cx="10206261" cy="369332"/>
          </a:xfrm>
          <a:prstGeom prst="rect">
            <a:avLst/>
          </a:prstGeom>
          <a:noFill/>
        </p:spPr>
        <p:txBody>
          <a:bodyPr wrap="square">
            <a:spAutoFit/>
          </a:bodyPr>
          <a:lstStyle/>
          <a:p>
            <a:r>
              <a:rPr lang="en-US" dirty="0">
                <a:hlinkClick r:id="rId3"/>
              </a:rPr>
              <a:t>https://educationaltechnologyjournal.springeropen.com/articles/10.1186/s41239-021-00258-x</a:t>
            </a:r>
            <a:r>
              <a:rPr lang="en-US" dirty="0"/>
              <a:t> </a:t>
            </a:r>
          </a:p>
        </p:txBody>
      </p:sp>
    </p:spTree>
    <p:extLst>
      <p:ext uri="{BB962C8B-B14F-4D97-AF65-F5344CB8AC3E}">
        <p14:creationId xmlns:p14="http://schemas.microsoft.com/office/powerpoint/2010/main" val="323125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0C89-722F-4BC1-A266-5B0666B37210}"/>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70735903-9981-4502-8BF8-A618799E58F9}"/>
              </a:ext>
            </a:extLst>
          </p:cNvPr>
          <p:cNvSpPr>
            <a:spLocks noGrp="1"/>
          </p:cNvSpPr>
          <p:nvPr>
            <p:ph idx="1"/>
          </p:nvPr>
        </p:nvSpPr>
        <p:spPr>
          <a:xfrm>
            <a:off x="838200" y="1825625"/>
            <a:ext cx="10515600" cy="4351338"/>
          </a:xfrm>
        </p:spPr>
        <p:txBody>
          <a:bodyPr/>
          <a:lstStyle/>
          <a:p>
            <a:pPr marL="0" indent="0">
              <a:buNone/>
            </a:pPr>
            <a:r>
              <a:rPr lang="en-US" dirty="0"/>
              <a:t>Analytics can be divided according to the type of question being answered.</a:t>
            </a:r>
          </a:p>
        </p:txBody>
      </p:sp>
      <p:pic>
        <p:nvPicPr>
          <p:cNvPr id="5" name="Picture 4">
            <a:extLst>
              <a:ext uri="{FF2B5EF4-FFF2-40B4-BE49-F238E27FC236}">
                <a16:creationId xmlns:a16="http://schemas.microsoft.com/office/drawing/2014/main" id="{F85F1F94-9CEB-4217-82DE-5130AC01DBEC}"/>
              </a:ext>
            </a:extLst>
          </p:cNvPr>
          <p:cNvPicPr>
            <a:picLocks noChangeAspect="1"/>
          </p:cNvPicPr>
          <p:nvPr/>
        </p:nvPicPr>
        <p:blipFill>
          <a:blip r:embed="rId2"/>
          <a:stretch>
            <a:fillRect/>
          </a:stretch>
        </p:blipFill>
        <p:spPr>
          <a:xfrm>
            <a:off x="2563318" y="2331710"/>
            <a:ext cx="6122857" cy="4161165"/>
          </a:xfrm>
          <a:prstGeom prst="rect">
            <a:avLst/>
          </a:prstGeom>
        </p:spPr>
      </p:pic>
      <p:sp>
        <p:nvSpPr>
          <p:cNvPr id="7" name="TextBox 6">
            <a:extLst>
              <a:ext uri="{FF2B5EF4-FFF2-40B4-BE49-F238E27FC236}">
                <a16:creationId xmlns:a16="http://schemas.microsoft.com/office/drawing/2014/main" id="{146E6EBC-3679-4A56-996C-8DA594E714E4}"/>
              </a:ext>
            </a:extLst>
          </p:cNvPr>
          <p:cNvSpPr txBox="1"/>
          <p:nvPr/>
        </p:nvSpPr>
        <p:spPr>
          <a:xfrm>
            <a:off x="838200" y="6488668"/>
            <a:ext cx="8726149" cy="369332"/>
          </a:xfrm>
          <a:prstGeom prst="rect">
            <a:avLst/>
          </a:prstGeom>
          <a:noFill/>
        </p:spPr>
        <p:txBody>
          <a:bodyPr wrap="square">
            <a:spAutoFit/>
          </a:bodyPr>
          <a:lstStyle/>
          <a:p>
            <a:r>
              <a:rPr lang="en-US" dirty="0">
                <a:hlinkClick r:id="rId3"/>
              </a:rPr>
              <a:t>https://de-model.blogspot.com/2021/03/gartner-analytics-maturity-model.html</a:t>
            </a:r>
            <a:r>
              <a:rPr lang="en-US" dirty="0"/>
              <a:t> </a:t>
            </a:r>
          </a:p>
        </p:txBody>
      </p:sp>
    </p:spTree>
    <p:extLst>
      <p:ext uri="{BB962C8B-B14F-4D97-AF65-F5344CB8AC3E}">
        <p14:creationId xmlns:p14="http://schemas.microsoft.com/office/powerpoint/2010/main" val="325488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A Broad Scope</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6096000"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The focus of learning analytics is often described from the institutional perspective.</a:t>
            </a:r>
          </a:p>
          <a:p>
            <a:pPr marL="0" indent="0" rtl="0" fontAlgn="base">
              <a:spcBef>
                <a:spcPts val="0"/>
              </a:spcBef>
              <a:spcAft>
                <a:spcPts val="1000"/>
              </a:spcAft>
              <a:buNone/>
            </a:pPr>
            <a:r>
              <a:rPr lang="en-US" sz="1800" b="0" i="0" u="none" strike="noStrike" dirty="0">
                <a:solidFill>
                  <a:srgbClr val="000000"/>
                </a:solidFill>
                <a:effectLst/>
                <a:latin typeface="Arial" panose="020B0604020202020204" pitchFamily="34" charset="0"/>
              </a:rPr>
              <a:t>For example, as Slade and Tait (2019) write, “The UK-based Higher Education Academy states that learning analytics offers the potential to provide educators with quantitative intelligence to make informed decisions about student learning… as well as to inform pedagogy, allocate resources and inform institutional strategy (</a:t>
            </a:r>
            <a:r>
              <a:rPr lang="en-US" sz="1800" b="0" i="0" u="none" strike="noStrike" dirty="0" err="1">
                <a:solidFill>
                  <a:srgbClr val="000000"/>
                </a:solidFill>
                <a:effectLst/>
                <a:latin typeface="Arial" panose="020B0604020202020204" pitchFamily="34" charset="0"/>
              </a:rPr>
              <a:t>Rienties</a:t>
            </a:r>
            <a:r>
              <a:rPr lang="en-US" sz="1800" b="0" i="0" u="none" strike="noStrike" dirty="0">
                <a:solidFill>
                  <a:srgbClr val="000000"/>
                </a:solidFill>
                <a:effectLst/>
                <a:latin typeface="Arial" panose="020B0604020202020204" pitchFamily="34" charset="0"/>
              </a:rPr>
              <a:t>, et.al.  2016).”</a:t>
            </a:r>
            <a:endParaRPr lang="en-US"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5739AEDD-D7B4-4DE4-AA31-66EFDF054CAF}"/>
              </a:ext>
            </a:extLst>
          </p:cNvPr>
          <p:cNvPicPr>
            <a:picLocks noChangeAspect="1"/>
          </p:cNvPicPr>
          <p:nvPr/>
        </p:nvPicPr>
        <p:blipFill>
          <a:blip r:embed="rId2"/>
          <a:stretch>
            <a:fillRect/>
          </a:stretch>
        </p:blipFill>
        <p:spPr>
          <a:xfrm>
            <a:off x="7531268" y="984252"/>
            <a:ext cx="3468603" cy="5057774"/>
          </a:xfrm>
          <a:prstGeom prst="rect">
            <a:avLst/>
          </a:prstGeom>
        </p:spPr>
      </p:pic>
      <p:sp>
        <p:nvSpPr>
          <p:cNvPr id="7" name="TextBox 6">
            <a:extLst>
              <a:ext uri="{FF2B5EF4-FFF2-40B4-BE49-F238E27FC236}">
                <a16:creationId xmlns:a16="http://schemas.microsoft.com/office/drawing/2014/main" id="{2ED405C1-838D-4C7E-8F3A-3E3C4420B53A}"/>
              </a:ext>
            </a:extLst>
          </p:cNvPr>
          <p:cNvSpPr txBox="1"/>
          <p:nvPr/>
        </p:nvSpPr>
        <p:spPr>
          <a:xfrm>
            <a:off x="838200" y="5388570"/>
            <a:ext cx="6093500" cy="923330"/>
          </a:xfrm>
          <a:prstGeom prst="rect">
            <a:avLst/>
          </a:prstGeom>
          <a:noFill/>
        </p:spPr>
        <p:txBody>
          <a:bodyPr wrap="square">
            <a:spAutoFit/>
          </a:bodyPr>
          <a:lstStyle/>
          <a:p>
            <a:r>
              <a:rPr lang="en-US" dirty="0">
                <a:hlinkClick r:id="rId3"/>
              </a:rPr>
              <a:t>https://www.researchgate.net/publication/341425959_Global_guidelines_Ethics_in_Learning_Analytics/link/5ebf961392851c11a86c410b/download</a:t>
            </a:r>
            <a:r>
              <a:rPr lang="en-US" dirty="0"/>
              <a:t> </a:t>
            </a:r>
          </a:p>
        </p:txBody>
      </p:sp>
    </p:spTree>
    <p:extLst>
      <p:ext uri="{BB962C8B-B14F-4D97-AF65-F5344CB8AC3E}">
        <p14:creationId xmlns:p14="http://schemas.microsoft.com/office/powerpoint/2010/main" val="315063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1556</Words>
  <Application>Microsoft Office PowerPoint</Application>
  <PresentationFormat>Widescreen</PresentationFormat>
  <Paragraphs>90</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Ethics and Analytics: What We Mean By Analytics</vt:lpstr>
      <vt:lpstr>By ‘Analytics’ We Mean…</vt:lpstr>
      <vt:lpstr>By ‘Analytics’ We Mean…</vt:lpstr>
      <vt:lpstr>By ‘Analytics’ We Mean…</vt:lpstr>
      <vt:lpstr>By ‘Analytics’ We Mean…</vt:lpstr>
      <vt:lpstr>By Analytics We Mean…</vt:lpstr>
      <vt:lpstr>By ‘Analytics’ We Mean…</vt:lpstr>
      <vt:lpstr>A Broad Scope</vt:lpstr>
      <vt:lpstr>A Broad Scope</vt:lpstr>
      <vt:lpstr>A Broad Scope</vt:lpstr>
      <vt:lpstr>A Broad Scope</vt:lpstr>
      <vt:lpstr>A Broad Scope</vt:lpstr>
      <vt:lpstr>A Broad Scope</vt:lpstr>
      <vt:lpstr>A Broad Scope</vt:lpstr>
      <vt:lpstr>A Broad Scope</vt:lpstr>
      <vt:lpstr>Analytics and AI</vt:lpstr>
      <vt:lpstr>Analytics and AI</vt:lpstr>
      <vt:lpstr>Analytics and AI</vt:lpstr>
      <vt:lpstr>Analytics and AI</vt:lpstr>
      <vt:lpstr>What Makes Digital Different?</vt:lpstr>
      <vt:lpstr>What Makes Digital Different?</vt:lpstr>
      <vt:lpstr>What Makes Digital Different?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Analytics</dc:title>
  <dc:creator>Stephen Downes</dc:creator>
  <cp:lastModifiedBy>Stephen Downes</cp:lastModifiedBy>
  <cp:revision>5</cp:revision>
  <dcterms:created xsi:type="dcterms:W3CDTF">2021-10-14T13:58:55Z</dcterms:created>
  <dcterms:modified xsi:type="dcterms:W3CDTF">2021-11-15T20:59:38Z</dcterms:modified>
</cp:coreProperties>
</file>