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Nixie One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Libre Franklin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NVkDcgIsborOCVJjsMWfnypRO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210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7994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65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564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 is researched and applied in highr education, and leveraged by the private sector (including in mobile apps).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use of AI in the public service (mostly through third party apps).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9976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6215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ecebb33dd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gecebb33dd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56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d3baf3f060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gd3baf3f060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070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ecebb33dd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7" name="Google Shape;407;gecebb33dd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3003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4" name="Google Shape;4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420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d3baf3f060_0_4"/>
          <p:cNvSpPr/>
          <p:nvPr/>
        </p:nvSpPr>
        <p:spPr>
          <a:xfrm rot="10800000" flipH="1">
            <a:off x="3919993" y="3977033"/>
            <a:ext cx="1303500" cy="112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15;gd3baf3f060_0_4"/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16;gd3baf3f060_0_4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gd3baf3f060_0_4"/>
          <p:cNvSpPr/>
          <p:nvPr/>
        </p:nvSpPr>
        <p:spPr>
          <a:xfrm rot="10800000" flipH="1">
            <a:off x="2809875" y="-172875"/>
            <a:ext cx="1111500" cy="9624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d3baf3f060_0_4"/>
          <p:cNvSpPr/>
          <p:nvPr/>
        </p:nvSpPr>
        <p:spPr>
          <a:xfrm rot="10800000" flipH="1">
            <a:off x="3602723" y="1360109"/>
            <a:ext cx="493800" cy="427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d3baf3f060_0_4"/>
          <p:cNvSpPr/>
          <p:nvPr/>
        </p:nvSpPr>
        <p:spPr>
          <a:xfrm rot="10800000" flipH="1">
            <a:off x="5278915" y="855279"/>
            <a:ext cx="944700" cy="818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d3baf3f060_0_4"/>
          <p:cNvSpPr/>
          <p:nvPr/>
        </p:nvSpPr>
        <p:spPr>
          <a:xfrm rot="10800000" flipH="1">
            <a:off x="5365799" y="352324"/>
            <a:ext cx="493800" cy="42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gd3baf3f060_0_4"/>
          <p:cNvGrpSpPr/>
          <p:nvPr/>
        </p:nvGrpSpPr>
        <p:grpSpPr>
          <a:xfrm>
            <a:off x="5549153" y="1029780"/>
            <a:ext cx="404640" cy="374059"/>
            <a:chOff x="5975075" y="2327500"/>
            <a:chExt cx="420100" cy="388350"/>
          </a:xfrm>
        </p:grpSpPr>
        <p:sp>
          <p:nvSpPr>
            <p:cNvPr id="22" name="Google Shape;22;gd3baf3f060_0_4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gd3baf3f060_0_4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gd3baf3f060_0_4"/>
          <p:cNvSpPr/>
          <p:nvPr/>
        </p:nvSpPr>
        <p:spPr>
          <a:xfrm>
            <a:off x="3253021" y="113273"/>
            <a:ext cx="225085" cy="38996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" name="Google Shape;25;gd3baf3f060_0_4"/>
          <p:cNvGrpSpPr/>
          <p:nvPr/>
        </p:nvGrpSpPr>
        <p:grpSpPr>
          <a:xfrm>
            <a:off x="4380526" y="515192"/>
            <a:ext cx="382958" cy="607111"/>
            <a:chOff x="6718575" y="2318625"/>
            <a:chExt cx="256950" cy="407375"/>
          </a:xfrm>
        </p:grpSpPr>
        <p:sp>
          <p:nvSpPr>
            <p:cNvPr id="26" name="Google Shape;26;gd3baf3f060_0_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gd3baf3f060_0_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gd3baf3f060_0_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gd3baf3f060_0_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gd3baf3f060_0_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gd3baf3f060_0_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gd3baf3f060_0_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gd3baf3f060_0_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34;gd3baf3f060_0_4"/>
          <p:cNvGrpSpPr/>
          <p:nvPr/>
        </p:nvGrpSpPr>
        <p:grpSpPr>
          <a:xfrm>
            <a:off x="3199464" y="902959"/>
            <a:ext cx="395018" cy="403297"/>
            <a:chOff x="3951850" y="2985350"/>
            <a:chExt cx="407950" cy="416500"/>
          </a:xfrm>
        </p:grpSpPr>
        <p:sp>
          <p:nvSpPr>
            <p:cNvPr id="35" name="Google Shape;35;gd3baf3f060_0_4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gd3baf3f060_0_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gd3baf3f060_0_4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gd3baf3f060_0_4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gd3baf3f060_0_4"/>
          <p:cNvSpPr/>
          <p:nvPr/>
        </p:nvSpPr>
        <p:spPr>
          <a:xfrm rot="10800000" flipH="1">
            <a:off x="5010533" y="4576648"/>
            <a:ext cx="1032900" cy="894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d3baf3f060_0_4"/>
          <p:cNvSpPr/>
          <p:nvPr/>
        </p:nvSpPr>
        <p:spPr>
          <a:xfrm rot="10800000" flipH="1">
            <a:off x="5133679" y="4056450"/>
            <a:ext cx="540000" cy="467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d3baf3f060_0_4"/>
          <p:cNvSpPr/>
          <p:nvPr/>
        </p:nvSpPr>
        <p:spPr>
          <a:xfrm rot="10800000" flipH="1">
            <a:off x="3101709" y="3629719"/>
            <a:ext cx="1032900" cy="89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gd3baf3f060_0_4"/>
          <p:cNvSpPr/>
          <p:nvPr/>
        </p:nvSpPr>
        <p:spPr>
          <a:xfrm rot="10800000" flipH="1">
            <a:off x="3530384" y="4576662"/>
            <a:ext cx="452100" cy="391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d3baf3f060_0_4"/>
          <p:cNvSpPr/>
          <p:nvPr/>
        </p:nvSpPr>
        <p:spPr>
          <a:xfrm>
            <a:off x="5370705" y="4867761"/>
            <a:ext cx="312503" cy="31248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gd3baf3f060_0_4"/>
          <p:cNvGrpSpPr/>
          <p:nvPr/>
        </p:nvGrpSpPr>
        <p:grpSpPr>
          <a:xfrm>
            <a:off x="5772008" y="4056440"/>
            <a:ext cx="573943" cy="550550"/>
            <a:chOff x="5241175" y="4959100"/>
            <a:chExt cx="539775" cy="517775"/>
          </a:xfrm>
        </p:grpSpPr>
        <p:sp>
          <p:nvSpPr>
            <p:cNvPr id="45" name="Google Shape;45;gd3baf3f060_0_4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gd3baf3f060_0_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gd3baf3f060_0_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gd3baf3f060_0_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gd3baf3f060_0_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gd3baf3f060_0_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51;gd3baf3f060_0_4"/>
          <p:cNvSpPr/>
          <p:nvPr/>
        </p:nvSpPr>
        <p:spPr>
          <a:xfrm>
            <a:off x="3429208" y="3904791"/>
            <a:ext cx="377839" cy="343685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2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d3baf3f060_0_3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2E34"/>
              </a:buClr>
              <a:buSzPts val="5200"/>
              <a:buFont typeface="Century Gothic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A5"/>
              </a:buClr>
              <a:buSzPts val="5200"/>
              <a:buFont typeface="Century Gothic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A5"/>
              </a:buClr>
              <a:buSzPts val="5200"/>
              <a:buFont typeface="Century Gothic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A5"/>
              </a:buClr>
              <a:buSzPts val="5200"/>
              <a:buFont typeface="Century Gothic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A5"/>
              </a:buClr>
              <a:buSzPts val="5200"/>
              <a:buFont typeface="Century Gothic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A5"/>
              </a:buClr>
              <a:buSzPts val="5200"/>
              <a:buFont typeface="Gill Sans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A5"/>
              </a:buClr>
              <a:buSzPts val="5200"/>
              <a:buFont typeface="Gill Sans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A5"/>
              </a:buClr>
              <a:buSzPts val="5200"/>
              <a:buFont typeface="Gill Sans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4A5"/>
              </a:buClr>
              <a:buSzPts val="5200"/>
              <a:buFont typeface="Gill Sans"/>
              <a:buNone/>
              <a:defRPr sz="5200"/>
            </a:lvl9pPr>
          </a:lstStyle>
          <a:p>
            <a:endParaRPr/>
          </a:p>
        </p:txBody>
      </p:sp>
      <p:sp>
        <p:nvSpPr>
          <p:cNvPr id="339" name="Google Shape;339;gd3baf3f060_0_3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0" name="Google Shape;340;gd3baf3f060_0_3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2" name="Google Shape;342;gd3baf3f060_0_332"/>
          <p:cNvCxnSpPr/>
          <p:nvPr/>
        </p:nvCxnSpPr>
        <p:spPr>
          <a:xfrm>
            <a:off x="487363" y="4707731"/>
            <a:ext cx="8199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3" name="Google Shape;343;gd3baf3f060_0_3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BA2E3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gd3baf3f060_0_332"/>
          <p:cNvSpPr txBox="1">
            <a:spLocks noGrp="1"/>
          </p:cNvSpPr>
          <p:nvPr>
            <p:ph type="body" idx="1"/>
          </p:nvPr>
        </p:nvSpPr>
        <p:spPr>
          <a:xfrm>
            <a:off x="457200" y="1077516"/>
            <a:ext cx="8229600" cy="3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BA2E34"/>
              </a:buClr>
              <a:buSzPts val="2600"/>
              <a:buFont typeface="Arial"/>
              <a:buChar char="•"/>
              <a:defRPr sz="26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Font typeface="Arial"/>
              <a:buChar char="•"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BA2E34"/>
              </a:buClr>
              <a:buSzPts val="2200"/>
              <a:buFont typeface="Arial"/>
              <a:buChar char="•"/>
              <a:defRPr sz="22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Font typeface="Arial"/>
              <a:buChar char="•"/>
              <a:defRPr sz="20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Font typeface="Arial"/>
              <a:buChar char="•"/>
              <a:defRPr sz="18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gd3baf3f060_0_332"/>
          <p:cNvSpPr txBox="1">
            <a:spLocks noGrp="1"/>
          </p:cNvSpPr>
          <p:nvPr>
            <p:ph type="sldNum" idx="12"/>
          </p:nvPr>
        </p:nvSpPr>
        <p:spPr>
          <a:xfrm>
            <a:off x="457200" y="4767263"/>
            <a:ext cx="98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gd3baf3f060_0_337" descr="maple_leaf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17407" y="2022872"/>
            <a:ext cx="2408634" cy="3120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8" name="Google Shape;348;gd3baf3f060_0_337"/>
          <p:cNvCxnSpPr/>
          <p:nvPr/>
        </p:nvCxnSpPr>
        <p:spPr>
          <a:xfrm>
            <a:off x="487363" y="4707731"/>
            <a:ext cx="8199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9" name="Google Shape;349;gd3baf3f060_0_3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2E3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gd3baf3f060_0_3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A2E34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1" name="Google Shape;351;gd3baf3f060_0_33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A2E34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2" name="Google Shape;352;gd3baf3f060_0_337"/>
          <p:cNvSpPr txBox="1">
            <a:spLocks noGrp="1"/>
          </p:cNvSpPr>
          <p:nvPr>
            <p:ph type="sldNum" idx="12"/>
          </p:nvPr>
        </p:nvSpPr>
        <p:spPr>
          <a:xfrm>
            <a:off x="457200" y="4767263"/>
            <a:ext cx="98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d3baf3f060_0_344"/>
          <p:cNvSpPr/>
          <p:nvPr/>
        </p:nvSpPr>
        <p:spPr>
          <a:xfrm>
            <a:off x="4922838" y="1200151"/>
            <a:ext cx="3798900" cy="33945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CECE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5" name="Google Shape;355;gd3baf3f060_0_344"/>
          <p:cNvCxnSpPr/>
          <p:nvPr/>
        </p:nvCxnSpPr>
        <p:spPr>
          <a:xfrm>
            <a:off x="487363" y="4707731"/>
            <a:ext cx="8199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6" name="Google Shape;356;gd3baf3f060_0_3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2E3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gd3baf3f060_0_3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A2E34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8" name="Google Shape;358;gd3baf3f060_0_344"/>
          <p:cNvSpPr txBox="1">
            <a:spLocks noGrp="1"/>
          </p:cNvSpPr>
          <p:nvPr>
            <p:ph type="body" idx="2"/>
          </p:nvPr>
        </p:nvSpPr>
        <p:spPr>
          <a:xfrm>
            <a:off x="5167923" y="1458058"/>
            <a:ext cx="3553800" cy="28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i="1">
                <a:solidFill>
                  <a:srgbClr val="595959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 i="1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 i="1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 i="1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 i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9" name="Google Shape;359;gd3baf3f060_0_344"/>
          <p:cNvSpPr txBox="1">
            <a:spLocks noGrp="1"/>
          </p:cNvSpPr>
          <p:nvPr>
            <p:ph type="sldNum" idx="12"/>
          </p:nvPr>
        </p:nvSpPr>
        <p:spPr>
          <a:xfrm>
            <a:off x="457200" y="4767263"/>
            <a:ext cx="98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0" name="Google Shape;360;gd3baf3f060_0_3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25363" y="4399598"/>
            <a:ext cx="3827556" cy="34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d3baf3f060_0_124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" name="Google Shape;54;gd3baf3f060_0_124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gd3baf3f060_0_124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d3baf3f060_0_124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◇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￭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￮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d3baf3f060_0_124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d3baf3f060_0_124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d3baf3f060_0_124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d3baf3f060_0_124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d3baf3f060_0_124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d3baf3f060_0_124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d3baf3f060_0_124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d3baf3f060_0_124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" name="Google Shape;65;gd3baf3f060_0_124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66" name="Google Shape;66;gd3baf3f060_0_124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gd3baf3f060_0_124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gd3baf3f060_0_124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d3baf3f060_0_124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oogle Shape;70;gd3baf3f060_0_124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71" name="Google Shape;71;gd3baf3f060_0_124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gd3baf3f060_0_12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gd3baf3f060_0_12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gd3baf3f060_0_12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gd3baf3f060_0_12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gd3baf3f060_0_12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gd3baf3f060_0_124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" name="Google Shape;78;gd3baf3f060_0_124"/>
          <p:cNvGrpSpPr/>
          <p:nvPr/>
        </p:nvGrpSpPr>
        <p:grpSpPr>
          <a:xfrm>
            <a:off x="904277" y="515192"/>
            <a:ext cx="382958" cy="607111"/>
            <a:chOff x="6718575" y="2318625"/>
            <a:chExt cx="256950" cy="407375"/>
          </a:xfrm>
        </p:grpSpPr>
        <p:sp>
          <p:nvSpPr>
            <p:cNvPr id="79" name="Google Shape;79;gd3baf3f060_0_12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gd3baf3f060_0_12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gd3baf3f060_0_12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gd3baf3f060_0_12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gd3baf3f060_0_12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gd3baf3f060_0_12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gd3baf3f060_0_12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gd3baf3f060_0_12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gd3baf3f060_0_124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88" name="Google Shape;88;gd3baf3f060_0_124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gd3baf3f060_0_12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gd3baf3f060_0_124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gd3baf3f060_0_124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gd3baf3f060_0_124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3baf3f060_0_236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gd3baf3f060_0_236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gd3baf3f060_0_236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d3baf3f060_0_236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d3baf3f060_0_236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d3baf3f060_0_236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d3baf3f060_0_236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gd3baf3f060_0_236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02" name="Google Shape;102;gd3baf3f060_0_23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gd3baf3f060_0_23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gd3baf3f060_0_236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gd3baf3f060_0_236"/>
          <p:cNvGrpSpPr/>
          <p:nvPr/>
        </p:nvGrpSpPr>
        <p:grpSpPr>
          <a:xfrm>
            <a:off x="904277" y="515192"/>
            <a:ext cx="382958" cy="607111"/>
            <a:chOff x="6718575" y="2318625"/>
            <a:chExt cx="256950" cy="407375"/>
          </a:xfrm>
        </p:grpSpPr>
        <p:sp>
          <p:nvSpPr>
            <p:cNvPr id="106" name="Google Shape;106;gd3baf3f060_0_23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d3baf3f060_0_23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gd3baf3f060_0_23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d3baf3f060_0_23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d3baf3f060_0_23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d3baf3f060_0_23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d3baf3f060_0_23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d3baf3f060_0_23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14;gd3baf3f060_0_236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15" name="Google Shape;115;gd3baf3f060_0_236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d3baf3f060_0_236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d3baf3f060_0_236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d3baf3f060_0_23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gd3baf3f060_0_236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d3baf3f060_0_236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d3baf3f060_0_236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d3baf3f060_0_236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d3baf3f060_0_236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gd3baf3f060_0_236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25" name="Google Shape;125;gd3baf3f060_0_23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gd3baf3f060_0_236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gd3baf3f060_0_236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gd3baf3f060_0_236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d3baf3f060_0_236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d3baf3f060_0_23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gd3baf3f060_0_236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d3baf3f060_0_23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3baf3f060_0_207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gd3baf3f060_0_207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d3baf3f060_0_207"/>
          <p:cNvSpPr txBox="1">
            <a:spLocks noGrp="1"/>
          </p:cNvSpPr>
          <p:nvPr>
            <p:ph type="body" idx="1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gd3baf3f060_0_207"/>
          <p:cNvSpPr txBox="1">
            <a:spLocks noGrp="1"/>
          </p:cNvSpPr>
          <p:nvPr>
            <p:ph type="body" idx="2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gd3baf3f060_0_207"/>
          <p:cNvSpPr txBox="1">
            <a:spLocks noGrp="1"/>
          </p:cNvSpPr>
          <p:nvPr>
            <p:ph type="body" idx="3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gd3baf3f060_0_207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d3baf3f060_0_207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d3baf3f060_0_207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d3baf3f060_0_207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" name="Google Shape;143;gd3baf3f060_0_207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44" name="Google Shape;144;gd3baf3f060_0_20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d3baf3f060_0_20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gd3baf3f060_0_207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gd3baf3f060_0_207"/>
          <p:cNvGrpSpPr/>
          <p:nvPr/>
        </p:nvGrpSpPr>
        <p:grpSpPr>
          <a:xfrm>
            <a:off x="904277" y="515192"/>
            <a:ext cx="382958" cy="607111"/>
            <a:chOff x="6718575" y="2318625"/>
            <a:chExt cx="256950" cy="407375"/>
          </a:xfrm>
        </p:grpSpPr>
        <p:sp>
          <p:nvSpPr>
            <p:cNvPr id="148" name="Google Shape;148;gd3baf3f060_0_20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d3baf3f060_0_20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d3baf3f060_0_20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d3baf3f060_0_20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d3baf3f060_0_20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d3baf3f060_0_20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gd3baf3f060_0_20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gd3baf3f060_0_20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gd3baf3f060_0_207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57" name="Google Shape;157;gd3baf3f060_0_207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d3baf3f060_0_207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d3baf3f060_0_20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d3baf3f060_0_207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gd3baf3f060_0_207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3baf3f060_0_316"/>
          <p:cNvSpPr/>
          <p:nvPr/>
        </p:nvSpPr>
        <p:spPr>
          <a:xfrm rot="10800000" flipH="1">
            <a:off x="8218352" y="4121459"/>
            <a:ext cx="685200" cy="59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gd3baf3f060_0_316"/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gd3baf3f060_0_316"/>
          <p:cNvSpPr/>
          <p:nvPr/>
        </p:nvSpPr>
        <p:spPr>
          <a:xfrm rot="10800000" flipH="1">
            <a:off x="-123825" y="847792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d3baf3f060_0_316"/>
          <p:cNvSpPr/>
          <p:nvPr/>
        </p:nvSpPr>
        <p:spPr>
          <a:xfrm rot="10800000" flipH="1">
            <a:off x="503116" y="1161450"/>
            <a:ext cx="352800" cy="305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d3baf3f060_0_316"/>
          <p:cNvSpPr/>
          <p:nvPr/>
        </p:nvSpPr>
        <p:spPr>
          <a:xfrm rot="10800000" flipH="1">
            <a:off x="1208424" y="-131812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d3baf3f060_0_316"/>
          <p:cNvSpPr/>
          <p:nvPr/>
        </p:nvSpPr>
        <p:spPr>
          <a:xfrm rot="10800000" flipH="1">
            <a:off x="247753" y="49693"/>
            <a:ext cx="295200" cy="255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d3baf3f060_0_316"/>
          <p:cNvSpPr/>
          <p:nvPr/>
        </p:nvSpPr>
        <p:spPr>
          <a:xfrm rot="10800000" flipH="1">
            <a:off x="8763568" y="4485979"/>
            <a:ext cx="543000" cy="470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d3baf3f060_0_316"/>
          <p:cNvSpPr/>
          <p:nvPr/>
        </p:nvSpPr>
        <p:spPr>
          <a:xfrm rot="10800000" flipH="1">
            <a:off x="8523810" y="4741100"/>
            <a:ext cx="284100" cy="2457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d3baf3f060_0_316"/>
          <p:cNvSpPr/>
          <p:nvPr/>
        </p:nvSpPr>
        <p:spPr>
          <a:xfrm rot="10800000" flipH="1">
            <a:off x="8322785" y="3628023"/>
            <a:ext cx="543000" cy="470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d3baf3f060_0_316"/>
          <p:cNvSpPr/>
          <p:nvPr/>
        </p:nvSpPr>
        <p:spPr>
          <a:xfrm rot="10800000" flipH="1">
            <a:off x="8763569" y="4009882"/>
            <a:ext cx="237600" cy="2058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d3baf3f060_0_31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3baf3f060_0_43"/>
          <p:cNvSpPr/>
          <p:nvPr/>
        </p:nvSpPr>
        <p:spPr>
          <a:xfrm rot="10800000" flipH="1">
            <a:off x="-94969" y="303826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gd3baf3f060_0_43"/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gd3baf3f060_0_4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8" name="Google Shape;178;gd3baf3f060_0_4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d3baf3f060_0_43"/>
          <p:cNvSpPr/>
          <p:nvPr/>
        </p:nvSpPr>
        <p:spPr>
          <a:xfrm rot="10800000" flipH="1">
            <a:off x="66674" y="313542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d3baf3f060_0_43"/>
          <p:cNvSpPr/>
          <p:nvPr/>
        </p:nvSpPr>
        <p:spPr>
          <a:xfrm rot="10800000" flipH="1">
            <a:off x="828675" y="351655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d3baf3f060_0_43"/>
          <p:cNvSpPr/>
          <p:nvPr/>
        </p:nvSpPr>
        <p:spPr>
          <a:xfrm rot="10800000" flipH="1">
            <a:off x="761999" y="8779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d3baf3f060_0_43"/>
          <p:cNvSpPr/>
          <p:nvPr/>
        </p:nvSpPr>
        <p:spPr>
          <a:xfrm rot="10800000" flipH="1">
            <a:off x="793851" y="4692801"/>
            <a:ext cx="517500" cy="4479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gd3baf3f060_0_43"/>
          <p:cNvGrpSpPr/>
          <p:nvPr/>
        </p:nvGrpSpPr>
        <p:grpSpPr>
          <a:xfrm>
            <a:off x="996359" y="1070668"/>
            <a:ext cx="351204" cy="324661"/>
            <a:chOff x="5975075" y="2327500"/>
            <a:chExt cx="420100" cy="388350"/>
          </a:xfrm>
        </p:grpSpPr>
        <p:sp>
          <p:nvSpPr>
            <p:cNvPr id="184" name="Google Shape;184;gd3baf3f060_0_4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d3baf3f060_0_4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" name="Google Shape;186;gd3baf3f060_0_43"/>
          <p:cNvSpPr/>
          <p:nvPr/>
        </p:nvSpPr>
        <p:spPr>
          <a:xfrm>
            <a:off x="393600" y="334662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" name="Google Shape;187;gd3baf3f060_0_43"/>
          <p:cNvGrpSpPr/>
          <p:nvPr/>
        </p:nvGrpSpPr>
        <p:grpSpPr>
          <a:xfrm>
            <a:off x="305253" y="553856"/>
            <a:ext cx="247469" cy="392302"/>
            <a:chOff x="6718575" y="2318625"/>
            <a:chExt cx="256950" cy="407375"/>
          </a:xfrm>
        </p:grpSpPr>
        <p:sp>
          <p:nvSpPr>
            <p:cNvPr id="188" name="Google Shape;188;gd3baf3f060_0_4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d3baf3f060_0_4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d3baf3f060_0_4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d3baf3f060_0_4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d3baf3f060_0_4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d3baf3f060_0_4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d3baf3f060_0_4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d3baf3f060_0_4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gd3baf3f060_0_43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197" name="Google Shape;197;gd3baf3f060_0_4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d3baf3f060_0_4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d3baf3f060_0_43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d3baf3f060_0_4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gd3baf3f060_0_43"/>
          <p:cNvSpPr/>
          <p:nvPr/>
        </p:nvSpPr>
        <p:spPr>
          <a:xfrm rot="10800000" flipH="1">
            <a:off x="733424" y="393602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d3baf3f060_0_43"/>
          <p:cNvSpPr/>
          <p:nvPr/>
        </p:nvSpPr>
        <p:spPr>
          <a:xfrm rot="10800000" flipH="1">
            <a:off x="738525" y="10085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d3baf3f060_0_43"/>
          <p:cNvSpPr/>
          <p:nvPr/>
        </p:nvSpPr>
        <p:spPr>
          <a:xfrm rot="10800000" flipH="1">
            <a:off x="-291325" y="4148475"/>
            <a:ext cx="1182300" cy="1023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d3baf3f060_0_43"/>
          <p:cNvSpPr/>
          <p:nvPr/>
        </p:nvSpPr>
        <p:spPr>
          <a:xfrm rot="10800000" flipH="1">
            <a:off x="420725" y="-652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d3baf3f060_0_43"/>
          <p:cNvSpPr/>
          <p:nvPr/>
        </p:nvSpPr>
        <p:spPr>
          <a:xfrm>
            <a:off x="1019338" y="416705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gd3baf3f060_0_43"/>
          <p:cNvGrpSpPr/>
          <p:nvPr/>
        </p:nvGrpSpPr>
        <p:grpSpPr>
          <a:xfrm>
            <a:off x="-50285" y="1452794"/>
            <a:ext cx="624844" cy="599376"/>
            <a:chOff x="5241175" y="4959100"/>
            <a:chExt cx="539775" cy="517775"/>
          </a:xfrm>
        </p:grpSpPr>
        <p:sp>
          <p:nvSpPr>
            <p:cNvPr id="207" name="Google Shape;207;gd3baf3f060_0_4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d3baf3f060_0_4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gd3baf3f060_0_4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d3baf3f060_0_4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d3baf3f060_0_4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d3baf3f060_0_4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gd3baf3f060_0_43"/>
          <p:cNvSpPr/>
          <p:nvPr/>
        </p:nvSpPr>
        <p:spPr>
          <a:xfrm>
            <a:off x="47199" y="4430470"/>
            <a:ext cx="505231" cy="459562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3baf3f060_0_83"/>
          <p:cNvSpPr/>
          <p:nvPr/>
        </p:nvSpPr>
        <p:spPr>
          <a:xfrm rot="10800000" flipH="1">
            <a:off x="-94969" y="619169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gd3baf3f060_0_83"/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gd3baf3f060_0_83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218" name="Google Shape;218;gd3baf3f060_0_83"/>
          <p:cNvSpPr/>
          <p:nvPr/>
        </p:nvSpPr>
        <p:spPr>
          <a:xfrm rot="10800000" flipH="1">
            <a:off x="-123826" y="28115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d3baf3f060_0_83"/>
          <p:cNvSpPr/>
          <p:nvPr/>
        </p:nvSpPr>
        <p:spPr>
          <a:xfrm rot="10800000" flipH="1">
            <a:off x="638175" y="3192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d3baf3f060_0_83"/>
          <p:cNvSpPr/>
          <p:nvPr/>
        </p:nvSpPr>
        <p:spPr>
          <a:xfrm rot="10800000" flipH="1">
            <a:off x="752474" y="120180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d3baf3f060_0_83"/>
          <p:cNvSpPr/>
          <p:nvPr/>
        </p:nvSpPr>
        <p:spPr>
          <a:xfrm rot="10800000" flipH="1">
            <a:off x="657225" y="4380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Google Shape;222;gd3baf3f060_0_83"/>
          <p:cNvGrpSpPr/>
          <p:nvPr/>
        </p:nvGrpSpPr>
        <p:grpSpPr>
          <a:xfrm>
            <a:off x="986834" y="1394518"/>
            <a:ext cx="351204" cy="324661"/>
            <a:chOff x="5975075" y="2327500"/>
            <a:chExt cx="420100" cy="388350"/>
          </a:xfrm>
        </p:grpSpPr>
        <p:sp>
          <p:nvSpPr>
            <p:cNvPr id="223" name="Google Shape;223;gd3baf3f060_0_8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d3baf3f060_0_8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gd3baf3f060_0_83"/>
          <p:cNvSpPr/>
          <p:nvPr/>
        </p:nvSpPr>
        <p:spPr>
          <a:xfrm>
            <a:off x="203100" y="30227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gd3baf3f060_0_83"/>
          <p:cNvGrpSpPr/>
          <p:nvPr/>
        </p:nvGrpSpPr>
        <p:grpSpPr>
          <a:xfrm>
            <a:off x="295728" y="877706"/>
            <a:ext cx="247469" cy="392302"/>
            <a:chOff x="6718575" y="2318625"/>
            <a:chExt cx="256950" cy="407375"/>
          </a:xfrm>
        </p:grpSpPr>
        <p:sp>
          <p:nvSpPr>
            <p:cNvPr id="227" name="Google Shape;227;gd3baf3f060_0_8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gd3baf3f060_0_8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d3baf3f060_0_8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gd3baf3f060_0_8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d3baf3f060_0_8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d3baf3f060_0_8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d3baf3f060_0_8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d3baf3f060_0_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gd3baf3f060_0_83"/>
          <p:cNvGrpSpPr/>
          <p:nvPr/>
        </p:nvGrpSpPr>
        <p:grpSpPr>
          <a:xfrm>
            <a:off x="1229484" y="3310481"/>
            <a:ext cx="342882" cy="350068"/>
            <a:chOff x="3951850" y="2985350"/>
            <a:chExt cx="407950" cy="416500"/>
          </a:xfrm>
        </p:grpSpPr>
        <p:sp>
          <p:nvSpPr>
            <p:cNvPr id="236" name="Google Shape;236;gd3baf3f060_0_8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d3baf3f060_0_8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gd3baf3f060_0_83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gd3baf3f060_0_8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gd3baf3f060_0_83"/>
          <p:cNvSpPr/>
          <p:nvPr/>
        </p:nvSpPr>
        <p:spPr>
          <a:xfrm rot="10800000" flipH="1">
            <a:off x="542924" y="36121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d3baf3f060_0_83"/>
          <p:cNvSpPr/>
          <p:nvPr/>
        </p:nvSpPr>
        <p:spPr>
          <a:xfrm rot="10800000" flipH="1">
            <a:off x="729000" y="424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d3baf3f060_0_83"/>
          <p:cNvSpPr/>
          <p:nvPr/>
        </p:nvSpPr>
        <p:spPr>
          <a:xfrm rot="10800000" flipH="1">
            <a:off x="-115052" y="3996025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d3baf3f060_0_83"/>
          <p:cNvSpPr/>
          <p:nvPr/>
        </p:nvSpPr>
        <p:spPr>
          <a:xfrm rot="10800000" flipH="1">
            <a:off x="411200" y="2586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d3baf3f060_0_83"/>
          <p:cNvSpPr/>
          <p:nvPr/>
        </p:nvSpPr>
        <p:spPr>
          <a:xfrm>
            <a:off x="828838" y="384320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gd3baf3f060_0_83"/>
          <p:cNvGrpSpPr/>
          <p:nvPr/>
        </p:nvGrpSpPr>
        <p:grpSpPr>
          <a:xfrm>
            <a:off x="67092" y="1681690"/>
            <a:ext cx="455624" cy="437054"/>
            <a:chOff x="5241175" y="4959100"/>
            <a:chExt cx="539775" cy="517775"/>
          </a:xfrm>
        </p:grpSpPr>
        <p:sp>
          <p:nvSpPr>
            <p:cNvPr id="246" name="Google Shape;246;gd3baf3f060_0_8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gd3baf3f060_0_8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gd3baf3f060_0_8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d3baf3f060_0_8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d3baf3f060_0_8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d3baf3f060_0_8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gd3baf3f060_0_83"/>
          <p:cNvSpPr/>
          <p:nvPr/>
        </p:nvSpPr>
        <p:spPr>
          <a:xfrm>
            <a:off x="144926" y="4214500"/>
            <a:ext cx="299952" cy="27283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d3baf3f060_0_83"/>
          <p:cNvSpPr txBox="1"/>
          <p:nvPr/>
        </p:nvSpPr>
        <p:spPr>
          <a:xfrm>
            <a:off x="94000" y="19295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GB" sz="120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2000" b="0" i="0" u="none" strike="noStrike" cap="non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54" name="Google Shape;254;gd3baf3f060_0_83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3baf3f060_0_165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" name="Google Shape;257;gd3baf3f060_0_165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" name="Google Shape;258;gd3baf3f060_0_165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gd3baf3f060_0_165"/>
          <p:cNvSpPr txBox="1">
            <a:spLocks noGrp="1"/>
          </p:cNvSpPr>
          <p:nvPr>
            <p:ph type="body" idx="1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gd3baf3f060_0_165"/>
          <p:cNvSpPr txBox="1">
            <a:spLocks noGrp="1"/>
          </p:cNvSpPr>
          <p:nvPr>
            <p:ph type="body" idx="2"/>
          </p:nvPr>
        </p:nvSpPr>
        <p:spPr>
          <a:xfrm>
            <a:off x="4562088" y="2414450"/>
            <a:ext cx="2667300" cy="26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1" name="Google Shape;261;gd3baf3f060_0_165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d3baf3f060_0_165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d3baf3f060_0_165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d3baf3f060_0_165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" name="Google Shape;265;gd3baf3f060_0_165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66" name="Google Shape;266;gd3baf3f060_0_165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gd3baf3f060_0_165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gd3baf3f060_0_165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9" name="Google Shape;269;gd3baf3f060_0_165"/>
          <p:cNvGrpSpPr/>
          <p:nvPr/>
        </p:nvGrpSpPr>
        <p:grpSpPr>
          <a:xfrm>
            <a:off x="904277" y="515192"/>
            <a:ext cx="382958" cy="607111"/>
            <a:chOff x="6718575" y="2318625"/>
            <a:chExt cx="256950" cy="407375"/>
          </a:xfrm>
        </p:grpSpPr>
        <p:sp>
          <p:nvSpPr>
            <p:cNvPr id="270" name="Google Shape;270;gd3baf3f060_0_16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gd3baf3f060_0_16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gd3baf3f060_0_1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gd3baf3f060_0_16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gd3baf3f060_0_16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gd3baf3f060_0_16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d3baf3f060_0_16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d3baf3f060_0_16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" name="Google Shape;278;gd3baf3f060_0_165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79" name="Google Shape;279;gd3baf3f060_0_165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gd3baf3f060_0_165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d3baf3f060_0_16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d3baf3f060_0_165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gd3baf3f060_0_165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d3baf3f060_0_165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d3baf3f060_0_165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d3baf3f060_0_165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d3baf3f060_0_165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gd3baf3f060_0_165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89" name="Google Shape;289;gd3baf3f060_0_16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gd3baf3f060_0_16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gd3baf3f060_0_16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gd3baf3f060_0_16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gd3baf3f060_0_16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d3baf3f060_0_16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gd3baf3f060_0_165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d3baf3f060_0_165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d3baf3f060_0_276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Google Shape;299;gd3baf3f060_0_276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0" name="Google Shape;300;gd3baf3f060_0_27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301" name="Google Shape;301;gd3baf3f060_0_276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d3baf3f060_0_276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d3baf3f060_0_276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d3baf3f060_0_276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gd3baf3f060_0_276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306" name="Google Shape;306;gd3baf3f060_0_27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gd3baf3f060_0_27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gd3baf3f060_0_276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9" name="Google Shape;309;gd3baf3f060_0_276"/>
          <p:cNvGrpSpPr/>
          <p:nvPr/>
        </p:nvGrpSpPr>
        <p:grpSpPr>
          <a:xfrm>
            <a:off x="904277" y="515192"/>
            <a:ext cx="382958" cy="607111"/>
            <a:chOff x="6718575" y="2318625"/>
            <a:chExt cx="256950" cy="407375"/>
          </a:xfrm>
        </p:grpSpPr>
        <p:sp>
          <p:nvSpPr>
            <p:cNvPr id="310" name="Google Shape;310;gd3baf3f060_0_2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gd3baf3f060_0_27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gd3baf3f060_0_27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gd3baf3f060_0_27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gd3baf3f060_0_27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gd3baf3f060_0_27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gd3baf3f060_0_27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gd3baf3f060_0_27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" name="Google Shape;318;gd3baf3f060_0_276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319" name="Google Shape;319;gd3baf3f060_0_276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gd3baf3f060_0_276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gd3baf3f060_0_276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gd3baf3f060_0_27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gd3baf3f060_0_276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d3baf3f060_0_276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d3baf3f060_0_276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d3baf3f060_0_276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d3baf3f060_0_276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8" name="Google Shape;328;gd3baf3f060_0_276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329" name="Google Shape;329;gd3baf3f060_0_27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gd3baf3f060_0_276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gd3baf3f060_0_276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gd3baf3f060_0_276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gd3baf3f060_0_276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gd3baf3f060_0_27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gd3baf3f060_0_276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d3baf3f060_0_27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d3baf3f060_0_0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11" name="Google Shape;11;gd3baf3f060_0_0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◇"/>
              <a:defRPr sz="1400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￭"/>
              <a:defRPr sz="1400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￮"/>
              <a:defRPr sz="1400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d3baf3f060_0_0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odzi.amemado@cra-arc.gc.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"/>
          <p:cNvSpPr txBox="1">
            <a:spLocks noGrp="1"/>
          </p:cNvSpPr>
          <p:nvPr>
            <p:ph type="ctrTitle"/>
          </p:nvPr>
        </p:nvSpPr>
        <p:spPr>
          <a:xfrm>
            <a:off x="1366025" y="1991850"/>
            <a:ext cx="7074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2E34"/>
              </a:buClr>
              <a:buSzPct val="120369"/>
              <a:buFont typeface="Century Gothic"/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Use of AI for eLearning in the Public Service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1"/>
          <p:cNvSpPr txBox="1"/>
          <p:nvPr/>
        </p:nvSpPr>
        <p:spPr>
          <a:xfrm>
            <a:off x="3122850" y="3151642"/>
            <a:ext cx="289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September</a:t>
            </a:r>
            <a:r>
              <a:rPr lang="en-GB"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2021</a:t>
            </a:r>
            <a:endParaRPr sz="18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"/>
          <p:cNvSpPr txBox="1">
            <a:spLocks noGrp="1"/>
          </p:cNvSpPr>
          <p:nvPr>
            <p:ph type="title"/>
          </p:nvPr>
        </p:nvSpPr>
        <p:spPr>
          <a:xfrm>
            <a:off x="1732700" y="721000"/>
            <a:ext cx="70071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8888"/>
              <a:buNone/>
            </a:pPr>
            <a:r>
              <a:rPr lang="en-GB"/>
              <a:t/>
            </a:r>
            <a:br>
              <a:rPr lang="en-GB"/>
            </a:br>
            <a:r>
              <a:rPr lang="en-GB"/>
              <a:t>Objective and deliverables</a:t>
            </a:r>
            <a:endParaRPr/>
          </a:p>
        </p:txBody>
      </p:sp>
      <p:sp>
        <p:nvSpPr>
          <p:cNvPr id="372" name="Google Shape;372;p2"/>
          <p:cNvSpPr txBox="1">
            <a:spLocks noGrp="1"/>
          </p:cNvSpPr>
          <p:nvPr>
            <p:ph type="body" idx="1"/>
          </p:nvPr>
        </p:nvSpPr>
        <p:spPr>
          <a:xfrm>
            <a:off x="1772400" y="1757700"/>
            <a:ext cx="5896800" cy="32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41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GB" sz="1900">
                <a:solidFill>
                  <a:schemeClr val="lt1"/>
                </a:solidFill>
              </a:rPr>
              <a:t>D1: Systematic review of the scope of AI for eLearning across governments around the world. </a:t>
            </a:r>
            <a:endParaRPr sz="1900">
              <a:solidFill>
                <a:schemeClr val="lt1"/>
              </a:solidFill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GB" sz="1900">
                <a:solidFill>
                  <a:schemeClr val="lt1"/>
                </a:solidFill>
              </a:rPr>
              <a:t>D2: Environmental scan and discussion paper on best practices of AI integration for learning and professional development in government workplaces.</a:t>
            </a:r>
            <a:endParaRPr sz="1900">
              <a:solidFill>
                <a:schemeClr val="lt1"/>
              </a:solidFill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GB" sz="1900">
                <a:solidFill>
                  <a:schemeClr val="lt1"/>
                </a:solidFill>
              </a:rPr>
              <a:t>D3: Proposal - A general plan for the adoption and leveraging of AI for training, learning on-the-job, and professional development within GoC. 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373" name="Google Shape;373;p2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rPr>
              <a:t>2</a:t>
            </a:fld>
            <a:endParaRPr>
              <a:solidFill>
                <a:srgbClr val="19BBD5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"/>
          <p:cNvSpPr txBox="1">
            <a:spLocks noGrp="1"/>
          </p:cNvSpPr>
          <p:nvPr>
            <p:ph type="title"/>
          </p:nvPr>
        </p:nvSpPr>
        <p:spPr>
          <a:xfrm>
            <a:off x="1802400" y="676225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5000"/>
              <a:buNone/>
            </a:pPr>
            <a:r>
              <a:rPr lang="en-GB"/>
              <a:t>General Findings</a:t>
            </a:r>
            <a:endParaRPr/>
          </a:p>
        </p:txBody>
      </p:sp>
      <p:sp>
        <p:nvSpPr>
          <p:cNvPr id="380" name="Google Shape;380;p6"/>
          <p:cNvSpPr txBox="1">
            <a:spLocks noGrp="1"/>
          </p:cNvSpPr>
          <p:nvPr>
            <p:ph type="body" idx="1"/>
          </p:nvPr>
        </p:nvSpPr>
        <p:spPr>
          <a:xfrm>
            <a:off x="1278875" y="1527825"/>
            <a:ext cx="23256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41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•"/>
            </a:pPr>
            <a:r>
              <a:rPr lang="en-GB" sz="1800">
                <a:solidFill>
                  <a:schemeClr val="lt1"/>
                </a:solidFill>
              </a:rPr>
              <a:t>Governments throughout the world are increasingly experimenting and discussing AI to support their operations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p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382" name="Google Shape;382;p6"/>
          <p:cNvSpPr txBox="1">
            <a:spLocks noGrp="1"/>
          </p:cNvSpPr>
          <p:nvPr>
            <p:ph type="body" idx="2"/>
          </p:nvPr>
        </p:nvSpPr>
        <p:spPr>
          <a:xfrm>
            <a:off x="3483600" y="1463175"/>
            <a:ext cx="259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47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•"/>
            </a:pPr>
            <a:r>
              <a:rPr lang="en-GB" sz="1800">
                <a:solidFill>
                  <a:schemeClr val="lt1"/>
                </a:solidFill>
              </a:rPr>
              <a:t>Few examples of their use to support on-the-job learning, and the professional development of their workforce</a:t>
            </a: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-GB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83" name="Google Shape;383;p6"/>
          <p:cNvSpPr txBox="1">
            <a:spLocks noGrp="1"/>
          </p:cNvSpPr>
          <p:nvPr>
            <p:ph type="body" idx="3"/>
          </p:nvPr>
        </p:nvSpPr>
        <p:spPr>
          <a:xfrm>
            <a:off x="6115975" y="1463175"/>
            <a:ext cx="2833800" cy="3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41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•"/>
            </a:pPr>
            <a:r>
              <a:rPr lang="en-GB" sz="1800">
                <a:solidFill>
                  <a:schemeClr val="lt1"/>
                </a:solidFill>
              </a:rPr>
              <a:t>Limited use of AI in the public service (mostly through third party apps).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•"/>
            </a:pPr>
            <a:r>
              <a:rPr lang="en-GB" sz="1800">
                <a:solidFill>
                  <a:schemeClr val="lt1"/>
                </a:solidFill>
              </a:rPr>
              <a:t>AI is researched and applied in higher education and leveraged by the private sector 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0"/>
          <p:cNvSpPr txBox="1">
            <a:spLocks noGrp="1"/>
          </p:cNvSpPr>
          <p:nvPr>
            <p:ph type="title"/>
          </p:nvPr>
        </p:nvSpPr>
        <p:spPr>
          <a:xfrm>
            <a:off x="1732700" y="624725"/>
            <a:ext cx="72951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56"/>
              <a:buNone/>
            </a:pPr>
            <a:r>
              <a:rPr lang="en-GB"/>
              <a:t>Takeaways</a:t>
            </a:r>
            <a:endParaRPr/>
          </a:p>
        </p:txBody>
      </p:sp>
      <p:sp>
        <p:nvSpPr>
          <p:cNvPr id="389" name="Google Shape;389;p10"/>
          <p:cNvSpPr txBox="1">
            <a:spLocks noGrp="1"/>
          </p:cNvSpPr>
          <p:nvPr>
            <p:ph type="body" idx="1"/>
          </p:nvPr>
        </p:nvSpPr>
        <p:spPr>
          <a:xfrm>
            <a:off x="710950" y="1813725"/>
            <a:ext cx="6825000" cy="3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urier New"/>
              <a:buChar char="o"/>
            </a:pPr>
            <a:r>
              <a:rPr lang="en-GB" sz="1700">
                <a:solidFill>
                  <a:schemeClr val="lt1"/>
                </a:solidFill>
              </a:rPr>
              <a:t>AI will effectively support on-the-job learning </a:t>
            </a:r>
            <a:endParaRPr sz="1700">
              <a:solidFill>
                <a:schemeClr val="lt1"/>
              </a:solidFill>
            </a:endParaRPr>
          </a:p>
          <a:p>
            <a:pPr marL="74295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Char char="•"/>
            </a:pPr>
            <a:r>
              <a:rPr lang="en-GB" sz="1500">
                <a:solidFill>
                  <a:schemeClr val="lt1"/>
                </a:solidFill>
              </a:rPr>
              <a:t>if it reflects the context of work, </a:t>
            </a:r>
            <a:endParaRPr sz="1500">
              <a:solidFill>
                <a:schemeClr val="lt1"/>
              </a:solidFill>
            </a:endParaRPr>
          </a:p>
          <a:p>
            <a:pPr marL="74295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Char char="•"/>
            </a:pPr>
            <a:r>
              <a:rPr lang="en-GB" sz="1500">
                <a:solidFill>
                  <a:schemeClr val="lt1"/>
                </a:solidFill>
              </a:rPr>
              <a:t>If it aims for better performance and individualizes learning paths for career development. </a:t>
            </a:r>
            <a:endParaRPr sz="1500">
              <a:solidFill>
                <a:schemeClr val="lt1"/>
              </a:solidFill>
            </a:endParaRPr>
          </a:p>
          <a:p>
            <a:pPr marL="34290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Char char="o"/>
            </a:pPr>
            <a:r>
              <a:rPr lang="en-GB" sz="1700">
                <a:solidFill>
                  <a:schemeClr val="lt1"/>
                </a:solidFill>
              </a:rPr>
              <a:t>Questions worth exploring further: </a:t>
            </a:r>
            <a:endParaRPr sz="1700">
              <a:solidFill>
                <a:schemeClr val="lt1"/>
              </a:solidFill>
            </a:endParaRPr>
          </a:p>
          <a:p>
            <a:pPr marL="74295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en-GB" sz="1500">
                <a:solidFill>
                  <a:schemeClr val="lt1"/>
                </a:solidFill>
              </a:rPr>
              <a:t>How to curate specialized content for AI use.</a:t>
            </a:r>
            <a:endParaRPr sz="1500">
              <a:solidFill>
                <a:schemeClr val="lt1"/>
              </a:solidFill>
            </a:endParaRPr>
          </a:p>
          <a:p>
            <a:pPr marL="74295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en-GB" sz="1500">
                <a:solidFill>
                  <a:schemeClr val="lt1"/>
                </a:solidFill>
              </a:rPr>
              <a:t>How support interoperability</a:t>
            </a:r>
            <a:endParaRPr sz="1500">
              <a:solidFill>
                <a:schemeClr val="lt1"/>
              </a:solidFill>
            </a:endParaRPr>
          </a:p>
          <a:p>
            <a:pPr marL="74295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en-GB" sz="1500">
                <a:solidFill>
                  <a:schemeClr val="lt1"/>
                </a:solidFill>
              </a:rPr>
              <a:t>How to use AI to facilitate just-in-time learning for public servants.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10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rPr>
              <a:t>4</a:t>
            </a:fld>
            <a:endParaRPr>
              <a:solidFill>
                <a:srgbClr val="19BBD5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ecebb33dd5_0_12"/>
          <p:cNvSpPr txBox="1">
            <a:spLocks noGrp="1"/>
          </p:cNvSpPr>
          <p:nvPr>
            <p:ph type="title"/>
          </p:nvPr>
        </p:nvSpPr>
        <p:spPr>
          <a:xfrm>
            <a:off x="1732700" y="624725"/>
            <a:ext cx="72951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56"/>
              <a:buNone/>
            </a:pPr>
            <a:r>
              <a:rPr lang="en-GB"/>
              <a:t>Applying AI in Learning</a:t>
            </a:r>
            <a:endParaRPr/>
          </a:p>
        </p:txBody>
      </p:sp>
      <p:sp>
        <p:nvSpPr>
          <p:cNvPr id="396" name="Google Shape;396;gecebb33dd5_0_12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rPr>
              <a:t>5</a:t>
            </a:fld>
            <a:endParaRPr>
              <a:solidFill>
                <a:srgbClr val="19BBD5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97" name="Google Shape;397;gecebb33dd5_0_12"/>
          <p:cNvSpPr txBox="1">
            <a:spLocks noGrp="1"/>
          </p:cNvSpPr>
          <p:nvPr>
            <p:ph type="body" idx="4294967295"/>
          </p:nvPr>
        </p:nvSpPr>
        <p:spPr>
          <a:xfrm>
            <a:off x="1183250" y="1754500"/>
            <a:ext cx="7214700" cy="28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0800" lvl="0" indent="-24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ibre Franklin"/>
              <a:buChar char="●"/>
            </a:pPr>
            <a:r>
              <a:rPr lang="en-GB" sz="19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Learning path recommendation</a:t>
            </a:r>
            <a:endParaRPr sz="19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60800" lvl="0" indent="-24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ibre Franklin"/>
              <a:buChar char="●"/>
            </a:pPr>
            <a:r>
              <a:rPr lang="en-GB" sz="19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 and learning resource selection and filtering</a:t>
            </a:r>
            <a:endParaRPr sz="19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60800" lvl="0" indent="-2430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ibre Franklin"/>
              <a:buChar char="●"/>
            </a:pPr>
            <a:r>
              <a:rPr lang="en-GB" sz="19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Audio transcription / Automated captioning </a:t>
            </a:r>
            <a:endParaRPr sz="19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60800" lvl="0" indent="-24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ibre Franklin"/>
              <a:buChar char="●"/>
            </a:pPr>
            <a:r>
              <a:rPr lang="en-GB" sz="19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Language learning / writing aids / automated translation</a:t>
            </a:r>
            <a:endParaRPr sz="19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60800" lvl="0" indent="-24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ibre Franklin"/>
              <a:buChar char="●"/>
            </a:pPr>
            <a:r>
              <a:rPr lang="en-GB" sz="19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Automated assessment and dashboards</a:t>
            </a:r>
            <a:endParaRPr sz="19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60800" lvl="0" indent="-24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ibre Franklin"/>
              <a:buChar char="●"/>
            </a:pPr>
            <a:r>
              <a:rPr lang="en-GB" sz="19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Automated learning content creation and update</a:t>
            </a:r>
            <a:endParaRPr sz="19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60800" lvl="0" indent="-24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ibre Franklin"/>
              <a:buChar char="●"/>
            </a:pPr>
            <a:r>
              <a:rPr lang="en-GB" sz="19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Intelligent assistants </a:t>
            </a:r>
            <a:endParaRPr sz="19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A2E34"/>
              </a:buClr>
              <a:buSzPts val="2800"/>
              <a:buNone/>
            </a:pP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d3baf3f060_0_355"/>
          <p:cNvSpPr txBox="1">
            <a:spLocks noGrp="1"/>
          </p:cNvSpPr>
          <p:nvPr>
            <p:ph type="title" idx="4294967295"/>
          </p:nvPr>
        </p:nvSpPr>
        <p:spPr>
          <a:xfrm>
            <a:off x="5742600" y="123725"/>
            <a:ext cx="34014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8889"/>
              <a:buNone/>
            </a:pPr>
            <a:r>
              <a:rPr lang="en-GB"/>
              <a:t>Tool map</a:t>
            </a:r>
            <a:br>
              <a:rPr lang="en-GB"/>
            </a:br>
            <a:endParaRPr/>
          </a:p>
        </p:txBody>
      </p:sp>
      <p:sp>
        <p:nvSpPr>
          <p:cNvPr id="403" name="Google Shape;403;gd3baf3f060_0_355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404" name="Google Shape;404;gd3baf3f060_0_3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6700" y="41212"/>
            <a:ext cx="4811448" cy="506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ecebb33dd5_0_20"/>
          <p:cNvSpPr txBox="1">
            <a:spLocks noGrp="1"/>
          </p:cNvSpPr>
          <p:nvPr>
            <p:ph type="title"/>
          </p:nvPr>
        </p:nvSpPr>
        <p:spPr>
          <a:xfrm>
            <a:off x="1732700" y="624725"/>
            <a:ext cx="72951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56"/>
              <a:buNone/>
            </a:pPr>
            <a:r>
              <a:rPr lang="en-GB"/>
              <a:t>Good Practices</a:t>
            </a:r>
            <a:endParaRPr/>
          </a:p>
        </p:txBody>
      </p:sp>
      <p:sp>
        <p:nvSpPr>
          <p:cNvPr id="410" name="Google Shape;410;gecebb33dd5_0_20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rPr>
              <a:t>7</a:t>
            </a:fld>
            <a:endParaRPr>
              <a:solidFill>
                <a:srgbClr val="19BBD5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11" name="Google Shape;411;gecebb33dd5_0_20"/>
          <p:cNvSpPr txBox="1">
            <a:spLocks noGrp="1"/>
          </p:cNvSpPr>
          <p:nvPr>
            <p:ph type="body" idx="4294967295"/>
          </p:nvPr>
        </p:nvSpPr>
        <p:spPr>
          <a:xfrm>
            <a:off x="1183250" y="1754500"/>
            <a:ext cx="7214700" cy="28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0800" lvl="0" indent="-24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ibre Franklin"/>
              <a:buChar char="●"/>
            </a:pPr>
            <a:r>
              <a:rPr lang="en-GB" sz="19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Design for humans</a:t>
            </a:r>
            <a:endParaRPr sz="19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60800" lvl="0" indent="-24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ibre Franklin"/>
              <a:buChar char="●"/>
            </a:pPr>
            <a:r>
              <a:rPr lang="en-GB" sz="19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Promote diversity, equity, inclusiveness</a:t>
            </a:r>
            <a:endParaRPr sz="19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60800" lvl="0" indent="-2430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ibre Franklin"/>
              <a:buChar char="●"/>
            </a:pPr>
            <a:r>
              <a:rPr lang="en-GB" sz="19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Understand AI</a:t>
            </a:r>
            <a:endParaRPr sz="19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bre Franklin"/>
              <a:buChar char="○"/>
            </a:pPr>
            <a:r>
              <a:rPr lang="en-GB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Design for interpretation, explainability</a:t>
            </a:r>
            <a:endParaRPr sz="16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60800" lvl="0" indent="-24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ibre Franklin"/>
              <a:buChar char="●"/>
            </a:pPr>
            <a:r>
              <a:rPr lang="en-GB" sz="19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Use AI appropriately</a:t>
            </a:r>
            <a:endParaRPr sz="19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bre Franklin"/>
              <a:buChar char="○"/>
            </a:pPr>
            <a:r>
              <a:rPr lang="en-GB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Privacy, surveillance, security, accountability</a:t>
            </a:r>
            <a:endParaRPr sz="16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60800" lvl="0" indent="-24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Libre Franklin"/>
              <a:buChar char="●"/>
            </a:pPr>
            <a:r>
              <a:rPr lang="en-GB" sz="19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Ensure social responsibility</a:t>
            </a:r>
            <a:endParaRPr sz="19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A2E34"/>
              </a:buClr>
              <a:buSzPts val="2800"/>
              <a:buNone/>
            </a:pP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3"/>
          <p:cNvSpPr txBox="1">
            <a:spLocks noGrp="1"/>
          </p:cNvSpPr>
          <p:nvPr>
            <p:ph type="title"/>
          </p:nvPr>
        </p:nvSpPr>
        <p:spPr>
          <a:xfrm>
            <a:off x="1732700" y="1340575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5000"/>
              <a:buNone/>
            </a:pPr>
            <a:r>
              <a:rPr lang="en-GB"/>
              <a:t>Contributors</a:t>
            </a:r>
            <a:endParaRPr/>
          </a:p>
        </p:txBody>
      </p:sp>
      <p:sp>
        <p:nvSpPr>
          <p:cNvPr id="417" name="Google Shape;417;p13"/>
          <p:cNvSpPr txBox="1">
            <a:spLocks noGrp="1"/>
          </p:cNvSpPr>
          <p:nvPr>
            <p:ph type="body" idx="1"/>
          </p:nvPr>
        </p:nvSpPr>
        <p:spPr>
          <a:xfrm>
            <a:off x="1732700" y="1985875"/>
            <a:ext cx="49443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15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Drafters</a:t>
            </a:r>
            <a:r>
              <a:rPr lang="en-GB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9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>
                <a:solidFill>
                  <a:schemeClr val="lt1"/>
                </a:solidFill>
              </a:rPr>
              <a:t>Dodzi Amemado (working group lead)</a:t>
            </a:r>
            <a:endParaRPr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>
                <a:solidFill>
                  <a:schemeClr val="lt1"/>
                </a:solidFill>
              </a:rPr>
              <a:t>Delphine Renié (deliverable 1 lead)</a:t>
            </a:r>
            <a:endParaRPr sz="8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>
                <a:solidFill>
                  <a:schemeClr val="lt1"/>
                </a:solidFill>
              </a:rPr>
              <a:t>Stephen Downes (deliverable 2 lead)</a:t>
            </a:r>
            <a:endParaRPr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Keating Reid</a:t>
            </a:r>
            <a:endParaRPr sz="8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>
                <a:solidFill>
                  <a:schemeClr val="lt1"/>
                </a:solidFill>
              </a:rPr>
              <a:t>Colleen Durkee</a:t>
            </a:r>
            <a:endParaRPr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Shirley Thai</a:t>
            </a:r>
            <a:endParaRPr sz="8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>
                <a:solidFill>
                  <a:schemeClr val="lt1"/>
                </a:solidFill>
              </a:rPr>
              <a:t>Elaine Guimont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9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15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Consulted</a:t>
            </a:r>
            <a:r>
              <a:rPr lang="en-GB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9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>
                <a:solidFill>
                  <a:schemeClr val="lt1"/>
                </a:solidFill>
              </a:rPr>
              <a:t>Matthew Smith, IDRC</a:t>
            </a:r>
            <a:endParaRPr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>
                <a:solidFill>
                  <a:schemeClr val="lt1"/>
                </a:solidFill>
              </a:rPr>
              <a:t>ISED</a:t>
            </a:r>
            <a:endParaRPr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>
                <a:solidFill>
                  <a:schemeClr val="lt1"/>
                </a:solidFill>
              </a:rPr>
              <a:t>Isa David, Mackenzie CSPS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418" name="Google Shape;418;p13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rPr>
              <a:t>8</a:t>
            </a:fld>
            <a:endParaRPr>
              <a:solidFill>
                <a:srgbClr val="19BBD5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19" name="Google Shape;419;p13"/>
          <p:cNvSpPr txBox="1">
            <a:spLocks noGrp="1"/>
          </p:cNvSpPr>
          <p:nvPr>
            <p:ph type="body" idx="1"/>
          </p:nvPr>
        </p:nvSpPr>
        <p:spPr>
          <a:xfrm>
            <a:off x="1732700" y="506875"/>
            <a:ext cx="7111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rPr>
              <a:t>Contact: </a:t>
            </a:r>
            <a:r>
              <a:rPr lang="en-GB" sz="2100" b="1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dodzi.amemado@cra-arc.gc.ca</a:t>
            </a:r>
            <a:r>
              <a:rPr lang="en-GB" sz="4300" b="1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  <a:r>
              <a:rPr lang="en-GB"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  <a:endParaRPr sz="4000">
              <a:solidFill>
                <a:srgbClr val="19BBD5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On-screen Show (16:9)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Roboto</vt:lpstr>
      <vt:lpstr>Helvetica Neue</vt:lpstr>
      <vt:lpstr>Courier New</vt:lpstr>
      <vt:lpstr>Nixie One</vt:lpstr>
      <vt:lpstr>Calibri</vt:lpstr>
      <vt:lpstr>Century Gothic</vt:lpstr>
      <vt:lpstr>Gill Sans</vt:lpstr>
      <vt:lpstr>Libre Franklin</vt:lpstr>
      <vt:lpstr>Imogen template</vt:lpstr>
      <vt:lpstr>Use of AI for eLearning in the Public Service</vt:lpstr>
      <vt:lpstr> Objective and deliverables</vt:lpstr>
      <vt:lpstr>General Findings</vt:lpstr>
      <vt:lpstr>Takeaways</vt:lpstr>
      <vt:lpstr>Applying AI in Learning</vt:lpstr>
      <vt:lpstr>Tool map </vt:lpstr>
      <vt:lpstr>Good Practices</vt:lpstr>
      <vt:lpstr>Contributors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AI for eLearning in the Public Service</dc:title>
  <dc:creator>Renié, Delphine (GAC/AMC)</dc:creator>
  <cp:lastModifiedBy>Downes, Stephen</cp:lastModifiedBy>
  <cp:revision>1</cp:revision>
  <dcterms:created xsi:type="dcterms:W3CDTF">2021-03-01T10:29:24Z</dcterms:created>
  <dcterms:modified xsi:type="dcterms:W3CDTF">2021-09-18T15:34:25Z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cef317ac-b9f6-4d82-95b1-0a8b2b02c207</vt:lpwstr>
  </property>
  <property fmtid="{D5CDD505-2E9C-101B-9397-08002B2CF9AE}" pid="3" name="SecurityClassificationLevel">
    <vt:lpwstr>UNCLASSIFIED</vt:lpwstr>
  </property>
  <property fmtid="{D5CDD505-2E9C-101B-9397-08002B2CF9AE}" pid="4" name="LanguageSelection">
    <vt:lpwstr>ENGLISH</vt:lpwstr>
  </property>
  <property fmtid="{D5CDD505-2E9C-101B-9397-08002B2CF9AE}" pid="5" name="VISUALMARKINGS">
    <vt:lpwstr>NO</vt:lpwstr>
  </property>
</Properties>
</file>