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heme/themeOverride3.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heme/themeOverride4.xml" ContentType="application/vnd.openxmlformats-officedocument.themeOverr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9" r:id="rId3"/>
    <p:sldId id="257" r:id="rId4"/>
    <p:sldId id="280" r:id="rId5"/>
    <p:sldId id="278" r:id="rId6"/>
    <p:sldId id="281" r:id="rId7"/>
    <p:sldId id="258" r:id="rId8"/>
    <p:sldId id="276" r:id="rId9"/>
    <p:sldId id="285" r:id="rId10"/>
    <p:sldId id="259" r:id="rId11"/>
    <p:sldId id="286" r:id="rId12"/>
    <p:sldId id="260" r:id="rId13"/>
    <p:sldId id="287" r:id="rId14"/>
    <p:sldId id="261" r:id="rId15"/>
    <p:sldId id="294" r:id="rId16"/>
    <p:sldId id="288" r:id="rId17"/>
    <p:sldId id="262" r:id="rId18"/>
    <p:sldId id="289" r:id="rId19"/>
    <p:sldId id="263" r:id="rId20"/>
    <p:sldId id="290" r:id="rId21"/>
    <p:sldId id="264" r:id="rId22"/>
    <p:sldId id="304" r:id="rId23"/>
    <p:sldId id="265" r:id="rId24"/>
    <p:sldId id="291" r:id="rId25"/>
    <p:sldId id="266" r:id="rId26"/>
    <p:sldId id="292" r:id="rId27"/>
    <p:sldId id="268" r:id="rId28"/>
    <p:sldId id="293" r:id="rId29"/>
    <p:sldId id="272" r:id="rId30"/>
    <p:sldId id="283" r:id="rId31"/>
    <p:sldId id="295" r:id="rId32"/>
    <p:sldId id="273" r:id="rId33"/>
    <p:sldId id="297" r:id="rId34"/>
    <p:sldId id="270" r:id="rId35"/>
    <p:sldId id="298" r:id="rId36"/>
    <p:sldId id="269" r:id="rId37"/>
    <p:sldId id="284" r:id="rId38"/>
    <p:sldId id="299" r:id="rId39"/>
    <p:sldId id="271" r:id="rId40"/>
    <p:sldId id="300" r:id="rId41"/>
    <p:sldId id="274" r:id="rId42"/>
    <p:sldId id="301" r:id="rId43"/>
    <p:sldId id="267" r:id="rId44"/>
    <p:sldId id="303" r:id="rId45"/>
    <p:sldId id="302"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ECEC"/>
    <a:srgbClr val="DDFF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7" autoAdjust="0"/>
    <p:restoredTop sz="65423" autoAdjust="0"/>
  </p:normalViewPr>
  <p:slideViewPr>
    <p:cSldViewPr snapToGrid="0">
      <p:cViewPr varScale="1">
        <p:scale>
          <a:sx n="69" d="100"/>
          <a:sy n="69" d="100"/>
        </p:scale>
        <p:origin x="78"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043ED-BACB-4BAF-BE29-29E74722738C}" type="datetimeFigureOut">
              <a:rPr lang="en-US" smtClean="0"/>
              <a:t>3/1/2021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E4859-1204-4178-81E5-494007A9F56B}" type="slidenum">
              <a:rPr lang="en-US" smtClean="0"/>
              <a:t>‹#›</a:t>
            </a:fld>
            <a:endParaRPr lang="en-US"/>
          </a:p>
        </p:txBody>
      </p:sp>
    </p:spTree>
    <p:extLst>
      <p:ext uri="{BB962C8B-B14F-4D97-AF65-F5344CB8AC3E}">
        <p14:creationId xmlns:p14="http://schemas.microsoft.com/office/powerpoint/2010/main" val="1304593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https://www.edsurge.com/news/2018-07-02-why-are-we-still-personalizing-learning-if-it-s-not-personal</a:t>
            </a:r>
          </a:p>
        </p:txBody>
      </p:sp>
      <p:sp>
        <p:nvSpPr>
          <p:cNvPr id="4" name="Slide Number Placeholder 3"/>
          <p:cNvSpPr>
            <a:spLocks noGrp="1"/>
          </p:cNvSpPr>
          <p:nvPr>
            <p:ph type="sldNum" sz="quarter" idx="5"/>
          </p:nvPr>
        </p:nvSpPr>
        <p:spPr/>
        <p:txBody>
          <a:bodyPr/>
          <a:lstStyle/>
          <a:p>
            <a:fld id="{947E4859-1204-4178-81E5-494007A9F56B}" type="slidenum">
              <a:rPr lang="en-US" smtClean="0"/>
              <a:t>2</a:t>
            </a:fld>
            <a:endParaRPr lang="en-US"/>
          </a:p>
        </p:txBody>
      </p:sp>
    </p:spTree>
    <p:extLst>
      <p:ext uri="{BB962C8B-B14F-4D97-AF65-F5344CB8AC3E}">
        <p14:creationId xmlns:p14="http://schemas.microsoft.com/office/powerpoint/2010/main" val="244658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Of course, we knew that already,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being apart underlined the idea that some of the important </a:t>
            </a:r>
            <a:r>
              <a:rPr lang="en-US" i="1" dirty="0">
                <a:effectLst/>
              </a:rPr>
              <a:t>outcomes</a:t>
            </a:r>
            <a:r>
              <a:rPr lang="en-US" dirty="0">
                <a:effectLst/>
              </a:rPr>
              <a:t> of learning are social.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don’t just learn as individuals, we learn as a community,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learning is about how we exchange ideas, conduct trade, and develop community networks with each other.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12</a:t>
            </a:fld>
            <a:endParaRPr lang="en-US"/>
          </a:p>
        </p:txBody>
      </p:sp>
    </p:spTree>
    <p:extLst>
      <p:ext uri="{BB962C8B-B14F-4D97-AF65-F5344CB8AC3E}">
        <p14:creationId xmlns:p14="http://schemas.microsoft.com/office/powerpoint/2010/main" val="13266783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https://www.kqed.org/news/11040591/young-inmates-help-turn-solitary-confinement-cells-into-art-spaces</a:t>
            </a:r>
          </a:p>
        </p:txBody>
      </p:sp>
      <p:sp>
        <p:nvSpPr>
          <p:cNvPr id="4" name="Slide Number Placeholder 3"/>
          <p:cNvSpPr>
            <a:spLocks noGrp="1"/>
          </p:cNvSpPr>
          <p:nvPr>
            <p:ph type="sldNum" sz="quarter" idx="5"/>
          </p:nvPr>
        </p:nvSpPr>
        <p:spPr/>
        <p:txBody>
          <a:bodyPr/>
          <a:lstStyle/>
          <a:p>
            <a:fld id="{947E4859-1204-4178-81E5-494007A9F56B}" type="slidenum">
              <a:rPr lang="en-US" smtClean="0"/>
              <a:t>13</a:t>
            </a:fld>
            <a:endParaRPr lang="en-US"/>
          </a:p>
        </p:txBody>
      </p:sp>
    </p:spTree>
    <p:extLst>
      <p:ext uri="{BB962C8B-B14F-4D97-AF65-F5344CB8AC3E}">
        <p14:creationId xmlns:p14="http://schemas.microsoft.com/office/powerpoint/2010/main" val="4129959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already know teachers need buildings and facilities and support staff and computer networks and the 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now that they are working with advanced technology in both digital and in-person environments, they need to be constantly developing their skills, and they need a team supporting them.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It’s like when we watch Newsfeed on CB-Stream: we may see only the presenters in our </a:t>
            </a:r>
            <a:r>
              <a:rPr lang="en-US" dirty="0" err="1">
                <a:effectLst/>
              </a:rPr>
              <a:t>hololens</a:t>
            </a:r>
            <a:r>
              <a:rPr lang="en-US" dirty="0">
                <a:effectLst/>
              </a:rPr>
              <a:t>, but we know there’s a team of people supporting them.</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14</a:t>
            </a:fld>
            <a:endParaRPr lang="en-US"/>
          </a:p>
        </p:txBody>
      </p:sp>
    </p:spTree>
    <p:extLst>
      <p:ext uri="{BB962C8B-B14F-4D97-AF65-F5344CB8AC3E}">
        <p14:creationId xmlns:p14="http://schemas.microsoft.com/office/powerpoint/2010/main" val="3413541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https://ca.news.yahoo.com/ge-2020-psp-prizes-character-not-just-academics-when-selecting-candidates-tan-cheng-bock-043855531.html </a:t>
            </a:r>
          </a:p>
        </p:txBody>
      </p:sp>
      <p:sp>
        <p:nvSpPr>
          <p:cNvPr id="4" name="Slide Number Placeholder 3"/>
          <p:cNvSpPr>
            <a:spLocks noGrp="1"/>
          </p:cNvSpPr>
          <p:nvPr>
            <p:ph type="sldNum" sz="quarter" idx="5"/>
          </p:nvPr>
        </p:nvSpPr>
        <p:spPr/>
        <p:txBody>
          <a:bodyPr/>
          <a:lstStyle/>
          <a:p>
            <a:fld id="{947E4859-1204-4178-81E5-494007A9F56B}" type="slidenum">
              <a:rPr lang="en-US" smtClean="0"/>
              <a:t>15</a:t>
            </a:fld>
            <a:endParaRPr lang="en-US"/>
          </a:p>
        </p:txBody>
      </p:sp>
    </p:spTree>
    <p:extLst>
      <p:ext uri="{BB962C8B-B14F-4D97-AF65-F5344CB8AC3E}">
        <p14:creationId xmlns:p14="http://schemas.microsoft.com/office/powerpoint/2010/main" val="370301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https://www.dacast.com/blog/virtual-events/</a:t>
            </a:r>
          </a:p>
        </p:txBody>
      </p:sp>
      <p:sp>
        <p:nvSpPr>
          <p:cNvPr id="4" name="Slide Number Placeholder 3"/>
          <p:cNvSpPr>
            <a:spLocks noGrp="1"/>
          </p:cNvSpPr>
          <p:nvPr>
            <p:ph type="sldNum" sz="quarter" idx="5"/>
          </p:nvPr>
        </p:nvSpPr>
        <p:spPr/>
        <p:txBody>
          <a:bodyPr/>
          <a:lstStyle/>
          <a:p>
            <a:fld id="{947E4859-1204-4178-81E5-494007A9F56B}" type="slidenum">
              <a:rPr lang="en-US" smtClean="0"/>
              <a:t>16</a:t>
            </a:fld>
            <a:endParaRPr lang="en-US"/>
          </a:p>
        </p:txBody>
      </p:sp>
    </p:spTree>
    <p:extLst>
      <p:ext uri="{BB962C8B-B14F-4D97-AF65-F5344CB8AC3E}">
        <p14:creationId xmlns:p14="http://schemas.microsoft.com/office/powerpoint/2010/main" val="31160377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Sure, not everything needs to be live – there’s a lot we can get from vids and sims and the rest.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live events draw us in and challenge us. When we don’t know what’s going to happen, we are engaged in planning and anticipation. And live events have us interacting, even if indirectly with the people in the scene. It’s what we used to call ‘presence’, back in the day.</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17</a:t>
            </a:fld>
            <a:endParaRPr lang="en-US"/>
          </a:p>
        </p:txBody>
      </p:sp>
    </p:spTree>
    <p:extLst>
      <p:ext uri="{BB962C8B-B14F-4D97-AF65-F5344CB8AC3E}">
        <p14:creationId xmlns:p14="http://schemas.microsoft.com/office/powerpoint/2010/main" val="2677686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It’s not simply about saving money.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can’t learn – we can’t even </a:t>
            </a:r>
            <a:r>
              <a:rPr lang="en-US" i="1" dirty="0">
                <a:effectLst/>
              </a:rPr>
              <a:t>communicate</a:t>
            </a:r>
            <a:r>
              <a:rPr lang="en-US" dirty="0">
                <a:effectLst/>
              </a:rPr>
              <a:t> – without open media.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 an alphabet, we need words, we need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and these need to be available for any of us to use without worrying about who owns it or how much it costs.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use open media to write the first draft of our experiences, the first draft of the lessons learned and the practices we should follow.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That’s why we needed Zoom, and that’s why open textbooks became so essential.</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19</a:t>
            </a:fld>
            <a:endParaRPr lang="en-US"/>
          </a:p>
        </p:txBody>
      </p:sp>
    </p:spTree>
    <p:extLst>
      <p:ext uri="{BB962C8B-B14F-4D97-AF65-F5344CB8AC3E}">
        <p14:creationId xmlns:p14="http://schemas.microsoft.com/office/powerpoint/2010/main" val="410216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http://english.uny.ac.id/article/archipelago-pop-encyclopedia-learning-media</a:t>
            </a:r>
          </a:p>
        </p:txBody>
      </p:sp>
      <p:sp>
        <p:nvSpPr>
          <p:cNvPr id="4" name="Slide Number Placeholder 3"/>
          <p:cNvSpPr>
            <a:spLocks noGrp="1"/>
          </p:cNvSpPr>
          <p:nvPr>
            <p:ph type="sldNum" sz="quarter" idx="5"/>
          </p:nvPr>
        </p:nvSpPr>
        <p:spPr/>
        <p:txBody>
          <a:bodyPr/>
          <a:lstStyle/>
          <a:p>
            <a:fld id="{947E4859-1204-4178-81E5-494007A9F56B}" type="slidenum">
              <a:rPr lang="en-US" smtClean="0"/>
              <a:t>20</a:t>
            </a:fld>
            <a:endParaRPr lang="en-US"/>
          </a:p>
        </p:txBody>
      </p:sp>
    </p:spTree>
    <p:extLst>
      <p:ext uri="{BB962C8B-B14F-4D97-AF65-F5344CB8AC3E}">
        <p14:creationId xmlns:p14="http://schemas.microsoft.com/office/powerpoint/2010/main" val="25830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but is not guaranteed.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It doesn’t matter how much we paid, or where it came from.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have to make our own judgements about quality, because of our different needs and circumstances.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There was a lot of misinformation in the 20s; some of it came from Russia, some of it came from advocacy groups, some of it was advertising, and some of it came from our own governments. The development of trust networks, zero-knowledge proofs and crypto-addressing helped a lot, but we still have to be critically-minded.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There was a lot of misinformation in the 20s; some of it came from Russia, some of it came from advocacy groups, some of it was advertising, and some of it came from our own governments.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21</a:t>
            </a:fld>
            <a:endParaRPr lang="en-US"/>
          </a:p>
        </p:txBody>
      </p:sp>
    </p:spTree>
    <p:extLst>
      <p:ext uri="{BB962C8B-B14F-4D97-AF65-F5344CB8AC3E}">
        <p14:creationId xmlns:p14="http://schemas.microsoft.com/office/powerpoint/2010/main" val="117010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https://thriveglobal.com/stories/8-ways-self-reflection-improves-your-life-and-helps-you-become-happier/</a:t>
            </a:r>
          </a:p>
        </p:txBody>
      </p:sp>
      <p:sp>
        <p:nvSpPr>
          <p:cNvPr id="4" name="Slide Number Placeholder 3"/>
          <p:cNvSpPr>
            <a:spLocks noGrp="1"/>
          </p:cNvSpPr>
          <p:nvPr>
            <p:ph type="sldNum" sz="quarter" idx="5"/>
          </p:nvPr>
        </p:nvSpPr>
        <p:spPr/>
        <p:txBody>
          <a:bodyPr/>
          <a:lstStyle/>
          <a:p>
            <a:fld id="{947E4859-1204-4178-81E5-494007A9F56B}" type="slidenum">
              <a:rPr lang="en-US" smtClean="0"/>
              <a:t>22</a:t>
            </a:fld>
            <a:endParaRPr lang="en-US"/>
          </a:p>
        </p:txBody>
      </p:sp>
    </p:spTree>
    <p:extLst>
      <p:ext uri="{BB962C8B-B14F-4D97-AF65-F5344CB8AC3E}">
        <p14:creationId xmlns:p14="http://schemas.microsoft.com/office/powerpoint/2010/main" val="2380912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aseline="0" dirty="0"/>
              <a:t>What are we learning from this experience about teaching and learning?</a:t>
            </a:r>
          </a:p>
          <a:p>
            <a:r>
              <a:rPr lang="en-US" sz="2000" baseline="0" dirty="0"/>
              <a:t>What can we build on as we get back to class in 2021?</a:t>
            </a:r>
          </a:p>
          <a:p>
            <a:r>
              <a:rPr lang="en-US" sz="2000" baseline="0" dirty="0"/>
              <a:t>What changes can we make to how we teach, assess and work with students to make learning more effective?</a:t>
            </a:r>
          </a:p>
        </p:txBody>
      </p:sp>
      <p:sp>
        <p:nvSpPr>
          <p:cNvPr id="4" name="Slide Number Placeholder 3"/>
          <p:cNvSpPr>
            <a:spLocks noGrp="1"/>
          </p:cNvSpPr>
          <p:nvPr>
            <p:ph type="sldNum" sz="quarter" idx="5"/>
          </p:nvPr>
        </p:nvSpPr>
        <p:spPr/>
        <p:txBody>
          <a:bodyPr/>
          <a:lstStyle/>
          <a:p>
            <a:fld id="{947E4859-1204-4178-81E5-494007A9F56B}" type="slidenum">
              <a:rPr lang="en-US" smtClean="0"/>
              <a:t>3</a:t>
            </a:fld>
            <a:endParaRPr lang="en-US"/>
          </a:p>
        </p:txBody>
      </p:sp>
    </p:spTree>
    <p:extLst>
      <p:ext uri="{BB962C8B-B14F-4D97-AF65-F5344CB8AC3E}">
        <p14:creationId xmlns:p14="http://schemas.microsoft.com/office/powerpoint/2010/main" val="9290503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Again, this is something we already knew, but had to learn again when we went online in the 20s.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can still remember how bad those 8-hour days of video lectures were.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 best learning used the computer where needed, but then got us away from the keyboard and doing something practical.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And this was still true when we returned to the classroom. Suddenly we realized that we didn’t need to be stuck in a room in order to learn.</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23</a:t>
            </a:fld>
            <a:endParaRPr lang="en-US"/>
          </a:p>
        </p:txBody>
      </p:sp>
    </p:spTree>
    <p:extLst>
      <p:ext uri="{BB962C8B-B14F-4D97-AF65-F5344CB8AC3E}">
        <p14:creationId xmlns:p14="http://schemas.microsoft.com/office/powerpoint/2010/main" val="1570676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https://www.istockphoto.com/photos/broadcasting</a:t>
            </a:r>
          </a:p>
        </p:txBody>
      </p:sp>
      <p:sp>
        <p:nvSpPr>
          <p:cNvPr id="4" name="Slide Number Placeholder 3"/>
          <p:cNvSpPr>
            <a:spLocks noGrp="1"/>
          </p:cNvSpPr>
          <p:nvPr>
            <p:ph type="sldNum" sz="quarter" idx="5"/>
          </p:nvPr>
        </p:nvSpPr>
        <p:spPr/>
        <p:txBody>
          <a:bodyPr/>
          <a:lstStyle/>
          <a:p>
            <a:fld id="{947E4859-1204-4178-81E5-494007A9F56B}" type="slidenum">
              <a:rPr lang="en-US" smtClean="0"/>
              <a:t>24</a:t>
            </a:fld>
            <a:endParaRPr lang="en-US"/>
          </a:p>
        </p:txBody>
      </p:sp>
    </p:spTree>
    <p:extLst>
      <p:ext uri="{BB962C8B-B14F-4D97-AF65-F5344CB8AC3E}">
        <p14:creationId xmlns:p14="http://schemas.microsoft.com/office/powerpoint/2010/main" val="42859608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An experienced teacher can scan a classroom, observe how students are reacting, and change strategies on the fly to stimulate interest or attention.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Online, it’s a lot more difficult to gauge reactions.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So this needs to become a deliberate practice of asking directly for feedback and engaging in interactive exercises.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And it turns out that reading the room is not enough. We need to make understanding our learners a major part of what we do.</a:t>
            </a:r>
          </a:p>
          <a:p>
            <a:endParaRPr lang="en-US" dirty="0"/>
          </a:p>
          <a:p>
            <a:endParaRPr lang="en-US" dirty="0"/>
          </a:p>
          <a:p>
            <a:r>
              <a:rPr lang="en-US" dirty="0"/>
              <a:t>Comment about Tony Bates and Data</a:t>
            </a:r>
          </a:p>
        </p:txBody>
      </p:sp>
      <p:sp>
        <p:nvSpPr>
          <p:cNvPr id="4" name="Slide Number Placeholder 3"/>
          <p:cNvSpPr>
            <a:spLocks noGrp="1"/>
          </p:cNvSpPr>
          <p:nvPr>
            <p:ph type="sldNum" sz="quarter" idx="5"/>
          </p:nvPr>
        </p:nvSpPr>
        <p:spPr/>
        <p:txBody>
          <a:bodyPr/>
          <a:lstStyle/>
          <a:p>
            <a:fld id="{947E4859-1204-4178-81E5-494007A9F56B}" type="slidenum">
              <a:rPr lang="en-US" smtClean="0"/>
              <a:t>25</a:t>
            </a:fld>
            <a:endParaRPr lang="en-US"/>
          </a:p>
        </p:txBody>
      </p:sp>
    </p:spTree>
    <p:extLst>
      <p:ext uri="{BB962C8B-B14F-4D97-AF65-F5344CB8AC3E}">
        <p14:creationId xmlns:p14="http://schemas.microsoft.com/office/powerpoint/2010/main" val="3975209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https://www.constructionexec.com/assets/site_18/images/article/092320024449.jpg?width=1280</a:t>
            </a:r>
          </a:p>
        </p:txBody>
      </p:sp>
      <p:sp>
        <p:nvSpPr>
          <p:cNvPr id="4" name="Slide Number Placeholder 3"/>
          <p:cNvSpPr>
            <a:spLocks noGrp="1"/>
          </p:cNvSpPr>
          <p:nvPr>
            <p:ph type="sldNum" sz="quarter" idx="5"/>
          </p:nvPr>
        </p:nvSpPr>
        <p:spPr/>
        <p:txBody>
          <a:bodyPr/>
          <a:lstStyle/>
          <a:p>
            <a:fld id="{947E4859-1204-4178-81E5-494007A9F56B}" type="slidenum">
              <a:rPr lang="en-US" smtClean="0"/>
              <a:t>26</a:t>
            </a:fld>
            <a:endParaRPr lang="en-US"/>
          </a:p>
        </p:txBody>
      </p:sp>
    </p:spTree>
    <p:extLst>
      <p:ext uri="{BB962C8B-B14F-4D97-AF65-F5344CB8AC3E}">
        <p14:creationId xmlns:p14="http://schemas.microsoft.com/office/powerpoint/2010/main" val="4156728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Here were not talking about military discipline, but rather, a respite from uncertainty and precarious circumstances.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When we were at home, we needed to learn how to balance our work with our play, rest and self-care.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needed to know when we would eat, where we would sleep, and to be able to plan our days and our futures.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That’s what school often provides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27</a:t>
            </a:fld>
            <a:endParaRPr lang="en-US"/>
          </a:p>
        </p:txBody>
      </p:sp>
    </p:spTree>
    <p:extLst>
      <p:ext uri="{BB962C8B-B14F-4D97-AF65-F5344CB8AC3E}">
        <p14:creationId xmlns:p14="http://schemas.microsoft.com/office/powerpoint/2010/main" val="71928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https://ca.news.yahoo.com/ge-2020-psp-prizes-character-not-just-academics-when-selecting-candidates-tan-cheng-bock-043855531.html </a:t>
            </a:r>
          </a:p>
        </p:txBody>
      </p:sp>
      <p:sp>
        <p:nvSpPr>
          <p:cNvPr id="4" name="Slide Number Placeholder 3"/>
          <p:cNvSpPr>
            <a:spLocks noGrp="1"/>
          </p:cNvSpPr>
          <p:nvPr>
            <p:ph type="sldNum" sz="quarter" idx="5"/>
          </p:nvPr>
        </p:nvSpPr>
        <p:spPr/>
        <p:txBody>
          <a:bodyPr/>
          <a:lstStyle/>
          <a:p>
            <a:fld id="{947E4859-1204-4178-81E5-494007A9F56B}" type="slidenum">
              <a:rPr lang="en-US" smtClean="0"/>
              <a:t>28</a:t>
            </a:fld>
            <a:endParaRPr lang="en-US"/>
          </a:p>
        </p:txBody>
      </p:sp>
    </p:spTree>
    <p:extLst>
      <p:ext uri="{BB962C8B-B14F-4D97-AF65-F5344CB8AC3E}">
        <p14:creationId xmlns:p14="http://schemas.microsoft.com/office/powerpoint/2010/main" val="9778010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When we began looking at our learning needs on a society-wide basis, we realized that we couldn’t just focus on educational institutions like schools, colleges and universities.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needed to think beyond traditional ‘academic’ subjects.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needed to find ways to support in-home workers, people who were self-employed, and people trying to find a new career.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29</a:t>
            </a:fld>
            <a:endParaRPr lang="en-US"/>
          </a:p>
        </p:txBody>
      </p:sp>
    </p:spTree>
    <p:extLst>
      <p:ext uri="{BB962C8B-B14F-4D97-AF65-F5344CB8AC3E}">
        <p14:creationId xmlns:p14="http://schemas.microsoft.com/office/powerpoint/2010/main" val="31878677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https://www.edsurge.com/news/2016-05-31-unpacking-the-problem-of-unmotivated-online-students</a:t>
            </a:r>
          </a:p>
        </p:txBody>
      </p:sp>
      <p:sp>
        <p:nvSpPr>
          <p:cNvPr id="4" name="Slide Number Placeholder 3"/>
          <p:cNvSpPr>
            <a:spLocks noGrp="1"/>
          </p:cNvSpPr>
          <p:nvPr>
            <p:ph type="sldNum" sz="quarter" idx="5"/>
          </p:nvPr>
        </p:nvSpPr>
        <p:spPr/>
        <p:txBody>
          <a:bodyPr/>
          <a:lstStyle/>
          <a:p>
            <a:fld id="{947E4859-1204-4178-81E5-494007A9F56B}" type="slidenum">
              <a:rPr lang="en-US" smtClean="0"/>
              <a:t>31</a:t>
            </a:fld>
            <a:endParaRPr lang="en-US"/>
          </a:p>
        </p:txBody>
      </p:sp>
    </p:spTree>
    <p:extLst>
      <p:ext uri="{BB962C8B-B14F-4D97-AF65-F5344CB8AC3E}">
        <p14:creationId xmlns:p14="http://schemas.microsoft.com/office/powerpoint/2010/main" val="41774296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Educators have always known this, and have taken steps to keep students engaged in class.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But when people are out of school and learning online, we don’t have the same tools.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It’s harder to take attendance.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can’t force them to stare at the computer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People have to be interested and engaged in what they’re studying, which means they have to have a lot more say in what they’re doing and why it matters.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32</a:t>
            </a:fld>
            <a:endParaRPr lang="en-US"/>
          </a:p>
        </p:txBody>
      </p:sp>
    </p:spTree>
    <p:extLst>
      <p:ext uri="{BB962C8B-B14F-4D97-AF65-F5344CB8AC3E}">
        <p14:creationId xmlns:p14="http://schemas.microsoft.com/office/powerpoint/2010/main" val="41604889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https://www.klook.com/en-IN/activity/24658-museum-senses-ticket-bucharest/</a:t>
            </a:r>
          </a:p>
        </p:txBody>
      </p:sp>
      <p:sp>
        <p:nvSpPr>
          <p:cNvPr id="4" name="Slide Number Placeholder 3"/>
          <p:cNvSpPr>
            <a:spLocks noGrp="1"/>
          </p:cNvSpPr>
          <p:nvPr>
            <p:ph type="sldNum" sz="quarter" idx="5"/>
          </p:nvPr>
        </p:nvSpPr>
        <p:spPr/>
        <p:txBody>
          <a:bodyPr/>
          <a:lstStyle/>
          <a:p>
            <a:fld id="{947E4859-1204-4178-81E5-494007A9F56B}" type="slidenum">
              <a:rPr lang="en-US" smtClean="0"/>
              <a:t>33</a:t>
            </a:fld>
            <a:endParaRPr lang="en-US"/>
          </a:p>
        </p:txBody>
      </p:sp>
    </p:spTree>
    <p:extLst>
      <p:ext uri="{BB962C8B-B14F-4D97-AF65-F5344CB8AC3E}">
        <p14:creationId xmlns:p14="http://schemas.microsoft.com/office/powerpoint/2010/main" val="360241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https://integratedcarefoundation.org/knowledge-tree/coronavirus-lessons-of-a-pandemic-webinar</a:t>
            </a:r>
          </a:p>
        </p:txBody>
      </p:sp>
      <p:sp>
        <p:nvSpPr>
          <p:cNvPr id="4" name="Slide Number Placeholder 3"/>
          <p:cNvSpPr>
            <a:spLocks noGrp="1"/>
          </p:cNvSpPr>
          <p:nvPr>
            <p:ph type="sldNum" sz="quarter" idx="5"/>
          </p:nvPr>
        </p:nvSpPr>
        <p:spPr/>
        <p:txBody>
          <a:bodyPr/>
          <a:lstStyle/>
          <a:p>
            <a:fld id="{947E4859-1204-4178-81E5-494007A9F56B}" type="slidenum">
              <a:rPr lang="en-US" smtClean="0"/>
              <a:t>4</a:t>
            </a:fld>
            <a:endParaRPr lang="en-US"/>
          </a:p>
        </p:txBody>
      </p:sp>
    </p:spTree>
    <p:extLst>
      <p:ext uri="{BB962C8B-B14F-4D97-AF65-F5344CB8AC3E}">
        <p14:creationId xmlns:p14="http://schemas.microsoft.com/office/powerpoint/2010/main" val="42560500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They come from different cultures, speak different languages, and have different 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Before the 2020s we designed for the mainstream and hoped that the rest could adapt.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But a lot of difficult issues surfaced in those years, and we had to address built-in or systemic discrimination.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We had to get past the idea that some people are ‘special needs’ and to adopt the attitude that </a:t>
            </a:r>
            <a:r>
              <a:rPr lang="en-US" i="1" dirty="0">
                <a:effectLst/>
              </a:rPr>
              <a:t>everyone</a:t>
            </a:r>
            <a:r>
              <a:rPr lang="en-US" dirty="0">
                <a:effectLst/>
              </a:rPr>
              <a:t> has special needs.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34</a:t>
            </a:fld>
            <a:endParaRPr lang="en-US"/>
          </a:p>
        </p:txBody>
      </p:sp>
    </p:spTree>
    <p:extLst>
      <p:ext uri="{BB962C8B-B14F-4D97-AF65-F5344CB8AC3E}">
        <p14:creationId xmlns:p14="http://schemas.microsoft.com/office/powerpoint/2010/main" val="17784311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https://cdn.americanprogress.org/wp-content/uploads/2012/09/19031533/stealth_onpage1.jpg</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35</a:t>
            </a:fld>
            <a:endParaRPr lang="en-US"/>
          </a:p>
        </p:txBody>
      </p:sp>
    </p:spTree>
    <p:extLst>
      <p:ext uri="{BB962C8B-B14F-4D97-AF65-F5344CB8AC3E}">
        <p14:creationId xmlns:p14="http://schemas.microsoft.com/office/powerpoint/2010/main" val="894826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In many ways, coming together to learn at school mitigated some of the worst impacts of poverty and disability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because we could all access books, teachers and time to study at school. A lot of us depended on school for internet access and a good meal.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A lot of this support disappeared when we went online.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People in need just vanished.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knew that this was a problem, but it took a long time to solve it. </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36</a:t>
            </a:fld>
            <a:endParaRPr lang="en-US"/>
          </a:p>
        </p:txBody>
      </p:sp>
    </p:spTree>
    <p:extLst>
      <p:ext uri="{BB962C8B-B14F-4D97-AF65-F5344CB8AC3E}">
        <p14:creationId xmlns:p14="http://schemas.microsoft.com/office/powerpoint/2010/main" val="14951906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https://www.nytimes.com/spotlight/learning-english-language-arts </a:t>
            </a:r>
          </a:p>
        </p:txBody>
      </p:sp>
      <p:sp>
        <p:nvSpPr>
          <p:cNvPr id="4" name="Slide Number Placeholder 3"/>
          <p:cNvSpPr>
            <a:spLocks noGrp="1"/>
          </p:cNvSpPr>
          <p:nvPr>
            <p:ph type="sldNum" sz="quarter" idx="5"/>
          </p:nvPr>
        </p:nvSpPr>
        <p:spPr/>
        <p:txBody>
          <a:bodyPr/>
          <a:lstStyle/>
          <a:p>
            <a:fld id="{947E4859-1204-4178-81E5-494007A9F56B}" type="slidenum">
              <a:rPr lang="en-US" smtClean="0"/>
              <a:t>38</a:t>
            </a:fld>
            <a:endParaRPr lang="en-US"/>
          </a:p>
        </p:txBody>
      </p:sp>
    </p:spTree>
    <p:extLst>
      <p:ext uri="{BB962C8B-B14F-4D97-AF65-F5344CB8AC3E}">
        <p14:creationId xmlns:p14="http://schemas.microsoft.com/office/powerpoint/2010/main" val="10340158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This applies to both teachers and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What we found was that many students who had been in school for ten years had no idea how to learn on their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They didn’t know where to start, they didn’t know how to structure their work, and often, they weren’t motivated to 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 If there was nobody there to teach them, then they simply wouldn’t try to learn.</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39</a:t>
            </a:fld>
            <a:endParaRPr lang="en-US"/>
          </a:p>
        </p:txBody>
      </p:sp>
    </p:spTree>
    <p:extLst>
      <p:ext uri="{BB962C8B-B14F-4D97-AF65-F5344CB8AC3E}">
        <p14:creationId xmlns:p14="http://schemas.microsoft.com/office/powerpoint/2010/main" val="3496396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http://zacwoolfitt.blogspot.com/2020/11/the-rapid-rise-of-hybrid-virtual.html</a:t>
            </a:r>
          </a:p>
        </p:txBody>
      </p:sp>
      <p:sp>
        <p:nvSpPr>
          <p:cNvPr id="4" name="Slide Number Placeholder 3"/>
          <p:cNvSpPr>
            <a:spLocks noGrp="1"/>
          </p:cNvSpPr>
          <p:nvPr>
            <p:ph type="sldNum" sz="quarter" idx="5"/>
          </p:nvPr>
        </p:nvSpPr>
        <p:spPr/>
        <p:txBody>
          <a:bodyPr/>
          <a:lstStyle/>
          <a:p>
            <a:fld id="{947E4859-1204-4178-81E5-494007A9F56B}" type="slidenum">
              <a:rPr lang="en-US" smtClean="0"/>
              <a:t>40</a:t>
            </a:fld>
            <a:endParaRPr lang="en-US"/>
          </a:p>
        </p:txBody>
      </p:sp>
    </p:spTree>
    <p:extLst>
      <p:ext uri="{BB962C8B-B14F-4D97-AF65-F5344CB8AC3E}">
        <p14:creationId xmlns:p14="http://schemas.microsoft.com/office/powerpoint/2010/main" val="1427998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learned to develop ‘hybrid learning’, that is, learning that was at times based on digital tools and resources, and at other times interactive and in-person. We also learned not to have a teacher doing both of these at once, because the two methods are so different. But there was no need – by varying strategies, it’s possible to meet the different needs of people at different times and in different ways.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41</a:t>
            </a:fld>
            <a:endParaRPr lang="en-US"/>
          </a:p>
        </p:txBody>
      </p:sp>
    </p:spTree>
    <p:extLst>
      <p:ext uri="{BB962C8B-B14F-4D97-AF65-F5344CB8AC3E}">
        <p14:creationId xmlns:p14="http://schemas.microsoft.com/office/powerpoint/2010/main" val="16520957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https://teachingblog.mcgill.ca/2019/10/08/flexible-assessment-one-instructors-implementation-in-a-large-class/ </a:t>
            </a:r>
          </a:p>
        </p:txBody>
      </p:sp>
      <p:sp>
        <p:nvSpPr>
          <p:cNvPr id="4" name="Slide Number Placeholder 3"/>
          <p:cNvSpPr>
            <a:spLocks noGrp="1"/>
          </p:cNvSpPr>
          <p:nvPr>
            <p:ph type="sldNum" sz="quarter" idx="5"/>
          </p:nvPr>
        </p:nvSpPr>
        <p:spPr/>
        <p:txBody>
          <a:bodyPr/>
          <a:lstStyle/>
          <a:p>
            <a:fld id="{947E4859-1204-4178-81E5-494007A9F56B}" type="slidenum">
              <a:rPr lang="en-US" smtClean="0"/>
              <a:t>42</a:t>
            </a:fld>
            <a:endParaRPr lang="en-US"/>
          </a:p>
        </p:txBody>
      </p:sp>
    </p:spTree>
    <p:extLst>
      <p:ext uri="{BB962C8B-B14F-4D97-AF65-F5344CB8AC3E}">
        <p14:creationId xmlns:p14="http://schemas.microsoft.com/office/powerpoint/2010/main" val="11538710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Moving online showed us just how dysfunctional traditional testing has become, 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realized we were depending more and more on surveillance, when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we should have instead been offering counselling and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Once students were able to create portfolios and show their work directly to employers, the push for stringent testing eased.</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43</a:t>
            </a:fld>
            <a:endParaRPr lang="en-US"/>
          </a:p>
        </p:txBody>
      </p:sp>
    </p:spTree>
    <p:extLst>
      <p:ext uri="{BB962C8B-B14F-4D97-AF65-F5344CB8AC3E}">
        <p14:creationId xmlns:p14="http://schemas.microsoft.com/office/powerpoint/2010/main" val="315984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44</a:t>
            </a:fld>
            <a:endParaRPr lang="en-US"/>
          </a:p>
        </p:txBody>
      </p:sp>
    </p:spTree>
    <p:extLst>
      <p:ext uri="{BB962C8B-B14F-4D97-AF65-F5344CB8AC3E}">
        <p14:creationId xmlns:p14="http://schemas.microsoft.com/office/powerpoint/2010/main" val="3835932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bg2">
                  <a:lumMod val="90000"/>
                </a:schemeClr>
              </a:buClr>
            </a:pPr>
            <a:r>
              <a:rPr lang="en-US" sz="1200" dirty="0"/>
              <a:t>10 lessons from teaching and learning in a pandemic</a:t>
            </a:r>
          </a:p>
          <a:p>
            <a:pPr>
              <a:buClr>
                <a:schemeClr val="bg2">
                  <a:lumMod val="90000"/>
                </a:schemeClr>
              </a:buClr>
            </a:pPr>
            <a:r>
              <a:rPr lang="en-US" sz="1200" dirty="0"/>
              <a:t>Three challenges of leveraging these lessons for “what’s next” in online and blended learning</a:t>
            </a:r>
          </a:p>
          <a:p>
            <a:pPr>
              <a:buClr>
                <a:schemeClr val="bg2">
                  <a:lumMod val="90000"/>
                </a:schemeClr>
              </a:buClr>
            </a:pPr>
            <a:r>
              <a:rPr lang="en-US" sz="1200" dirty="0"/>
              <a:t>Three specific ways we can facilitate improvements in teaching and learning, based on these 10 lessons</a:t>
            </a:r>
            <a:br>
              <a:rPr lang="en-US" dirty="0"/>
            </a:br>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5</a:t>
            </a:fld>
            <a:endParaRPr lang="en-US"/>
          </a:p>
        </p:txBody>
      </p:sp>
    </p:spTree>
    <p:extLst>
      <p:ext uri="{BB962C8B-B14F-4D97-AF65-F5344CB8AC3E}">
        <p14:creationId xmlns:p14="http://schemas.microsoft.com/office/powerpoint/2010/main" val="35708265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45</a:t>
            </a:fld>
            <a:endParaRPr lang="en-US"/>
          </a:p>
        </p:txBody>
      </p:sp>
    </p:spTree>
    <p:extLst>
      <p:ext uri="{BB962C8B-B14F-4D97-AF65-F5344CB8AC3E}">
        <p14:creationId xmlns:p14="http://schemas.microsoft.com/office/powerpoint/2010/main" val="2905499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https://lens.monash.edu/2018/08/14/1357398/the-nature-of-quality-in-teaching-and-learning</a:t>
            </a:r>
          </a:p>
        </p:txBody>
      </p:sp>
      <p:sp>
        <p:nvSpPr>
          <p:cNvPr id="4" name="Slide Number Placeholder 3"/>
          <p:cNvSpPr>
            <a:spLocks noGrp="1"/>
          </p:cNvSpPr>
          <p:nvPr>
            <p:ph type="sldNum" sz="quarter" idx="5"/>
          </p:nvPr>
        </p:nvSpPr>
        <p:spPr/>
        <p:txBody>
          <a:bodyPr/>
          <a:lstStyle/>
          <a:p>
            <a:fld id="{947E4859-1204-4178-81E5-494007A9F56B}" type="slidenum">
              <a:rPr lang="en-US" smtClean="0"/>
              <a:t>6</a:t>
            </a:fld>
            <a:endParaRPr lang="en-US"/>
          </a:p>
        </p:txBody>
      </p:sp>
    </p:spTree>
    <p:extLst>
      <p:ext uri="{BB962C8B-B14F-4D97-AF65-F5344CB8AC3E}">
        <p14:creationId xmlns:p14="http://schemas.microsoft.com/office/powerpoint/2010/main" val="336168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Understand the nature of teaching and learning in terms of both building a community of inquiry and enabling learners to flourish</a:t>
            </a:r>
          </a:p>
          <a:p>
            <a:r>
              <a:rPr lang="en-US" dirty="0"/>
              <a:t>Find out how authentic assessment and moving away from the mid-term and end-of-term exam can facilitate improvements in learning</a:t>
            </a:r>
          </a:p>
          <a:p>
            <a:r>
              <a:rPr lang="en-US" dirty="0"/>
              <a:t>Improve how we respond to the diverse needs of learners</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7</a:t>
            </a:fld>
            <a:endParaRPr lang="en-US"/>
          </a:p>
        </p:txBody>
      </p:sp>
    </p:spTree>
    <p:extLst>
      <p:ext uri="{BB962C8B-B14F-4D97-AF65-F5344CB8AC3E}">
        <p14:creationId xmlns:p14="http://schemas.microsoft.com/office/powerpoint/2010/main" val="3132750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https://medium.com/mind-munchies/why-is-change-so-hard-807eae0b2dcb</a:t>
            </a:r>
          </a:p>
        </p:txBody>
      </p:sp>
      <p:sp>
        <p:nvSpPr>
          <p:cNvPr id="4" name="Slide Number Placeholder 3"/>
          <p:cNvSpPr>
            <a:spLocks noGrp="1"/>
          </p:cNvSpPr>
          <p:nvPr>
            <p:ph type="sldNum" sz="quarter" idx="5"/>
          </p:nvPr>
        </p:nvSpPr>
        <p:spPr/>
        <p:txBody>
          <a:bodyPr/>
          <a:lstStyle/>
          <a:p>
            <a:fld id="{947E4859-1204-4178-81E5-494007A9F56B}" type="slidenum">
              <a:rPr lang="en-US" smtClean="0"/>
              <a:t>9</a:t>
            </a:fld>
            <a:endParaRPr lang="en-US"/>
          </a:p>
        </p:txBody>
      </p:sp>
    </p:spTree>
    <p:extLst>
      <p:ext uri="{BB962C8B-B14F-4D97-AF65-F5344CB8AC3E}">
        <p14:creationId xmlns:p14="http://schemas.microsoft.com/office/powerpoint/2010/main" val="3963994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It was hard to jump right into remote learning, and it was hard to jump back into the new classroom environment. So we can’t directly compare the new thing with the old thing. We have to give ourselves some time to get used to it and for people to get good at it.</a:t>
            </a:r>
          </a:p>
          <a:p>
            <a:endParaRPr lang="en-US" dirty="0"/>
          </a:p>
        </p:txBody>
      </p:sp>
      <p:sp>
        <p:nvSpPr>
          <p:cNvPr id="4" name="Slide Number Placeholder 3"/>
          <p:cNvSpPr>
            <a:spLocks noGrp="1"/>
          </p:cNvSpPr>
          <p:nvPr>
            <p:ph type="sldNum" sz="quarter" idx="5"/>
          </p:nvPr>
        </p:nvSpPr>
        <p:spPr/>
        <p:txBody>
          <a:bodyPr/>
          <a:lstStyle/>
          <a:p>
            <a:fld id="{947E4859-1204-4178-81E5-494007A9F56B}" type="slidenum">
              <a:rPr lang="en-US" smtClean="0"/>
              <a:t>10</a:t>
            </a:fld>
            <a:endParaRPr lang="en-US"/>
          </a:p>
        </p:txBody>
      </p:sp>
    </p:spTree>
    <p:extLst>
      <p:ext uri="{BB962C8B-B14F-4D97-AF65-F5344CB8AC3E}">
        <p14:creationId xmlns:p14="http://schemas.microsoft.com/office/powerpoint/2010/main" val="4060832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https://www.td.org/insights/how-to-be-a-catalyst-for-social-learning</a:t>
            </a:r>
          </a:p>
        </p:txBody>
      </p:sp>
      <p:sp>
        <p:nvSpPr>
          <p:cNvPr id="4" name="Slide Number Placeholder 3"/>
          <p:cNvSpPr>
            <a:spLocks noGrp="1"/>
          </p:cNvSpPr>
          <p:nvPr>
            <p:ph type="sldNum" sz="quarter" idx="5"/>
          </p:nvPr>
        </p:nvSpPr>
        <p:spPr/>
        <p:txBody>
          <a:bodyPr/>
          <a:lstStyle/>
          <a:p>
            <a:fld id="{947E4859-1204-4178-81E5-494007A9F56B}" type="slidenum">
              <a:rPr lang="en-US" smtClean="0"/>
              <a:t>11</a:t>
            </a:fld>
            <a:endParaRPr lang="en-US"/>
          </a:p>
        </p:txBody>
      </p:sp>
    </p:spTree>
    <p:extLst>
      <p:ext uri="{BB962C8B-B14F-4D97-AF65-F5344CB8AC3E}">
        <p14:creationId xmlns:p14="http://schemas.microsoft.com/office/powerpoint/2010/main" val="78117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23B64-ED28-4DCC-8FC9-3651D1578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9361A0-B68D-4DA6-A5CD-E4489E35E9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5AA9EB-65D4-4E7A-BB54-B5A349B70746}"/>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5" name="Footer Placeholder 4">
            <a:extLst>
              <a:ext uri="{FF2B5EF4-FFF2-40B4-BE49-F238E27FC236}">
                <a16:creationId xmlns:a16="http://schemas.microsoft.com/office/drawing/2014/main" id="{6C8FF350-D293-445B-B184-703F38E5BF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552A97-DF63-4B91-9A5C-798F4FC77F1D}"/>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2092540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7F689-DE62-434E-90D7-6091083590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C73CB1-9C50-465C-A322-DD99647B5F1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0510E5-1F95-4CC1-AA37-859A486AEF57}"/>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5" name="Footer Placeholder 4">
            <a:extLst>
              <a:ext uri="{FF2B5EF4-FFF2-40B4-BE49-F238E27FC236}">
                <a16:creationId xmlns:a16="http://schemas.microsoft.com/office/drawing/2014/main" id="{E0BF14D7-7787-4B7E-9909-11FAA0F4C0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46C662-0AD3-4390-B5DE-4625B0C20D2E}"/>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2437959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87CDDD-B143-4E38-BC6B-8E2A0E7258A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472685-AF30-4646-9F02-827571424D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D55CB-8EA4-43A7-A146-9C57F6529979}"/>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5" name="Footer Placeholder 4">
            <a:extLst>
              <a:ext uri="{FF2B5EF4-FFF2-40B4-BE49-F238E27FC236}">
                <a16:creationId xmlns:a16="http://schemas.microsoft.com/office/drawing/2014/main" id="{7594699C-002F-4ED1-ADD5-41DD87A335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83C5D-89FF-4464-8EE5-17A967B6EB99}"/>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3185220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2583E-120E-44CD-8D64-62C8E7DA2E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0FDF8ED-CFB7-4634-ACA5-B5842AB6294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851969-7544-48D5-AAD3-3483C2415AB5}"/>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5" name="Footer Placeholder 4">
            <a:extLst>
              <a:ext uri="{FF2B5EF4-FFF2-40B4-BE49-F238E27FC236}">
                <a16:creationId xmlns:a16="http://schemas.microsoft.com/office/drawing/2014/main" id="{38D6105D-7982-4852-A4B9-EAA8BFC7D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F008F2-A4BE-48FD-AB38-38389037AFB8}"/>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30911701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1539-2CE7-44ED-AC91-3DD0DA0D37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64EC53-3B76-454C-9F03-605BAB7D18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A1C47E-A1DB-41FA-B1A5-656B020CFD6E}"/>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5" name="Footer Placeholder 4">
            <a:extLst>
              <a:ext uri="{FF2B5EF4-FFF2-40B4-BE49-F238E27FC236}">
                <a16:creationId xmlns:a16="http://schemas.microsoft.com/office/drawing/2014/main" id="{713E181D-5205-4A04-B928-68BF6EBFF7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01A933-FF2B-4BFE-8863-7E622623439A}"/>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3686688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7E12A-6EB6-4D33-A1A3-F822F80EE2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03FFE47-5450-4AC6-AEC4-AAD9107A009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532D56D-6DBC-4972-9F36-0592E891E5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531B65-EFB8-4D8E-9330-51D11F6E0418}"/>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6" name="Footer Placeholder 5">
            <a:extLst>
              <a:ext uri="{FF2B5EF4-FFF2-40B4-BE49-F238E27FC236}">
                <a16:creationId xmlns:a16="http://schemas.microsoft.com/office/drawing/2014/main" id="{21CEC632-66C8-4911-94FF-008DEB779A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2F6F96-DA2C-4380-B2AA-8865F05B0BBE}"/>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4067008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C7155-35A4-4DD7-93AF-710781357A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09C8FB-4B08-407D-AEC9-663369DAFD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84CE1E-115A-4F34-A5C4-959574DA2CE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F3AB99-5CFA-4136-860A-835C98B8A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D86526-2E80-4BD3-A532-8E14CFA6EA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D67184-3114-4372-B59A-6D89020DE536}"/>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8" name="Footer Placeholder 7">
            <a:extLst>
              <a:ext uri="{FF2B5EF4-FFF2-40B4-BE49-F238E27FC236}">
                <a16:creationId xmlns:a16="http://schemas.microsoft.com/office/drawing/2014/main" id="{008940E6-8C6C-420C-B96B-9FB07CFFDB2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E664794-6BE3-4E17-BDD9-D7E0AD7D5AB5}"/>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169305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D7FA9-BD48-4C8E-831A-61E9A2FBC6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86C79-A877-44BE-ADFE-3CBE1FC5AD5A}"/>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4" name="Footer Placeholder 3">
            <a:extLst>
              <a:ext uri="{FF2B5EF4-FFF2-40B4-BE49-F238E27FC236}">
                <a16:creationId xmlns:a16="http://schemas.microsoft.com/office/drawing/2014/main" id="{2BA9A824-2DC9-40B2-B564-3681BCDF77B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F6D53D-01BB-4B9C-93C9-5BB951838C5C}"/>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3045128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E2A478-F5F5-4EB0-85ED-3FA3ECB81301}"/>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3" name="Footer Placeholder 2">
            <a:extLst>
              <a:ext uri="{FF2B5EF4-FFF2-40B4-BE49-F238E27FC236}">
                <a16:creationId xmlns:a16="http://schemas.microsoft.com/office/drawing/2014/main" id="{9755C536-2C30-4729-8FC0-1F37BAE9DF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D6A7361-BF79-49BF-AF72-806FB42B58B7}"/>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1710328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1F900-33EA-44AF-9F45-26006F6911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2C7636-02B3-41EC-8ECD-05044748D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F184FA-1864-4E56-9F51-915981EE5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BB1A95-9E44-4995-9734-ACF93FA20D59}"/>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6" name="Footer Placeholder 5">
            <a:extLst>
              <a:ext uri="{FF2B5EF4-FFF2-40B4-BE49-F238E27FC236}">
                <a16:creationId xmlns:a16="http://schemas.microsoft.com/office/drawing/2014/main" id="{3FB9122F-F080-4CD8-9D93-355AE17421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EBCD2C-48C6-460C-B241-7BD549D7C733}"/>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2693241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92751-A34C-4D85-A647-5867DA497D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8787AA-0CC2-4B98-BC3C-C542456AB1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CBDFC4-303D-4ECF-9375-A61A6163BC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6D45D9-A0E2-4097-9649-12A73B4D5BE4}"/>
              </a:ext>
            </a:extLst>
          </p:cNvPr>
          <p:cNvSpPr>
            <a:spLocks noGrp="1"/>
          </p:cNvSpPr>
          <p:nvPr>
            <p:ph type="dt" sz="half" idx="10"/>
          </p:nvPr>
        </p:nvSpPr>
        <p:spPr/>
        <p:txBody>
          <a:bodyPr/>
          <a:lstStyle/>
          <a:p>
            <a:fld id="{EF89E2B1-FC47-459A-B229-D692692F2F49}" type="datetimeFigureOut">
              <a:rPr lang="en-US" smtClean="0"/>
              <a:t>3/1/2021</a:t>
            </a:fld>
            <a:endParaRPr lang="en-US"/>
          </a:p>
        </p:txBody>
      </p:sp>
      <p:sp>
        <p:nvSpPr>
          <p:cNvPr id="6" name="Footer Placeholder 5">
            <a:extLst>
              <a:ext uri="{FF2B5EF4-FFF2-40B4-BE49-F238E27FC236}">
                <a16:creationId xmlns:a16="http://schemas.microsoft.com/office/drawing/2014/main" id="{B2CAE8B8-94F3-4051-A3C2-36294EA271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48DE5A-BD07-4253-A3F1-A0431D1C6295}"/>
              </a:ext>
            </a:extLst>
          </p:cNvPr>
          <p:cNvSpPr>
            <a:spLocks noGrp="1"/>
          </p:cNvSpPr>
          <p:nvPr>
            <p:ph type="sldNum" sz="quarter" idx="12"/>
          </p:nvPr>
        </p:nvSpPr>
        <p:spPr/>
        <p:txBody>
          <a:bodyPr/>
          <a:lstStyle/>
          <a:p>
            <a:fld id="{4FA33FFF-A27C-4203-8DB7-B1319C44006B}" type="slidenum">
              <a:rPr lang="en-US" smtClean="0"/>
              <a:t>‹#›</a:t>
            </a:fld>
            <a:endParaRPr lang="en-US"/>
          </a:p>
        </p:txBody>
      </p:sp>
    </p:spTree>
    <p:extLst>
      <p:ext uri="{BB962C8B-B14F-4D97-AF65-F5344CB8AC3E}">
        <p14:creationId xmlns:p14="http://schemas.microsoft.com/office/powerpoint/2010/main" val="1736224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A9F00A-172C-48D5-B5AF-546481AFB4C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7E04C59-88CB-48DC-926C-9F11AE8326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CF629C-B16C-4E81-95FE-CD2D4B7FF9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89E2B1-FC47-459A-B229-D692692F2F49}" type="datetimeFigureOut">
              <a:rPr lang="en-US" smtClean="0"/>
              <a:t>3/1/2021</a:t>
            </a:fld>
            <a:endParaRPr lang="en-US"/>
          </a:p>
        </p:txBody>
      </p:sp>
      <p:sp>
        <p:nvSpPr>
          <p:cNvPr id="5" name="Footer Placeholder 4">
            <a:extLst>
              <a:ext uri="{FF2B5EF4-FFF2-40B4-BE49-F238E27FC236}">
                <a16:creationId xmlns:a16="http://schemas.microsoft.com/office/drawing/2014/main" id="{8A5A000E-1C50-48B1-99AC-200EEDB80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6E84102-C03E-4ACE-836B-2420963D8D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33FFF-A27C-4203-8DB7-B1319C44006B}" type="slidenum">
              <a:rPr lang="en-US" smtClean="0"/>
              <a:t>‹#›</a:t>
            </a:fld>
            <a:endParaRPr lang="en-US"/>
          </a:p>
        </p:txBody>
      </p:sp>
    </p:spTree>
    <p:extLst>
      <p:ext uri="{BB962C8B-B14F-4D97-AF65-F5344CB8AC3E}">
        <p14:creationId xmlns:p14="http://schemas.microsoft.com/office/powerpoint/2010/main" val="1819027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1000"/>
            <a:lum/>
          </a:blip>
          <a:srcRect/>
          <a:stretch>
            <a:fillRect l="-7000" r="-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787D6-61C2-45FA-8CC6-A303A6145430}"/>
              </a:ext>
            </a:extLst>
          </p:cNvPr>
          <p:cNvSpPr>
            <a:spLocks noGrp="1"/>
          </p:cNvSpPr>
          <p:nvPr>
            <p:ph type="ctrTitle"/>
          </p:nvPr>
        </p:nvSpPr>
        <p:spPr>
          <a:solidFill>
            <a:schemeClr val="bg1">
              <a:alpha val="74000"/>
            </a:schemeClr>
          </a:solidFill>
        </p:spPr>
        <p:txBody>
          <a:bodyPr>
            <a:normAutofit/>
          </a:bodyPr>
          <a:lstStyle/>
          <a:p>
            <a:r>
              <a:rPr lang="en-US" sz="4400" dirty="0"/>
              <a:t>Lessons from the Covid-19 pandemic:</a:t>
            </a:r>
            <a:br>
              <a:rPr lang="en-US" dirty="0"/>
            </a:br>
            <a:r>
              <a:rPr lang="en-US" dirty="0"/>
              <a:t>How to Improve How We Teach and learn Online</a:t>
            </a:r>
          </a:p>
        </p:txBody>
      </p:sp>
      <p:sp>
        <p:nvSpPr>
          <p:cNvPr id="3" name="Subtitle 2">
            <a:extLst>
              <a:ext uri="{FF2B5EF4-FFF2-40B4-BE49-F238E27FC236}">
                <a16:creationId xmlns:a16="http://schemas.microsoft.com/office/drawing/2014/main" id="{903E6F02-4078-4679-BFF9-B6914F0C3823}"/>
              </a:ext>
            </a:extLst>
          </p:cNvPr>
          <p:cNvSpPr>
            <a:spLocks noGrp="1"/>
          </p:cNvSpPr>
          <p:nvPr>
            <p:ph type="subTitle" idx="1"/>
          </p:nvPr>
        </p:nvSpPr>
        <p:spPr>
          <a:xfrm>
            <a:off x="4079631" y="3509963"/>
            <a:ext cx="4417256" cy="1082504"/>
          </a:xfrm>
          <a:solidFill>
            <a:schemeClr val="bg1">
              <a:alpha val="68000"/>
            </a:schemeClr>
          </a:solidFill>
        </p:spPr>
        <p:txBody>
          <a:bodyPr/>
          <a:lstStyle/>
          <a:p>
            <a:r>
              <a:rPr lang="en-US" dirty="0"/>
              <a:t>Stephen Downes</a:t>
            </a:r>
          </a:p>
          <a:p>
            <a:r>
              <a:rPr lang="en-US" dirty="0"/>
              <a:t>March 1, 2021</a:t>
            </a:r>
          </a:p>
        </p:txBody>
      </p:sp>
    </p:spTree>
    <p:extLst>
      <p:ext uri="{BB962C8B-B14F-4D97-AF65-F5344CB8AC3E}">
        <p14:creationId xmlns:p14="http://schemas.microsoft.com/office/powerpoint/2010/main" val="11919972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50AAD-EFAA-4455-9DCE-74F642F6DE13}"/>
              </a:ext>
            </a:extLst>
          </p:cNvPr>
          <p:cNvSpPr>
            <a:spLocks noGrp="1"/>
          </p:cNvSpPr>
          <p:nvPr>
            <p:ph type="title"/>
          </p:nvPr>
        </p:nvSpPr>
        <p:spPr/>
        <p:txBody>
          <a:bodyPr/>
          <a:lstStyle/>
          <a:p>
            <a:pPr lvl="0"/>
            <a:r>
              <a:rPr lang="en-US" i="1" dirty="0">
                <a:effectLst/>
              </a:rPr>
              <a:t>Any change will be hard at first</a:t>
            </a:r>
            <a:r>
              <a:rPr lang="en-US" dirty="0">
                <a:effectLst/>
              </a:rPr>
              <a:t>. </a:t>
            </a:r>
            <a:endParaRPr lang="en-US" dirty="0"/>
          </a:p>
        </p:txBody>
      </p:sp>
      <p:sp>
        <p:nvSpPr>
          <p:cNvPr id="3" name="Content Placeholder 2">
            <a:extLst>
              <a:ext uri="{FF2B5EF4-FFF2-40B4-BE49-F238E27FC236}">
                <a16:creationId xmlns:a16="http://schemas.microsoft.com/office/drawing/2014/main" id="{A0A620B6-69A3-4E2F-A32B-0B960402E4F4}"/>
              </a:ext>
            </a:extLst>
          </p:cNvPr>
          <p:cNvSpPr>
            <a:spLocks noGrp="1"/>
          </p:cNvSpPr>
          <p:nvPr>
            <p:ph idx="1"/>
          </p:nvPr>
        </p:nvSpPr>
        <p:spPr/>
        <p:txBody>
          <a:bodyPr>
            <a:noAutofit/>
          </a:bodyPr>
          <a:lstStyle/>
          <a:p>
            <a:pPr lvl="0">
              <a:lnSpc>
                <a:spcPct val="70000"/>
              </a:lnSpc>
              <a:buClr>
                <a:schemeClr val="accent3"/>
              </a:buClr>
            </a:pPr>
            <a:r>
              <a:rPr lang="en-US" sz="6600" dirty="0"/>
              <a:t>We can’t directly compare the new thing with the old thing. </a:t>
            </a:r>
          </a:p>
          <a:p>
            <a:pPr lvl="0">
              <a:lnSpc>
                <a:spcPct val="70000"/>
              </a:lnSpc>
              <a:buClr>
                <a:schemeClr val="accent3"/>
              </a:buClr>
            </a:pPr>
            <a:r>
              <a:rPr lang="en-US" sz="6600" dirty="0"/>
              <a:t>Give ourselves some time</a:t>
            </a:r>
          </a:p>
        </p:txBody>
      </p:sp>
    </p:spTree>
    <p:extLst>
      <p:ext uri="{BB962C8B-B14F-4D97-AF65-F5344CB8AC3E}">
        <p14:creationId xmlns:p14="http://schemas.microsoft.com/office/powerpoint/2010/main" val="1269769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7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ackground pattern&#10;&#10;Description automatically generated">
            <a:extLst>
              <a:ext uri="{FF2B5EF4-FFF2-40B4-BE49-F238E27FC236}">
                <a16:creationId xmlns:a16="http://schemas.microsoft.com/office/drawing/2014/main" id="{51EC8C86-E72C-4615-A763-9F4FD5F02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395" y="643467"/>
            <a:ext cx="10413209" cy="5571066"/>
          </a:xfrm>
          <a:prstGeom prst="rect">
            <a:avLst/>
          </a:prstGeom>
        </p:spPr>
      </p:pic>
    </p:spTree>
    <p:extLst>
      <p:ext uri="{BB962C8B-B14F-4D97-AF65-F5344CB8AC3E}">
        <p14:creationId xmlns:p14="http://schemas.microsoft.com/office/powerpoint/2010/main" val="7190929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F030B-15D6-40BD-B848-D11DAB64AD4B}"/>
              </a:ext>
            </a:extLst>
          </p:cNvPr>
          <p:cNvSpPr>
            <a:spLocks noGrp="1"/>
          </p:cNvSpPr>
          <p:nvPr>
            <p:ph type="title"/>
          </p:nvPr>
        </p:nvSpPr>
        <p:spPr/>
        <p:txBody>
          <a:bodyPr/>
          <a:lstStyle/>
          <a:p>
            <a:pPr lvl="0"/>
            <a:r>
              <a:rPr lang="en-US" i="1" dirty="0">
                <a:effectLst/>
              </a:rPr>
              <a:t>Learning is social</a:t>
            </a:r>
            <a:r>
              <a:rPr lang="en-US" dirty="0">
                <a:effectLst/>
              </a:rPr>
              <a:t>.</a:t>
            </a:r>
            <a:endParaRPr lang="en-US" dirty="0"/>
          </a:p>
        </p:txBody>
      </p:sp>
      <p:sp>
        <p:nvSpPr>
          <p:cNvPr id="3" name="Content Placeholder 2">
            <a:extLst>
              <a:ext uri="{FF2B5EF4-FFF2-40B4-BE49-F238E27FC236}">
                <a16:creationId xmlns:a16="http://schemas.microsoft.com/office/drawing/2014/main" id="{F10B18DF-D515-4F3F-9B6C-1D4A9944A042}"/>
              </a:ext>
            </a:extLst>
          </p:cNvPr>
          <p:cNvSpPr>
            <a:spLocks noGrp="1"/>
          </p:cNvSpPr>
          <p:nvPr>
            <p:ph idx="1"/>
          </p:nvPr>
        </p:nvSpPr>
        <p:spPr/>
        <p:txBody>
          <a:bodyPr>
            <a:noAutofit/>
          </a:bodyPr>
          <a:lstStyle/>
          <a:p>
            <a:pPr>
              <a:lnSpc>
                <a:spcPct val="70000"/>
              </a:lnSpc>
              <a:buClr>
                <a:schemeClr val="accent3"/>
              </a:buClr>
            </a:pPr>
            <a:r>
              <a:rPr lang="en-US" sz="6600" dirty="0"/>
              <a:t>We knew that already</a:t>
            </a:r>
          </a:p>
          <a:p>
            <a:pPr>
              <a:lnSpc>
                <a:spcPct val="70000"/>
              </a:lnSpc>
              <a:buClr>
                <a:schemeClr val="accent3"/>
              </a:buClr>
            </a:pPr>
            <a:r>
              <a:rPr lang="en-US" sz="6600" dirty="0"/>
              <a:t>Some outcomes are social </a:t>
            </a:r>
          </a:p>
          <a:p>
            <a:pPr>
              <a:lnSpc>
                <a:spcPct val="70000"/>
              </a:lnSpc>
              <a:buClr>
                <a:schemeClr val="accent3"/>
              </a:buClr>
            </a:pPr>
            <a:r>
              <a:rPr lang="en-US" sz="6600" dirty="0"/>
              <a:t>We learn as a community</a:t>
            </a:r>
          </a:p>
          <a:p>
            <a:pPr>
              <a:lnSpc>
                <a:spcPct val="70000"/>
              </a:lnSpc>
              <a:buClr>
                <a:schemeClr val="accent3"/>
              </a:buClr>
            </a:pPr>
            <a:r>
              <a:rPr lang="en-US" sz="6600" dirty="0"/>
              <a:t>We exchange ideas, conduct trade, and develop networks</a:t>
            </a:r>
          </a:p>
        </p:txBody>
      </p:sp>
    </p:spTree>
    <p:extLst>
      <p:ext uri="{BB962C8B-B14F-4D97-AF65-F5344CB8AC3E}">
        <p14:creationId xmlns:p14="http://schemas.microsoft.com/office/powerpoint/2010/main" val="22762379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43FB4743-6215-4AB0-A03C-5697D2250B31}"/>
              </a:ext>
            </a:extLst>
          </p:cNvPr>
          <p:cNvPicPr>
            <a:picLocks noChangeAspect="1"/>
          </p:cNvPicPr>
          <p:nvPr/>
        </p:nvPicPr>
        <p:blipFill rotWithShape="1">
          <a:blip r:embed="rId3">
            <a:extLst>
              <a:ext uri="{28A0092B-C50C-407E-A947-70E740481C1C}">
                <a14:useLocalDpi xmlns:a14="http://schemas.microsoft.com/office/drawing/2010/main" val="0"/>
              </a:ext>
            </a:extLst>
          </a:blip>
          <a:srcRect t="7988" r="-1" b="9540"/>
          <a:stretch/>
        </p:blipFill>
        <p:spPr>
          <a:xfrm>
            <a:off x="321733" y="321733"/>
            <a:ext cx="11548534" cy="6214534"/>
          </a:xfrm>
          <a:prstGeom prst="rect">
            <a:avLst/>
          </a:prstGeom>
        </p:spPr>
      </p:pic>
    </p:spTree>
    <p:extLst>
      <p:ext uri="{BB962C8B-B14F-4D97-AF65-F5344CB8AC3E}">
        <p14:creationId xmlns:p14="http://schemas.microsoft.com/office/powerpoint/2010/main" val="106617568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9771B-7B7D-4EB6-A36F-E58F652ACF1C}"/>
              </a:ext>
            </a:extLst>
          </p:cNvPr>
          <p:cNvSpPr>
            <a:spLocks noGrp="1"/>
          </p:cNvSpPr>
          <p:nvPr>
            <p:ph type="title"/>
          </p:nvPr>
        </p:nvSpPr>
        <p:spPr/>
        <p:txBody>
          <a:bodyPr/>
          <a:lstStyle/>
          <a:p>
            <a:pPr lvl="0"/>
            <a:r>
              <a:rPr lang="en-US" i="1" dirty="0">
                <a:effectLst/>
              </a:rPr>
              <a:t>Teaching is not a solitary profess</a:t>
            </a:r>
            <a:r>
              <a:rPr lang="en-US" dirty="0">
                <a:effectLst/>
              </a:rPr>
              <a:t>ion.</a:t>
            </a:r>
            <a:endParaRPr lang="en-US" dirty="0"/>
          </a:p>
        </p:txBody>
      </p:sp>
      <p:sp>
        <p:nvSpPr>
          <p:cNvPr id="3" name="Content Placeholder 2">
            <a:extLst>
              <a:ext uri="{FF2B5EF4-FFF2-40B4-BE49-F238E27FC236}">
                <a16:creationId xmlns:a16="http://schemas.microsoft.com/office/drawing/2014/main" id="{EC02DBF8-38E5-46F7-84EF-DC1DB66BE3D8}"/>
              </a:ext>
            </a:extLst>
          </p:cNvPr>
          <p:cNvSpPr>
            <a:spLocks noGrp="1"/>
          </p:cNvSpPr>
          <p:nvPr>
            <p:ph idx="1"/>
          </p:nvPr>
        </p:nvSpPr>
        <p:spPr>
          <a:xfrm>
            <a:off x="838199" y="1825625"/>
            <a:ext cx="10924309" cy="4351338"/>
          </a:xfrm>
        </p:spPr>
        <p:txBody>
          <a:bodyPr>
            <a:normAutofit/>
          </a:bodyPr>
          <a:lstStyle/>
          <a:p>
            <a:pPr lvl="0">
              <a:lnSpc>
                <a:spcPct val="70000"/>
              </a:lnSpc>
              <a:buClr>
                <a:schemeClr val="accent3"/>
              </a:buClr>
            </a:pPr>
            <a:r>
              <a:rPr lang="en-US" sz="6600" dirty="0"/>
              <a:t>Teachers need buildings, etc. </a:t>
            </a:r>
          </a:p>
          <a:p>
            <a:pPr lvl="0">
              <a:lnSpc>
                <a:spcPct val="70000"/>
              </a:lnSpc>
              <a:buClr>
                <a:schemeClr val="accent3"/>
              </a:buClr>
            </a:pPr>
            <a:r>
              <a:rPr lang="en-US" sz="6600" dirty="0"/>
              <a:t>Now they need a support team. </a:t>
            </a:r>
          </a:p>
          <a:p>
            <a:pPr lvl="0">
              <a:lnSpc>
                <a:spcPct val="70000"/>
              </a:lnSpc>
              <a:buClr>
                <a:schemeClr val="accent3"/>
              </a:buClr>
            </a:pPr>
            <a:r>
              <a:rPr lang="en-US" sz="6600" dirty="0"/>
              <a:t>Like when we watch the news</a:t>
            </a:r>
          </a:p>
        </p:txBody>
      </p:sp>
    </p:spTree>
    <p:extLst>
      <p:ext uri="{BB962C8B-B14F-4D97-AF65-F5344CB8AC3E}">
        <p14:creationId xmlns:p14="http://schemas.microsoft.com/office/powerpoint/2010/main" val="3533045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4A568A-99A5-453F-AD81-7C18DC12F7C8}"/>
              </a:ext>
            </a:extLst>
          </p:cNvPr>
          <p:cNvPicPr>
            <a:picLocks noChangeAspect="1"/>
          </p:cNvPicPr>
          <p:nvPr/>
        </p:nvPicPr>
        <p:blipFill rotWithShape="1">
          <a:blip r:embed="rId3"/>
          <a:srcRect r="-1" b="4333"/>
          <a:stretch/>
        </p:blipFill>
        <p:spPr>
          <a:xfrm>
            <a:off x="321733" y="321733"/>
            <a:ext cx="11548534" cy="6214534"/>
          </a:xfrm>
          <a:prstGeom prst="rect">
            <a:avLst/>
          </a:prstGeom>
        </p:spPr>
      </p:pic>
    </p:spTree>
    <p:extLst>
      <p:ext uri="{BB962C8B-B14F-4D97-AF65-F5344CB8AC3E}">
        <p14:creationId xmlns:p14="http://schemas.microsoft.com/office/powerpoint/2010/main" val="208567802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3BB5D57-6178-4F62-B472-0312F6D95A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366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person, computer, computer&#10;&#10;Description automatically generated">
            <a:extLst>
              <a:ext uri="{FF2B5EF4-FFF2-40B4-BE49-F238E27FC236}">
                <a16:creationId xmlns:a16="http://schemas.microsoft.com/office/drawing/2014/main" id="{51967DFE-56F9-4E6B-BF91-6E211E1E9286}"/>
              </a:ext>
            </a:extLst>
          </p:cNvPr>
          <p:cNvPicPr>
            <a:picLocks noChangeAspect="1"/>
          </p:cNvPicPr>
          <p:nvPr/>
        </p:nvPicPr>
        <p:blipFill rotWithShape="1">
          <a:blip r:embed="rId3">
            <a:extLst>
              <a:ext uri="{28A0092B-C50C-407E-A947-70E740481C1C}">
                <a14:useLocalDpi xmlns:a14="http://schemas.microsoft.com/office/drawing/2010/main" val="0"/>
              </a:ext>
            </a:extLst>
          </a:blip>
          <a:srcRect t="7370" r="1" b="16096"/>
          <a:stretch/>
        </p:blipFill>
        <p:spPr>
          <a:xfrm>
            <a:off x="643467" y="643467"/>
            <a:ext cx="10905066" cy="5571066"/>
          </a:xfrm>
          <a:prstGeom prst="rect">
            <a:avLst/>
          </a:prstGeom>
        </p:spPr>
      </p:pic>
      <p:sp>
        <p:nvSpPr>
          <p:cNvPr id="10" name="Rectangle 9">
            <a:extLst>
              <a:ext uri="{FF2B5EF4-FFF2-40B4-BE49-F238E27FC236}">
                <a16:creationId xmlns:a16="http://schemas.microsoft.com/office/drawing/2014/main" id="{4C61BD32-7542-4D52-BA5A-3ADE869BF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3106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4094-C5C4-4DBC-8A6D-5FD4FB51F3D2}"/>
              </a:ext>
            </a:extLst>
          </p:cNvPr>
          <p:cNvSpPr>
            <a:spLocks noGrp="1"/>
          </p:cNvSpPr>
          <p:nvPr>
            <p:ph type="title"/>
          </p:nvPr>
        </p:nvSpPr>
        <p:spPr/>
        <p:txBody>
          <a:bodyPr/>
          <a:lstStyle/>
          <a:p>
            <a:pPr lvl="0"/>
            <a:r>
              <a:rPr lang="en-US" i="1" dirty="0">
                <a:effectLst/>
              </a:rPr>
              <a:t>We need live events</a:t>
            </a:r>
            <a:r>
              <a:rPr lang="en-US" dirty="0">
                <a:effectLst/>
              </a:rPr>
              <a:t>.</a:t>
            </a:r>
            <a:endParaRPr lang="en-US" dirty="0"/>
          </a:p>
        </p:txBody>
      </p:sp>
      <p:sp>
        <p:nvSpPr>
          <p:cNvPr id="3" name="Content Placeholder 2">
            <a:extLst>
              <a:ext uri="{FF2B5EF4-FFF2-40B4-BE49-F238E27FC236}">
                <a16:creationId xmlns:a16="http://schemas.microsoft.com/office/drawing/2014/main" id="{FB7E3457-D966-46FF-AAB8-4C113BBA32C2}"/>
              </a:ext>
            </a:extLst>
          </p:cNvPr>
          <p:cNvSpPr>
            <a:spLocks noGrp="1"/>
          </p:cNvSpPr>
          <p:nvPr>
            <p:ph idx="1"/>
          </p:nvPr>
        </p:nvSpPr>
        <p:spPr/>
        <p:txBody>
          <a:bodyPr>
            <a:normAutofit/>
          </a:bodyPr>
          <a:lstStyle/>
          <a:p>
            <a:pPr>
              <a:lnSpc>
                <a:spcPct val="70000"/>
              </a:lnSpc>
              <a:buClr>
                <a:schemeClr val="accent3"/>
              </a:buClr>
            </a:pPr>
            <a:r>
              <a:rPr lang="en-US" sz="6600" dirty="0"/>
              <a:t>Not everything</a:t>
            </a:r>
          </a:p>
          <a:p>
            <a:pPr>
              <a:lnSpc>
                <a:spcPct val="70000"/>
              </a:lnSpc>
              <a:buClr>
                <a:schemeClr val="accent3"/>
              </a:buClr>
            </a:pPr>
            <a:r>
              <a:rPr lang="en-US" sz="6600" dirty="0"/>
              <a:t>But live events draw us in</a:t>
            </a:r>
          </a:p>
          <a:p>
            <a:pPr>
              <a:lnSpc>
                <a:spcPct val="70000"/>
              </a:lnSpc>
              <a:buClr>
                <a:schemeClr val="accent3"/>
              </a:buClr>
            </a:pPr>
            <a:r>
              <a:rPr lang="en-US" sz="6600" dirty="0"/>
              <a:t>Planning and anticipation</a:t>
            </a:r>
          </a:p>
          <a:p>
            <a:pPr>
              <a:lnSpc>
                <a:spcPct val="70000"/>
              </a:lnSpc>
              <a:buClr>
                <a:schemeClr val="accent3"/>
              </a:buClr>
            </a:pPr>
            <a:r>
              <a:rPr lang="en-US" sz="6600" dirty="0"/>
              <a:t>Interaction,  presence</a:t>
            </a:r>
          </a:p>
        </p:txBody>
      </p:sp>
    </p:spTree>
    <p:extLst>
      <p:ext uri="{BB962C8B-B14F-4D97-AF65-F5344CB8AC3E}">
        <p14:creationId xmlns:p14="http://schemas.microsoft.com/office/powerpoint/2010/main" val="201671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C37E9D4B-7BFA-4D10-B666-547BAC4994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 computer, display&#10;&#10;Description automatically generated">
            <a:extLst>
              <a:ext uri="{FF2B5EF4-FFF2-40B4-BE49-F238E27FC236}">
                <a16:creationId xmlns:a16="http://schemas.microsoft.com/office/drawing/2014/main" id="{263BFAF1-7113-42ED-A69E-1F4E670CF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563" y="853934"/>
            <a:ext cx="9220928" cy="5146564"/>
          </a:xfrm>
          <a:prstGeom prst="rect">
            <a:avLst/>
          </a:prstGeom>
        </p:spPr>
      </p:pic>
    </p:spTree>
    <p:extLst>
      <p:ext uri="{BB962C8B-B14F-4D97-AF65-F5344CB8AC3E}">
        <p14:creationId xmlns:p14="http://schemas.microsoft.com/office/powerpoint/2010/main" val="3076723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5C1D1-0B3C-4143-AC1A-6213A3DA99C1}"/>
              </a:ext>
            </a:extLst>
          </p:cNvPr>
          <p:cNvSpPr>
            <a:spLocks noGrp="1"/>
          </p:cNvSpPr>
          <p:nvPr>
            <p:ph type="title"/>
          </p:nvPr>
        </p:nvSpPr>
        <p:spPr/>
        <p:txBody>
          <a:bodyPr/>
          <a:lstStyle/>
          <a:p>
            <a:pPr lvl="0"/>
            <a:r>
              <a:rPr lang="en-US" i="1" dirty="0">
                <a:effectLst/>
              </a:rPr>
              <a:t>Open media plays a key role</a:t>
            </a:r>
            <a:r>
              <a:rPr lang="en-US" dirty="0">
                <a:effectLst/>
              </a:rPr>
              <a:t>. </a:t>
            </a:r>
            <a:endParaRPr lang="en-US" dirty="0"/>
          </a:p>
        </p:txBody>
      </p:sp>
      <p:sp>
        <p:nvSpPr>
          <p:cNvPr id="3" name="Content Placeholder 2">
            <a:extLst>
              <a:ext uri="{FF2B5EF4-FFF2-40B4-BE49-F238E27FC236}">
                <a16:creationId xmlns:a16="http://schemas.microsoft.com/office/drawing/2014/main" id="{D16B5B2E-DC59-44F5-8902-88BD1521BC13}"/>
              </a:ext>
            </a:extLst>
          </p:cNvPr>
          <p:cNvSpPr>
            <a:spLocks noGrp="1"/>
          </p:cNvSpPr>
          <p:nvPr>
            <p:ph idx="1"/>
          </p:nvPr>
        </p:nvSpPr>
        <p:spPr/>
        <p:txBody>
          <a:bodyPr>
            <a:normAutofit/>
          </a:bodyPr>
          <a:lstStyle/>
          <a:p>
            <a:pPr lvl="0">
              <a:lnSpc>
                <a:spcPct val="70000"/>
              </a:lnSpc>
              <a:buClr>
                <a:schemeClr val="accent3"/>
              </a:buClr>
            </a:pPr>
            <a:r>
              <a:rPr lang="en-US" sz="6600" dirty="0"/>
              <a:t>We can’t learn without it</a:t>
            </a:r>
          </a:p>
          <a:p>
            <a:pPr lvl="0">
              <a:lnSpc>
                <a:spcPct val="70000"/>
              </a:lnSpc>
              <a:buClr>
                <a:schemeClr val="accent3"/>
              </a:buClr>
            </a:pPr>
            <a:r>
              <a:rPr lang="en-US" sz="6600" dirty="0"/>
              <a:t>We need an alphabet</a:t>
            </a:r>
          </a:p>
          <a:p>
            <a:pPr lvl="0">
              <a:lnSpc>
                <a:spcPct val="70000"/>
              </a:lnSpc>
              <a:buClr>
                <a:schemeClr val="accent3"/>
              </a:buClr>
            </a:pPr>
            <a:r>
              <a:rPr lang="en-US" sz="6600" dirty="0"/>
              <a:t>We need words</a:t>
            </a:r>
          </a:p>
          <a:p>
            <a:pPr lvl="0">
              <a:lnSpc>
                <a:spcPct val="70000"/>
              </a:lnSpc>
              <a:buClr>
                <a:schemeClr val="accent3"/>
              </a:buClr>
            </a:pPr>
            <a:r>
              <a:rPr lang="en-US" sz="6600" dirty="0"/>
              <a:t>We need data</a:t>
            </a:r>
          </a:p>
          <a:p>
            <a:pPr marL="0" lvl="0" indent="0">
              <a:lnSpc>
                <a:spcPct val="60000"/>
              </a:lnSpc>
              <a:buNone/>
            </a:pPr>
            <a:endParaRPr lang="en-US" sz="3800" dirty="0"/>
          </a:p>
        </p:txBody>
      </p:sp>
    </p:spTree>
    <p:extLst>
      <p:ext uri="{BB962C8B-B14F-4D97-AF65-F5344CB8AC3E}">
        <p14:creationId xmlns:p14="http://schemas.microsoft.com/office/powerpoint/2010/main" val="3246525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57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DB43924-73BE-4E3D-9AD5-1E0C72197594}"/>
              </a:ext>
            </a:extLst>
          </p:cNvPr>
          <p:cNvPicPr>
            <a:picLocks noChangeAspect="1"/>
          </p:cNvPicPr>
          <p:nvPr/>
        </p:nvPicPr>
        <p:blipFill>
          <a:blip r:embed="rId3"/>
          <a:stretch>
            <a:fillRect/>
          </a:stretch>
        </p:blipFill>
        <p:spPr>
          <a:xfrm>
            <a:off x="687198" y="643467"/>
            <a:ext cx="10817603" cy="5571066"/>
          </a:xfrm>
          <a:prstGeom prst="rect">
            <a:avLst/>
          </a:prstGeom>
        </p:spPr>
      </p:pic>
    </p:spTree>
    <p:extLst>
      <p:ext uri="{BB962C8B-B14F-4D97-AF65-F5344CB8AC3E}">
        <p14:creationId xmlns:p14="http://schemas.microsoft.com/office/powerpoint/2010/main" val="1189163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1C385E71-C1EB-4E64-8F8B-91193AFCC069}"/>
              </a:ext>
            </a:extLst>
          </p:cNvPr>
          <p:cNvPicPr>
            <a:picLocks noChangeAspect="1"/>
          </p:cNvPicPr>
          <p:nvPr/>
        </p:nvPicPr>
        <p:blipFill rotWithShape="1">
          <a:blip r:embed="rId3">
            <a:extLst>
              <a:ext uri="{28A0092B-C50C-407E-A947-70E740481C1C}">
                <a14:useLocalDpi xmlns:a14="http://schemas.microsoft.com/office/drawing/2010/main" val="0"/>
              </a:ext>
            </a:extLst>
          </a:blip>
          <a:srcRect r="-1" b="28249"/>
          <a:stretch/>
        </p:blipFill>
        <p:spPr>
          <a:xfrm>
            <a:off x="321733" y="321733"/>
            <a:ext cx="11548534" cy="6214534"/>
          </a:xfrm>
          <a:prstGeom prst="rect">
            <a:avLst/>
          </a:prstGeom>
        </p:spPr>
      </p:pic>
    </p:spTree>
    <p:extLst>
      <p:ext uri="{BB962C8B-B14F-4D97-AF65-F5344CB8AC3E}">
        <p14:creationId xmlns:p14="http://schemas.microsoft.com/office/powerpoint/2010/main" val="1479219977"/>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B7202-7B27-45F9-842C-0222A3E4C9CB}"/>
              </a:ext>
            </a:extLst>
          </p:cNvPr>
          <p:cNvSpPr>
            <a:spLocks noGrp="1"/>
          </p:cNvSpPr>
          <p:nvPr>
            <p:ph type="title"/>
          </p:nvPr>
        </p:nvSpPr>
        <p:spPr/>
        <p:txBody>
          <a:bodyPr/>
          <a:lstStyle/>
          <a:p>
            <a:pPr lvl="0"/>
            <a:r>
              <a:rPr lang="en-US" i="1" dirty="0">
                <a:effectLst/>
              </a:rPr>
              <a:t>Quality matters</a:t>
            </a:r>
            <a:r>
              <a:rPr lang="en-US" dirty="0">
                <a:effectLst/>
              </a:rPr>
              <a:t>,</a:t>
            </a:r>
            <a:endParaRPr lang="en-US" dirty="0"/>
          </a:p>
        </p:txBody>
      </p:sp>
      <p:sp>
        <p:nvSpPr>
          <p:cNvPr id="3" name="Content Placeholder 2">
            <a:extLst>
              <a:ext uri="{FF2B5EF4-FFF2-40B4-BE49-F238E27FC236}">
                <a16:creationId xmlns:a16="http://schemas.microsoft.com/office/drawing/2014/main" id="{3C339C3B-F544-411A-9FC8-346EEBBCD34C}"/>
              </a:ext>
            </a:extLst>
          </p:cNvPr>
          <p:cNvSpPr>
            <a:spLocks noGrp="1"/>
          </p:cNvSpPr>
          <p:nvPr>
            <p:ph idx="1"/>
          </p:nvPr>
        </p:nvSpPr>
        <p:spPr/>
        <p:txBody>
          <a:bodyPr>
            <a:normAutofit/>
          </a:bodyPr>
          <a:lstStyle/>
          <a:p>
            <a:pPr>
              <a:lnSpc>
                <a:spcPct val="70000"/>
              </a:lnSpc>
              <a:buClr>
                <a:schemeClr val="accent3"/>
              </a:buClr>
            </a:pPr>
            <a:r>
              <a:rPr lang="en-US" sz="6600" dirty="0"/>
              <a:t>It’s not guaranteed</a:t>
            </a:r>
          </a:p>
          <a:p>
            <a:pPr>
              <a:lnSpc>
                <a:spcPct val="70000"/>
              </a:lnSpc>
              <a:buClr>
                <a:schemeClr val="accent3"/>
              </a:buClr>
            </a:pPr>
            <a:r>
              <a:rPr lang="en-US" sz="6600" dirty="0"/>
              <a:t>We have to make our own judgements </a:t>
            </a:r>
          </a:p>
          <a:p>
            <a:pPr>
              <a:lnSpc>
                <a:spcPct val="70000"/>
              </a:lnSpc>
              <a:buClr>
                <a:schemeClr val="accent3"/>
              </a:buClr>
            </a:pPr>
            <a:r>
              <a:rPr lang="en-US" sz="6600" dirty="0"/>
              <a:t>We have to be critically-minded</a:t>
            </a:r>
          </a:p>
        </p:txBody>
      </p:sp>
    </p:spTree>
    <p:extLst>
      <p:ext uri="{BB962C8B-B14F-4D97-AF65-F5344CB8AC3E}">
        <p14:creationId xmlns:p14="http://schemas.microsoft.com/office/powerpoint/2010/main" val="1170295819"/>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D94BBD-BBCA-412E-8B44-5321C0BA4694}"/>
              </a:ext>
            </a:extLst>
          </p:cNvPr>
          <p:cNvPicPr>
            <a:picLocks noChangeAspect="1"/>
          </p:cNvPicPr>
          <p:nvPr/>
        </p:nvPicPr>
        <p:blipFill rotWithShape="1">
          <a:blip r:embed="rId3"/>
          <a:srcRect l="5226" r="-1" b="-1"/>
          <a:stretch/>
        </p:blipFill>
        <p:spPr>
          <a:xfrm>
            <a:off x="321733" y="321733"/>
            <a:ext cx="11548534" cy="6214534"/>
          </a:xfrm>
          <a:prstGeom prst="rect">
            <a:avLst/>
          </a:prstGeom>
        </p:spPr>
      </p:pic>
    </p:spTree>
    <p:extLst>
      <p:ext uri="{BB962C8B-B14F-4D97-AF65-F5344CB8AC3E}">
        <p14:creationId xmlns:p14="http://schemas.microsoft.com/office/powerpoint/2010/main" val="2345321885"/>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9F201-733B-4E15-A09B-E24495E1DAF7}"/>
              </a:ext>
            </a:extLst>
          </p:cNvPr>
          <p:cNvSpPr>
            <a:spLocks noGrp="1"/>
          </p:cNvSpPr>
          <p:nvPr>
            <p:ph type="title"/>
          </p:nvPr>
        </p:nvSpPr>
        <p:spPr/>
        <p:txBody>
          <a:bodyPr/>
          <a:lstStyle/>
          <a:p>
            <a:pPr lvl="0"/>
            <a:r>
              <a:rPr lang="en-US" i="1" dirty="0">
                <a:effectLst/>
              </a:rPr>
              <a:t>Teaching is more than broadcasting</a:t>
            </a:r>
            <a:r>
              <a:rPr lang="en-US" dirty="0">
                <a:effectLst/>
              </a:rPr>
              <a:t>. </a:t>
            </a:r>
            <a:endParaRPr lang="en-US" dirty="0"/>
          </a:p>
        </p:txBody>
      </p:sp>
      <p:sp>
        <p:nvSpPr>
          <p:cNvPr id="3" name="Content Placeholder 2">
            <a:extLst>
              <a:ext uri="{FF2B5EF4-FFF2-40B4-BE49-F238E27FC236}">
                <a16:creationId xmlns:a16="http://schemas.microsoft.com/office/drawing/2014/main" id="{68CCF972-AFDC-435E-AAB6-DDFB6C79DE6A}"/>
              </a:ext>
            </a:extLst>
          </p:cNvPr>
          <p:cNvSpPr>
            <a:spLocks noGrp="1"/>
          </p:cNvSpPr>
          <p:nvPr>
            <p:ph idx="1"/>
          </p:nvPr>
        </p:nvSpPr>
        <p:spPr>
          <a:xfrm>
            <a:off x="838200" y="1825624"/>
            <a:ext cx="10515600" cy="3951721"/>
          </a:xfrm>
        </p:spPr>
        <p:txBody>
          <a:bodyPr>
            <a:normAutofit/>
          </a:bodyPr>
          <a:lstStyle/>
          <a:p>
            <a:pPr lvl="0">
              <a:lnSpc>
                <a:spcPct val="60000"/>
              </a:lnSpc>
            </a:pPr>
            <a:r>
              <a:rPr lang="en-US" sz="6600" dirty="0"/>
              <a:t>8-hour videos bad</a:t>
            </a:r>
          </a:p>
          <a:p>
            <a:pPr lvl="0">
              <a:lnSpc>
                <a:spcPct val="60000"/>
              </a:lnSpc>
            </a:pPr>
            <a:r>
              <a:rPr lang="en-US" sz="6600" dirty="0"/>
              <a:t>Get us away from the keyboard</a:t>
            </a:r>
          </a:p>
          <a:p>
            <a:pPr lvl="0">
              <a:lnSpc>
                <a:spcPct val="60000"/>
              </a:lnSpc>
            </a:pPr>
            <a:r>
              <a:rPr lang="en-US" sz="6600" dirty="0"/>
              <a:t>Still true when we return to the classroom</a:t>
            </a:r>
          </a:p>
        </p:txBody>
      </p:sp>
    </p:spTree>
    <p:extLst>
      <p:ext uri="{BB962C8B-B14F-4D97-AF65-F5344CB8AC3E}">
        <p14:creationId xmlns:p14="http://schemas.microsoft.com/office/powerpoint/2010/main" val="795890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 indoor, game&#10;&#10;Description automatically generated">
            <a:extLst>
              <a:ext uri="{FF2B5EF4-FFF2-40B4-BE49-F238E27FC236}">
                <a16:creationId xmlns:a16="http://schemas.microsoft.com/office/drawing/2014/main" id="{F1662FA2-8B4A-4E33-A410-FC65A3A78A61}"/>
              </a:ext>
            </a:extLst>
          </p:cNvPr>
          <p:cNvPicPr>
            <a:picLocks noChangeAspect="1"/>
          </p:cNvPicPr>
          <p:nvPr/>
        </p:nvPicPr>
        <p:blipFill rotWithShape="1">
          <a:blip r:embed="rId3">
            <a:extLst>
              <a:ext uri="{28A0092B-C50C-407E-A947-70E740481C1C}">
                <a14:useLocalDpi xmlns:a14="http://schemas.microsoft.com/office/drawing/2010/main" val="0"/>
              </a:ext>
            </a:extLst>
          </a:blip>
          <a:srcRect t="2899" r="-1" b="16482"/>
          <a:stretch/>
        </p:blipFill>
        <p:spPr>
          <a:xfrm>
            <a:off x="321733" y="321733"/>
            <a:ext cx="11548534" cy="6214534"/>
          </a:xfrm>
          <a:prstGeom prst="rect">
            <a:avLst/>
          </a:prstGeom>
        </p:spPr>
      </p:pic>
    </p:spTree>
    <p:extLst>
      <p:ext uri="{BB962C8B-B14F-4D97-AF65-F5344CB8AC3E}">
        <p14:creationId xmlns:p14="http://schemas.microsoft.com/office/powerpoint/2010/main" val="132957449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13EFF-B443-45F4-A427-7639F5C1D360}"/>
              </a:ext>
            </a:extLst>
          </p:cNvPr>
          <p:cNvSpPr>
            <a:spLocks noGrp="1"/>
          </p:cNvSpPr>
          <p:nvPr>
            <p:ph type="title"/>
          </p:nvPr>
        </p:nvSpPr>
        <p:spPr/>
        <p:txBody>
          <a:bodyPr/>
          <a:lstStyle/>
          <a:p>
            <a:pPr lvl="0"/>
            <a:r>
              <a:rPr lang="en-US" i="1" dirty="0">
                <a:effectLst/>
              </a:rPr>
              <a:t>Reading the room is harder</a:t>
            </a:r>
            <a:r>
              <a:rPr lang="en-US" dirty="0">
                <a:effectLst/>
              </a:rPr>
              <a:t>.</a:t>
            </a:r>
            <a:endParaRPr lang="en-US" dirty="0"/>
          </a:p>
        </p:txBody>
      </p:sp>
      <p:sp>
        <p:nvSpPr>
          <p:cNvPr id="3" name="Content Placeholder 2">
            <a:extLst>
              <a:ext uri="{FF2B5EF4-FFF2-40B4-BE49-F238E27FC236}">
                <a16:creationId xmlns:a16="http://schemas.microsoft.com/office/drawing/2014/main" id="{2DA40881-2403-4788-B1F3-F71959B99A5C}"/>
              </a:ext>
            </a:extLst>
          </p:cNvPr>
          <p:cNvSpPr>
            <a:spLocks noGrp="1"/>
          </p:cNvSpPr>
          <p:nvPr>
            <p:ph idx="1"/>
          </p:nvPr>
        </p:nvSpPr>
        <p:spPr/>
        <p:txBody>
          <a:bodyPr>
            <a:normAutofit/>
          </a:bodyPr>
          <a:lstStyle/>
          <a:p>
            <a:pPr>
              <a:lnSpc>
                <a:spcPct val="70000"/>
              </a:lnSpc>
              <a:buClr>
                <a:schemeClr val="accent3"/>
              </a:buClr>
            </a:pPr>
            <a:r>
              <a:rPr lang="en-US" sz="6600" dirty="0"/>
              <a:t>We can scan a classroom</a:t>
            </a:r>
          </a:p>
          <a:p>
            <a:pPr>
              <a:lnSpc>
                <a:spcPct val="70000"/>
              </a:lnSpc>
              <a:buClr>
                <a:schemeClr val="accent3"/>
              </a:buClr>
            </a:pPr>
            <a:r>
              <a:rPr lang="en-US" sz="6600" dirty="0"/>
              <a:t>Online, it’s a lot more difficult </a:t>
            </a:r>
          </a:p>
          <a:p>
            <a:pPr>
              <a:lnSpc>
                <a:spcPct val="70000"/>
              </a:lnSpc>
              <a:buClr>
                <a:schemeClr val="accent3"/>
              </a:buClr>
            </a:pPr>
            <a:r>
              <a:rPr lang="en-US" sz="6600" dirty="0"/>
              <a:t>This needs to become a deliberate practice</a:t>
            </a:r>
          </a:p>
        </p:txBody>
      </p:sp>
    </p:spTree>
    <p:extLst>
      <p:ext uri="{BB962C8B-B14F-4D97-AF65-F5344CB8AC3E}">
        <p14:creationId xmlns:p14="http://schemas.microsoft.com/office/powerpoint/2010/main" val="3321307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2B98CAC-E6AD-4CE6-8D8A-BC8E920E333D}"/>
              </a:ext>
            </a:extLst>
          </p:cNvPr>
          <p:cNvPicPr>
            <a:picLocks noChangeAspect="1"/>
          </p:cNvPicPr>
          <p:nvPr/>
        </p:nvPicPr>
        <p:blipFill rotWithShape="1">
          <a:blip r:embed="rId3">
            <a:extLst>
              <a:ext uri="{28A0092B-C50C-407E-A947-70E740481C1C}">
                <a14:useLocalDpi xmlns:a14="http://schemas.microsoft.com/office/drawing/2010/main" val="0"/>
              </a:ext>
            </a:extLst>
          </a:blip>
          <a:srcRect t="12200" r="-1" b="1699"/>
          <a:stretch/>
        </p:blipFill>
        <p:spPr>
          <a:xfrm>
            <a:off x="321733" y="321733"/>
            <a:ext cx="11548534" cy="6214534"/>
          </a:xfrm>
          <a:prstGeom prst="rect">
            <a:avLst/>
          </a:prstGeom>
        </p:spPr>
      </p:pic>
    </p:spTree>
    <p:extLst>
      <p:ext uri="{BB962C8B-B14F-4D97-AF65-F5344CB8AC3E}">
        <p14:creationId xmlns:p14="http://schemas.microsoft.com/office/powerpoint/2010/main" val="2385892263"/>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3911-06A7-4F35-8F19-CE8553F28447}"/>
              </a:ext>
            </a:extLst>
          </p:cNvPr>
          <p:cNvSpPr>
            <a:spLocks noGrp="1"/>
          </p:cNvSpPr>
          <p:nvPr>
            <p:ph type="title"/>
          </p:nvPr>
        </p:nvSpPr>
        <p:spPr/>
        <p:txBody>
          <a:bodyPr/>
          <a:lstStyle/>
          <a:p>
            <a:pPr lvl="0"/>
            <a:r>
              <a:rPr lang="en-US" i="1" dirty="0">
                <a:effectLst/>
              </a:rPr>
              <a:t>We need structure, order and routines</a:t>
            </a:r>
            <a:r>
              <a:rPr lang="en-US" dirty="0">
                <a:effectLst/>
              </a:rPr>
              <a:t>.</a:t>
            </a:r>
            <a:endParaRPr lang="en-US" dirty="0"/>
          </a:p>
        </p:txBody>
      </p:sp>
      <p:sp>
        <p:nvSpPr>
          <p:cNvPr id="3" name="Content Placeholder 2">
            <a:extLst>
              <a:ext uri="{FF2B5EF4-FFF2-40B4-BE49-F238E27FC236}">
                <a16:creationId xmlns:a16="http://schemas.microsoft.com/office/drawing/2014/main" id="{68A416E6-2F00-4D8B-AC89-06848B932FB2}"/>
              </a:ext>
            </a:extLst>
          </p:cNvPr>
          <p:cNvSpPr>
            <a:spLocks noGrp="1"/>
          </p:cNvSpPr>
          <p:nvPr>
            <p:ph idx="1"/>
          </p:nvPr>
        </p:nvSpPr>
        <p:spPr/>
        <p:txBody>
          <a:bodyPr>
            <a:normAutofit/>
          </a:bodyPr>
          <a:lstStyle/>
          <a:p>
            <a:pPr lvl="0">
              <a:lnSpc>
                <a:spcPct val="70000"/>
              </a:lnSpc>
              <a:buClr>
                <a:schemeClr val="accent3"/>
              </a:buClr>
            </a:pPr>
            <a:r>
              <a:rPr lang="en-US" sz="6600" dirty="0"/>
              <a:t>A respite from uncertainty</a:t>
            </a:r>
          </a:p>
          <a:p>
            <a:pPr lvl="0">
              <a:lnSpc>
                <a:spcPct val="70000"/>
              </a:lnSpc>
              <a:buClr>
                <a:schemeClr val="accent3"/>
              </a:buClr>
            </a:pPr>
            <a:r>
              <a:rPr lang="en-US" sz="6600" dirty="0"/>
              <a:t>Balance our work with our play, rest and self-care.</a:t>
            </a:r>
          </a:p>
          <a:p>
            <a:pPr lvl="0">
              <a:lnSpc>
                <a:spcPct val="70000"/>
              </a:lnSpc>
              <a:buClr>
                <a:schemeClr val="accent3"/>
              </a:buClr>
            </a:pPr>
            <a:r>
              <a:rPr lang="en-US" sz="6600" dirty="0"/>
              <a:t>That’s what school often provides</a:t>
            </a:r>
          </a:p>
          <a:p>
            <a:pPr lvl="0"/>
            <a:endParaRPr lang="en-US" dirty="0">
              <a:effectLst/>
            </a:endParaRPr>
          </a:p>
        </p:txBody>
      </p:sp>
    </p:spTree>
    <p:extLst>
      <p:ext uri="{BB962C8B-B14F-4D97-AF65-F5344CB8AC3E}">
        <p14:creationId xmlns:p14="http://schemas.microsoft.com/office/powerpoint/2010/main" val="11140535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building, person, outdoor, pulling&#10;&#10;Description automatically generated">
            <a:extLst>
              <a:ext uri="{FF2B5EF4-FFF2-40B4-BE49-F238E27FC236}">
                <a16:creationId xmlns:a16="http://schemas.microsoft.com/office/drawing/2014/main" id="{E4F30EB1-B98F-4270-A4F9-65AF06116A49}"/>
              </a:ext>
            </a:extLst>
          </p:cNvPr>
          <p:cNvPicPr>
            <a:picLocks noChangeAspect="1"/>
          </p:cNvPicPr>
          <p:nvPr/>
        </p:nvPicPr>
        <p:blipFill rotWithShape="1">
          <a:blip r:embed="rId3">
            <a:extLst>
              <a:ext uri="{28A0092B-C50C-407E-A947-70E740481C1C}">
                <a14:useLocalDpi xmlns:a14="http://schemas.microsoft.com/office/drawing/2010/main" val="0"/>
              </a:ext>
            </a:extLst>
          </a:blip>
          <a:srcRect r="-1" b="3905"/>
          <a:stretch/>
        </p:blipFill>
        <p:spPr>
          <a:xfrm>
            <a:off x="321733" y="321733"/>
            <a:ext cx="11548534" cy="6214534"/>
          </a:xfrm>
          <a:prstGeom prst="rect">
            <a:avLst/>
          </a:prstGeom>
        </p:spPr>
      </p:pic>
    </p:spTree>
    <p:extLst>
      <p:ext uri="{BB962C8B-B14F-4D97-AF65-F5344CB8AC3E}">
        <p14:creationId xmlns:p14="http://schemas.microsoft.com/office/powerpoint/2010/main" val="787665740"/>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6AB49-E4A5-4D81-8CA9-B00D18B32005}"/>
              </a:ext>
            </a:extLst>
          </p:cNvPr>
          <p:cNvSpPr>
            <a:spLocks noGrp="1"/>
          </p:cNvSpPr>
          <p:nvPr>
            <p:ph type="title"/>
          </p:nvPr>
        </p:nvSpPr>
        <p:spPr/>
        <p:txBody>
          <a:bodyPr/>
          <a:lstStyle/>
          <a:p>
            <a:pPr lvl="0"/>
            <a:r>
              <a:rPr lang="en-US" i="1" dirty="0">
                <a:effectLst/>
              </a:rPr>
              <a:t>It’s not just school subjects</a:t>
            </a:r>
            <a:endParaRPr lang="en-US" dirty="0"/>
          </a:p>
        </p:txBody>
      </p:sp>
      <p:sp>
        <p:nvSpPr>
          <p:cNvPr id="3" name="Content Placeholder 2">
            <a:extLst>
              <a:ext uri="{FF2B5EF4-FFF2-40B4-BE49-F238E27FC236}">
                <a16:creationId xmlns:a16="http://schemas.microsoft.com/office/drawing/2014/main" id="{87F60FEB-ADBC-47CA-BD7F-B14521F2B641}"/>
              </a:ext>
            </a:extLst>
          </p:cNvPr>
          <p:cNvSpPr>
            <a:spLocks noGrp="1"/>
          </p:cNvSpPr>
          <p:nvPr>
            <p:ph idx="1"/>
          </p:nvPr>
        </p:nvSpPr>
        <p:spPr>
          <a:xfrm>
            <a:off x="838200" y="1825624"/>
            <a:ext cx="10647218" cy="5032375"/>
          </a:xfrm>
        </p:spPr>
        <p:txBody>
          <a:bodyPr>
            <a:normAutofit/>
          </a:bodyPr>
          <a:lstStyle/>
          <a:p>
            <a:pPr>
              <a:lnSpc>
                <a:spcPct val="70000"/>
              </a:lnSpc>
              <a:buClr>
                <a:schemeClr val="accent3"/>
              </a:buClr>
            </a:pPr>
            <a:r>
              <a:rPr lang="en-US" sz="6600" dirty="0"/>
              <a:t>Not just schools and universities </a:t>
            </a:r>
          </a:p>
          <a:p>
            <a:pPr>
              <a:lnSpc>
                <a:spcPct val="70000"/>
              </a:lnSpc>
              <a:buClr>
                <a:schemeClr val="accent3"/>
              </a:buClr>
            </a:pPr>
            <a:r>
              <a:rPr lang="en-US" sz="6600" dirty="0"/>
              <a:t>Beyond traditional academics</a:t>
            </a:r>
          </a:p>
          <a:p>
            <a:pPr>
              <a:lnSpc>
                <a:spcPct val="70000"/>
              </a:lnSpc>
              <a:buClr>
                <a:schemeClr val="accent3"/>
              </a:buClr>
            </a:pPr>
            <a:r>
              <a:rPr lang="en-US" sz="6600" dirty="0"/>
              <a:t>Support in-home workers, self-employed, new careers</a:t>
            </a:r>
          </a:p>
        </p:txBody>
      </p:sp>
    </p:spTree>
    <p:extLst>
      <p:ext uri="{BB962C8B-B14F-4D97-AF65-F5344CB8AC3E}">
        <p14:creationId xmlns:p14="http://schemas.microsoft.com/office/powerpoint/2010/main" val="1994940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F8C8-1933-49D5-8EAD-574CDB828A49}"/>
              </a:ext>
            </a:extLst>
          </p:cNvPr>
          <p:cNvSpPr>
            <a:spLocks noGrp="1"/>
          </p:cNvSpPr>
          <p:nvPr>
            <p:ph type="title"/>
          </p:nvPr>
        </p:nvSpPr>
        <p:spPr/>
        <p:txBody>
          <a:bodyPr>
            <a:normAutofit/>
          </a:bodyPr>
          <a:lstStyle/>
          <a:p>
            <a:r>
              <a:rPr lang="en-US" sz="4400" i="1" kern="1200" dirty="0">
                <a:solidFill>
                  <a:schemeClr val="tx1"/>
                </a:solidFill>
                <a:latin typeface="+mj-lt"/>
                <a:ea typeface="+mj-ea"/>
                <a:cs typeface="+mj-cs"/>
              </a:rPr>
              <a:t>As faculty and instructors…</a:t>
            </a:r>
          </a:p>
        </p:txBody>
      </p:sp>
      <p:sp>
        <p:nvSpPr>
          <p:cNvPr id="3" name="Content Placeholder 2">
            <a:extLst>
              <a:ext uri="{FF2B5EF4-FFF2-40B4-BE49-F238E27FC236}">
                <a16:creationId xmlns:a16="http://schemas.microsoft.com/office/drawing/2014/main" id="{47DCE661-8773-4097-8A7C-76B90849C0CE}"/>
              </a:ext>
            </a:extLst>
          </p:cNvPr>
          <p:cNvSpPr>
            <a:spLocks noGrp="1"/>
          </p:cNvSpPr>
          <p:nvPr>
            <p:ph idx="1"/>
          </p:nvPr>
        </p:nvSpPr>
        <p:spPr/>
        <p:txBody>
          <a:bodyPr>
            <a:normAutofit/>
          </a:bodyPr>
          <a:lstStyle/>
          <a:p>
            <a:pPr>
              <a:buClr>
                <a:schemeClr val="bg2">
                  <a:lumMod val="90000"/>
                </a:schemeClr>
              </a:buClr>
            </a:pPr>
            <a:r>
              <a:rPr lang="en-US" sz="6600" dirty="0"/>
              <a:t>What are we learning?</a:t>
            </a:r>
          </a:p>
          <a:p>
            <a:pPr>
              <a:buClr>
                <a:schemeClr val="bg2">
                  <a:lumMod val="90000"/>
                </a:schemeClr>
              </a:buClr>
            </a:pPr>
            <a:r>
              <a:rPr lang="en-US" sz="6600" dirty="0"/>
              <a:t>What can we build on?</a:t>
            </a:r>
          </a:p>
          <a:p>
            <a:pPr>
              <a:buClr>
                <a:schemeClr val="bg2">
                  <a:lumMod val="90000"/>
                </a:schemeClr>
              </a:buClr>
            </a:pPr>
            <a:r>
              <a:rPr lang="en-US" sz="6600" dirty="0"/>
              <a:t>What changes can we make?</a:t>
            </a:r>
            <a:br>
              <a:rPr lang="en-US" dirty="0"/>
            </a:br>
            <a:endParaRPr lang="en-US" dirty="0"/>
          </a:p>
        </p:txBody>
      </p:sp>
    </p:spTree>
    <p:extLst>
      <p:ext uri="{BB962C8B-B14F-4D97-AF65-F5344CB8AC3E}">
        <p14:creationId xmlns:p14="http://schemas.microsoft.com/office/powerpoint/2010/main" val="2419675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ok and an apple on a stack of books&#10;&#10;Description automatically generated with medium confidence">
            <a:extLst>
              <a:ext uri="{FF2B5EF4-FFF2-40B4-BE49-F238E27FC236}">
                <a16:creationId xmlns:a16="http://schemas.microsoft.com/office/drawing/2014/main" id="{B3446152-33FD-4063-AFC5-022A3F3C8FFD}"/>
              </a:ext>
            </a:extLst>
          </p:cNvPr>
          <p:cNvPicPr>
            <a:picLocks noChangeAspect="1"/>
          </p:cNvPicPr>
          <p:nvPr/>
        </p:nvPicPr>
        <p:blipFill rotWithShape="1">
          <a:blip r:embed="rId2">
            <a:extLst>
              <a:ext uri="{28A0092B-C50C-407E-A947-70E740481C1C}">
                <a14:useLocalDpi xmlns:a14="http://schemas.microsoft.com/office/drawing/2010/main" val="0"/>
              </a:ext>
            </a:extLst>
          </a:blip>
          <a:srcRect t="21093" r="1" b="1"/>
          <a:stretch/>
        </p:blipFill>
        <p:spPr>
          <a:xfrm>
            <a:off x="603671"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4E16C-33CA-4714-991F-8639F695C663}"/>
              </a:ext>
            </a:extLst>
          </p:cNvPr>
          <p:cNvSpPr>
            <a:spLocks noGrp="1"/>
          </p:cNvSpPr>
          <p:nvPr>
            <p:ph type="title"/>
          </p:nvPr>
        </p:nvSpPr>
        <p:spPr>
          <a:xfrm>
            <a:off x="1166649" y="721805"/>
            <a:ext cx="3874686" cy="2147520"/>
          </a:xfrm>
        </p:spPr>
        <p:txBody>
          <a:bodyPr>
            <a:normAutofit/>
          </a:bodyPr>
          <a:lstStyle/>
          <a:p>
            <a:pPr lvl="0"/>
            <a:r>
              <a:rPr lang="en-US" dirty="0">
                <a:solidFill>
                  <a:schemeClr val="bg1"/>
                </a:solidFill>
              </a:rPr>
              <a:t>Challenges</a:t>
            </a: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2449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845EA2-D243-436B-AA8A-E737D3381205}"/>
              </a:ext>
            </a:extLst>
          </p:cNvPr>
          <p:cNvPicPr>
            <a:picLocks noChangeAspect="1"/>
          </p:cNvPicPr>
          <p:nvPr/>
        </p:nvPicPr>
        <p:blipFill rotWithShape="1">
          <a:blip r:embed="rId3"/>
          <a:srcRect l="23345"/>
          <a:stretch/>
        </p:blipFill>
        <p:spPr>
          <a:xfrm>
            <a:off x="321733" y="321733"/>
            <a:ext cx="11548534" cy="6214534"/>
          </a:xfrm>
          <a:prstGeom prst="rect">
            <a:avLst/>
          </a:prstGeom>
        </p:spPr>
      </p:pic>
    </p:spTree>
    <p:extLst>
      <p:ext uri="{BB962C8B-B14F-4D97-AF65-F5344CB8AC3E}">
        <p14:creationId xmlns:p14="http://schemas.microsoft.com/office/powerpoint/2010/main" val="255667850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74FFB-885F-45FE-9CA4-84FE44D3D5D8}"/>
              </a:ext>
            </a:extLst>
          </p:cNvPr>
          <p:cNvSpPr>
            <a:spLocks noGrp="1"/>
          </p:cNvSpPr>
          <p:nvPr>
            <p:ph type="title"/>
          </p:nvPr>
        </p:nvSpPr>
        <p:spPr/>
        <p:txBody>
          <a:bodyPr/>
          <a:lstStyle/>
          <a:p>
            <a:pPr lvl="0"/>
            <a:r>
              <a:rPr lang="en-US" i="1" dirty="0">
                <a:effectLst/>
              </a:rPr>
              <a:t>Motivation matters</a:t>
            </a:r>
            <a:r>
              <a:rPr lang="en-US" dirty="0">
                <a:effectLst/>
              </a:rPr>
              <a:t>. </a:t>
            </a:r>
            <a:endParaRPr lang="en-US" dirty="0"/>
          </a:p>
        </p:txBody>
      </p:sp>
      <p:sp>
        <p:nvSpPr>
          <p:cNvPr id="3" name="Content Placeholder 2">
            <a:extLst>
              <a:ext uri="{FF2B5EF4-FFF2-40B4-BE49-F238E27FC236}">
                <a16:creationId xmlns:a16="http://schemas.microsoft.com/office/drawing/2014/main" id="{6CBA1DC5-CB54-4534-9C06-8A4AC9750348}"/>
              </a:ext>
            </a:extLst>
          </p:cNvPr>
          <p:cNvSpPr>
            <a:spLocks noGrp="1"/>
          </p:cNvSpPr>
          <p:nvPr>
            <p:ph idx="1"/>
          </p:nvPr>
        </p:nvSpPr>
        <p:spPr>
          <a:xfrm>
            <a:off x="838199" y="1825625"/>
            <a:ext cx="11062855" cy="4852266"/>
          </a:xfrm>
        </p:spPr>
        <p:txBody>
          <a:bodyPr>
            <a:normAutofit fontScale="62500" lnSpcReduction="20000"/>
          </a:bodyPr>
          <a:lstStyle/>
          <a:p>
            <a:pPr lvl="0">
              <a:buClr>
                <a:schemeClr val="accent3"/>
              </a:buClr>
            </a:pPr>
            <a:r>
              <a:rPr lang="en-US" sz="10600" dirty="0"/>
              <a:t>Educators have always known</a:t>
            </a:r>
          </a:p>
          <a:p>
            <a:pPr lvl="0">
              <a:buClr>
                <a:schemeClr val="accent3"/>
              </a:buClr>
            </a:pPr>
            <a:r>
              <a:rPr lang="en-US" sz="10600" dirty="0"/>
              <a:t>Online we haven’t the same tools </a:t>
            </a:r>
          </a:p>
          <a:p>
            <a:pPr marL="228600" lvl="1">
              <a:spcBef>
                <a:spcPts val="1000"/>
              </a:spcBef>
              <a:buClr>
                <a:schemeClr val="accent3"/>
              </a:buClr>
            </a:pPr>
            <a:r>
              <a:rPr lang="en-US" sz="10600" dirty="0"/>
              <a:t>We can’t force them</a:t>
            </a:r>
          </a:p>
          <a:p>
            <a:pPr>
              <a:buClr>
                <a:schemeClr val="accent3"/>
              </a:buClr>
            </a:pPr>
            <a:r>
              <a:rPr lang="en-US" sz="10600" dirty="0"/>
              <a:t>Need people interested and engaged</a:t>
            </a:r>
          </a:p>
          <a:p>
            <a:pPr marL="0" lvl="0" indent="0">
              <a:buNone/>
            </a:pPr>
            <a:endParaRPr lang="en-US" dirty="0">
              <a:effectLst/>
            </a:endParaRPr>
          </a:p>
        </p:txBody>
      </p:sp>
    </p:spTree>
    <p:extLst>
      <p:ext uri="{BB962C8B-B14F-4D97-AF65-F5344CB8AC3E}">
        <p14:creationId xmlns:p14="http://schemas.microsoft.com/office/powerpoint/2010/main" val="3849571896"/>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group of people singing&#10;&#10;Description automatically generated with low confidence">
            <a:extLst>
              <a:ext uri="{FF2B5EF4-FFF2-40B4-BE49-F238E27FC236}">
                <a16:creationId xmlns:a16="http://schemas.microsoft.com/office/drawing/2014/main" id="{2BC7D6F2-15A7-4B26-8F4C-FFAA8BA59BC8}"/>
              </a:ext>
            </a:extLst>
          </p:cNvPr>
          <p:cNvPicPr>
            <a:picLocks noChangeAspect="1"/>
          </p:cNvPicPr>
          <p:nvPr/>
        </p:nvPicPr>
        <p:blipFill rotWithShape="1">
          <a:blip r:embed="rId3">
            <a:extLst>
              <a:ext uri="{28A0092B-C50C-407E-A947-70E740481C1C}">
                <a14:useLocalDpi xmlns:a14="http://schemas.microsoft.com/office/drawing/2010/main" val="0"/>
              </a:ext>
            </a:extLst>
          </a:blip>
          <a:srcRect l="2439"/>
          <a:stretch/>
        </p:blipFill>
        <p:spPr>
          <a:xfrm>
            <a:off x="321733" y="321733"/>
            <a:ext cx="11548534" cy="6214534"/>
          </a:xfrm>
          <a:prstGeom prst="rect">
            <a:avLst/>
          </a:prstGeom>
        </p:spPr>
      </p:pic>
    </p:spTree>
    <p:extLst>
      <p:ext uri="{BB962C8B-B14F-4D97-AF65-F5344CB8AC3E}">
        <p14:creationId xmlns:p14="http://schemas.microsoft.com/office/powerpoint/2010/main" val="54793605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78F2C-0393-4A61-9181-7E5BC06E13EA}"/>
              </a:ext>
            </a:extLst>
          </p:cNvPr>
          <p:cNvSpPr>
            <a:spLocks noGrp="1"/>
          </p:cNvSpPr>
          <p:nvPr>
            <p:ph type="title"/>
          </p:nvPr>
        </p:nvSpPr>
        <p:spPr/>
        <p:txBody>
          <a:bodyPr/>
          <a:lstStyle/>
          <a:p>
            <a:pPr lvl="0"/>
            <a:r>
              <a:rPr lang="en-US" i="1" dirty="0">
                <a:effectLst/>
              </a:rPr>
              <a:t>People have diverse needs</a:t>
            </a:r>
            <a:r>
              <a:rPr lang="en-US" dirty="0">
                <a:effectLst/>
              </a:rPr>
              <a:t>. </a:t>
            </a:r>
            <a:endParaRPr lang="en-US" dirty="0"/>
          </a:p>
        </p:txBody>
      </p:sp>
      <p:sp>
        <p:nvSpPr>
          <p:cNvPr id="3" name="Content Placeholder 2">
            <a:extLst>
              <a:ext uri="{FF2B5EF4-FFF2-40B4-BE49-F238E27FC236}">
                <a16:creationId xmlns:a16="http://schemas.microsoft.com/office/drawing/2014/main" id="{5E4FE2FB-ACA0-4551-A23C-B53CCBD95023}"/>
              </a:ext>
            </a:extLst>
          </p:cNvPr>
          <p:cNvSpPr>
            <a:spLocks noGrp="1"/>
          </p:cNvSpPr>
          <p:nvPr>
            <p:ph idx="1"/>
          </p:nvPr>
        </p:nvSpPr>
        <p:spPr>
          <a:xfrm>
            <a:off x="838200" y="1825624"/>
            <a:ext cx="11256818" cy="5032375"/>
          </a:xfrm>
        </p:spPr>
        <p:txBody>
          <a:bodyPr>
            <a:normAutofit/>
          </a:bodyPr>
          <a:lstStyle/>
          <a:p>
            <a:pPr lvl="0">
              <a:lnSpc>
                <a:spcPct val="70000"/>
              </a:lnSpc>
              <a:buClr>
                <a:schemeClr val="accent3"/>
              </a:buClr>
            </a:pPr>
            <a:r>
              <a:rPr lang="en-US" sz="6600" dirty="0"/>
              <a:t>Designed for the mainstream</a:t>
            </a:r>
          </a:p>
          <a:p>
            <a:pPr lvl="0">
              <a:lnSpc>
                <a:spcPct val="70000"/>
              </a:lnSpc>
              <a:buClr>
                <a:schemeClr val="accent3"/>
              </a:buClr>
            </a:pPr>
            <a:r>
              <a:rPr lang="en-US" sz="6600" dirty="0"/>
              <a:t>Built-in, systemic discrimination </a:t>
            </a:r>
          </a:p>
          <a:p>
            <a:pPr lvl="0">
              <a:lnSpc>
                <a:spcPct val="70000"/>
              </a:lnSpc>
              <a:buClr>
                <a:schemeClr val="accent3"/>
              </a:buClr>
            </a:pPr>
            <a:r>
              <a:rPr lang="en-US" sz="6600" dirty="0"/>
              <a:t>Everyone has special needs</a:t>
            </a:r>
          </a:p>
          <a:p>
            <a:pPr lvl="0"/>
            <a:endParaRPr lang="en-US" dirty="0">
              <a:effectLst/>
            </a:endParaRPr>
          </a:p>
        </p:txBody>
      </p:sp>
    </p:spTree>
    <p:extLst>
      <p:ext uri="{BB962C8B-B14F-4D97-AF65-F5344CB8AC3E}">
        <p14:creationId xmlns:p14="http://schemas.microsoft.com/office/powerpoint/2010/main" val="3088336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group of people walking&#10;&#10;Description automatically generated with low confidence">
            <a:extLst>
              <a:ext uri="{FF2B5EF4-FFF2-40B4-BE49-F238E27FC236}">
                <a16:creationId xmlns:a16="http://schemas.microsoft.com/office/drawing/2014/main" id="{A93B60BD-3549-4CA9-AE68-00B8FA43CE84}"/>
              </a:ext>
            </a:extLst>
          </p:cNvPr>
          <p:cNvPicPr>
            <a:picLocks noChangeAspect="1"/>
          </p:cNvPicPr>
          <p:nvPr/>
        </p:nvPicPr>
        <p:blipFill rotWithShape="1">
          <a:blip r:embed="rId3">
            <a:extLst>
              <a:ext uri="{28A0092B-C50C-407E-A947-70E740481C1C}">
                <a14:useLocalDpi xmlns:a14="http://schemas.microsoft.com/office/drawing/2010/main" val="0"/>
              </a:ext>
            </a:extLst>
          </a:blip>
          <a:srcRect t="6819" r="-1" b="-1"/>
          <a:stretch/>
        </p:blipFill>
        <p:spPr>
          <a:xfrm>
            <a:off x="321733" y="321733"/>
            <a:ext cx="11548534" cy="6214534"/>
          </a:xfrm>
          <a:prstGeom prst="rect">
            <a:avLst/>
          </a:prstGeom>
        </p:spPr>
      </p:pic>
    </p:spTree>
    <p:extLst>
      <p:ext uri="{BB962C8B-B14F-4D97-AF65-F5344CB8AC3E}">
        <p14:creationId xmlns:p14="http://schemas.microsoft.com/office/powerpoint/2010/main" val="693307565"/>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FB63-A4BB-4389-9942-2DEC204B84A3}"/>
              </a:ext>
            </a:extLst>
          </p:cNvPr>
          <p:cNvSpPr>
            <a:spLocks noGrp="1"/>
          </p:cNvSpPr>
          <p:nvPr>
            <p:ph type="title"/>
          </p:nvPr>
        </p:nvSpPr>
        <p:spPr/>
        <p:txBody>
          <a:bodyPr/>
          <a:lstStyle/>
          <a:p>
            <a:pPr lvl="0"/>
            <a:r>
              <a:rPr lang="en-US" i="1" dirty="0">
                <a:effectLst/>
              </a:rPr>
              <a:t>Inequities harm learning</a:t>
            </a:r>
            <a:r>
              <a:rPr lang="en-US" dirty="0">
                <a:effectLst/>
              </a:rPr>
              <a:t>.</a:t>
            </a:r>
            <a:endParaRPr lang="en-US" dirty="0"/>
          </a:p>
        </p:txBody>
      </p:sp>
      <p:sp>
        <p:nvSpPr>
          <p:cNvPr id="3" name="Content Placeholder 2">
            <a:extLst>
              <a:ext uri="{FF2B5EF4-FFF2-40B4-BE49-F238E27FC236}">
                <a16:creationId xmlns:a16="http://schemas.microsoft.com/office/drawing/2014/main" id="{CC601C67-8102-4D35-B132-8555A0909264}"/>
              </a:ext>
            </a:extLst>
          </p:cNvPr>
          <p:cNvSpPr>
            <a:spLocks noGrp="1"/>
          </p:cNvSpPr>
          <p:nvPr>
            <p:ph idx="1"/>
          </p:nvPr>
        </p:nvSpPr>
        <p:spPr>
          <a:xfrm>
            <a:off x="838200" y="1825624"/>
            <a:ext cx="10515600" cy="5032375"/>
          </a:xfrm>
        </p:spPr>
        <p:txBody>
          <a:bodyPr>
            <a:noAutofit/>
          </a:bodyPr>
          <a:lstStyle/>
          <a:p>
            <a:pPr>
              <a:lnSpc>
                <a:spcPct val="70000"/>
              </a:lnSpc>
              <a:buClr>
                <a:schemeClr val="accent3"/>
              </a:buClr>
            </a:pPr>
            <a:r>
              <a:rPr lang="en-US" sz="6600" dirty="0"/>
              <a:t>School mitigated some of the worst inequities</a:t>
            </a:r>
          </a:p>
          <a:p>
            <a:pPr>
              <a:lnSpc>
                <a:spcPct val="70000"/>
              </a:lnSpc>
              <a:buClr>
                <a:schemeClr val="accent3"/>
              </a:buClr>
            </a:pPr>
            <a:r>
              <a:rPr lang="en-US" sz="6600" dirty="0"/>
              <a:t>This disappeared online</a:t>
            </a:r>
          </a:p>
          <a:p>
            <a:pPr>
              <a:lnSpc>
                <a:spcPct val="70000"/>
              </a:lnSpc>
              <a:buClr>
                <a:schemeClr val="accent3"/>
              </a:buClr>
            </a:pPr>
            <a:r>
              <a:rPr lang="en-US" sz="6600" dirty="0"/>
              <a:t>People in need just vanished. </a:t>
            </a:r>
          </a:p>
          <a:p>
            <a:pPr>
              <a:lnSpc>
                <a:spcPct val="70000"/>
              </a:lnSpc>
              <a:buClr>
                <a:schemeClr val="accent3"/>
              </a:buClr>
            </a:pPr>
            <a:r>
              <a:rPr lang="en-US" sz="6600" dirty="0"/>
              <a:t>We need the will to solve it</a:t>
            </a:r>
          </a:p>
        </p:txBody>
      </p:sp>
    </p:spTree>
    <p:extLst>
      <p:ext uri="{BB962C8B-B14F-4D97-AF65-F5344CB8AC3E}">
        <p14:creationId xmlns:p14="http://schemas.microsoft.com/office/powerpoint/2010/main" val="185052608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ok and an apple on a stack of books&#10;&#10;Description automatically generated with medium confidence">
            <a:extLst>
              <a:ext uri="{FF2B5EF4-FFF2-40B4-BE49-F238E27FC236}">
                <a16:creationId xmlns:a16="http://schemas.microsoft.com/office/drawing/2014/main" id="{B3446152-33FD-4063-AFC5-022A3F3C8FFD}"/>
              </a:ext>
            </a:extLst>
          </p:cNvPr>
          <p:cNvPicPr>
            <a:picLocks noChangeAspect="1"/>
          </p:cNvPicPr>
          <p:nvPr/>
        </p:nvPicPr>
        <p:blipFill rotWithShape="1">
          <a:blip r:embed="rId2">
            <a:extLst>
              <a:ext uri="{28A0092B-C50C-407E-A947-70E740481C1C}">
                <a14:useLocalDpi xmlns:a14="http://schemas.microsoft.com/office/drawing/2010/main" val="0"/>
              </a:ext>
            </a:extLst>
          </a:blip>
          <a:srcRect t="21093" r="1" b="1"/>
          <a:stretch/>
        </p:blipFill>
        <p:spPr>
          <a:xfrm>
            <a:off x="603671"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4E16C-33CA-4714-991F-8639F695C663}"/>
              </a:ext>
            </a:extLst>
          </p:cNvPr>
          <p:cNvSpPr>
            <a:spLocks noGrp="1"/>
          </p:cNvSpPr>
          <p:nvPr>
            <p:ph type="title"/>
          </p:nvPr>
        </p:nvSpPr>
        <p:spPr>
          <a:xfrm>
            <a:off x="1166649" y="721805"/>
            <a:ext cx="3874686" cy="2147520"/>
          </a:xfrm>
        </p:spPr>
        <p:txBody>
          <a:bodyPr>
            <a:normAutofit/>
          </a:bodyPr>
          <a:lstStyle/>
          <a:p>
            <a:pPr lvl="0"/>
            <a:r>
              <a:rPr lang="en-US" dirty="0">
                <a:solidFill>
                  <a:schemeClr val="bg1"/>
                </a:solidFill>
              </a:rPr>
              <a:t>Ways to Improve</a:t>
            </a: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13189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 different, many, colorful&#10;&#10;Description automatically generated">
            <a:extLst>
              <a:ext uri="{FF2B5EF4-FFF2-40B4-BE49-F238E27FC236}">
                <a16:creationId xmlns:a16="http://schemas.microsoft.com/office/drawing/2014/main" id="{658C5669-032A-4C99-8C48-F6180CD21688}"/>
              </a:ext>
            </a:extLst>
          </p:cNvPr>
          <p:cNvPicPr preferRelativeResize="0">
            <a:picLocks/>
          </p:cNvPicPr>
          <p:nvPr/>
        </p:nvPicPr>
        <p:blipFill rotWithShape="1">
          <a:blip r:embed="rId3">
            <a:extLst>
              <a:ext uri="{28A0092B-C50C-407E-A947-70E740481C1C}">
                <a14:useLocalDpi xmlns:a14="http://schemas.microsoft.com/office/drawing/2010/main" val="0"/>
              </a:ext>
            </a:extLst>
          </a:blip>
          <a:stretch/>
        </p:blipFill>
        <p:spPr>
          <a:xfrm>
            <a:off x="165166" y="179112"/>
            <a:ext cx="11834576" cy="6432703"/>
          </a:xfrm>
          <a:prstGeom prst="rect">
            <a:avLst/>
          </a:prstGeom>
        </p:spPr>
      </p:pic>
    </p:spTree>
    <p:extLst>
      <p:ext uri="{BB962C8B-B14F-4D97-AF65-F5344CB8AC3E}">
        <p14:creationId xmlns:p14="http://schemas.microsoft.com/office/powerpoint/2010/main" val="2584846379"/>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B5A1-5254-4C70-BED9-81DF8EFC8D29}"/>
              </a:ext>
            </a:extLst>
          </p:cNvPr>
          <p:cNvSpPr>
            <a:spLocks noGrp="1"/>
          </p:cNvSpPr>
          <p:nvPr>
            <p:ph type="title"/>
          </p:nvPr>
        </p:nvSpPr>
        <p:spPr/>
        <p:txBody>
          <a:bodyPr/>
          <a:lstStyle/>
          <a:p>
            <a:pPr lvl="0"/>
            <a:r>
              <a:rPr lang="en-US" i="1" dirty="0">
                <a:effectLst/>
              </a:rPr>
              <a:t>We need to learn how to learn</a:t>
            </a:r>
            <a:r>
              <a:rPr lang="en-US" dirty="0">
                <a:effectLst/>
              </a:rPr>
              <a:t>.</a:t>
            </a:r>
            <a:endParaRPr lang="en-US" dirty="0"/>
          </a:p>
        </p:txBody>
      </p:sp>
      <p:sp>
        <p:nvSpPr>
          <p:cNvPr id="3" name="Content Placeholder 2">
            <a:extLst>
              <a:ext uri="{FF2B5EF4-FFF2-40B4-BE49-F238E27FC236}">
                <a16:creationId xmlns:a16="http://schemas.microsoft.com/office/drawing/2014/main" id="{649B7ED1-BF0B-42DA-A346-07E774F0B060}"/>
              </a:ext>
            </a:extLst>
          </p:cNvPr>
          <p:cNvSpPr>
            <a:spLocks noGrp="1"/>
          </p:cNvSpPr>
          <p:nvPr>
            <p:ph idx="1"/>
          </p:nvPr>
        </p:nvSpPr>
        <p:spPr>
          <a:xfrm>
            <a:off x="838200" y="1825624"/>
            <a:ext cx="11159836" cy="5032375"/>
          </a:xfrm>
        </p:spPr>
        <p:txBody>
          <a:bodyPr>
            <a:normAutofit/>
          </a:bodyPr>
          <a:lstStyle/>
          <a:p>
            <a:pPr lvl="0">
              <a:lnSpc>
                <a:spcPct val="70000"/>
              </a:lnSpc>
              <a:buClr>
                <a:schemeClr val="accent3"/>
              </a:buClr>
            </a:pPr>
            <a:r>
              <a:rPr lang="en-US" sz="6600" dirty="0"/>
              <a:t>Can’t learn on their own. </a:t>
            </a:r>
          </a:p>
          <a:p>
            <a:pPr lvl="0">
              <a:lnSpc>
                <a:spcPct val="70000"/>
              </a:lnSpc>
              <a:buClr>
                <a:schemeClr val="accent3"/>
              </a:buClr>
            </a:pPr>
            <a:r>
              <a:rPr lang="en-US" sz="6600" dirty="0"/>
              <a:t>If nobody there to teach them, they wouldn’t try to learn</a:t>
            </a:r>
          </a:p>
          <a:p>
            <a:pPr>
              <a:lnSpc>
                <a:spcPct val="70000"/>
              </a:lnSpc>
              <a:buClr>
                <a:schemeClr val="accent3"/>
              </a:buClr>
            </a:pPr>
            <a:r>
              <a:rPr lang="en-US" sz="6600" dirty="0"/>
              <a:t>Both teachers and students</a:t>
            </a:r>
          </a:p>
          <a:p>
            <a:pPr lvl="0">
              <a:lnSpc>
                <a:spcPct val="60000"/>
              </a:lnSpc>
            </a:pPr>
            <a:endParaRPr lang="en-US" sz="3800" dirty="0"/>
          </a:p>
        </p:txBody>
      </p:sp>
    </p:spTree>
    <p:extLst>
      <p:ext uri="{BB962C8B-B14F-4D97-AF65-F5344CB8AC3E}">
        <p14:creationId xmlns:p14="http://schemas.microsoft.com/office/powerpoint/2010/main" val="1257288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A4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ollage of a person&#10;&#10;Description automatically generated with medium confidence">
            <a:extLst>
              <a:ext uri="{FF2B5EF4-FFF2-40B4-BE49-F238E27FC236}">
                <a16:creationId xmlns:a16="http://schemas.microsoft.com/office/drawing/2014/main" id="{D63CE6C8-A92F-4ADA-9060-635221FE2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467" y="702733"/>
            <a:ext cx="10905066" cy="5452533"/>
          </a:xfrm>
          <a:prstGeom prst="rect">
            <a:avLst/>
          </a:prstGeom>
        </p:spPr>
      </p:pic>
    </p:spTree>
    <p:extLst>
      <p:ext uri="{BB962C8B-B14F-4D97-AF65-F5344CB8AC3E}">
        <p14:creationId xmlns:p14="http://schemas.microsoft.com/office/powerpoint/2010/main" val="382729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icture containing text, person, indoor, watching&#10;&#10;Description automatically generated">
            <a:extLst>
              <a:ext uri="{FF2B5EF4-FFF2-40B4-BE49-F238E27FC236}">
                <a16:creationId xmlns:a16="http://schemas.microsoft.com/office/drawing/2014/main" id="{562BD4A8-FDF1-464C-8F53-7F108F74B581}"/>
              </a:ext>
            </a:extLst>
          </p:cNvPr>
          <p:cNvPicPr>
            <a:picLocks noChangeAspect="1"/>
          </p:cNvPicPr>
          <p:nvPr/>
        </p:nvPicPr>
        <p:blipFill rotWithShape="1">
          <a:blip r:embed="rId3">
            <a:extLst>
              <a:ext uri="{28A0092B-C50C-407E-A947-70E740481C1C}">
                <a14:useLocalDpi xmlns:a14="http://schemas.microsoft.com/office/drawing/2010/main" val="0"/>
              </a:ext>
            </a:extLst>
          </a:blip>
          <a:srcRect l="1510" r="1" b="1"/>
          <a:stretch/>
        </p:blipFill>
        <p:spPr>
          <a:xfrm>
            <a:off x="321733" y="321733"/>
            <a:ext cx="11548534" cy="6214534"/>
          </a:xfrm>
          <a:prstGeom prst="rect">
            <a:avLst/>
          </a:prstGeom>
        </p:spPr>
      </p:pic>
    </p:spTree>
    <p:extLst>
      <p:ext uri="{BB962C8B-B14F-4D97-AF65-F5344CB8AC3E}">
        <p14:creationId xmlns:p14="http://schemas.microsoft.com/office/powerpoint/2010/main" val="3770569810"/>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73B16-B8F8-40F5-BDBD-F8F2DE6BA4A8}"/>
              </a:ext>
            </a:extLst>
          </p:cNvPr>
          <p:cNvSpPr>
            <a:spLocks noGrp="1"/>
          </p:cNvSpPr>
          <p:nvPr>
            <p:ph type="title"/>
          </p:nvPr>
        </p:nvSpPr>
        <p:spPr/>
        <p:txBody>
          <a:bodyPr/>
          <a:lstStyle/>
          <a:p>
            <a:pPr lvl="0"/>
            <a:r>
              <a:rPr lang="en-US" i="1" dirty="0">
                <a:effectLst/>
              </a:rPr>
              <a:t>Employ a range of strategies</a:t>
            </a:r>
            <a:r>
              <a:rPr lang="en-US" dirty="0">
                <a:effectLst/>
              </a:rPr>
              <a:t>. </a:t>
            </a:r>
            <a:endParaRPr lang="en-US" dirty="0"/>
          </a:p>
        </p:txBody>
      </p:sp>
      <p:sp>
        <p:nvSpPr>
          <p:cNvPr id="3" name="Content Placeholder 2">
            <a:extLst>
              <a:ext uri="{FF2B5EF4-FFF2-40B4-BE49-F238E27FC236}">
                <a16:creationId xmlns:a16="http://schemas.microsoft.com/office/drawing/2014/main" id="{8B883070-33AD-4ADD-B30C-B33DC350D950}"/>
              </a:ext>
            </a:extLst>
          </p:cNvPr>
          <p:cNvSpPr>
            <a:spLocks noGrp="1"/>
          </p:cNvSpPr>
          <p:nvPr>
            <p:ph idx="1"/>
          </p:nvPr>
        </p:nvSpPr>
        <p:spPr/>
        <p:txBody>
          <a:bodyPr>
            <a:normAutofit/>
          </a:bodyPr>
          <a:lstStyle/>
          <a:p>
            <a:pPr>
              <a:lnSpc>
                <a:spcPct val="70000"/>
              </a:lnSpc>
              <a:buClr>
                <a:schemeClr val="accent3"/>
              </a:buClr>
            </a:pPr>
            <a:r>
              <a:rPr lang="en-US" sz="6600" dirty="0"/>
              <a:t>Develop ‘hybrid learning’</a:t>
            </a:r>
          </a:p>
          <a:p>
            <a:pPr>
              <a:lnSpc>
                <a:spcPct val="70000"/>
              </a:lnSpc>
              <a:buClr>
                <a:schemeClr val="accent3"/>
              </a:buClr>
            </a:pPr>
            <a:r>
              <a:rPr lang="en-US" sz="6600" dirty="0"/>
              <a:t>Not doing both at once</a:t>
            </a:r>
          </a:p>
          <a:p>
            <a:pPr>
              <a:lnSpc>
                <a:spcPct val="70000"/>
              </a:lnSpc>
              <a:buClr>
                <a:schemeClr val="accent3"/>
              </a:buClr>
            </a:pPr>
            <a:r>
              <a:rPr lang="en-US" sz="6600" dirty="0"/>
              <a:t>Meet the different needs of people at different times and in different ways</a:t>
            </a:r>
          </a:p>
        </p:txBody>
      </p:sp>
    </p:spTree>
    <p:extLst>
      <p:ext uri="{BB962C8B-B14F-4D97-AF65-F5344CB8AC3E}">
        <p14:creationId xmlns:p14="http://schemas.microsoft.com/office/powerpoint/2010/main" val="9270020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person walking on a path through a forest&#10;&#10;Description automatically generated with low confidence">
            <a:extLst>
              <a:ext uri="{FF2B5EF4-FFF2-40B4-BE49-F238E27FC236}">
                <a16:creationId xmlns:a16="http://schemas.microsoft.com/office/drawing/2014/main" id="{B3C85A5A-4678-4EF1-A0F2-91EC8B19BB8E}"/>
              </a:ext>
            </a:extLst>
          </p:cNvPr>
          <p:cNvPicPr>
            <a:picLocks noChangeAspect="1"/>
          </p:cNvPicPr>
          <p:nvPr/>
        </p:nvPicPr>
        <p:blipFill rotWithShape="1">
          <a:blip r:embed="rId3">
            <a:extLst>
              <a:ext uri="{28A0092B-C50C-407E-A947-70E740481C1C}">
                <a14:useLocalDpi xmlns:a14="http://schemas.microsoft.com/office/drawing/2010/main" val="0"/>
              </a:ext>
            </a:extLst>
          </a:blip>
          <a:srcRect t="14438" r="-1" b="4944"/>
          <a:stretch/>
        </p:blipFill>
        <p:spPr>
          <a:xfrm>
            <a:off x="321733" y="321733"/>
            <a:ext cx="11548534" cy="6214534"/>
          </a:xfrm>
          <a:prstGeom prst="rect">
            <a:avLst/>
          </a:prstGeom>
        </p:spPr>
      </p:pic>
    </p:spTree>
    <p:extLst>
      <p:ext uri="{BB962C8B-B14F-4D97-AF65-F5344CB8AC3E}">
        <p14:creationId xmlns:p14="http://schemas.microsoft.com/office/powerpoint/2010/main" val="834014079"/>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39EC9-A854-49B8-8041-809C60F64E5D}"/>
              </a:ext>
            </a:extLst>
          </p:cNvPr>
          <p:cNvSpPr>
            <a:spLocks noGrp="1"/>
          </p:cNvSpPr>
          <p:nvPr>
            <p:ph type="title"/>
          </p:nvPr>
        </p:nvSpPr>
        <p:spPr/>
        <p:txBody>
          <a:bodyPr/>
          <a:lstStyle/>
          <a:p>
            <a:pPr lvl="0"/>
            <a:r>
              <a:rPr lang="en-US" i="1" dirty="0">
                <a:effectLst/>
              </a:rPr>
              <a:t>Assessment needs to be flexible</a:t>
            </a:r>
            <a:r>
              <a:rPr lang="en-US" dirty="0">
                <a:effectLst/>
              </a:rPr>
              <a:t>. </a:t>
            </a:r>
            <a:endParaRPr lang="en-US" dirty="0"/>
          </a:p>
        </p:txBody>
      </p:sp>
      <p:sp>
        <p:nvSpPr>
          <p:cNvPr id="3" name="Content Placeholder 2">
            <a:extLst>
              <a:ext uri="{FF2B5EF4-FFF2-40B4-BE49-F238E27FC236}">
                <a16:creationId xmlns:a16="http://schemas.microsoft.com/office/drawing/2014/main" id="{63B4A460-B453-48E5-B6D0-0CC407F35D8E}"/>
              </a:ext>
            </a:extLst>
          </p:cNvPr>
          <p:cNvSpPr>
            <a:spLocks noGrp="1"/>
          </p:cNvSpPr>
          <p:nvPr>
            <p:ph idx="1"/>
          </p:nvPr>
        </p:nvSpPr>
        <p:spPr>
          <a:xfrm>
            <a:off x="838199" y="1825625"/>
            <a:ext cx="11035145" cy="4351338"/>
          </a:xfrm>
        </p:spPr>
        <p:txBody>
          <a:bodyPr>
            <a:normAutofit/>
          </a:bodyPr>
          <a:lstStyle/>
          <a:p>
            <a:pPr lvl="0">
              <a:lnSpc>
                <a:spcPct val="70000"/>
              </a:lnSpc>
              <a:buClr>
                <a:schemeClr val="accent3"/>
              </a:buClr>
            </a:pPr>
            <a:r>
              <a:rPr lang="en-US" sz="6600" dirty="0"/>
              <a:t>Traditional testing has become dysfunctional</a:t>
            </a:r>
          </a:p>
          <a:p>
            <a:pPr lvl="0">
              <a:lnSpc>
                <a:spcPct val="70000"/>
              </a:lnSpc>
              <a:buClr>
                <a:schemeClr val="accent3"/>
              </a:buClr>
            </a:pPr>
            <a:r>
              <a:rPr lang="en-US" sz="6600" dirty="0"/>
              <a:t>Depending on surveillance</a:t>
            </a:r>
          </a:p>
          <a:p>
            <a:pPr lvl="0">
              <a:lnSpc>
                <a:spcPct val="70000"/>
              </a:lnSpc>
              <a:buClr>
                <a:schemeClr val="accent3"/>
              </a:buClr>
            </a:pPr>
            <a:r>
              <a:rPr lang="en-US" sz="6600" dirty="0"/>
              <a:t>Instead, show work directly to employers</a:t>
            </a:r>
          </a:p>
          <a:p>
            <a:pPr lvl="0">
              <a:lnSpc>
                <a:spcPct val="60000"/>
              </a:lnSpc>
            </a:pPr>
            <a:endParaRPr lang="en-US" sz="3800" dirty="0"/>
          </a:p>
        </p:txBody>
      </p:sp>
    </p:spTree>
    <p:extLst>
      <p:ext uri="{BB962C8B-B14F-4D97-AF65-F5344CB8AC3E}">
        <p14:creationId xmlns:p14="http://schemas.microsoft.com/office/powerpoint/2010/main" val="567948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snowy forest with trees&#10;&#10;Description automatically generated with low confidence">
            <a:extLst>
              <a:ext uri="{FF2B5EF4-FFF2-40B4-BE49-F238E27FC236}">
                <a16:creationId xmlns:a16="http://schemas.microsoft.com/office/drawing/2014/main" id="{C690AD7D-95F8-49C8-8954-55EE5D90AD08}"/>
              </a:ext>
            </a:extLst>
          </p:cNvPr>
          <p:cNvPicPr>
            <a:picLocks noChangeAspect="1"/>
          </p:cNvPicPr>
          <p:nvPr/>
        </p:nvPicPr>
        <p:blipFill rotWithShape="1">
          <a:blip r:embed="rId3">
            <a:extLst>
              <a:ext uri="{28A0092B-C50C-407E-A947-70E740481C1C}">
                <a14:useLocalDpi xmlns:a14="http://schemas.microsoft.com/office/drawing/2010/main" val="0"/>
              </a:ext>
            </a:extLst>
          </a:blip>
          <a:srcRect t="12431" r="-1" b="6950"/>
          <a:stretch/>
        </p:blipFill>
        <p:spPr>
          <a:xfrm>
            <a:off x="321733" y="321733"/>
            <a:ext cx="11548534" cy="6214534"/>
          </a:xfrm>
          <a:prstGeom prst="rect">
            <a:avLst/>
          </a:prstGeom>
        </p:spPr>
      </p:pic>
    </p:spTree>
    <p:extLst>
      <p:ext uri="{BB962C8B-B14F-4D97-AF65-F5344CB8AC3E}">
        <p14:creationId xmlns:p14="http://schemas.microsoft.com/office/powerpoint/2010/main" val="396238396"/>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blank and while cat, indoor, wood ceiling, author behind cat&#10;">
            <a:extLst>
              <a:ext uri="{FF2B5EF4-FFF2-40B4-BE49-F238E27FC236}">
                <a16:creationId xmlns:a16="http://schemas.microsoft.com/office/drawing/2014/main" id="{8395F7B5-7D68-4C23-9B1C-6CDC07295F08}"/>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1" b="-1"/>
          <a:stretch/>
        </p:blipFill>
        <p:spPr>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p:spPr>
      </p:pic>
      <p:sp>
        <p:nvSpPr>
          <p:cNvPr id="10" name="Arc 9">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53236E0-4C4E-46E6-8319-D65482AF1E00}"/>
              </a:ext>
            </a:extLst>
          </p:cNvPr>
          <p:cNvSpPr txBox="1"/>
          <p:nvPr/>
        </p:nvSpPr>
        <p:spPr>
          <a:xfrm>
            <a:off x="188686" y="420914"/>
            <a:ext cx="11712802" cy="646331"/>
          </a:xfrm>
          <a:prstGeom prst="rect">
            <a:avLst/>
          </a:prstGeom>
          <a:noFill/>
        </p:spPr>
        <p:txBody>
          <a:bodyPr wrap="square" rtlCol="0">
            <a:spAutoFit/>
          </a:bodyPr>
          <a:lstStyle/>
          <a:p>
            <a:r>
              <a:rPr lang="en-US" sz="3600" dirty="0">
                <a:solidFill>
                  <a:schemeClr val="bg1">
                    <a:lumMod val="95000"/>
                  </a:schemeClr>
                </a:solidFill>
              </a:rPr>
              <a:t>Stephen Downes                                      https://www.downes.ca</a:t>
            </a:r>
          </a:p>
        </p:txBody>
      </p:sp>
    </p:spTree>
    <p:extLst>
      <p:ext uri="{BB962C8B-B14F-4D97-AF65-F5344CB8AC3E}">
        <p14:creationId xmlns:p14="http://schemas.microsoft.com/office/powerpoint/2010/main" val="11955190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F8C8-1933-49D5-8EAD-574CDB828A49}"/>
              </a:ext>
            </a:extLst>
          </p:cNvPr>
          <p:cNvSpPr>
            <a:spLocks noGrp="1"/>
          </p:cNvSpPr>
          <p:nvPr>
            <p:ph type="title"/>
          </p:nvPr>
        </p:nvSpPr>
        <p:spPr/>
        <p:txBody>
          <a:bodyPr>
            <a:normAutofit/>
          </a:bodyPr>
          <a:lstStyle/>
          <a:p>
            <a:r>
              <a:rPr lang="en-US" sz="4400" i="1" kern="1200" dirty="0">
                <a:solidFill>
                  <a:schemeClr val="tx1"/>
                </a:solidFill>
                <a:latin typeface="+mj-lt"/>
                <a:ea typeface="+mj-ea"/>
                <a:cs typeface="+mj-cs"/>
              </a:rPr>
              <a:t>In this interactive webinar…</a:t>
            </a:r>
          </a:p>
        </p:txBody>
      </p:sp>
      <p:sp>
        <p:nvSpPr>
          <p:cNvPr id="3" name="Content Placeholder 2">
            <a:extLst>
              <a:ext uri="{FF2B5EF4-FFF2-40B4-BE49-F238E27FC236}">
                <a16:creationId xmlns:a16="http://schemas.microsoft.com/office/drawing/2014/main" id="{47DCE661-8773-4097-8A7C-76B90849C0CE}"/>
              </a:ext>
            </a:extLst>
          </p:cNvPr>
          <p:cNvSpPr>
            <a:spLocks noGrp="1"/>
          </p:cNvSpPr>
          <p:nvPr>
            <p:ph idx="1"/>
          </p:nvPr>
        </p:nvSpPr>
        <p:spPr/>
        <p:txBody>
          <a:bodyPr>
            <a:normAutofit/>
          </a:bodyPr>
          <a:lstStyle/>
          <a:p>
            <a:pPr>
              <a:buClr>
                <a:schemeClr val="bg2">
                  <a:lumMod val="90000"/>
                </a:schemeClr>
              </a:buClr>
            </a:pPr>
            <a:r>
              <a:rPr lang="en-US" sz="6600" dirty="0"/>
              <a:t>10 lessons</a:t>
            </a:r>
          </a:p>
          <a:p>
            <a:pPr>
              <a:buClr>
                <a:schemeClr val="bg2">
                  <a:lumMod val="90000"/>
                </a:schemeClr>
              </a:buClr>
            </a:pPr>
            <a:r>
              <a:rPr lang="en-US" sz="6600" dirty="0"/>
              <a:t>Three challenges </a:t>
            </a:r>
          </a:p>
          <a:p>
            <a:pPr>
              <a:buClr>
                <a:schemeClr val="bg2">
                  <a:lumMod val="90000"/>
                </a:schemeClr>
              </a:buClr>
            </a:pPr>
            <a:r>
              <a:rPr lang="en-US" sz="6600" dirty="0"/>
              <a:t>Three improvements </a:t>
            </a:r>
            <a:br>
              <a:rPr lang="en-US" dirty="0"/>
            </a:br>
            <a:br>
              <a:rPr lang="en-US" dirty="0"/>
            </a:br>
            <a:endParaRPr lang="en-US" dirty="0"/>
          </a:p>
        </p:txBody>
      </p:sp>
    </p:spTree>
    <p:extLst>
      <p:ext uri="{BB962C8B-B14F-4D97-AF65-F5344CB8AC3E}">
        <p14:creationId xmlns:p14="http://schemas.microsoft.com/office/powerpoint/2010/main" val="26935176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3" name="Picture 2" descr="A close-up of a logo&#10;&#10;Description automatically generated with low confidence">
            <a:extLst>
              <a:ext uri="{FF2B5EF4-FFF2-40B4-BE49-F238E27FC236}">
                <a16:creationId xmlns:a16="http://schemas.microsoft.com/office/drawing/2014/main" id="{2A23A79F-E194-4C61-AFB4-2089F19765CE}"/>
              </a:ext>
            </a:extLst>
          </p:cNvPr>
          <p:cNvPicPr>
            <a:picLocks noChangeAspect="1"/>
          </p:cNvPicPr>
          <p:nvPr/>
        </p:nvPicPr>
        <p:blipFill rotWithShape="1">
          <a:blip r:embed="rId3">
            <a:extLst>
              <a:ext uri="{28A0092B-C50C-407E-A947-70E740481C1C}">
                <a14:useLocalDpi xmlns:a14="http://schemas.microsoft.com/office/drawing/2010/main" val="0"/>
              </a:ext>
            </a:extLst>
          </a:blip>
          <a:srcRect t="4339" r="-1" b="3673"/>
          <a:stretch/>
        </p:blipFill>
        <p:spPr>
          <a:xfrm>
            <a:off x="321733" y="321733"/>
            <a:ext cx="11548534" cy="6214534"/>
          </a:xfrm>
          <a:prstGeom prst="rect">
            <a:avLst/>
          </a:prstGeom>
        </p:spPr>
      </p:pic>
    </p:spTree>
    <p:extLst>
      <p:ext uri="{BB962C8B-B14F-4D97-AF65-F5344CB8AC3E}">
        <p14:creationId xmlns:p14="http://schemas.microsoft.com/office/powerpoint/2010/main" val="217207203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CECE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B780D-6365-493D-BA18-87D53C063545}"/>
              </a:ext>
            </a:extLst>
          </p:cNvPr>
          <p:cNvSpPr>
            <a:spLocks noGrp="1"/>
          </p:cNvSpPr>
          <p:nvPr>
            <p:ph type="title"/>
          </p:nvPr>
        </p:nvSpPr>
        <p:spPr/>
        <p:txBody>
          <a:bodyPr/>
          <a:lstStyle/>
          <a:p>
            <a:r>
              <a:rPr lang="en-US" i="1" dirty="0"/>
              <a:t>Key Takeaways</a:t>
            </a:r>
            <a:endParaRPr lang="en-US" dirty="0"/>
          </a:p>
        </p:txBody>
      </p:sp>
      <p:sp>
        <p:nvSpPr>
          <p:cNvPr id="3" name="Content Placeholder 2">
            <a:extLst>
              <a:ext uri="{FF2B5EF4-FFF2-40B4-BE49-F238E27FC236}">
                <a16:creationId xmlns:a16="http://schemas.microsoft.com/office/drawing/2014/main" id="{C019EB9A-1819-4210-A144-9C774C6A0D86}"/>
              </a:ext>
            </a:extLst>
          </p:cNvPr>
          <p:cNvSpPr>
            <a:spLocks noGrp="1"/>
          </p:cNvSpPr>
          <p:nvPr>
            <p:ph idx="1"/>
          </p:nvPr>
        </p:nvSpPr>
        <p:spPr/>
        <p:txBody>
          <a:bodyPr>
            <a:normAutofit/>
          </a:bodyPr>
          <a:lstStyle/>
          <a:p>
            <a:pPr>
              <a:buClr>
                <a:schemeClr val="accent3"/>
              </a:buClr>
            </a:pPr>
            <a:r>
              <a:rPr lang="en-US" sz="6600" dirty="0"/>
              <a:t>Nature of teaching and learning</a:t>
            </a:r>
          </a:p>
          <a:p>
            <a:pPr>
              <a:buClr>
                <a:schemeClr val="accent3"/>
              </a:buClr>
            </a:pPr>
            <a:r>
              <a:rPr lang="en-US" sz="6600" dirty="0"/>
              <a:t>Authentic assessment</a:t>
            </a:r>
          </a:p>
          <a:p>
            <a:pPr>
              <a:buClr>
                <a:schemeClr val="accent3"/>
              </a:buClr>
            </a:pPr>
            <a:r>
              <a:rPr lang="en-US" sz="6600" dirty="0"/>
              <a:t>Diverse needs of learners</a:t>
            </a:r>
          </a:p>
          <a:p>
            <a:endParaRPr lang="en-US" dirty="0"/>
          </a:p>
        </p:txBody>
      </p:sp>
    </p:spTree>
    <p:extLst>
      <p:ext uri="{BB962C8B-B14F-4D97-AF65-F5344CB8AC3E}">
        <p14:creationId xmlns:p14="http://schemas.microsoft.com/office/powerpoint/2010/main" val="4035176041"/>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1E7530-396C-45F0-92F4-A885648D16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ok and an apple on a stack of books&#10;&#10;Description automatically generated with medium confidence">
            <a:extLst>
              <a:ext uri="{FF2B5EF4-FFF2-40B4-BE49-F238E27FC236}">
                <a16:creationId xmlns:a16="http://schemas.microsoft.com/office/drawing/2014/main" id="{B3446152-33FD-4063-AFC5-022A3F3C8FFD}"/>
              </a:ext>
            </a:extLst>
          </p:cNvPr>
          <p:cNvPicPr>
            <a:picLocks noChangeAspect="1"/>
          </p:cNvPicPr>
          <p:nvPr/>
        </p:nvPicPr>
        <p:blipFill rotWithShape="1">
          <a:blip r:embed="rId2">
            <a:extLst>
              <a:ext uri="{28A0092B-C50C-407E-A947-70E740481C1C}">
                <a14:useLocalDpi xmlns:a14="http://schemas.microsoft.com/office/drawing/2010/main" val="0"/>
              </a:ext>
            </a:extLst>
          </a:blip>
          <a:srcRect t="21093" r="1" b="1"/>
          <a:stretch/>
        </p:blipFill>
        <p:spPr>
          <a:xfrm>
            <a:off x="603671" y="-1"/>
            <a:ext cx="11588329" cy="6857999"/>
          </a:xfrm>
          <a:prstGeom prst="rect">
            <a:avLst/>
          </a:prstGeom>
        </p:spPr>
      </p:pic>
      <p:sp>
        <p:nvSpPr>
          <p:cNvPr id="14" name="Rectangle 13">
            <a:extLst>
              <a:ext uri="{FF2B5EF4-FFF2-40B4-BE49-F238E27FC236}">
                <a16:creationId xmlns:a16="http://schemas.microsoft.com/office/drawing/2014/main" id="{7316481C-0A49-4796-812B-0D64F063B7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419898" cy="6858000"/>
          </a:xfrm>
          <a:prstGeom prst="rect">
            <a:avLst/>
          </a:prstGeom>
          <a:solidFill>
            <a:schemeClr val="tx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64E16C-33CA-4714-991F-8639F695C663}"/>
              </a:ext>
            </a:extLst>
          </p:cNvPr>
          <p:cNvSpPr>
            <a:spLocks noGrp="1"/>
          </p:cNvSpPr>
          <p:nvPr>
            <p:ph type="title"/>
          </p:nvPr>
        </p:nvSpPr>
        <p:spPr>
          <a:xfrm>
            <a:off x="1166649" y="721805"/>
            <a:ext cx="3874686" cy="2147520"/>
          </a:xfrm>
        </p:spPr>
        <p:txBody>
          <a:bodyPr>
            <a:normAutofit/>
          </a:bodyPr>
          <a:lstStyle/>
          <a:p>
            <a:pPr lvl="0"/>
            <a:r>
              <a:rPr lang="en-US">
                <a:solidFill>
                  <a:schemeClr val="bg1"/>
                </a:solidFill>
              </a:rPr>
              <a:t>Lessons</a:t>
            </a:r>
          </a:p>
        </p:txBody>
      </p:sp>
      <p:sp>
        <p:nvSpPr>
          <p:cNvPr id="16" name="Rectangle 15">
            <a:extLst>
              <a:ext uri="{FF2B5EF4-FFF2-40B4-BE49-F238E27FC236}">
                <a16:creationId xmlns:a16="http://schemas.microsoft.com/office/drawing/2014/main" id="{A5271697-90F1-4A23-8EF2-0179F2EAFA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1DE8B58-F373-409E-A253-4380A66091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88720" y="73152"/>
            <a:ext cx="1178966" cy="232963"/>
            <a:chOff x="1188720" y="73152"/>
            <a:chExt cx="1178966" cy="232963"/>
          </a:xfrm>
        </p:grpSpPr>
        <p:sp>
          <p:nvSpPr>
            <p:cNvPr id="19" name="Rectangle 64">
              <a:extLst>
                <a:ext uri="{FF2B5EF4-FFF2-40B4-BE49-F238E27FC236}">
                  <a16:creationId xmlns:a16="http://schemas.microsoft.com/office/drawing/2014/main" id="{F5ACE265-D22D-48CC-99DE-EB81AE9229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66">
              <a:extLst>
                <a:ext uri="{FF2B5EF4-FFF2-40B4-BE49-F238E27FC236}">
                  <a16:creationId xmlns:a16="http://schemas.microsoft.com/office/drawing/2014/main" id="{6FE80EEA-F4ED-4436-8861-0BEAAEFE76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68854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64">
              <a:extLst>
                <a:ext uri="{FF2B5EF4-FFF2-40B4-BE49-F238E27FC236}">
                  <a16:creationId xmlns:a16="http://schemas.microsoft.com/office/drawing/2014/main" id="{C3642BC8-86E8-47D0-8846-3E4D49E4B4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66">
              <a:extLst>
                <a:ext uri="{FF2B5EF4-FFF2-40B4-BE49-F238E27FC236}">
                  <a16:creationId xmlns:a16="http://schemas.microsoft.com/office/drawing/2014/main" id="{82D35214-3634-4180-BF0E-45B614516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63586"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64">
              <a:extLst>
                <a:ext uri="{FF2B5EF4-FFF2-40B4-BE49-F238E27FC236}">
                  <a16:creationId xmlns:a16="http://schemas.microsoft.com/office/drawing/2014/main" id="{15BE89E6-3D1C-42B5-A950-E72889F8BB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66">
              <a:extLst>
                <a:ext uri="{FF2B5EF4-FFF2-40B4-BE49-F238E27FC236}">
                  <a16:creationId xmlns:a16="http://schemas.microsoft.com/office/drawing/2014/main" id="{473771CC-5097-4E08-9606-24B0BC9A0D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438631"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64">
              <a:extLst>
                <a:ext uri="{FF2B5EF4-FFF2-40B4-BE49-F238E27FC236}">
                  <a16:creationId xmlns:a16="http://schemas.microsoft.com/office/drawing/2014/main" id="{BE872634-00DA-47BD-880D-5C05FFADC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66">
              <a:extLst>
                <a:ext uri="{FF2B5EF4-FFF2-40B4-BE49-F238E27FC236}">
                  <a16:creationId xmlns:a16="http://schemas.microsoft.com/office/drawing/2014/main" id="{4F151F5C-DE9B-460E-BC51-471F4A8A5A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313675"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64">
              <a:extLst>
                <a:ext uri="{FF2B5EF4-FFF2-40B4-BE49-F238E27FC236}">
                  <a16:creationId xmlns:a16="http://schemas.microsoft.com/office/drawing/2014/main" id="{34557B8A-4D2F-4D0D-B746-59EA85318C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66">
              <a:extLst>
                <a:ext uri="{FF2B5EF4-FFF2-40B4-BE49-F238E27FC236}">
                  <a16:creationId xmlns:a16="http://schemas.microsoft.com/office/drawing/2014/main" id="{C764CD8E-E409-4E9B-8E87-746DDE36D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88720"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64">
              <a:extLst>
                <a:ext uri="{FF2B5EF4-FFF2-40B4-BE49-F238E27FC236}">
                  <a16:creationId xmlns:a16="http://schemas.microsoft.com/office/drawing/2014/main" id="{8E27A01D-2F01-4286-9453-3FBF6E8485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66">
              <a:extLst>
                <a:ext uri="{FF2B5EF4-FFF2-40B4-BE49-F238E27FC236}">
                  <a16:creationId xmlns:a16="http://schemas.microsoft.com/office/drawing/2014/main" id="{460487A5-12EB-422E-9588-8FF06FAF73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1331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64">
              <a:extLst>
                <a:ext uri="{FF2B5EF4-FFF2-40B4-BE49-F238E27FC236}">
                  <a16:creationId xmlns:a16="http://schemas.microsoft.com/office/drawing/2014/main" id="{7D522D20-C9F7-4B34-9066-4B43ADAABD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66">
              <a:extLst>
                <a:ext uri="{FF2B5EF4-FFF2-40B4-BE49-F238E27FC236}">
                  <a16:creationId xmlns:a16="http://schemas.microsoft.com/office/drawing/2014/main" id="{97B04F2C-295B-447A-8941-0AD4F55516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188363"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4">
              <a:extLst>
                <a:ext uri="{FF2B5EF4-FFF2-40B4-BE49-F238E27FC236}">
                  <a16:creationId xmlns:a16="http://schemas.microsoft.com/office/drawing/2014/main" id="{17D7FF91-B366-4534-B9B4-5710926EE7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66">
              <a:extLst>
                <a:ext uri="{FF2B5EF4-FFF2-40B4-BE49-F238E27FC236}">
                  <a16:creationId xmlns:a16="http://schemas.microsoft.com/office/drawing/2014/main" id="{B5B8116C-ADD9-4826-9C37-270377E8FF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063408"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64">
              <a:extLst>
                <a:ext uri="{FF2B5EF4-FFF2-40B4-BE49-F238E27FC236}">
                  <a16:creationId xmlns:a16="http://schemas.microsoft.com/office/drawing/2014/main" id="{22D01D96-8DB8-40BF-83AC-4CA49EC263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66">
              <a:extLst>
                <a:ext uri="{FF2B5EF4-FFF2-40B4-BE49-F238E27FC236}">
                  <a16:creationId xmlns:a16="http://schemas.microsoft.com/office/drawing/2014/main" id="{44B584CD-5E60-4B15-847C-B30D15DA1A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8452"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64">
              <a:extLst>
                <a:ext uri="{FF2B5EF4-FFF2-40B4-BE49-F238E27FC236}">
                  <a16:creationId xmlns:a16="http://schemas.microsoft.com/office/drawing/2014/main" id="{CF2BB7DC-B968-4F0B-9748-BF0E6E297C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73152"/>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66">
              <a:extLst>
                <a:ext uri="{FF2B5EF4-FFF2-40B4-BE49-F238E27FC236}">
                  <a16:creationId xmlns:a16="http://schemas.microsoft.com/office/drawing/2014/main" id="{CF12C159-3F09-4861-9450-ECD5DB310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13497" y="246888"/>
              <a:ext cx="54368" cy="592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D9F5512A-48E1-4C07-B75E-3CCC517B6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619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85D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text&#10;&#10;Description automatically generated">
            <a:extLst>
              <a:ext uri="{FF2B5EF4-FFF2-40B4-BE49-F238E27FC236}">
                <a16:creationId xmlns:a16="http://schemas.microsoft.com/office/drawing/2014/main" id="{673260F2-4E87-41E6-9568-7A8031CA40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198" y="643467"/>
            <a:ext cx="10817603" cy="5571066"/>
          </a:xfrm>
          <a:prstGeom prst="rect">
            <a:avLst/>
          </a:prstGeom>
        </p:spPr>
      </p:pic>
    </p:spTree>
    <p:extLst>
      <p:ext uri="{BB962C8B-B14F-4D97-AF65-F5344CB8AC3E}">
        <p14:creationId xmlns:p14="http://schemas.microsoft.com/office/powerpoint/2010/main" val="1592824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266</TotalTime>
  <Words>2233</Words>
  <Application>Microsoft Office PowerPoint</Application>
  <PresentationFormat>Widescreen</PresentationFormat>
  <Paragraphs>257</Paragraphs>
  <Slides>45</Slides>
  <Notes>40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45</vt:i4>
      </vt:variant>
    </vt:vector>
  </HeadingPairs>
  <TitlesOfParts>
    <vt:vector size="49" baseType="lpstr">
      <vt:lpstr>Arial</vt:lpstr>
      <vt:lpstr>Calibri</vt:lpstr>
      <vt:lpstr>Calibri Light</vt:lpstr>
      <vt:lpstr>Office Theme</vt:lpstr>
      <vt:lpstr>Lessons from the Covid-19 pandemic: How to Improve How We Teach and learn Online</vt:lpstr>
      <vt:lpstr>PowerPoint Presentation</vt:lpstr>
      <vt:lpstr>As faculty and instructors…</vt:lpstr>
      <vt:lpstr>PowerPoint Presentation</vt:lpstr>
      <vt:lpstr>In this interactive webinar…</vt:lpstr>
      <vt:lpstr>PowerPoint Presentation</vt:lpstr>
      <vt:lpstr>Key Takeaways</vt:lpstr>
      <vt:lpstr>Lessons</vt:lpstr>
      <vt:lpstr>PowerPoint Presentation</vt:lpstr>
      <vt:lpstr>Any change will be hard at first. </vt:lpstr>
      <vt:lpstr>PowerPoint Presentation</vt:lpstr>
      <vt:lpstr>Learning is social.</vt:lpstr>
      <vt:lpstr>PowerPoint Presentation</vt:lpstr>
      <vt:lpstr>Teaching is not a solitary profession.</vt:lpstr>
      <vt:lpstr>PowerPoint Presentation</vt:lpstr>
      <vt:lpstr>PowerPoint Presentation</vt:lpstr>
      <vt:lpstr>We need live events.</vt:lpstr>
      <vt:lpstr>PowerPoint Presentation</vt:lpstr>
      <vt:lpstr>Open media plays a key role. </vt:lpstr>
      <vt:lpstr>PowerPoint Presentation</vt:lpstr>
      <vt:lpstr>Quality matters,</vt:lpstr>
      <vt:lpstr>PowerPoint Presentation</vt:lpstr>
      <vt:lpstr>Teaching is more than broadcasting. </vt:lpstr>
      <vt:lpstr>PowerPoint Presentation</vt:lpstr>
      <vt:lpstr>Reading the room is harder.</vt:lpstr>
      <vt:lpstr>PowerPoint Presentation</vt:lpstr>
      <vt:lpstr>We need structure, order and routines.</vt:lpstr>
      <vt:lpstr>PowerPoint Presentation</vt:lpstr>
      <vt:lpstr>It’s not just school subjects</vt:lpstr>
      <vt:lpstr>Challenges</vt:lpstr>
      <vt:lpstr>PowerPoint Presentation</vt:lpstr>
      <vt:lpstr>Motivation matters. </vt:lpstr>
      <vt:lpstr>PowerPoint Presentation</vt:lpstr>
      <vt:lpstr>People have diverse needs. </vt:lpstr>
      <vt:lpstr>PowerPoint Presentation</vt:lpstr>
      <vt:lpstr>Inequities harm learning.</vt:lpstr>
      <vt:lpstr>Ways to Improve</vt:lpstr>
      <vt:lpstr>PowerPoint Presentation</vt:lpstr>
      <vt:lpstr>We need to learn how to learn.</vt:lpstr>
      <vt:lpstr>PowerPoint Presentation</vt:lpstr>
      <vt:lpstr>Employ a range of strategies. </vt:lpstr>
      <vt:lpstr>PowerPoint Presentation</vt:lpstr>
      <vt:lpstr>Assessment needs to be flexible.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Downes</dc:creator>
  <cp:lastModifiedBy>Stephen Downes</cp:lastModifiedBy>
  <cp:revision>20</cp:revision>
  <dcterms:created xsi:type="dcterms:W3CDTF">2021-02-27T19:37:29Z</dcterms:created>
  <dcterms:modified xsi:type="dcterms:W3CDTF">2021-03-01T18:08:27Z</dcterms:modified>
</cp:coreProperties>
</file>