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94" r:id="rId5"/>
    <p:sldId id="303" r:id="rId6"/>
    <p:sldId id="300" r:id="rId7"/>
    <p:sldId id="296" r:id="rId8"/>
    <p:sldId id="265" r:id="rId9"/>
    <p:sldId id="297" r:id="rId10"/>
    <p:sldId id="271" r:id="rId11"/>
    <p:sldId id="270" r:id="rId12"/>
    <p:sldId id="304" r:id="rId13"/>
    <p:sldId id="284" r:id="rId14"/>
    <p:sldId id="301" r:id="rId15"/>
    <p:sldId id="272" r:id="rId16"/>
    <p:sldId id="288" r:id="rId17"/>
    <p:sldId id="289" r:id="rId18"/>
    <p:sldId id="277" r:id="rId19"/>
    <p:sldId id="279" r:id="rId20"/>
    <p:sldId id="273" r:id="rId21"/>
    <p:sldId id="302" r:id="rId22"/>
    <p:sldId id="281" r:id="rId23"/>
    <p:sldId id="282" r:id="rId24"/>
    <p:sldId id="276" r:id="rId25"/>
    <p:sldId id="298" r:id="rId26"/>
    <p:sldId id="285" r:id="rId27"/>
    <p:sldId id="292" r:id="rId28"/>
    <p:sldId id="287" r:id="rId29"/>
    <p:sldId id="264" r:id="rId30"/>
    <p:sldId id="278" r:id="rId31"/>
    <p:sldId id="259" r:id="rId32"/>
    <p:sldId id="263" r:id="rId33"/>
    <p:sldId id="261" r:id="rId34"/>
    <p:sldId id="262"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79688" autoAdjust="0"/>
  </p:normalViewPr>
  <p:slideViewPr>
    <p:cSldViewPr snapToGrid="0">
      <p:cViewPr varScale="1">
        <p:scale>
          <a:sx n="89" d="100"/>
          <a:sy n="89" d="100"/>
        </p:scale>
        <p:origin x="6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21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5F3F5-B5FB-4A54-AE8B-17AAB5C22C86}" type="datetimeFigureOut">
              <a:rPr lang="en-CA" smtClean="0"/>
              <a:t>2020-11-24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59560-E2FB-4DF0-B334-29BF079D06BF}" type="slidenum">
              <a:rPr lang="en-CA" smtClean="0"/>
              <a:t>‹#›</a:t>
            </a:fld>
            <a:endParaRPr lang="en-CA"/>
          </a:p>
        </p:txBody>
      </p:sp>
    </p:spTree>
    <p:extLst>
      <p:ext uri="{BB962C8B-B14F-4D97-AF65-F5344CB8AC3E}">
        <p14:creationId xmlns:p14="http://schemas.microsoft.com/office/powerpoint/2010/main" val="420687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Being Online: Facing the Digital Future Together</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Description:</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Over the last few months, we have all become much more experienced with working and learning online. As we look to the future, we will no doubt carry on with a certain measure of digital teaching and collaboration. What will this new experience look like? Stephen Downes looks at our recent experiences using online learning and conferencing and paints a picture of what the longer-term future is likely to look like. He'll talk about what technologies worked, what didn't, and what we've learned about navigating the online environment.</a:t>
            </a:r>
          </a:p>
          <a:p>
            <a:endParaRPr lang="en-CA" dirty="0"/>
          </a:p>
        </p:txBody>
      </p:sp>
      <p:sp>
        <p:nvSpPr>
          <p:cNvPr id="4" name="Slide Number Placeholder 3"/>
          <p:cNvSpPr>
            <a:spLocks noGrp="1"/>
          </p:cNvSpPr>
          <p:nvPr>
            <p:ph type="sldNum" sz="quarter" idx="10"/>
          </p:nvPr>
        </p:nvSpPr>
        <p:spPr/>
        <p:txBody>
          <a:bodyPr/>
          <a:lstStyle/>
          <a:p>
            <a:fld id="{B9B59560-E2FB-4DF0-B334-29BF079D06BF}" type="slidenum">
              <a:rPr lang="en-CA" smtClean="0"/>
              <a:t>1</a:t>
            </a:fld>
            <a:endParaRPr lang="en-CA"/>
          </a:p>
        </p:txBody>
      </p:sp>
    </p:spTree>
    <p:extLst>
      <p:ext uri="{BB962C8B-B14F-4D97-AF65-F5344CB8AC3E}">
        <p14:creationId xmlns:p14="http://schemas.microsoft.com/office/powerpoint/2010/main" val="127402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B59560-E2FB-4DF0-B334-29BF079D06BF}" type="slidenum">
              <a:rPr lang="en-CA" smtClean="0"/>
              <a:t>3</a:t>
            </a:fld>
            <a:endParaRPr lang="en-CA"/>
          </a:p>
        </p:txBody>
      </p:sp>
    </p:spTree>
    <p:extLst>
      <p:ext uri="{BB962C8B-B14F-4D97-AF65-F5344CB8AC3E}">
        <p14:creationId xmlns:p14="http://schemas.microsoft.com/office/powerpoint/2010/main" val="5332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B59560-E2FB-4DF0-B334-29BF079D06BF}" type="slidenum">
              <a:rPr lang="en-CA" smtClean="0"/>
              <a:t>29</a:t>
            </a:fld>
            <a:endParaRPr lang="en-CA"/>
          </a:p>
        </p:txBody>
      </p:sp>
    </p:spTree>
    <p:extLst>
      <p:ext uri="{BB962C8B-B14F-4D97-AF65-F5344CB8AC3E}">
        <p14:creationId xmlns:p14="http://schemas.microsoft.com/office/powerpoint/2010/main" val="145338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B59560-E2FB-4DF0-B334-29BF079D06BF}" type="slidenum">
              <a:rPr lang="en-CA" smtClean="0"/>
              <a:t>30</a:t>
            </a:fld>
            <a:endParaRPr lang="en-CA"/>
          </a:p>
        </p:txBody>
      </p:sp>
    </p:spTree>
    <p:extLst>
      <p:ext uri="{BB962C8B-B14F-4D97-AF65-F5344CB8AC3E}">
        <p14:creationId xmlns:p14="http://schemas.microsoft.com/office/powerpoint/2010/main" val="108256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8B4323B-04F7-49FC-AE5B-1570D07238C4}" type="datetimeFigureOut">
              <a:rPr lang="en-CA" smtClean="0"/>
              <a:t>2020-11-24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69946D-14A1-42B6-A404-810DA38CB56E}" type="slidenum">
              <a:rPr lang="en-CA" smtClean="0"/>
              <a:t>‹#›</a:t>
            </a:fld>
            <a:endParaRPr lang="en-CA"/>
          </a:p>
        </p:txBody>
      </p:sp>
    </p:spTree>
    <p:extLst>
      <p:ext uri="{BB962C8B-B14F-4D97-AF65-F5344CB8AC3E}">
        <p14:creationId xmlns:p14="http://schemas.microsoft.com/office/powerpoint/2010/main" val="344491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B4323B-04F7-49FC-AE5B-1570D07238C4}" type="datetimeFigureOut">
              <a:rPr lang="en-CA" smtClean="0"/>
              <a:t>2020-11-24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69946D-14A1-42B6-A404-810DA38CB56E}" type="slidenum">
              <a:rPr lang="en-CA" smtClean="0"/>
              <a:t>‹#›</a:t>
            </a:fld>
            <a:endParaRPr lang="en-CA"/>
          </a:p>
        </p:txBody>
      </p:sp>
    </p:spTree>
    <p:extLst>
      <p:ext uri="{BB962C8B-B14F-4D97-AF65-F5344CB8AC3E}">
        <p14:creationId xmlns:p14="http://schemas.microsoft.com/office/powerpoint/2010/main" val="151793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B4323B-04F7-49FC-AE5B-1570D07238C4}" type="datetimeFigureOut">
              <a:rPr lang="en-CA" smtClean="0"/>
              <a:t>2020-11-24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69946D-14A1-42B6-A404-810DA38CB56E}" type="slidenum">
              <a:rPr lang="en-CA" smtClean="0"/>
              <a:t>‹#›</a:t>
            </a:fld>
            <a:endParaRPr lang="en-CA"/>
          </a:p>
        </p:txBody>
      </p:sp>
    </p:spTree>
    <p:extLst>
      <p:ext uri="{BB962C8B-B14F-4D97-AF65-F5344CB8AC3E}">
        <p14:creationId xmlns:p14="http://schemas.microsoft.com/office/powerpoint/2010/main" val="429140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B4323B-04F7-49FC-AE5B-1570D07238C4}" type="datetimeFigureOut">
              <a:rPr lang="en-CA" smtClean="0"/>
              <a:t>2020-11-24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69946D-14A1-42B6-A404-810DA38CB56E}" type="slidenum">
              <a:rPr lang="en-CA" smtClean="0"/>
              <a:t>‹#›</a:t>
            </a:fld>
            <a:endParaRPr lang="en-CA"/>
          </a:p>
        </p:txBody>
      </p:sp>
    </p:spTree>
    <p:extLst>
      <p:ext uri="{BB962C8B-B14F-4D97-AF65-F5344CB8AC3E}">
        <p14:creationId xmlns:p14="http://schemas.microsoft.com/office/powerpoint/2010/main" val="48642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B4323B-04F7-49FC-AE5B-1570D07238C4}" type="datetimeFigureOut">
              <a:rPr lang="en-CA" smtClean="0"/>
              <a:t>2020-11-24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69946D-14A1-42B6-A404-810DA38CB56E}" type="slidenum">
              <a:rPr lang="en-CA" smtClean="0"/>
              <a:t>‹#›</a:t>
            </a:fld>
            <a:endParaRPr lang="en-CA"/>
          </a:p>
        </p:txBody>
      </p:sp>
    </p:spTree>
    <p:extLst>
      <p:ext uri="{BB962C8B-B14F-4D97-AF65-F5344CB8AC3E}">
        <p14:creationId xmlns:p14="http://schemas.microsoft.com/office/powerpoint/2010/main" val="57203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8B4323B-04F7-49FC-AE5B-1570D07238C4}" type="datetimeFigureOut">
              <a:rPr lang="en-CA" smtClean="0"/>
              <a:t>2020-11-24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969946D-14A1-42B6-A404-810DA38CB56E}" type="slidenum">
              <a:rPr lang="en-CA" smtClean="0"/>
              <a:t>‹#›</a:t>
            </a:fld>
            <a:endParaRPr lang="en-CA"/>
          </a:p>
        </p:txBody>
      </p:sp>
    </p:spTree>
    <p:extLst>
      <p:ext uri="{BB962C8B-B14F-4D97-AF65-F5344CB8AC3E}">
        <p14:creationId xmlns:p14="http://schemas.microsoft.com/office/powerpoint/2010/main" val="19314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8B4323B-04F7-49FC-AE5B-1570D07238C4}" type="datetimeFigureOut">
              <a:rPr lang="en-CA" smtClean="0"/>
              <a:t>2020-11-24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969946D-14A1-42B6-A404-810DA38CB56E}" type="slidenum">
              <a:rPr lang="en-CA" smtClean="0"/>
              <a:t>‹#›</a:t>
            </a:fld>
            <a:endParaRPr lang="en-CA"/>
          </a:p>
        </p:txBody>
      </p:sp>
    </p:spTree>
    <p:extLst>
      <p:ext uri="{BB962C8B-B14F-4D97-AF65-F5344CB8AC3E}">
        <p14:creationId xmlns:p14="http://schemas.microsoft.com/office/powerpoint/2010/main" val="228712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8B4323B-04F7-49FC-AE5B-1570D07238C4}" type="datetimeFigureOut">
              <a:rPr lang="en-CA" smtClean="0"/>
              <a:t>2020-11-24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969946D-14A1-42B6-A404-810DA38CB56E}" type="slidenum">
              <a:rPr lang="en-CA" smtClean="0"/>
              <a:t>‹#›</a:t>
            </a:fld>
            <a:endParaRPr lang="en-CA"/>
          </a:p>
        </p:txBody>
      </p:sp>
    </p:spTree>
    <p:extLst>
      <p:ext uri="{BB962C8B-B14F-4D97-AF65-F5344CB8AC3E}">
        <p14:creationId xmlns:p14="http://schemas.microsoft.com/office/powerpoint/2010/main" val="8678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4323B-04F7-49FC-AE5B-1570D07238C4}" type="datetimeFigureOut">
              <a:rPr lang="en-CA" smtClean="0"/>
              <a:t>2020-11-24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969946D-14A1-42B6-A404-810DA38CB56E}" type="slidenum">
              <a:rPr lang="en-CA" smtClean="0"/>
              <a:t>‹#›</a:t>
            </a:fld>
            <a:endParaRPr lang="en-CA"/>
          </a:p>
        </p:txBody>
      </p:sp>
    </p:spTree>
    <p:extLst>
      <p:ext uri="{BB962C8B-B14F-4D97-AF65-F5344CB8AC3E}">
        <p14:creationId xmlns:p14="http://schemas.microsoft.com/office/powerpoint/2010/main" val="149317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4323B-04F7-49FC-AE5B-1570D07238C4}" type="datetimeFigureOut">
              <a:rPr lang="en-CA" smtClean="0"/>
              <a:t>2020-11-24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969946D-14A1-42B6-A404-810DA38CB56E}" type="slidenum">
              <a:rPr lang="en-CA" smtClean="0"/>
              <a:t>‹#›</a:t>
            </a:fld>
            <a:endParaRPr lang="en-CA"/>
          </a:p>
        </p:txBody>
      </p:sp>
    </p:spTree>
    <p:extLst>
      <p:ext uri="{BB962C8B-B14F-4D97-AF65-F5344CB8AC3E}">
        <p14:creationId xmlns:p14="http://schemas.microsoft.com/office/powerpoint/2010/main" val="230307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4323B-04F7-49FC-AE5B-1570D07238C4}" type="datetimeFigureOut">
              <a:rPr lang="en-CA" smtClean="0"/>
              <a:t>2020-11-24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969946D-14A1-42B6-A404-810DA38CB56E}" type="slidenum">
              <a:rPr lang="en-CA" smtClean="0"/>
              <a:t>‹#›</a:t>
            </a:fld>
            <a:endParaRPr lang="en-CA"/>
          </a:p>
        </p:txBody>
      </p:sp>
    </p:spTree>
    <p:extLst>
      <p:ext uri="{BB962C8B-B14F-4D97-AF65-F5344CB8AC3E}">
        <p14:creationId xmlns:p14="http://schemas.microsoft.com/office/powerpoint/2010/main" val="259779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4323B-04F7-49FC-AE5B-1570D07238C4}" type="datetimeFigureOut">
              <a:rPr lang="en-CA" smtClean="0"/>
              <a:t>2020-11-24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9946D-14A1-42B6-A404-810DA38CB56E}" type="slidenum">
              <a:rPr lang="en-CA" smtClean="0"/>
              <a:t>‹#›</a:t>
            </a:fld>
            <a:endParaRPr lang="en-CA"/>
          </a:p>
        </p:txBody>
      </p:sp>
    </p:spTree>
    <p:extLst>
      <p:ext uri="{BB962C8B-B14F-4D97-AF65-F5344CB8AC3E}">
        <p14:creationId xmlns:p14="http://schemas.microsoft.com/office/powerpoint/2010/main" val="1747746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edium.com/damian-radcliffe/lessons-learned-9-takeaways-from-teaching-online-during-covid-19-8400cc3b36b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dium.com/damian-radcliffe/lessons-learned-9-takeaways-from-teaching-online-during-covid-19-8400cc3b36b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royalsociety.org/blog/2020/09/teaching-during-lockdow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earninghub.cxc.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tonybates.ca/2020/11/05/post-pandemic-lesson-6-we-are-beginning-to-see-the-advantages-of-media-and-open-educational-resources-for-teaching-and-learnin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84R1d-Ji9eQ"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rookings.edu/blog/education-plus-development/2020/08/07/taking-distance-learning-offline-lessons-learned-from-navigating-the-digital-divide-during-covid-19/" TargetMode="External"/><Relationship Id="rId2" Type="http://schemas.openxmlformats.org/officeDocument/2006/relationships/hyperlink" Target="https://learning.northeastern.edu/active-classrooms-improve-learn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pattan.net/assets/PaTTAN/c4/c452a4c0-3e0d-45ad-aa7b-43f07d301139.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oecd.org/coronavirus/policy-responses/the-potential-of-online-learning-for-adults-early-lessons-from-the-covid-19-crisis-ee040002/#figure-d1e20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ecd.org/coronavirus/policy-responses/the-potential-of-online-learning-for-adults-early-lessons-from-the-covid-19-crisis-ee04000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royalsociety.org/blog/2020/09/teaching-during-lockdow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ast.org/impact/universal-design-for-learning-ud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ecd.org/coronavirus/policy-responses/the-potential-of-online-learning-for-adults-early-lessons-from-the-covid-19-crisis-ee040002/#section-d1e70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g1uBzO8vRo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oecd.org/coronavirus/policy-responses/the-potential-of-online-learning-for-adults-early-lessons-from-the-covid-19-crisis-ee04000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journals.physiology.org/doi/full/10.1152/advan.00140.202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journals.physiology.org/doi/full/10.1152/advan.00140.2020" TargetMode="External"/><Relationship Id="rId2" Type="http://schemas.openxmlformats.org/officeDocument/2006/relationships/hyperlink" Target="https://www.brookings.edu/blog/education-plus-development/2020/08/07/taking-distance-learning-offline-lessons-learned-from-navigating-the-digital-divide-during-covid-1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rookings.edu/blog/education-plus-development/2020/08/07/taking-distance-learning-offline-lessons-learned-from-navigating-the-digital-divide-during-covid-19/" TargetMode="External"/><Relationship Id="rId2" Type="http://schemas.openxmlformats.org/officeDocument/2006/relationships/hyperlink" Target="https://eric.ed.gov/?id=ED474521"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VklaHVyoWC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nsidehighered.com/news/2020/05/11/online-proctoring-surging-during-covid-1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tonybates.ca/2020/11/05/post-pandemic-lesson-4-covid-19-showed-the-need-for-more-flexible-assessment-methods/" TargetMode="External"/><Relationship Id="rId4" Type="http://schemas.openxmlformats.org/officeDocument/2006/relationships/hyperlink" Target="https://www.edsurge.com/news/2017-04-19-online-courses-shouldn-t-use-remote-proctoring-tools-here-s-why"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HBbSTXUlu4I"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hyperlink" Target="https://www.oecd.org/coronavirus/policy-responses/the-potential-of-online-learning-for-adults-early-lessons-from-the-covid-19-crisis-ee04000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onybates.ca/2020/11/05/post-pandemic-lesson-1-online-and-blended-learning-will-increase-substantially-post-covid-19/"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thinkeducation.com/blog/what-is-hybrid-learning-how-to-implement-a-hybrid-learning-strategy/" TargetMode="External"/><Relationship Id="rId2" Type="http://schemas.openxmlformats.org/officeDocument/2006/relationships/hyperlink" Target="https://www.owllabs.com/blog/hybrid-learni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tonybates.ca/2020/11/05/post-pandemic-lesson-8-we-need-more-flexible-learning-spac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oecd.org/coronavirus/policy-responses/the-potential-of-online-learning-for-adults-early-lessons-from-the-covid-19-crisis-ee040002/" TargetMode="External"/><Relationship Id="rId2" Type="http://schemas.openxmlformats.org/officeDocument/2006/relationships/hyperlink" Target="https://www.tonybates.ca/2020/11/05/10-lessons-for-a-post-pandemic-world-from-covid-19-for-canadian-universities-and-colleges/" TargetMode="External"/><Relationship Id="rId1" Type="http://schemas.openxmlformats.org/officeDocument/2006/relationships/slideLayout" Target="../slideLayouts/slideLayout2.xml"/><Relationship Id="rId4" Type="http://schemas.openxmlformats.org/officeDocument/2006/relationships/hyperlink" Target="https://www.worldbank.org/en/topic/edutech/brief/how-countries-are-using-edtech-to-support-remote-learning-during-the-covid-19-pandemi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royalsociety.org/blog/2020/09/teaching-during-lockdown/" TargetMode="External"/><Relationship Id="rId2" Type="http://schemas.openxmlformats.org/officeDocument/2006/relationships/hyperlink" Target="https://www.brookings.edu/blog/education-plus-development/2020/08/07/taking-distance-learning-offline-lessons-learned-from-navigating-the-digital-divide-during-covid-19/" TargetMode="External"/><Relationship Id="rId1" Type="http://schemas.openxmlformats.org/officeDocument/2006/relationships/slideLayout" Target="../slideLayouts/slideLayout2.xml"/><Relationship Id="rId5" Type="http://schemas.openxmlformats.org/officeDocument/2006/relationships/hyperlink" Target="https://medium.com/damian-radcliffe/lessons-learned-9-takeaways-from-teaching-online-during-covid-19-8400cc3b36b0" TargetMode="External"/><Relationship Id="rId4" Type="http://schemas.openxmlformats.org/officeDocument/2006/relationships/hyperlink" Target="https://en.unesco.org/covid19/educationresponse/learningneverstop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journals.physiology.org/doi/full/10.1152/advan.00140.202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oyalsociety.org/blog/2020/09/teaching-during-lockdown/"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medium.com/damian-radcliffe/lessons-learned-9-takeaways-from-teaching-online-during-covid-19-8400cc3b36b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dutopia.org/article/reflections-and-lessons-learned-remote-learning" TargetMode="External"/><Relationship Id="rId2" Type="http://schemas.openxmlformats.org/officeDocument/2006/relationships/hyperlink" Target="https://royalsociety.org/blog/2020/09/teaching-during-lockdow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GHhsKftzaXA"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tonybates.ca/2020/11/05/post-pandemic-lesson-2-support-for-instructors-is-essential-for-quality-online-learn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journals.physiology.org/doi/full/10.1152/advan.00140.202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86468"/>
            <a:ext cx="12556671" cy="9354404"/>
          </a:xfrm>
          <a:prstGeom prst="rect">
            <a:avLst/>
          </a:prstGeom>
        </p:spPr>
      </p:pic>
      <p:sp>
        <p:nvSpPr>
          <p:cNvPr id="2" name="Title 1"/>
          <p:cNvSpPr>
            <a:spLocks noGrp="1"/>
          </p:cNvSpPr>
          <p:nvPr>
            <p:ph type="ctrTitle"/>
          </p:nvPr>
        </p:nvSpPr>
        <p:spPr>
          <a:xfrm>
            <a:off x="6629401" y="313985"/>
            <a:ext cx="4904014" cy="2387600"/>
          </a:xfrm>
        </p:spPr>
        <p:txBody>
          <a:bodyPr>
            <a:normAutofit fontScale="90000"/>
          </a:bodyPr>
          <a:lstStyle/>
          <a:p>
            <a:r>
              <a:rPr lang="en-CA" dirty="0">
                <a:solidFill>
                  <a:schemeClr val="bg1"/>
                </a:solidFill>
              </a:rPr>
              <a:t>Being Online: Facing the Digital Future </a:t>
            </a:r>
            <a:r>
              <a:rPr lang="en-CA" dirty="0" smtClean="0">
                <a:solidFill>
                  <a:schemeClr val="bg1"/>
                </a:solidFill>
              </a:rPr>
              <a:t>Together</a:t>
            </a:r>
            <a:endParaRPr lang="en-CA" dirty="0">
              <a:solidFill>
                <a:schemeClr val="bg1"/>
              </a:solidFill>
            </a:endParaRPr>
          </a:p>
        </p:txBody>
      </p:sp>
      <p:sp>
        <p:nvSpPr>
          <p:cNvPr id="3" name="Subtitle 2"/>
          <p:cNvSpPr>
            <a:spLocks noGrp="1"/>
          </p:cNvSpPr>
          <p:nvPr>
            <p:ph type="subTitle" idx="1"/>
          </p:nvPr>
        </p:nvSpPr>
        <p:spPr>
          <a:xfrm>
            <a:off x="8735785" y="4614409"/>
            <a:ext cx="3630386" cy="1655762"/>
          </a:xfrm>
        </p:spPr>
        <p:txBody>
          <a:bodyPr/>
          <a:lstStyle/>
          <a:p>
            <a:r>
              <a:rPr lang="en-CA" sz="3200" dirty="0" smtClean="0">
                <a:solidFill>
                  <a:schemeClr val="bg1"/>
                </a:solidFill>
              </a:rPr>
              <a:t>Stephen Downes</a:t>
            </a:r>
          </a:p>
          <a:p>
            <a:r>
              <a:rPr lang="en-CA" sz="3200" dirty="0" smtClean="0">
                <a:solidFill>
                  <a:schemeClr val="bg1"/>
                </a:solidFill>
              </a:rPr>
              <a:t>November 28, 2020</a:t>
            </a:r>
          </a:p>
          <a:p>
            <a:endParaRPr lang="en-CA" dirty="0"/>
          </a:p>
        </p:txBody>
      </p:sp>
    </p:spTree>
    <p:extLst>
      <p:ext uri="{BB962C8B-B14F-4D97-AF65-F5344CB8AC3E}">
        <p14:creationId xmlns:p14="http://schemas.microsoft.com/office/powerpoint/2010/main" val="107158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Value of Live</a:t>
            </a:r>
            <a:endParaRPr lang="en-CA" dirty="0"/>
          </a:p>
        </p:txBody>
      </p:sp>
      <p:sp>
        <p:nvSpPr>
          <p:cNvPr id="3" name="Content Placeholder 2"/>
          <p:cNvSpPr>
            <a:spLocks noGrp="1"/>
          </p:cNvSpPr>
          <p:nvPr>
            <p:ph idx="1"/>
          </p:nvPr>
        </p:nvSpPr>
        <p:spPr/>
        <p:txBody>
          <a:bodyPr/>
          <a:lstStyle/>
          <a:p>
            <a:r>
              <a:rPr lang="en-CA" dirty="0" smtClean="0"/>
              <a:t>“There is a value to hosting live classes… At a time when all the days feel the same, many students also tell me how valuable this is. For some, it is the only fixed point in their weekly calendar. Especially for students living alone, it not only helps to create some routine, but also a sense of community.” </a:t>
            </a:r>
            <a:r>
              <a:rPr lang="en-CA" sz="1600" dirty="0" smtClean="0">
                <a:hlinkClick r:id="rId2"/>
              </a:rPr>
              <a:t>https://medium.com/damian-radcliffe/lessons-learned-9-takeaways-from-teaching-online-during-covid-19-8400cc3b36b0</a:t>
            </a:r>
            <a:r>
              <a:rPr lang="en-CA" sz="1600" dirty="0" smtClean="0"/>
              <a:t> </a:t>
            </a:r>
            <a:endParaRPr lang="en-CA" dirty="0"/>
          </a:p>
        </p:txBody>
      </p:sp>
      <p:pic>
        <p:nvPicPr>
          <p:cNvPr id="4" name="Picture 3"/>
          <p:cNvPicPr>
            <a:picLocks noChangeAspect="1"/>
          </p:cNvPicPr>
          <p:nvPr/>
        </p:nvPicPr>
        <p:blipFill>
          <a:blip r:embed="rId3"/>
          <a:stretch>
            <a:fillRect/>
          </a:stretch>
        </p:blipFill>
        <p:spPr>
          <a:xfrm>
            <a:off x="5763986" y="3889001"/>
            <a:ext cx="5589814" cy="2848576"/>
          </a:xfrm>
          <a:prstGeom prst="rect">
            <a:avLst/>
          </a:prstGeom>
        </p:spPr>
      </p:pic>
    </p:spTree>
    <p:extLst>
      <p:ext uri="{BB962C8B-B14F-4D97-AF65-F5344CB8AC3E}">
        <p14:creationId xmlns:p14="http://schemas.microsoft.com/office/powerpoint/2010/main" val="3011581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Open Media</a:t>
            </a:r>
            <a:endParaRPr lang="en-CA" dirty="0"/>
          </a:p>
        </p:txBody>
      </p:sp>
      <p:sp>
        <p:nvSpPr>
          <p:cNvPr id="3" name="Content Placeholder 2"/>
          <p:cNvSpPr>
            <a:spLocks noGrp="1"/>
          </p:cNvSpPr>
          <p:nvPr>
            <p:ph idx="1"/>
          </p:nvPr>
        </p:nvSpPr>
        <p:spPr/>
        <p:txBody>
          <a:bodyPr/>
          <a:lstStyle/>
          <a:p>
            <a:r>
              <a:rPr lang="en-CA" dirty="0" smtClean="0"/>
              <a:t>Using streaming video for lectures – so people can watch them or review them after the fact</a:t>
            </a:r>
          </a:p>
          <a:p>
            <a:r>
              <a:rPr lang="en-CA" dirty="0" smtClean="0"/>
              <a:t>“Record your Zoom classes, so if a student cannot join you, they can catch-up later. Be sure to record + share, the audio, as well as video, version of the class. The audio version consumes much less bandwidth.” </a:t>
            </a:r>
            <a:r>
              <a:rPr lang="en-CA" sz="1800" dirty="0" smtClean="0">
                <a:hlinkClick r:id="rId2"/>
              </a:rPr>
              <a:t>https://medium.com/damian-radcliffe/lessons-learned-9-takeaways-from-teaching-online-during-covid-19-8400cc3b36b0</a:t>
            </a:r>
            <a:r>
              <a:rPr lang="en-CA" sz="1800" dirty="0" smtClean="0"/>
              <a:t> </a:t>
            </a:r>
            <a:endParaRPr lang="en-CA" dirty="0" smtClean="0"/>
          </a:p>
        </p:txBody>
      </p:sp>
    </p:spTree>
    <p:extLst>
      <p:ext uri="{BB962C8B-B14F-4D97-AF65-F5344CB8AC3E}">
        <p14:creationId xmlns:p14="http://schemas.microsoft.com/office/powerpoint/2010/main" val="793568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Open Media</a:t>
            </a:r>
            <a:endParaRPr lang="en-CA" dirty="0"/>
          </a:p>
        </p:txBody>
      </p:sp>
      <p:sp>
        <p:nvSpPr>
          <p:cNvPr id="3" name="Content Placeholder 2"/>
          <p:cNvSpPr>
            <a:spLocks noGrp="1"/>
          </p:cNvSpPr>
          <p:nvPr>
            <p:ph idx="1"/>
          </p:nvPr>
        </p:nvSpPr>
        <p:spPr/>
        <p:txBody>
          <a:bodyPr/>
          <a:lstStyle/>
          <a:p>
            <a:r>
              <a:rPr lang="en-CA" dirty="0" smtClean="0"/>
              <a:t>Open Educational Resources – widely available, can be added to a course without adding to production costs</a:t>
            </a:r>
          </a:p>
          <a:p>
            <a:r>
              <a:rPr lang="en-CA" dirty="0" smtClean="0"/>
              <a:t>“This is something that we will be continuing to use in the near future as a school. I'm proud that we have created over 45Gb of remote learning resources, with over 170,000 resource views.” </a:t>
            </a:r>
            <a:r>
              <a:rPr lang="en-CA" sz="1600" dirty="0" smtClean="0">
                <a:hlinkClick r:id="rId2"/>
              </a:rPr>
              <a:t>https://royalsociety.org/blog/2020/09/teaching-during-lockdown/</a:t>
            </a:r>
            <a:r>
              <a:rPr lang="en-CA" sz="1600" dirty="0" smtClean="0"/>
              <a:t> </a:t>
            </a:r>
            <a:endParaRPr lang="en-CA" dirty="0" smtClean="0"/>
          </a:p>
        </p:txBody>
      </p:sp>
    </p:spTree>
    <p:extLst>
      <p:ext uri="{BB962C8B-B14F-4D97-AF65-F5344CB8AC3E}">
        <p14:creationId xmlns:p14="http://schemas.microsoft.com/office/powerpoint/2010/main" val="1293804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Open Media</a:t>
            </a:r>
            <a:endParaRPr lang="en-CA" dirty="0"/>
          </a:p>
        </p:txBody>
      </p:sp>
      <p:sp>
        <p:nvSpPr>
          <p:cNvPr id="3" name="Content Placeholder 2"/>
          <p:cNvSpPr>
            <a:spLocks noGrp="1"/>
          </p:cNvSpPr>
          <p:nvPr>
            <p:ph idx="1"/>
          </p:nvPr>
        </p:nvSpPr>
        <p:spPr>
          <a:xfrm>
            <a:off x="838200" y="4914899"/>
            <a:ext cx="10515600" cy="1828801"/>
          </a:xfrm>
        </p:spPr>
        <p:txBody>
          <a:bodyPr>
            <a:normAutofit/>
          </a:bodyPr>
          <a:lstStyle/>
          <a:p>
            <a:r>
              <a:rPr lang="en-CA" dirty="0" smtClean="0"/>
              <a:t>Example: Caribbean Examinations Council (CXC) Learning Hub … a space for learners, educators, parents and employers to access multiple high-quality resources supporting teaching, learning and assessment. </a:t>
            </a:r>
            <a:r>
              <a:rPr lang="en-CA" sz="1800" dirty="0" smtClean="0">
                <a:hlinkClick r:id="rId2"/>
              </a:rPr>
              <a:t>https://learninghub.cxc.org/</a:t>
            </a:r>
            <a:r>
              <a:rPr lang="en-CA" sz="1800" dirty="0" smtClean="0"/>
              <a:t> </a:t>
            </a:r>
            <a:endParaRPr lang="en-CA" sz="1800" dirty="0"/>
          </a:p>
        </p:txBody>
      </p:sp>
      <p:pic>
        <p:nvPicPr>
          <p:cNvPr id="4" name="Picture 3"/>
          <p:cNvPicPr>
            <a:picLocks noChangeAspect="1"/>
          </p:cNvPicPr>
          <p:nvPr/>
        </p:nvPicPr>
        <p:blipFill>
          <a:blip r:embed="rId3"/>
          <a:stretch>
            <a:fillRect/>
          </a:stretch>
        </p:blipFill>
        <p:spPr>
          <a:xfrm>
            <a:off x="960665" y="1452139"/>
            <a:ext cx="7291768" cy="3315804"/>
          </a:xfrm>
          <a:prstGeom prst="rect">
            <a:avLst/>
          </a:prstGeom>
        </p:spPr>
      </p:pic>
    </p:spTree>
    <p:extLst>
      <p:ext uri="{BB962C8B-B14F-4D97-AF65-F5344CB8AC3E}">
        <p14:creationId xmlns:p14="http://schemas.microsoft.com/office/powerpoint/2010/main" val="4199548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Open Media</a:t>
            </a:r>
            <a:endParaRPr lang="en-CA" dirty="0"/>
          </a:p>
        </p:txBody>
      </p:sp>
      <p:sp>
        <p:nvSpPr>
          <p:cNvPr id="3" name="Content Placeholder 2"/>
          <p:cNvSpPr>
            <a:spLocks noGrp="1"/>
          </p:cNvSpPr>
          <p:nvPr>
            <p:ph idx="1"/>
          </p:nvPr>
        </p:nvSpPr>
        <p:spPr/>
        <p:txBody>
          <a:bodyPr/>
          <a:lstStyle/>
          <a:p>
            <a:r>
              <a:rPr lang="en-CA" i="1" dirty="0" smtClean="0"/>
              <a:t>However</a:t>
            </a:r>
            <a:r>
              <a:rPr lang="en-CA" dirty="0" smtClean="0"/>
              <a:t> as some point out, “a lot of open educational resources lack high-level media production values.” </a:t>
            </a:r>
            <a:r>
              <a:rPr lang="en-CA" sz="1600" dirty="0" smtClean="0">
                <a:hlinkClick r:id="rId2"/>
              </a:rPr>
              <a:t>https://www.tonybates.ca/2020/11/05/post-pandemic-lesson-6-we-are-beginning-to-see-the-advantages-of-media-and-open-educational-resources-for-teaching-and-learning/</a:t>
            </a:r>
            <a:r>
              <a:rPr lang="en-CA" sz="1600" dirty="0" smtClean="0"/>
              <a:t> </a:t>
            </a:r>
            <a:endParaRPr lang="en-CA"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114" y="3102429"/>
            <a:ext cx="4572000" cy="3429000"/>
          </a:xfrm>
          <a:prstGeom prst="rect">
            <a:avLst/>
          </a:prstGeom>
        </p:spPr>
      </p:pic>
      <p:pic>
        <p:nvPicPr>
          <p:cNvPr id="7" name="Picture 6"/>
          <p:cNvPicPr>
            <a:picLocks noChangeAspect="1"/>
          </p:cNvPicPr>
          <p:nvPr/>
        </p:nvPicPr>
        <p:blipFill>
          <a:blip r:embed="rId4"/>
          <a:stretch>
            <a:fillRect/>
          </a:stretch>
        </p:blipFill>
        <p:spPr>
          <a:xfrm>
            <a:off x="6591300" y="3102429"/>
            <a:ext cx="4541721" cy="3429000"/>
          </a:xfrm>
          <a:prstGeom prst="rect">
            <a:avLst/>
          </a:prstGeom>
        </p:spPr>
      </p:pic>
    </p:spTree>
    <p:extLst>
      <p:ext uri="{BB962C8B-B14F-4D97-AF65-F5344CB8AC3E}">
        <p14:creationId xmlns:p14="http://schemas.microsoft.com/office/powerpoint/2010/main" val="1682402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84R1d-Ji9eQ"/>
          <p:cNvPicPr>
            <a:picLocks noGrp="1" noRot="1" noChangeAspect="1"/>
          </p:cNvPicPr>
          <p:nvPr>
            <p:ph idx="1"/>
            <a:videoFile r:link="rId1"/>
          </p:nvPr>
        </p:nvPicPr>
        <p:blipFill>
          <a:blip r:embed="rId3"/>
          <a:stretch>
            <a:fillRect/>
          </a:stretch>
        </p:blipFill>
        <p:spPr>
          <a:xfrm>
            <a:off x="1657551" y="1146288"/>
            <a:ext cx="8876898" cy="4993255"/>
          </a:xfrm>
          <a:prstGeom prst="rect">
            <a:avLst/>
          </a:prstGeom>
        </p:spPr>
      </p:pic>
    </p:spTree>
    <p:extLst>
      <p:ext uri="{BB962C8B-B14F-4D97-AF65-F5344CB8AC3E}">
        <p14:creationId xmlns:p14="http://schemas.microsoft.com/office/powerpoint/2010/main" val="2942440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Beyond the Broadcast</a:t>
            </a:r>
            <a:endParaRPr lang="en-CA" dirty="0"/>
          </a:p>
        </p:txBody>
      </p:sp>
      <p:sp>
        <p:nvSpPr>
          <p:cNvPr id="3" name="Content Placeholder 2"/>
          <p:cNvSpPr>
            <a:spLocks noGrp="1"/>
          </p:cNvSpPr>
          <p:nvPr>
            <p:ph idx="1"/>
          </p:nvPr>
        </p:nvSpPr>
        <p:spPr/>
        <p:txBody>
          <a:bodyPr/>
          <a:lstStyle/>
          <a:p>
            <a:r>
              <a:rPr lang="en-CA" dirty="0" smtClean="0"/>
              <a:t>Horror stories of 8 hours watching lectures on Zoom?</a:t>
            </a:r>
          </a:p>
          <a:p>
            <a:r>
              <a:rPr lang="en-CA" dirty="0" smtClean="0"/>
              <a:t>“Real and meaningful </a:t>
            </a:r>
            <a:r>
              <a:rPr lang="en-CA" dirty="0" smtClean="0">
                <a:hlinkClick r:id="rId2"/>
              </a:rPr>
              <a:t>learning</a:t>
            </a:r>
            <a:r>
              <a:rPr lang="en-CA" dirty="0" smtClean="0"/>
              <a:t> occurs in the classroom only when curriculum goes beyond rote memorization and lecture-based instruction.” The same applies even more so in online and distance learning. </a:t>
            </a:r>
            <a:r>
              <a:rPr lang="en-CA" sz="1800" dirty="0" smtClean="0">
                <a:hlinkClick r:id="rId3"/>
              </a:rPr>
              <a:t>https://www.brookings.edu/blog/education-plus-development/2020/08/07/taking-distance-learning-offline-lessons-learned-from-navigating-the-digital-divide-during-covid-19/</a:t>
            </a:r>
            <a:r>
              <a:rPr lang="en-CA" sz="1800" dirty="0" smtClean="0"/>
              <a:t> </a:t>
            </a:r>
            <a:endParaRPr lang="en-CA" dirty="0"/>
          </a:p>
        </p:txBody>
      </p:sp>
    </p:spTree>
    <p:extLst>
      <p:ext uri="{BB962C8B-B14F-4D97-AF65-F5344CB8AC3E}">
        <p14:creationId xmlns:p14="http://schemas.microsoft.com/office/powerpoint/2010/main" val="4254299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Create Routines</a:t>
            </a:r>
            <a:endParaRPr lang="en-CA" dirty="0"/>
          </a:p>
        </p:txBody>
      </p:sp>
      <p:sp>
        <p:nvSpPr>
          <p:cNvPr id="3" name="Content Placeholder 2"/>
          <p:cNvSpPr>
            <a:spLocks noGrp="1"/>
          </p:cNvSpPr>
          <p:nvPr>
            <p:ph idx="1"/>
          </p:nvPr>
        </p:nvSpPr>
        <p:spPr/>
        <p:txBody>
          <a:bodyPr/>
          <a:lstStyle/>
          <a:p>
            <a:pPr marL="0" indent="0">
              <a:buNone/>
            </a:pPr>
            <a:r>
              <a:rPr lang="en-CA" dirty="0" smtClean="0"/>
              <a:t>Working and learning at home requires that you set routines for yourself.</a:t>
            </a:r>
          </a:p>
          <a:p>
            <a:r>
              <a:rPr lang="en-CA" dirty="0" smtClean="0"/>
              <a:t>Set loose schedules to provide predictability, prioritization of tasks,  division of time/balance </a:t>
            </a:r>
          </a:p>
          <a:p>
            <a:r>
              <a:rPr lang="en-CA" dirty="0" smtClean="0"/>
              <a:t>Share them with stakeholders (e.g., children,  educators, therapists)</a:t>
            </a:r>
          </a:p>
          <a:p>
            <a:r>
              <a:rPr lang="en-CA" dirty="0" smtClean="0"/>
              <a:t>Include wake/bedtime, exercise, school, chores, and free time  </a:t>
            </a:r>
            <a:r>
              <a:rPr lang="en-CA" sz="1800" dirty="0" smtClean="0">
                <a:hlinkClick r:id="rId2"/>
              </a:rPr>
              <a:t>https://www.pattan.net/assets/PaTTAN/c4/c452a4c0-3e0d-45ad-aa7b-43f07d301139.pdf</a:t>
            </a:r>
            <a:r>
              <a:rPr lang="en-CA" sz="1800" dirty="0" smtClean="0"/>
              <a:t> </a:t>
            </a:r>
            <a:endParaRPr lang="en-CA" dirty="0"/>
          </a:p>
        </p:txBody>
      </p:sp>
    </p:spTree>
    <p:extLst>
      <p:ext uri="{BB962C8B-B14F-4D97-AF65-F5344CB8AC3E}">
        <p14:creationId xmlns:p14="http://schemas.microsoft.com/office/powerpoint/2010/main" val="2001235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 and Equity</a:t>
            </a:r>
            <a:endParaRPr lang="en-CA" dirty="0"/>
          </a:p>
        </p:txBody>
      </p:sp>
      <p:sp>
        <p:nvSpPr>
          <p:cNvPr id="3" name="Content Placeholder 2"/>
          <p:cNvSpPr>
            <a:spLocks noGrp="1"/>
          </p:cNvSpPr>
          <p:nvPr>
            <p:ph idx="1"/>
          </p:nvPr>
        </p:nvSpPr>
        <p:spPr>
          <a:xfrm>
            <a:off x="838200" y="5110843"/>
            <a:ext cx="10515600" cy="1747156"/>
          </a:xfrm>
        </p:spPr>
        <p:txBody>
          <a:bodyPr>
            <a:normAutofit/>
          </a:bodyPr>
          <a:lstStyle/>
          <a:p>
            <a:r>
              <a:rPr lang="en-CA" dirty="0" smtClean="0"/>
              <a:t>Online Learning can increase access, especially for adult</a:t>
            </a:r>
            <a:r>
              <a:rPr lang="en-CA" baseline="0" dirty="0" smtClean="0"/>
              <a:t> learning or remedial learning</a:t>
            </a:r>
          </a:p>
          <a:p>
            <a:pPr marL="457200" lvl="1" indent="0">
              <a:buNone/>
            </a:pPr>
            <a:r>
              <a:rPr lang="en-CA" sz="1200" dirty="0" smtClean="0">
                <a:hlinkClick r:id="rId2"/>
              </a:rPr>
              <a:t>https://www.oecd.org/coronavirus/policy-responses/the-potential-of-online-learning-for-adults-early-lessons-from-the-covid-19-crisis-ee040002/#figure-d1e206</a:t>
            </a:r>
            <a:endParaRPr lang="en-CA" sz="12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77622"/>
            <a:ext cx="9525000" cy="3476625"/>
          </a:xfrm>
          <a:prstGeom prst="rect">
            <a:avLst/>
          </a:prstGeom>
        </p:spPr>
      </p:pic>
    </p:spTree>
    <p:extLst>
      <p:ext uri="{BB962C8B-B14F-4D97-AF65-F5344CB8AC3E}">
        <p14:creationId xmlns:p14="http://schemas.microsoft.com/office/powerpoint/2010/main" val="2148068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 and Equity</a:t>
            </a:r>
            <a:endParaRPr lang="en-CA" dirty="0"/>
          </a:p>
        </p:txBody>
      </p:sp>
      <p:sp>
        <p:nvSpPr>
          <p:cNvPr id="3" name="Content Placeholder 2"/>
          <p:cNvSpPr>
            <a:spLocks noGrp="1"/>
          </p:cNvSpPr>
          <p:nvPr>
            <p:ph idx="1"/>
          </p:nvPr>
        </p:nvSpPr>
        <p:spPr/>
        <p:txBody>
          <a:bodyPr/>
          <a:lstStyle/>
          <a:p>
            <a:r>
              <a:rPr lang="en-CA" dirty="0" smtClean="0"/>
              <a:t>When we moved to online or remote learning, we learned right away that a significant number of people didn’t have adequate internet access (what’s the appropriate bandwidth? 10 mbps?)</a:t>
            </a:r>
          </a:p>
          <a:p>
            <a:r>
              <a:rPr lang="en-CA" dirty="0" smtClean="0"/>
              <a:t>OECD: “Unequal access to the Internet risks exacerbating existing inequalities in education and training.” </a:t>
            </a:r>
            <a:r>
              <a:rPr lang="en-CA" sz="1800" dirty="0" smtClean="0">
                <a:hlinkClick r:id="rId2"/>
              </a:rPr>
              <a:t>https://www.oecd.org/coronavirus/policy-responses/the-potential-of-online-learning-for-adults-early-lessons-from-the-covid-19-crisis-ee040002/</a:t>
            </a:r>
            <a:r>
              <a:rPr lang="en-CA" sz="1800" dirty="0" smtClean="0"/>
              <a:t> </a:t>
            </a:r>
            <a:endParaRPr lang="en-CA" dirty="0" smtClean="0"/>
          </a:p>
        </p:txBody>
      </p:sp>
    </p:spTree>
    <p:extLst>
      <p:ext uri="{BB962C8B-B14F-4D97-AF65-F5344CB8AC3E}">
        <p14:creationId xmlns:p14="http://schemas.microsoft.com/office/powerpoint/2010/main" val="1255439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smtClean="0"/>
              <a:t>Over the last few months, we have all become much more experienced with working and learning online. As we look to the future, we will no doubt carry on with a certain measure of digital teaching and collaboration. What will this new experience look like? Stephen Downes looks at our recent experiences using online learning and conferencing and paints a picture of what the longer-term future is likely to look like. He'll talk about what technologies worked, what didn't, and what we've learned about navigating the online environment.</a:t>
            </a:r>
          </a:p>
        </p:txBody>
      </p:sp>
    </p:spTree>
    <p:extLst>
      <p:ext uri="{BB962C8B-B14F-4D97-AF65-F5344CB8AC3E}">
        <p14:creationId xmlns:p14="http://schemas.microsoft.com/office/powerpoint/2010/main" val="3567045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 and Equity</a:t>
            </a:r>
            <a:endParaRPr lang="en-CA" dirty="0"/>
          </a:p>
        </p:txBody>
      </p:sp>
      <p:sp>
        <p:nvSpPr>
          <p:cNvPr id="3" name="Content Placeholder 2"/>
          <p:cNvSpPr>
            <a:spLocks noGrp="1"/>
          </p:cNvSpPr>
          <p:nvPr>
            <p:ph idx="1"/>
          </p:nvPr>
        </p:nvSpPr>
        <p:spPr/>
        <p:txBody>
          <a:bodyPr/>
          <a:lstStyle/>
          <a:p>
            <a:r>
              <a:rPr lang="en-CA" dirty="0" smtClean="0"/>
              <a:t>There’s also accessibility in the sense of ensuring people with disabilities have alternatives to audio, text and video</a:t>
            </a:r>
          </a:p>
          <a:p>
            <a:r>
              <a:rPr lang="en-CA" dirty="0" smtClean="0"/>
              <a:t>Also: “We have had limited success with engaging our pupils who have mental health issues.” – “we have found that Teams has been very helpful with allowing catch ups with mental health professionals.” </a:t>
            </a:r>
            <a:r>
              <a:rPr lang="en-CA" sz="1600" dirty="0" smtClean="0">
                <a:hlinkClick r:id="rId2"/>
              </a:rPr>
              <a:t>https://royalsociety.org/blog/2020/09/teaching-during-lockdown/</a:t>
            </a:r>
            <a:r>
              <a:rPr lang="en-CA" sz="1600" dirty="0" smtClean="0"/>
              <a:t> </a:t>
            </a:r>
            <a:endParaRPr lang="en-CA" dirty="0" smtClean="0"/>
          </a:p>
          <a:p>
            <a:r>
              <a:rPr lang="en-CA" dirty="0" smtClean="0"/>
              <a:t>As well, 2020 highlighted a range of other equity issues related to race, culture, language and gender</a:t>
            </a:r>
          </a:p>
          <a:p>
            <a:pPr marL="0" indent="0">
              <a:buNone/>
            </a:pPr>
            <a:endParaRPr lang="en-CA" sz="2000" dirty="0" smtClean="0"/>
          </a:p>
        </p:txBody>
      </p:sp>
    </p:spTree>
    <p:extLst>
      <p:ext uri="{BB962C8B-B14F-4D97-AF65-F5344CB8AC3E}">
        <p14:creationId xmlns:p14="http://schemas.microsoft.com/office/powerpoint/2010/main" val="1746535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 and Equity</a:t>
            </a:r>
            <a:endParaRPr lang="en-CA" dirty="0"/>
          </a:p>
        </p:txBody>
      </p:sp>
      <p:sp>
        <p:nvSpPr>
          <p:cNvPr id="3" name="Content Placeholder 2"/>
          <p:cNvSpPr>
            <a:spLocks noGrp="1"/>
          </p:cNvSpPr>
          <p:nvPr>
            <p:ph idx="1"/>
          </p:nvPr>
        </p:nvSpPr>
        <p:spPr>
          <a:xfrm>
            <a:off x="838200" y="5225143"/>
            <a:ext cx="10515600" cy="951820"/>
          </a:xfrm>
        </p:spPr>
        <p:txBody>
          <a:bodyPr/>
          <a:lstStyle/>
          <a:p>
            <a:r>
              <a:rPr lang="en-CA" dirty="0" smtClean="0"/>
              <a:t>Can we address access and equity through learning design? Bastes suggests UDDL </a:t>
            </a:r>
            <a:r>
              <a:rPr lang="en-CA" sz="2000" dirty="0" smtClean="0">
                <a:hlinkClick r:id="rId2"/>
              </a:rPr>
              <a:t>http://www.cast.org/impact/universal-design-for-learning-udl</a:t>
            </a:r>
            <a:r>
              <a:rPr lang="en-CA" sz="2000" dirty="0" smtClean="0"/>
              <a:t> </a:t>
            </a:r>
          </a:p>
        </p:txBody>
      </p:sp>
      <p:pic>
        <p:nvPicPr>
          <p:cNvPr id="4" name="Picture 3"/>
          <p:cNvPicPr>
            <a:picLocks noChangeAspect="1"/>
          </p:cNvPicPr>
          <p:nvPr/>
        </p:nvPicPr>
        <p:blipFill>
          <a:blip r:embed="rId3"/>
          <a:stretch>
            <a:fillRect/>
          </a:stretch>
        </p:blipFill>
        <p:spPr>
          <a:xfrm>
            <a:off x="838199" y="1387929"/>
            <a:ext cx="11062345" cy="3644446"/>
          </a:xfrm>
          <a:prstGeom prst="rect">
            <a:avLst/>
          </a:prstGeom>
        </p:spPr>
      </p:pic>
    </p:spTree>
    <p:extLst>
      <p:ext uri="{BB962C8B-B14F-4D97-AF65-F5344CB8AC3E}">
        <p14:creationId xmlns:p14="http://schemas.microsoft.com/office/powerpoint/2010/main" val="1053887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Broaden the Reach</a:t>
            </a:r>
            <a:endParaRPr lang="en-CA" dirty="0"/>
          </a:p>
        </p:txBody>
      </p:sp>
      <p:sp>
        <p:nvSpPr>
          <p:cNvPr id="3" name="Content Placeholder 2"/>
          <p:cNvSpPr>
            <a:spLocks noGrp="1"/>
          </p:cNvSpPr>
          <p:nvPr>
            <p:ph idx="1"/>
          </p:nvPr>
        </p:nvSpPr>
        <p:spPr/>
        <p:txBody>
          <a:bodyPr/>
          <a:lstStyle/>
          <a:p>
            <a:r>
              <a:rPr lang="en-CA" dirty="0" smtClean="0"/>
              <a:t>Broaden the range of online courses to include more blue-collar occupations</a:t>
            </a:r>
          </a:p>
          <a:p>
            <a:r>
              <a:rPr lang="en-CA" dirty="0" smtClean="0"/>
              <a:t>Establish quality assurance mechanisms for online learning to ensure that online courses provide value for money/time to participants</a:t>
            </a:r>
          </a:p>
          <a:p>
            <a:r>
              <a:rPr lang="en-CA" dirty="0" smtClean="0"/>
              <a:t>Develop effective testing methods and certificates to ensure that online learning is valued in the labour market;</a:t>
            </a:r>
            <a:endParaRPr lang="en-CA" dirty="0"/>
          </a:p>
        </p:txBody>
      </p:sp>
      <p:sp>
        <p:nvSpPr>
          <p:cNvPr id="4" name="Rectangle 3"/>
          <p:cNvSpPr/>
          <p:nvPr/>
        </p:nvSpPr>
        <p:spPr>
          <a:xfrm>
            <a:off x="1039586" y="6311900"/>
            <a:ext cx="10798628" cy="276999"/>
          </a:xfrm>
          <a:prstGeom prst="rect">
            <a:avLst/>
          </a:prstGeom>
        </p:spPr>
        <p:txBody>
          <a:bodyPr wrap="square">
            <a:spAutoFit/>
          </a:bodyPr>
          <a:lstStyle/>
          <a:p>
            <a:r>
              <a:rPr lang="en-CA" sz="1200" dirty="0" smtClean="0">
                <a:hlinkClick r:id="rId2"/>
              </a:rPr>
              <a:t>https://www.oecd.org/coronavirus/policy-responses/the-potential-of-online-learning-for-adults-early-lessons-from-the-covid-19-crisis-ee040002/#section-d1e708</a:t>
            </a:r>
            <a:r>
              <a:rPr lang="en-CA" sz="1200" dirty="0" smtClean="0"/>
              <a:t> </a:t>
            </a:r>
            <a:endParaRPr lang="en-CA" sz="1200" dirty="0"/>
          </a:p>
        </p:txBody>
      </p:sp>
    </p:spTree>
    <p:extLst>
      <p:ext uri="{BB962C8B-B14F-4D97-AF65-F5344CB8AC3E}">
        <p14:creationId xmlns:p14="http://schemas.microsoft.com/office/powerpoint/2010/main" val="1199022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6" name="g1uBzO8vRoo"/>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29181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Motivation Matters</a:t>
            </a:r>
            <a:endParaRPr lang="en-CA" dirty="0"/>
          </a:p>
        </p:txBody>
      </p:sp>
      <p:sp>
        <p:nvSpPr>
          <p:cNvPr id="3" name="Content Placeholder 2"/>
          <p:cNvSpPr>
            <a:spLocks noGrp="1"/>
          </p:cNvSpPr>
          <p:nvPr>
            <p:ph idx="1"/>
          </p:nvPr>
        </p:nvSpPr>
        <p:spPr>
          <a:xfrm>
            <a:off x="838200" y="1825625"/>
            <a:ext cx="7505700" cy="4351338"/>
          </a:xfrm>
        </p:spPr>
        <p:txBody>
          <a:bodyPr/>
          <a:lstStyle/>
          <a:p>
            <a:r>
              <a:rPr lang="en-CA" dirty="0" smtClean="0"/>
              <a:t>Motivation matters much more online</a:t>
            </a:r>
          </a:p>
          <a:p>
            <a:r>
              <a:rPr lang="en-CA" dirty="0" smtClean="0"/>
              <a:t>OECD: “In addition to basic digital skills, online learning requires autonomy and self-motivation.” </a:t>
            </a:r>
            <a:r>
              <a:rPr lang="en-CA" sz="1800" dirty="0" smtClean="0">
                <a:hlinkClick r:id="rId2"/>
              </a:rPr>
              <a:t>https://www.oecd.org/coronavirus/policy-responses/the-potential-of-online-learning-for-adults-early-lessons-from-the-covid-19-crisis-ee040002/</a:t>
            </a:r>
            <a:r>
              <a:rPr lang="en-CA" sz="1800" dirty="0" smtClean="0"/>
              <a:t> </a:t>
            </a:r>
          </a:p>
          <a:p>
            <a:pPr marL="0" indent="0">
              <a:buNone/>
            </a:pPr>
            <a:endParaRPr lang="en-CA" sz="1800" dirty="0" smtClean="0"/>
          </a:p>
        </p:txBody>
      </p:sp>
      <p:pic>
        <p:nvPicPr>
          <p:cNvPr id="4" name="Picture 3"/>
          <p:cNvPicPr>
            <a:picLocks noChangeAspect="1"/>
          </p:cNvPicPr>
          <p:nvPr/>
        </p:nvPicPr>
        <p:blipFill>
          <a:blip r:embed="rId3"/>
          <a:stretch>
            <a:fillRect/>
          </a:stretch>
        </p:blipFill>
        <p:spPr>
          <a:xfrm flipH="1">
            <a:off x="8719456" y="1690688"/>
            <a:ext cx="2383972" cy="4848473"/>
          </a:xfrm>
          <a:prstGeom prst="rect">
            <a:avLst/>
          </a:prstGeom>
        </p:spPr>
      </p:pic>
    </p:spTree>
    <p:extLst>
      <p:ext uri="{BB962C8B-B14F-4D97-AF65-F5344CB8AC3E}">
        <p14:creationId xmlns:p14="http://schemas.microsoft.com/office/powerpoint/2010/main" val="3868615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Reading the Room</a:t>
            </a:r>
            <a:endParaRPr lang="en-CA" dirty="0"/>
          </a:p>
        </p:txBody>
      </p:sp>
      <p:sp>
        <p:nvSpPr>
          <p:cNvPr id="3" name="Content Placeholder 2"/>
          <p:cNvSpPr>
            <a:spLocks noGrp="1"/>
          </p:cNvSpPr>
          <p:nvPr>
            <p:ph idx="1"/>
          </p:nvPr>
        </p:nvSpPr>
        <p:spPr>
          <a:xfrm>
            <a:off x="838200" y="1825624"/>
            <a:ext cx="10515600" cy="4803775"/>
          </a:xfrm>
        </p:spPr>
        <p:txBody>
          <a:bodyPr>
            <a:normAutofit/>
          </a:bodyPr>
          <a:lstStyle/>
          <a:p>
            <a:r>
              <a:rPr lang="en-CA" dirty="0" smtClean="0"/>
              <a:t>“In the classroom, many educators can ‘read the room’ and tell when things are going well and when they are not. Using a video chat platform left many instructors struggling to use this skill.” </a:t>
            </a:r>
            <a:r>
              <a:rPr lang="en-CA" sz="1600" dirty="0" smtClean="0">
                <a:hlinkClick r:id="rId2"/>
              </a:rPr>
              <a:t>https://journals.physiology.org/doi/full/10.1152/advan.00140.2020</a:t>
            </a:r>
            <a:r>
              <a:rPr lang="en-CA" sz="1600" dirty="0" smtClean="0"/>
              <a:t> </a:t>
            </a:r>
          </a:p>
          <a:p>
            <a:r>
              <a:rPr lang="en-CA" dirty="0" smtClean="0"/>
              <a:t>It’s important to do this deliberately:</a:t>
            </a:r>
          </a:p>
          <a:p>
            <a:pPr lvl="1"/>
            <a:r>
              <a:rPr lang="en-CA" dirty="0" smtClean="0"/>
              <a:t>“ask students for questions more frequently, with significant pauses (at least 10 s) to provide time for students to turn on their microphones and actually ask their questions.”</a:t>
            </a:r>
          </a:p>
          <a:p>
            <a:pPr lvl="1"/>
            <a:r>
              <a:rPr lang="en-CA" dirty="0" smtClean="0"/>
              <a:t>“build assessment into synchronous events that allow the instructor to ensure that core concepts are clearly understood before moving on.”</a:t>
            </a:r>
          </a:p>
          <a:p>
            <a:pPr lvl="1"/>
            <a:r>
              <a:rPr lang="en-CA" dirty="0" smtClean="0"/>
              <a:t>Asking for volunteers = awkward. “Replacing those check-in style questions with polling using platforms such as Polly, </a:t>
            </a:r>
            <a:r>
              <a:rPr lang="en-CA" dirty="0" err="1" smtClean="0"/>
              <a:t>TurningPoint</a:t>
            </a:r>
            <a:r>
              <a:rPr lang="en-CA" dirty="0" smtClean="0"/>
              <a:t>, or Poll Everywhere allows for greater class participation.”</a:t>
            </a:r>
            <a:endParaRPr lang="en-CA" dirty="0"/>
          </a:p>
        </p:txBody>
      </p:sp>
    </p:spTree>
    <p:extLst>
      <p:ext uri="{BB962C8B-B14F-4D97-AF65-F5344CB8AC3E}">
        <p14:creationId xmlns:p14="http://schemas.microsoft.com/office/powerpoint/2010/main" val="4214242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Recognizing Learner Realities</a:t>
            </a:r>
            <a:endParaRPr lang="en-CA" dirty="0"/>
          </a:p>
        </p:txBody>
      </p:sp>
      <p:sp>
        <p:nvSpPr>
          <p:cNvPr id="3" name="Content Placeholder 2"/>
          <p:cNvSpPr>
            <a:spLocks noGrp="1"/>
          </p:cNvSpPr>
          <p:nvPr>
            <p:ph idx="1"/>
          </p:nvPr>
        </p:nvSpPr>
        <p:spPr/>
        <p:txBody>
          <a:bodyPr/>
          <a:lstStyle/>
          <a:p>
            <a:r>
              <a:rPr lang="en-CA" dirty="0" smtClean="0"/>
              <a:t>Brookings: “A key barrier we discovered through student surveys is that many youth have taken on new home responsibilities, cutting into time for their studies.” </a:t>
            </a:r>
            <a:r>
              <a:rPr lang="en-CA" sz="1600" dirty="0" smtClean="0">
                <a:hlinkClick r:id="rId2"/>
              </a:rPr>
              <a:t>https://www.brookings.edu/blog/education-plus-development/2020/08/07/taking-distance-learning-offline-lessons-learned-from-navigating-the-digital-divide-during-covid-19/</a:t>
            </a:r>
            <a:r>
              <a:rPr lang="en-CA" sz="1600" dirty="0" smtClean="0"/>
              <a:t> </a:t>
            </a:r>
          </a:p>
          <a:p>
            <a:r>
              <a:rPr lang="en-CA" dirty="0" smtClean="0"/>
              <a:t>This reflects a need to collect data from individual learners (or at least, to somehow allow those realities to be recognized)</a:t>
            </a:r>
          </a:p>
          <a:p>
            <a:r>
              <a:rPr lang="en-CA" dirty="0" smtClean="0"/>
              <a:t>Online means additional realities, like time zones. </a:t>
            </a:r>
            <a:r>
              <a:rPr lang="en-CA" sz="1600" dirty="0" smtClean="0">
                <a:hlinkClick r:id="rId3"/>
              </a:rPr>
              <a:t>https://journals.physiology.org/doi/full/10.1152/advan.00140.2020</a:t>
            </a:r>
            <a:r>
              <a:rPr lang="en-CA" sz="1600" dirty="0" smtClean="0"/>
              <a:t> </a:t>
            </a:r>
            <a:endParaRPr lang="en-CA" sz="1600" dirty="0"/>
          </a:p>
        </p:txBody>
      </p:sp>
    </p:spTree>
    <p:extLst>
      <p:ext uri="{BB962C8B-B14F-4D97-AF65-F5344CB8AC3E}">
        <p14:creationId xmlns:p14="http://schemas.microsoft.com/office/powerpoint/2010/main" val="3750190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 Takes a Village</a:t>
            </a:r>
            <a:endParaRPr lang="en-CA" dirty="0"/>
          </a:p>
        </p:txBody>
      </p:sp>
      <p:sp>
        <p:nvSpPr>
          <p:cNvPr id="3" name="Content Placeholder 2"/>
          <p:cNvSpPr>
            <a:spLocks noGrp="1"/>
          </p:cNvSpPr>
          <p:nvPr>
            <p:ph idx="1"/>
          </p:nvPr>
        </p:nvSpPr>
        <p:spPr/>
        <p:txBody>
          <a:bodyPr/>
          <a:lstStyle/>
          <a:p>
            <a:r>
              <a:rPr lang="en-CA" dirty="0" smtClean="0"/>
              <a:t>A number of studies show that when communities and parents are engaged in students’ learning, academic achievement increases. </a:t>
            </a:r>
            <a:r>
              <a:rPr lang="en-CA" sz="1800" dirty="0" smtClean="0">
                <a:hlinkClick r:id="rId2"/>
              </a:rPr>
              <a:t>https://eric.ed.gov/?id=ED474521</a:t>
            </a:r>
            <a:endParaRPr lang="en-CA" dirty="0" smtClean="0"/>
          </a:p>
          <a:p>
            <a:r>
              <a:rPr lang="en-CA" dirty="0" smtClean="0"/>
              <a:t>Brookings: “After targeting outreach to families, we saw a 29 percent increase in participation in our remote programming” </a:t>
            </a:r>
            <a:r>
              <a:rPr lang="en-CA" sz="1600" dirty="0" smtClean="0">
                <a:hlinkClick r:id="rId3"/>
              </a:rPr>
              <a:t>https://www.brookings.edu/blog/education-plus-development/2020/08/07/taking-distance-learning-offline-lessons-learned-from-navigating-the-digital-divide-during-covid-19/</a:t>
            </a:r>
            <a:r>
              <a:rPr lang="en-CA" sz="1600" dirty="0" smtClean="0"/>
              <a:t> </a:t>
            </a:r>
            <a:endParaRPr lang="en-CA" dirty="0" smtClean="0"/>
          </a:p>
          <a:p>
            <a:endParaRPr lang="en-CA" dirty="0"/>
          </a:p>
        </p:txBody>
      </p:sp>
      <p:pic>
        <p:nvPicPr>
          <p:cNvPr id="4" name="Picture 3"/>
          <p:cNvPicPr>
            <a:picLocks noChangeAspect="1"/>
          </p:cNvPicPr>
          <p:nvPr/>
        </p:nvPicPr>
        <p:blipFill>
          <a:blip r:embed="rId4"/>
          <a:stretch>
            <a:fillRect/>
          </a:stretch>
        </p:blipFill>
        <p:spPr>
          <a:xfrm>
            <a:off x="4474029" y="4425470"/>
            <a:ext cx="6879771" cy="2214816"/>
          </a:xfrm>
          <a:prstGeom prst="rect">
            <a:avLst/>
          </a:prstGeom>
        </p:spPr>
      </p:pic>
    </p:spTree>
    <p:extLst>
      <p:ext uri="{BB962C8B-B14F-4D97-AF65-F5344CB8AC3E}">
        <p14:creationId xmlns:p14="http://schemas.microsoft.com/office/powerpoint/2010/main" val="527843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VklaHVyoWCM"/>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77196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Flexible Assessment</a:t>
            </a:r>
            <a:endParaRPr lang="en-CA" dirty="0"/>
          </a:p>
        </p:txBody>
      </p:sp>
      <p:sp>
        <p:nvSpPr>
          <p:cNvPr id="3" name="Content Placeholder 2"/>
          <p:cNvSpPr>
            <a:spLocks noGrp="1"/>
          </p:cNvSpPr>
          <p:nvPr>
            <p:ph idx="1"/>
          </p:nvPr>
        </p:nvSpPr>
        <p:spPr>
          <a:xfrm>
            <a:off x="838200" y="1825624"/>
            <a:ext cx="10515600" cy="5032375"/>
          </a:xfrm>
        </p:spPr>
        <p:txBody>
          <a:bodyPr>
            <a:normAutofit/>
          </a:bodyPr>
          <a:lstStyle/>
          <a:p>
            <a:r>
              <a:rPr lang="en-CA" dirty="0" smtClean="0"/>
              <a:t>2020 saw a great increase in online proctoring tools such as </a:t>
            </a:r>
            <a:r>
              <a:rPr lang="en-CA" dirty="0" err="1" smtClean="0"/>
              <a:t>Proctorio</a:t>
            </a:r>
            <a:r>
              <a:rPr lang="en-CA" dirty="0" smtClean="0"/>
              <a:t> (</a:t>
            </a:r>
            <a:r>
              <a:rPr lang="en-CA" dirty="0" err="1" smtClean="0"/>
              <a:t>eg</a:t>
            </a:r>
            <a:r>
              <a:rPr lang="en-CA" dirty="0" smtClean="0"/>
              <a:t> See </a:t>
            </a:r>
            <a:r>
              <a:rPr lang="en-CA" sz="1800" dirty="0" smtClean="0">
                <a:hlinkClick r:id="rId3"/>
              </a:rPr>
              <a:t>https://www.insidehighered.com/news/2020/05/11/online-proctoring-surging-during-covid-19</a:t>
            </a:r>
            <a:r>
              <a:rPr lang="en-CA" dirty="0" smtClean="0"/>
              <a:t>)</a:t>
            </a:r>
          </a:p>
          <a:p>
            <a:r>
              <a:rPr lang="en-CA" dirty="0" smtClean="0"/>
              <a:t>Students hated them. </a:t>
            </a:r>
          </a:p>
          <a:p>
            <a:r>
              <a:rPr lang="en-CA" dirty="0" smtClean="0"/>
              <a:t>This practice is </a:t>
            </a:r>
            <a:r>
              <a:rPr lang="en-CA" i="1" dirty="0" smtClean="0"/>
              <a:t>not</a:t>
            </a:r>
            <a:r>
              <a:rPr lang="en-CA" dirty="0" smtClean="0"/>
              <a:t> recommended. “online proctoring systems, such as </a:t>
            </a:r>
            <a:r>
              <a:rPr lang="en-CA" dirty="0" err="1" smtClean="0"/>
              <a:t>ProctorU</a:t>
            </a:r>
            <a:r>
              <a:rPr lang="en-CA" dirty="0" smtClean="0"/>
              <a:t> or </a:t>
            </a:r>
            <a:r>
              <a:rPr lang="en-CA" dirty="0" err="1" smtClean="0"/>
              <a:t>Proctorio</a:t>
            </a:r>
            <a:r>
              <a:rPr lang="en-CA" dirty="0" smtClean="0"/>
              <a:t>, replicate a practice that isn’t effective in-person. Exams are only good for a few things: managing faculty workload and assessing low level skill and content knowledge.” </a:t>
            </a:r>
            <a:r>
              <a:rPr lang="en-CA" sz="1800" dirty="0" smtClean="0">
                <a:hlinkClick r:id="rId4"/>
              </a:rPr>
              <a:t>https://www.edsurge.com/news/2017-04-19-online-courses-shouldn-t-use-remote-proctoring-tools-here-s-why</a:t>
            </a:r>
            <a:r>
              <a:rPr lang="en-CA" sz="1800" dirty="0" smtClean="0"/>
              <a:t> </a:t>
            </a:r>
          </a:p>
          <a:p>
            <a:r>
              <a:rPr lang="en-CA" dirty="0" smtClean="0"/>
              <a:t>Alternatives: watching for indicators of progress (</a:t>
            </a:r>
            <a:r>
              <a:rPr lang="en-CA" dirty="0" err="1" smtClean="0"/>
              <a:t>eg</a:t>
            </a:r>
            <a:r>
              <a:rPr lang="en-CA" dirty="0" smtClean="0"/>
              <a:t>. In discussion forums) and tracking traces (projects they do, things they say) </a:t>
            </a:r>
            <a:r>
              <a:rPr lang="en-CA" sz="1600" dirty="0" smtClean="0">
                <a:hlinkClick r:id="rId5"/>
              </a:rPr>
              <a:t>https://www.tonybates.ca/2020/11/05/post-pandemic-lesson-4-covid-19-showed-the-need-for-more-flexible-assessment-methods/</a:t>
            </a:r>
            <a:r>
              <a:rPr lang="en-CA" sz="1600" dirty="0" smtClean="0"/>
              <a:t> </a:t>
            </a:r>
            <a:endParaRPr lang="en-CA" sz="2000" dirty="0"/>
          </a:p>
        </p:txBody>
      </p:sp>
    </p:spTree>
    <p:extLst>
      <p:ext uri="{BB962C8B-B14F-4D97-AF65-F5344CB8AC3E}">
        <p14:creationId xmlns:p14="http://schemas.microsoft.com/office/powerpoint/2010/main" val="109451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BbSTXUlu4I"/>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754170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Flexible Assessment</a:t>
            </a:r>
            <a:endParaRPr lang="en-CA" dirty="0"/>
          </a:p>
        </p:txBody>
      </p:sp>
      <p:sp>
        <p:nvSpPr>
          <p:cNvPr id="3" name="Content Placeholder 2"/>
          <p:cNvSpPr>
            <a:spLocks noGrp="1"/>
          </p:cNvSpPr>
          <p:nvPr>
            <p:ph idx="1"/>
          </p:nvPr>
        </p:nvSpPr>
        <p:spPr>
          <a:xfrm>
            <a:off x="838200" y="1825624"/>
            <a:ext cx="10515600" cy="5032375"/>
          </a:xfrm>
        </p:spPr>
        <p:txBody>
          <a:bodyPr>
            <a:normAutofit/>
          </a:bodyPr>
          <a:lstStyle/>
          <a:p>
            <a:r>
              <a:rPr lang="en-CA" dirty="0" smtClean="0"/>
              <a:t>OECD: “There is a risk that the proliferation of certificates and credentials from online learning may dilute its value in the labour market and in granting access to further training. Some regulation and standardisation are needed to guarantee that skills learnt online are recognised and valued by companies and education institutions.” </a:t>
            </a:r>
            <a:r>
              <a:rPr lang="en-CA" sz="1800" dirty="0" smtClean="0">
                <a:hlinkClick r:id="rId3"/>
              </a:rPr>
              <a:t>https://www.oecd.org/coronavirus/policy-responses/the-potential-of-online-learning-for-adults-early-lessons-from-the-covid-19-crisis-ee040002/</a:t>
            </a:r>
            <a:r>
              <a:rPr lang="en-CA" sz="1800" dirty="0" smtClean="0"/>
              <a:t> </a:t>
            </a:r>
            <a:endParaRPr lang="en-CA" dirty="0"/>
          </a:p>
        </p:txBody>
      </p:sp>
    </p:spTree>
    <p:extLst>
      <p:ext uri="{BB962C8B-B14F-4D97-AF65-F5344CB8AC3E}">
        <p14:creationId xmlns:p14="http://schemas.microsoft.com/office/powerpoint/2010/main" val="2461535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Hybrid Learning on the Increase</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2418" y="1257300"/>
            <a:ext cx="6408422" cy="4784726"/>
          </a:xfrm>
        </p:spPr>
      </p:pic>
      <p:sp>
        <p:nvSpPr>
          <p:cNvPr id="5" name="Rectangle 4"/>
          <p:cNvSpPr/>
          <p:nvPr/>
        </p:nvSpPr>
        <p:spPr>
          <a:xfrm>
            <a:off x="1096107" y="5868797"/>
            <a:ext cx="10447867" cy="646331"/>
          </a:xfrm>
          <a:prstGeom prst="rect">
            <a:avLst/>
          </a:prstGeom>
        </p:spPr>
        <p:txBody>
          <a:bodyPr wrap="square">
            <a:spAutoFit/>
          </a:bodyPr>
          <a:lstStyle/>
          <a:p>
            <a:r>
              <a:rPr lang="en-CA" dirty="0" smtClean="0"/>
              <a:t>Image: </a:t>
            </a:r>
            <a:r>
              <a:rPr lang="en-CA" dirty="0" smtClean="0">
                <a:hlinkClick r:id="rId3"/>
              </a:rPr>
              <a:t>https://www.tonybates.ca/2020/11/05/post-pandemic-lesson-1-online-and-blended-learning-will-increase-substantially-post-covid-19/</a:t>
            </a:r>
            <a:r>
              <a:rPr lang="en-CA" dirty="0" smtClean="0"/>
              <a:t>  </a:t>
            </a:r>
            <a:endParaRPr lang="en-CA" dirty="0"/>
          </a:p>
        </p:txBody>
      </p:sp>
    </p:spTree>
    <p:extLst>
      <p:ext uri="{BB962C8B-B14F-4D97-AF65-F5344CB8AC3E}">
        <p14:creationId xmlns:p14="http://schemas.microsoft.com/office/powerpoint/2010/main" val="455939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Hybrid Learning: Issues</a:t>
            </a:r>
            <a:endParaRPr lang="en-CA" dirty="0"/>
          </a:p>
        </p:txBody>
      </p:sp>
      <p:sp>
        <p:nvSpPr>
          <p:cNvPr id="3" name="Content Placeholder 2"/>
          <p:cNvSpPr>
            <a:spLocks noGrp="1"/>
          </p:cNvSpPr>
          <p:nvPr>
            <p:ph idx="1"/>
          </p:nvPr>
        </p:nvSpPr>
        <p:spPr>
          <a:xfrm>
            <a:off x="838200" y="1825624"/>
            <a:ext cx="10515600" cy="4627929"/>
          </a:xfrm>
        </p:spPr>
        <p:txBody>
          <a:bodyPr>
            <a:normAutofit lnSpcReduction="10000"/>
          </a:bodyPr>
          <a:lstStyle/>
          <a:p>
            <a:r>
              <a:rPr lang="en-CA" dirty="0" smtClean="0"/>
              <a:t>Some sources say hybrid learning is “where some students attend class in-person, while others join the class virtually from home.” </a:t>
            </a:r>
            <a:r>
              <a:rPr lang="en-CA" dirty="0" err="1" smtClean="0"/>
              <a:t>Eg</a:t>
            </a:r>
            <a:r>
              <a:rPr lang="en-CA" dirty="0" smtClean="0"/>
              <a:t>. </a:t>
            </a:r>
            <a:r>
              <a:rPr lang="en-CA" dirty="0" smtClean="0">
                <a:hlinkClick r:id="rId2"/>
              </a:rPr>
              <a:t>https://www.owllabs.com/blog/hybrid-learning</a:t>
            </a:r>
            <a:r>
              <a:rPr lang="en-CA" dirty="0" smtClean="0"/>
              <a:t> </a:t>
            </a:r>
          </a:p>
          <a:p>
            <a:r>
              <a:rPr lang="en-CA" dirty="0" smtClean="0"/>
              <a:t>This practice is </a:t>
            </a:r>
            <a:r>
              <a:rPr lang="en-CA" i="1" dirty="0" smtClean="0"/>
              <a:t>not</a:t>
            </a:r>
            <a:r>
              <a:rPr lang="en-CA" dirty="0" smtClean="0"/>
              <a:t> recommended </a:t>
            </a:r>
          </a:p>
          <a:p>
            <a:r>
              <a:rPr lang="en-CA" dirty="0" smtClean="0"/>
              <a:t>Better: “Hybrid learning is a way of combining traditional classroom experiences, experiential learning objectives, and digital course delivery that emphasizes using the best option for each learning objective.” </a:t>
            </a:r>
            <a:r>
              <a:rPr lang="en-CA" dirty="0" err="1" smtClean="0"/>
              <a:t>Eg</a:t>
            </a:r>
            <a:r>
              <a:rPr lang="en-CA" dirty="0" smtClean="0"/>
              <a:t>. </a:t>
            </a:r>
            <a:r>
              <a:rPr lang="en-CA" dirty="0" smtClean="0">
                <a:hlinkClick r:id="rId3"/>
              </a:rPr>
              <a:t>https://ethinkeducation.com/blog/what-is-hybrid-learning-how-to-implement-a-hybrid-learning-strategy/</a:t>
            </a:r>
            <a:r>
              <a:rPr lang="en-CA" dirty="0" smtClean="0"/>
              <a:t> </a:t>
            </a:r>
          </a:p>
          <a:p>
            <a:r>
              <a:rPr lang="en-CA" dirty="0" smtClean="0"/>
              <a:t>But ensure students have the resources for effective online, offline experiences</a:t>
            </a:r>
            <a:endParaRPr lang="en-CA" dirty="0"/>
          </a:p>
        </p:txBody>
      </p:sp>
    </p:spTree>
    <p:extLst>
      <p:ext uri="{BB962C8B-B14F-4D97-AF65-F5344CB8AC3E}">
        <p14:creationId xmlns:p14="http://schemas.microsoft.com/office/powerpoint/2010/main" val="2927321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Digital Learning in</a:t>
            </a:r>
            <a:r>
              <a:rPr lang="en-CA" baseline="0" dirty="0" smtClean="0"/>
              <a:t> the Classroom</a:t>
            </a:r>
            <a:endParaRPr lang="en-CA" dirty="0"/>
          </a:p>
        </p:txBody>
      </p:sp>
      <p:sp>
        <p:nvSpPr>
          <p:cNvPr id="3" name="Content Placeholder 2"/>
          <p:cNvSpPr>
            <a:spLocks noGrp="1"/>
          </p:cNvSpPr>
          <p:nvPr>
            <p:ph idx="1"/>
          </p:nvPr>
        </p:nvSpPr>
        <p:spPr/>
        <p:txBody>
          <a:bodyPr/>
          <a:lstStyle/>
          <a:p>
            <a:r>
              <a:rPr lang="en-CA" dirty="0" smtClean="0"/>
              <a:t>Bates </a:t>
            </a:r>
            <a:r>
              <a:rPr lang="en-CA" sz="1600" dirty="0" smtClean="0">
                <a:hlinkClick r:id="rId2"/>
              </a:rPr>
              <a:t>https://www.tonybates.ca/2020/11/05/post-pandemic-lesson-8-we-need-more-flexible-learning-spaces/</a:t>
            </a:r>
            <a:r>
              <a:rPr lang="en-CA" sz="1600" dirty="0" smtClean="0"/>
              <a:t> </a:t>
            </a:r>
            <a:r>
              <a:rPr lang="en-CA" dirty="0" smtClean="0"/>
              <a:t>:</a:t>
            </a:r>
          </a:p>
          <a:p>
            <a:pPr lvl="1"/>
            <a:r>
              <a:rPr lang="en-CA" dirty="0" smtClean="0"/>
              <a:t>Many institutions have a central learning commons, often linked to the library, but students also need many smaller, local learning spaces</a:t>
            </a:r>
          </a:p>
          <a:p>
            <a:pPr lvl="1"/>
            <a:r>
              <a:rPr lang="en-CA" dirty="0" smtClean="0"/>
              <a:t>More space and fewer students per room is not only healthier, but also allows for better learning. </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339" y="4001294"/>
            <a:ext cx="7616952" cy="2599944"/>
          </a:xfrm>
          <a:prstGeom prst="rect">
            <a:avLst/>
          </a:prstGeom>
        </p:spPr>
      </p:pic>
    </p:spTree>
    <p:extLst>
      <p:ext uri="{BB962C8B-B14F-4D97-AF65-F5344CB8AC3E}">
        <p14:creationId xmlns:p14="http://schemas.microsoft.com/office/powerpoint/2010/main" val="3750989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Resources</a:t>
            </a:r>
            <a:endParaRPr lang="en-CA" dirty="0"/>
          </a:p>
        </p:txBody>
      </p:sp>
      <p:sp>
        <p:nvSpPr>
          <p:cNvPr id="3" name="Content Placeholder 2"/>
          <p:cNvSpPr>
            <a:spLocks noGrp="1"/>
          </p:cNvSpPr>
          <p:nvPr>
            <p:ph idx="1"/>
          </p:nvPr>
        </p:nvSpPr>
        <p:spPr/>
        <p:txBody>
          <a:bodyPr>
            <a:normAutofit/>
          </a:bodyPr>
          <a:lstStyle/>
          <a:p>
            <a:r>
              <a:rPr lang="en-CA" dirty="0" smtClean="0"/>
              <a:t>Tony Bates - 10 Lessons for a Post-Pandemic World from Covid-19 for Canadian universities and colleges - </a:t>
            </a:r>
            <a:r>
              <a:rPr lang="en-CA" sz="1600" dirty="0" smtClean="0">
                <a:hlinkClick r:id="rId2"/>
              </a:rPr>
              <a:t>https://www.tonybates.ca/2020/11/05/10-lessons-for-a-post-pandemic-world-from-covid-19-for-canadian-universities-and-colleges/</a:t>
            </a:r>
            <a:r>
              <a:rPr lang="en-CA" sz="1600" dirty="0" smtClean="0"/>
              <a:t> </a:t>
            </a:r>
            <a:endParaRPr lang="en-CA" dirty="0" smtClean="0"/>
          </a:p>
          <a:p>
            <a:r>
              <a:rPr lang="en-CA" dirty="0" smtClean="0"/>
              <a:t>OECD Policy Responses to Coronavirus (COVID-19) - Early lessons from the COVID-19 crisis - </a:t>
            </a:r>
            <a:r>
              <a:rPr lang="en-CA" sz="1600" dirty="0" smtClean="0">
                <a:hlinkClick r:id="rId3"/>
              </a:rPr>
              <a:t>https://www.oecd.org/coronavirus/policy-responses/the-potential-of-online-learning-for-adults-early-lessons-from-the-covid-19-crisis-ee040002/</a:t>
            </a:r>
            <a:r>
              <a:rPr lang="en-CA" sz="1600" dirty="0" smtClean="0"/>
              <a:t> </a:t>
            </a:r>
          </a:p>
          <a:p>
            <a:r>
              <a:rPr lang="en-CA" sz="2800" b="0" i="0" u="none" strike="noStrike" kern="1200" dirty="0" smtClean="0">
                <a:solidFill>
                  <a:schemeClr val="tx1"/>
                </a:solidFill>
                <a:effectLst/>
                <a:latin typeface="+mn-lt"/>
                <a:ea typeface="+mn-ea"/>
                <a:cs typeface="+mn-cs"/>
              </a:rPr>
              <a:t>World Bank - How countries are using </a:t>
            </a:r>
            <a:r>
              <a:rPr lang="en-CA" sz="2800" b="0" i="0" u="none" strike="noStrike" kern="1200" dirty="0" err="1" smtClean="0">
                <a:solidFill>
                  <a:schemeClr val="tx1"/>
                </a:solidFill>
                <a:effectLst/>
                <a:latin typeface="+mn-lt"/>
                <a:ea typeface="+mn-ea"/>
                <a:cs typeface="+mn-cs"/>
              </a:rPr>
              <a:t>edtech</a:t>
            </a:r>
            <a:r>
              <a:rPr lang="en-CA" sz="2800" b="0" i="0" u="none" strike="noStrike" kern="1200" dirty="0" smtClean="0">
                <a:solidFill>
                  <a:schemeClr val="tx1"/>
                </a:solidFill>
                <a:effectLst/>
                <a:latin typeface="+mn-lt"/>
                <a:ea typeface="+mn-ea"/>
                <a:cs typeface="+mn-cs"/>
              </a:rPr>
              <a:t> (including online learning, radio, television, texting) to support access to remote learning during the COVID-19 pandemic </a:t>
            </a:r>
            <a:r>
              <a:rPr lang="en-CA" sz="1600" b="0" i="0" u="none" strike="noStrike" kern="1200" dirty="0" smtClean="0">
                <a:solidFill>
                  <a:schemeClr val="tx1"/>
                </a:solidFill>
                <a:effectLst/>
                <a:latin typeface="+mn-lt"/>
                <a:ea typeface="+mn-ea"/>
                <a:cs typeface="+mn-cs"/>
                <a:hlinkClick r:id="rId4"/>
              </a:rPr>
              <a:t>https://www.worldbank.org/en/topic/edutech/brief/how-countries-are-using-edtech-to-support-remote-learning-during-the-covid-19-pandemic</a:t>
            </a:r>
            <a:r>
              <a:rPr lang="en-CA" sz="1600" b="0" i="0" u="none" strike="noStrike" kern="1200" dirty="0" smtClean="0">
                <a:solidFill>
                  <a:schemeClr val="tx1"/>
                </a:solidFill>
                <a:effectLst/>
                <a:latin typeface="+mn-lt"/>
                <a:ea typeface="+mn-ea"/>
                <a:cs typeface="+mn-cs"/>
              </a:rPr>
              <a:t> </a:t>
            </a:r>
            <a:endParaRPr lang="en-CA" sz="28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554607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Resources</a:t>
            </a:r>
            <a:endParaRPr lang="en-CA" dirty="0"/>
          </a:p>
        </p:txBody>
      </p:sp>
      <p:sp>
        <p:nvSpPr>
          <p:cNvPr id="3" name="Content Placeholder 2"/>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sz="2800" b="0" i="0" u="none" strike="noStrike" kern="1200" dirty="0" smtClean="0">
                <a:solidFill>
                  <a:schemeClr val="tx1"/>
                </a:solidFill>
                <a:effectLst/>
                <a:latin typeface="+mn-lt"/>
                <a:ea typeface="+mn-ea"/>
                <a:cs typeface="+mn-cs"/>
              </a:rPr>
              <a:t>Brookings: Taking distance learning ‘offline</a:t>
            </a:r>
            <a:r>
              <a:rPr lang="en-CA" sz="2800" b="0" i="0" u="sng" strike="noStrike" kern="1200" dirty="0" smtClean="0">
                <a:solidFill>
                  <a:schemeClr val="tx1"/>
                </a:solidFill>
                <a:effectLst/>
                <a:latin typeface="+mn-lt"/>
                <a:ea typeface="+mn-ea"/>
                <a:cs typeface="+mn-cs"/>
              </a:rPr>
              <a:t>’</a:t>
            </a:r>
            <a:r>
              <a:rPr lang="en-CA" sz="2800" b="0" i="0" u="none" strike="noStrike" kern="1200" dirty="0" smtClean="0">
                <a:solidFill>
                  <a:schemeClr val="tx1"/>
                </a:solidFill>
                <a:effectLst/>
                <a:latin typeface="+mn-lt"/>
                <a:ea typeface="+mn-ea"/>
                <a:cs typeface="+mn-cs"/>
              </a:rPr>
              <a:t>: Lessons learned from navigating the digital divide during COVID-19</a:t>
            </a:r>
            <a:r>
              <a:rPr lang="en-CA" sz="2800" b="0" i="0" u="none" strike="noStrike" kern="1200" baseline="0" dirty="0" smtClean="0">
                <a:solidFill>
                  <a:schemeClr val="tx1"/>
                </a:solidFill>
                <a:effectLst/>
                <a:latin typeface="+mn-lt"/>
                <a:ea typeface="+mn-ea"/>
                <a:cs typeface="+mn-cs"/>
              </a:rPr>
              <a:t> </a:t>
            </a:r>
            <a:r>
              <a:rPr lang="en-CA" sz="1600" b="0" i="0" u="none" strike="noStrike" kern="1200" baseline="0" dirty="0" smtClean="0">
                <a:solidFill>
                  <a:schemeClr val="tx1"/>
                </a:solidFill>
                <a:effectLst/>
                <a:latin typeface="+mn-lt"/>
                <a:ea typeface="+mn-ea"/>
                <a:cs typeface="+mn-cs"/>
                <a:hlinkClick r:id="rId2"/>
              </a:rPr>
              <a:t>https://www.brookings.edu/blog/education-plus-development/2020/08/07/taking-distance-learning-offline-lessons-learned-from-navigating-the-digital-divide-during-covid-19/</a:t>
            </a:r>
            <a:r>
              <a:rPr lang="en-CA" sz="1600" b="0" i="0" u="none" strike="noStrike" kern="1200" baseline="0" dirty="0" smtClean="0">
                <a:solidFill>
                  <a:schemeClr val="tx1"/>
                </a:solidFill>
                <a:effectLst/>
                <a:latin typeface="+mn-lt"/>
                <a:ea typeface="+mn-ea"/>
                <a:cs typeface="+mn-cs"/>
              </a:rPr>
              <a:t> </a:t>
            </a:r>
            <a:endParaRPr lang="en-CA" sz="1600" b="0" i="0" u="none" strike="noStrike" kern="1200" dirty="0" smtClean="0">
              <a:solidFill>
                <a:schemeClr val="tx1"/>
              </a:solidFill>
              <a:effectLst/>
              <a:latin typeface="+mn-lt"/>
              <a:ea typeface="+mn-ea"/>
              <a:cs typeface="+mn-cs"/>
            </a:endParaRPr>
          </a:p>
          <a:p>
            <a:r>
              <a:rPr lang="en-CA" dirty="0" smtClean="0"/>
              <a:t>Royal Society - Lessons learnt during COVID-19 lockdown - </a:t>
            </a:r>
            <a:r>
              <a:rPr lang="en-CA" sz="1600" dirty="0" smtClean="0">
                <a:hlinkClick r:id="rId3"/>
              </a:rPr>
              <a:t>https://royalsociety.org/blog/2020/09/teaching-during-lockdown/</a:t>
            </a:r>
            <a:r>
              <a:rPr lang="en-CA" sz="1600" dirty="0" smtClean="0"/>
              <a:t> </a:t>
            </a:r>
          </a:p>
          <a:p>
            <a:r>
              <a:rPr lang="en-CA" dirty="0" smtClean="0"/>
              <a:t>UNESCO - How are you learning during the COVID-19 pandemic? </a:t>
            </a:r>
            <a:r>
              <a:rPr lang="en-CA" sz="1600" dirty="0" smtClean="0">
                <a:hlinkClick r:id="rId4"/>
              </a:rPr>
              <a:t>https://en.unesco.org/covid19/educationresponse/learningneverstops</a:t>
            </a:r>
            <a:r>
              <a:rPr lang="en-CA" sz="1600" dirty="0" smtClean="0"/>
              <a:t> </a:t>
            </a:r>
          </a:p>
          <a:p>
            <a:r>
              <a:rPr lang="en-CA" dirty="0" smtClean="0"/>
              <a:t>Damian Radcliffe. Lessons learned: 9 takeaways from teaching online during COVID-19: Tips for remote instruction developed in the past 10 weeks </a:t>
            </a:r>
            <a:r>
              <a:rPr lang="en-CA" sz="1600" dirty="0" smtClean="0">
                <a:hlinkClick r:id="rId5"/>
              </a:rPr>
              <a:t>https://medium.com/damian-radcliffe/lessons-learned-9-takeaways-from-teaching-online-during-covid-19-8400cc3b36b0</a:t>
            </a:r>
            <a:r>
              <a:rPr lang="en-CA" sz="1600" dirty="0" smtClean="0"/>
              <a:t> </a:t>
            </a:r>
            <a:endParaRPr lang="en-CA" dirty="0"/>
          </a:p>
        </p:txBody>
      </p:sp>
    </p:spTree>
    <p:extLst>
      <p:ext uri="{BB962C8B-B14F-4D97-AF65-F5344CB8AC3E}">
        <p14:creationId xmlns:p14="http://schemas.microsoft.com/office/powerpoint/2010/main" val="3850878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It’s Hard at First</a:t>
            </a:r>
            <a:endParaRPr lang="en-CA" dirty="0"/>
          </a:p>
        </p:txBody>
      </p:sp>
      <p:sp>
        <p:nvSpPr>
          <p:cNvPr id="3" name="Content Placeholder 2"/>
          <p:cNvSpPr>
            <a:spLocks noGrp="1"/>
          </p:cNvSpPr>
          <p:nvPr>
            <p:ph idx="1"/>
          </p:nvPr>
        </p:nvSpPr>
        <p:spPr/>
        <p:txBody>
          <a:bodyPr/>
          <a:lstStyle/>
          <a:p>
            <a:r>
              <a:rPr lang="en-CA" dirty="0" smtClean="0"/>
              <a:t>“Student evaluations indicated that the course was considered adequate but less than ideal. Although grade performance in the course was similar overall to that in previous years, it is important to note that student perception of learning in this course was that it was significantly more difficult…” </a:t>
            </a:r>
            <a:r>
              <a:rPr lang="en-CA" sz="1600" dirty="0" smtClean="0">
                <a:hlinkClick r:id="rId2"/>
              </a:rPr>
              <a:t>https://journals.physiology.org/doi/full/10.1152/advan.00140.2020</a:t>
            </a:r>
            <a:r>
              <a:rPr lang="en-CA" sz="1600" dirty="0" smtClean="0"/>
              <a:t> </a:t>
            </a:r>
          </a:p>
          <a:p>
            <a:r>
              <a:rPr lang="en-CA" dirty="0" smtClean="0"/>
              <a:t>It feels like everything takes longer online</a:t>
            </a:r>
          </a:p>
          <a:p>
            <a:r>
              <a:rPr lang="en-CA" dirty="0" smtClean="0"/>
              <a:t>It gets easier</a:t>
            </a:r>
            <a:endParaRPr lang="en-CA" sz="4400" dirty="0"/>
          </a:p>
        </p:txBody>
      </p:sp>
    </p:spTree>
    <p:extLst>
      <p:ext uri="{BB962C8B-B14F-4D97-AF65-F5344CB8AC3E}">
        <p14:creationId xmlns:p14="http://schemas.microsoft.com/office/powerpoint/2010/main" val="181698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It’s Hard at First</a:t>
            </a:r>
            <a:endParaRPr lang="en-CA" dirty="0"/>
          </a:p>
        </p:txBody>
      </p:sp>
      <p:sp>
        <p:nvSpPr>
          <p:cNvPr id="3" name="Content Placeholder 2"/>
          <p:cNvSpPr>
            <a:spLocks noGrp="1"/>
          </p:cNvSpPr>
          <p:nvPr>
            <p:ph idx="1"/>
          </p:nvPr>
        </p:nvSpPr>
        <p:spPr>
          <a:xfrm>
            <a:off x="838200" y="5698671"/>
            <a:ext cx="10515600" cy="478292"/>
          </a:xfrm>
        </p:spPr>
        <p:txBody>
          <a:bodyPr/>
          <a:lstStyle/>
          <a:p>
            <a:r>
              <a:rPr lang="en-CA" dirty="0" smtClean="0"/>
              <a:t>Why is the student using a pencil and paper?</a:t>
            </a:r>
          </a:p>
        </p:txBody>
      </p:sp>
      <p:pic>
        <p:nvPicPr>
          <p:cNvPr id="4" name="Picture 3"/>
          <p:cNvPicPr>
            <a:picLocks noChangeAspect="1"/>
          </p:cNvPicPr>
          <p:nvPr/>
        </p:nvPicPr>
        <p:blipFill>
          <a:blip r:embed="rId2"/>
          <a:stretch>
            <a:fillRect/>
          </a:stretch>
        </p:blipFill>
        <p:spPr>
          <a:xfrm>
            <a:off x="1089026" y="1560059"/>
            <a:ext cx="5006974" cy="3952874"/>
          </a:xfrm>
          <a:prstGeom prst="rect">
            <a:avLst/>
          </a:prstGeom>
        </p:spPr>
      </p:pic>
      <p:sp>
        <p:nvSpPr>
          <p:cNvPr id="5" name="Rectangle 4"/>
          <p:cNvSpPr/>
          <p:nvPr/>
        </p:nvSpPr>
        <p:spPr>
          <a:xfrm>
            <a:off x="6346826" y="4866602"/>
            <a:ext cx="3532414" cy="646331"/>
          </a:xfrm>
          <a:prstGeom prst="rect">
            <a:avLst/>
          </a:prstGeom>
        </p:spPr>
        <p:txBody>
          <a:bodyPr wrap="square">
            <a:spAutoFit/>
          </a:bodyPr>
          <a:lstStyle/>
          <a:p>
            <a:r>
              <a:rPr lang="en-CA" dirty="0" smtClean="0">
                <a:hlinkClick r:id="rId3"/>
              </a:rPr>
              <a:t>https://royalsociety.org/blog/2020/09/teaching-during-lockdown/</a:t>
            </a:r>
            <a:r>
              <a:rPr lang="en-CA" dirty="0" smtClean="0"/>
              <a:t> </a:t>
            </a:r>
            <a:endParaRPr lang="en-CA" dirty="0"/>
          </a:p>
        </p:txBody>
      </p:sp>
      <p:sp>
        <p:nvSpPr>
          <p:cNvPr id="7" name="Rectangle 6"/>
          <p:cNvSpPr/>
          <p:nvPr/>
        </p:nvSpPr>
        <p:spPr>
          <a:xfrm>
            <a:off x="6346826" y="1478687"/>
            <a:ext cx="5006974" cy="2554545"/>
          </a:xfrm>
          <a:prstGeom prst="rect">
            <a:avLst/>
          </a:prstGeom>
        </p:spPr>
        <p:txBody>
          <a:bodyPr wrap="square">
            <a:spAutoFit/>
          </a:bodyPr>
          <a:lstStyle/>
          <a:p>
            <a:r>
              <a:rPr lang="en-CA" sz="2800" dirty="0" smtClean="0"/>
              <a:t>“You cannot just replicate what you do IRL. I knew this, intellectually. But, I didn’t really know this until term started.” </a:t>
            </a:r>
            <a:r>
              <a:rPr lang="en-CA" sz="1600" dirty="0" smtClean="0">
                <a:hlinkClick r:id="rId4"/>
              </a:rPr>
              <a:t>https://medium.com/damian-radcliffe/lessons-learned-9-takeaways-from-teaching-online-during-covid-19-8400cc3b36b0</a:t>
            </a:r>
            <a:r>
              <a:rPr lang="en-CA" sz="1600" dirty="0" smtClean="0"/>
              <a:t> </a:t>
            </a:r>
            <a:endParaRPr lang="en-CA" sz="2800" dirty="0"/>
          </a:p>
        </p:txBody>
      </p:sp>
    </p:spTree>
    <p:extLst>
      <p:ext uri="{BB962C8B-B14F-4D97-AF65-F5344CB8AC3E}">
        <p14:creationId xmlns:p14="http://schemas.microsoft.com/office/powerpoint/2010/main" val="1811756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It’s Not All</a:t>
            </a:r>
            <a:r>
              <a:rPr lang="en-CA" baseline="0" dirty="0" smtClean="0"/>
              <a:t> Business</a:t>
            </a:r>
            <a:endParaRPr lang="en-CA" dirty="0"/>
          </a:p>
        </p:txBody>
      </p:sp>
      <p:sp>
        <p:nvSpPr>
          <p:cNvPr id="3" name="Content Placeholder 2"/>
          <p:cNvSpPr>
            <a:spLocks noGrp="1"/>
          </p:cNvSpPr>
          <p:nvPr>
            <p:ph idx="1"/>
          </p:nvPr>
        </p:nvSpPr>
        <p:spPr/>
        <p:txBody>
          <a:bodyPr>
            <a:normAutofit lnSpcReduction="10000"/>
          </a:bodyPr>
          <a:lstStyle/>
          <a:p>
            <a:r>
              <a:rPr lang="en-CA" dirty="0" smtClean="0"/>
              <a:t>Traditional learning environments include a lot of socialization and off-topic chit chat – online learning tends to skip that step and get straight into the work</a:t>
            </a:r>
          </a:p>
          <a:p>
            <a:r>
              <a:rPr lang="en-CA" dirty="0" smtClean="0"/>
              <a:t>It shouldn’t</a:t>
            </a:r>
          </a:p>
          <a:p>
            <a:r>
              <a:rPr lang="en-CA" dirty="0" smtClean="0"/>
              <a:t>“Despite staying in touch with my colleagues via online platforms I have missed the one-to-one interaction of ‘chats in the corridor’ and ‘popping into classrooms’.” </a:t>
            </a:r>
            <a:r>
              <a:rPr lang="en-CA" sz="1600" dirty="0" smtClean="0">
                <a:hlinkClick r:id="rId2"/>
              </a:rPr>
              <a:t>https://royalsociety.org/blog/2020/09/teaching-during-lockdown/</a:t>
            </a:r>
            <a:r>
              <a:rPr lang="en-CA" sz="1600" dirty="0" smtClean="0"/>
              <a:t> </a:t>
            </a:r>
            <a:endParaRPr lang="en-CA" dirty="0" smtClean="0"/>
          </a:p>
          <a:p>
            <a:r>
              <a:rPr lang="en-CA" dirty="0" smtClean="0"/>
              <a:t>“Teaching remotely provided a new opportunity to focus on how to carve out time for social and emotional activities with each class in the absence of face-to-face connections.” </a:t>
            </a:r>
            <a:r>
              <a:rPr lang="en-CA" sz="1800" dirty="0" smtClean="0">
                <a:hlinkClick r:id="rId3"/>
              </a:rPr>
              <a:t>https://www.edutopia.org/article/reflections-and-lessons-learned-remote-learning</a:t>
            </a:r>
            <a:r>
              <a:rPr lang="en-CA" sz="1800" dirty="0" smtClean="0"/>
              <a:t> </a:t>
            </a:r>
            <a:endParaRPr lang="en-CA" dirty="0"/>
          </a:p>
        </p:txBody>
      </p:sp>
    </p:spTree>
    <p:extLst>
      <p:ext uri="{BB962C8B-B14F-4D97-AF65-F5344CB8AC3E}">
        <p14:creationId xmlns:p14="http://schemas.microsoft.com/office/powerpoint/2010/main" val="1364622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GHhsKftzaXA"/>
          <p:cNvPicPr>
            <a:picLocks noGrp="1" noRot="1" noChangeAspect="1"/>
          </p:cNvPicPr>
          <p:nvPr>
            <p:ph idx="1"/>
            <a:videoFile r:link="rId1"/>
          </p:nvPr>
        </p:nvPicPr>
        <p:blipFill>
          <a:blip r:embed="rId3"/>
          <a:stretch>
            <a:fillRect/>
          </a:stretch>
        </p:blipFill>
        <p:spPr>
          <a:xfrm>
            <a:off x="0" y="-359228"/>
            <a:ext cx="12192000" cy="7968343"/>
          </a:xfrm>
          <a:prstGeom prst="rect">
            <a:avLst/>
          </a:prstGeom>
        </p:spPr>
      </p:pic>
    </p:spTree>
    <p:extLst>
      <p:ext uri="{BB962C8B-B14F-4D97-AF65-F5344CB8AC3E}">
        <p14:creationId xmlns:p14="http://schemas.microsoft.com/office/powerpoint/2010/main" val="2690639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Support Online Learning Staff</a:t>
            </a:r>
            <a:endParaRPr lang="en-CA" dirty="0"/>
          </a:p>
        </p:txBody>
      </p:sp>
      <p:sp>
        <p:nvSpPr>
          <p:cNvPr id="3" name="Content Placeholder 2"/>
          <p:cNvSpPr>
            <a:spLocks noGrp="1"/>
          </p:cNvSpPr>
          <p:nvPr>
            <p:ph idx="1"/>
          </p:nvPr>
        </p:nvSpPr>
        <p:spPr/>
        <p:txBody>
          <a:bodyPr/>
          <a:lstStyle/>
          <a:p>
            <a:r>
              <a:rPr lang="en-CA" dirty="0" smtClean="0"/>
              <a:t>Traditional support: </a:t>
            </a:r>
            <a:r>
              <a:rPr lang="en-CA" dirty="0" err="1" smtClean="0"/>
              <a:t>eg</a:t>
            </a:r>
            <a:r>
              <a:rPr lang="en-CA" dirty="0" smtClean="0"/>
              <a:t>., training in online course design, approaches to teaching use of key tools (</a:t>
            </a:r>
            <a:r>
              <a:rPr lang="en-CA" dirty="0" err="1" smtClean="0"/>
              <a:t>eg</a:t>
            </a:r>
            <a:r>
              <a:rPr lang="en-CA" dirty="0" smtClean="0"/>
              <a:t>. </a:t>
            </a:r>
            <a:r>
              <a:rPr lang="en-CA" sz="1600" dirty="0" smtClean="0">
                <a:hlinkClick r:id="rId2"/>
              </a:rPr>
              <a:t>https://www.tonybates.ca/2020/11/05/post-pandemic-lesson-2-support-for-instructors-is-essential-for-quality-online-learning/</a:t>
            </a:r>
            <a:r>
              <a:rPr lang="en-CA" sz="1600" dirty="0" smtClean="0"/>
              <a:t> </a:t>
            </a:r>
            <a:r>
              <a:rPr lang="en-CA" dirty="0" smtClean="0"/>
              <a:t>)</a:t>
            </a:r>
          </a:p>
          <a:p>
            <a:r>
              <a:rPr lang="en-CA" i="1" dirty="0" smtClean="0"/>
              <a:t>But</a:t>
            </a:r>
            <a:r>
              <a:rPr lang="en-CA" dirty="0" smtClean="0"/>
              <a:t> online learning staff are going to eventually have to learn to learn these on their own</a:t>
            </a:r>
          </a:p>
        </p:txBody>
      </p:sp>
    </p:spTree>
    <p:extLst>
      <p:ext uri="{BB962C8B-B14F-4D97-AF65-F5344CB8AC3E}">
        <p14:creationId xmlns:p14="http://schemas.microsoft.com/office/powerpoint/2010/main" val="3899422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Support Online Learning Staff</a:t>
            </a:r>
            <a:endParaRPr lang="en-CA" dirty="0"/>
          </a:p>
        </p:txBody>
      </p:sp>
      <p:sp>
        <p:nvSpPr>
          <p:cNvPr id="3" name="Content Placeholder 2"/>
          <p:cNvSpPr>
            <a:spLocks noGrp="1"/>
          </p:cNvSpPr>
          <p:nvPr>
            <p:ph idx="1"/>
          </p:nvPr>
        </p:nvSpPr>
        <p:spPr/>
        <p:txBody>
          <a:bodyPr/>
          <a:lstStyle/>
          <a:p>
            <a:r>
              <a:rPr lang="en-CA" i="1" dirty="0" smtClean="0"/>
              <a:t>R</a:t>
            </a:r>
            <a:r>
              <a:rPr lang="en-CA" dirty="0" smtClean="0"/>
              <a:t>ecommended practice is to have a tech or support person working alongside an instructional person </a:t>
            </a:r>
          </a:p>
          <a:p>
            <a:r>
              <a:rPr lang="en-CA" i="1" dirty="0" smtClean="0"/>
              <a:t>“</a:t>
            </a:r>
            <a:r>
              <a:rPr lang="en-CA" dirty="0" smtClean="0"/>
              <a:t>Different faculty or support staff members had a variety of roles including facilitating the event, running the PowerPoint presentation, creating polls, handling student technical problems, and monitoring the meeting chat.” </a:t>
            </a:r>
            <a:r>
              <a:rPr lang="en-CA" sz="1600" dirty="0" smtClean="0">
                <a:hlinkClick r:id="rId2"/>
              </a:rPr>
              <a:t>https://journals.physiology.org/doi/full/10.1152/advan.00140.2020</a:t>
            </a:r>
            <a:r>
              <a:rPr lang="en-CA" sz="1600" dirty="0" smtClean="0"/>
              <a:t> </a:t>
            </a:r>
            <a:endParaRPr lang="en-CA" i="1" dirty="0" smtClean="0"/>
          </a:p>
          <a:p>
            <a:pPr marL="0" indent="0">
              <a:buNone/>
            </a:pPr>
            <a:endParaRPr lang="en-CA" dirty="0"/>
          </a:p>
        </p:txBody>
      </p:sp>
    </p:spTree>
    <p:extLst>
      <p:ext uri="{BB962C8B-B14F-4D97-AF65-F5344CB8AC3E}">
        <p14:creationId xmlns:p14="http://schemas.microsoft.com/office/powerpoint/2010/main" val="2512166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5521</TotalTime>
  <Words>1759</Words>
  <Application>Microsoft Office PowerPoint</Application>
  <PresentationFormat>Widescreen</PresentationFormat>
  <Paragraphs>112</Paragraphs>
  <Slides>35</Slides>
  <Notes>4</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Being Online: Facing the Digital Future Together</vt:lpstr>
      <vt:lpstr>PowerPoint Presentation</vt:lpstr>
      <vt:lpstr>PowerPoint Presentation</vt:lpstr>
      <vt:lpstr>It’s Hard at First</vt:lpstr>
      <vt:lpstr>It’s Hard at First</vt:lpstr>
      <vt:lpstr>It’s Not All Business</vt:lpstr>
      <vt:lpstr>PowerPoint Presentation</vt:lpstr>
      <vt:lpstr>Support Online Learning Staff</vt:lpstr>
      <vt:lpstr>Support Online Learning Staff</vt:lpstr>
      <vt:lpstr>The Value of Live</vt:lpstr>
      <vt:lpstr>Using Open Media</vt:lpstr>
      <vt:lpstr>Using Open Media</vt:lpstr>
      <vt:lpstr>Using Open Media</vt:lpstr>
      <vt:lpstr>Using Open Media</vt:lpstr>
      <vt:lpstr>PowerPoint Presentation</vt:lpstr>
      <vt:lpstr>Beyond the Broadcast</vt:lpstr>
      <vt:lpstr>Create Routines</vt:lpstr>
      <vt:lpstr>Access and Equity</vt:lpstr>
      <vt:lpstr>Access and Equity</vt:lpstr>
      <vt:lpstr>Access and Equity</vt:lpstr>
      <vt:lpstr>Access and Equity</vt:lpstr>
      <vt:lpstr>Broaden the Reach</vt:lpstr>
      <vt:lpstr>PowerPoint Presentation</vt:lpstr>
      <vt:lpstr>Motivation Matters</vt:lpstr>
      <vt:lpstr>Reading the Room</vt:lpstr>
      <vt:lpstr>Recognizing Learner Realities</vt:lpstr>
      <vt:lpstr>It Takes a Village</vt:lpstr>
      <vt:lpstr>PowerPoint Presentation</vt:lpstr>
      <vt:lpstr>Flexible Assessment</vt:lpstr>
      <vt:lpstr>Flexible Assessment</vt:lpstr>
      <vt:lpstr>Hybrid Learning on the Increase</vt:lpstr>
      <vt:lpstr>Hybrid Learning: Issues</vt:lpstr>
      <vt:lpstr>Digital Learning in the Classroom</vt:lpstr>
      <vt:lpstr>Some Resources</vt:lpstr>
      <vt:lpstr>Some Resources</vt:lpstr>
    </vt:vector>
  </TitlesOfParts>
  <Company>NRC-CNRC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Online: Facing the Digital Future Together</dc:title>
  <dc:creator>Downes, Stephen</dc:creator>
  <cp:lastModifiedBy>Downes, Stephen</cp:lastModifiedBy>
  <cp:revision>25</cp:revision>
  <dcterms:created xsi:type="dcterms:W3CDTF">2020-11-24T20:02:39Z</dcterms:created>
  <dcterms:modified xsi:type="dcterms:W3CDTF">2020-11-28T16:04:35Z</dcterms:modified>
</cp:coreProperties>
</file>