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3"/>
  </p:notesMasterIdLst>
  <p:sldIdLst>
    <p:sldId id="256" r:id="rId2"/>
    <p:sldId id="260" r:id="rId3"/>
    <p:sldId id="342" r:id="rId4"/>
    <p:sldId id="343" r:id="rId5"/>
    <p:sldId id="271" r:id="rId6"/>
    <p:sldId id="272" r:id="rId7"/>
    <p:sldId id="282" r:id="rId8"/>
    <p:sldId id="283" r:id="rId9"/>
    <p:sldId id="344" r:id="rId10"/>
    <p:sldId id="284" r:id="rId11"/>
    <p:sldId id="300" r:id="rId12"/>
  </p:sldIdLst>
  <p:sldSz cx="9144000" cy="6858000" type="screen4x3"/>
  <p:notesSz cx="6858000" cy="9144000"/>
  <p:embeddedFontLst>
    <p:embeddedFont>
      <p:font typeface="Libre Franklin" panose="00000500000000000000" charset="0"/>
      <p:regular r:id="rId14"/>
      <p:bold r:id="rId15"/>
      <p:italic r:id="rId16"/>
      <p:boldItalic r:id="rId17"/>
    </p:embeddedFont>
    <p:embeddedFont>
      <p:font typeface="Libre Franklin Medium" panose="020B060402020202020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33869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363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d2dbae71f_0_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8d2dbae71f_0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3462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2dbae71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d2dbae71f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04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2dbae71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d2dbae71f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19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2dbae71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d2dbae71f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450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d2dbae71f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8d2dbae71f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8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d2dbae71f_0_1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8d2dbae71f_0_10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77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d2dbae71f_0_4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8d2dbae71f_0_4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506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d2dbae71f_0_4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g8d2dbae71f_0_4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6194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d2dbae71f_0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8d2dbae71f_0_2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82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C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12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18194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72407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9822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8499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5574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4689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26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8457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3353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0412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CA"/>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CA"/>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308464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downes.ca/post/69410" TargetMode="External"/><Relationship Id="rId4" Type="http://schemas.openxmlformats.org/officeDocument/2006/relationships/hyperlink" Target="https://halfanhour.blogspot.com/2019/04/on-connectivism-and-scal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downes.c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downes.ca/presentation/525"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www.downes.ca/presentation/52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ownes.ca/presentation/531"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users/gdj-1086657/?utm_source=link-attribution&amp;utm_medium=referral&amp;utm_campaign=image&amp;utm_content=4533864"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xtend.ecampusontario.ca/collaborator-engage-personal-learning-network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lvl="0" algn="l">
              <a:lnSpc>
                <a:spcPct val="70000"/>
              </a:lnSpc>
              <a:spcBef>
                <a:spcPts val="0"/>
              </a:spcBef>
              <a:buClr>
                <a:srgbClr val="009944"/>
              </a:buClr>
              <a:buSzPts val="6500"/>
            </a:pPr>
            <a:r>
              <a:rPr lang="en-CA" sz="4400" b="0" dirty="0" smtClean="0"/>
              <a:t>Personal  </a:t>
            </a:r>
            <a:r>
              <a:rPr lang="en-CA" sz="4400" b="0" dirty="0"/>
              <a:t>Learning: </a:t>
            </a:r>
            <a:r>
              <a:rPr lang="en-CA" sz="4400" b="0" dirty="0" smtClean="0"/>
              <a:t/>
            </a:r>
            <a:br>
              <a:rPr lang="en-CA" sz="4400" b="0" dirty="0" smtClean="0"/>
            </a:br>
            <a:r>
              <a:rPr lang="en-CA" sz="4400" b="0" dirty="0"/>
              <a:t/>
            </a:r>
            <a:br>
              <a:rPr lang="en-CA" sz="4400" b="0" dirty="0"/>
            </a:br>
            <a:r>
              <a:rPr lang="en-CA" sz="4400" b="0" dirty="0" smtClean="0"/>
              <a:t>Taking  Ownership  of </a:t>
            </a:r>
            <a:br>
              <a:rPr lang="en-CA" sz="4400" b="0" dirty="0" smtClean="0"/>
            </a:br>
            <a:r>
              <a:rPr lang="en-CA" sz="4400" b="0" dirty="0"/>
              <a:t/>
            </a:r>
            <a:br>
              <a:rPr lang="en-CA" sz="4400" b="0" dirty="0"/>
            </a:br>
            <a:r>
              <a:rPr lang="en-CA" sz="4400" b="0" dirty="0" smtClean="0"/>
              <a:t>Learning  Online – Part 6</a:t>
            </a:r>
            <a:endParaRPr sz="4100" b="0" dirty="0">
              <a:latin typeface="Libre Franklin"/>
              <a:ea typeface="Libre Franklin"/>
              <a:cs typeface="Libre Franklin"/>
              <a:sym typeface="Libre Franklin"/>
            </a:endParaRPr>
          </a:p>
        </p:txBody>
      </p:sp>
      <p:sp>
        <p:nvSpPr>
          <p:cNvPr id="74" name="Google Shape;74;p10"/>
          <p:cNvSpPr txBox="1">
            <a:spLocks noGrp="1"/>
          </p:cNvSpPr>
          <p:nvPr>
            <p:ph type="subTitle" idx="1"/>
          </p:nvPr>
        </p:nvSpPr>
        <p:spPr>
          <a:xfrm>
            <a:off x="1037975" y="4211673"/>
            <a:ext cx="7648800" cy="176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4000"/>
              <a:buNone/>
            </a:pPr>
            <a:r>
              <a:rPr lang="en-US" sz="2600" dirty="0"/>
              <a:t>Stephen Downes</a:t>
            </a:r>
            <a:endParaRPr sz="2600" dirty="0"/>
          </a:p>
          <a:p>
            <a:pPr marL="0" lvl="0" indent="0" algn="l" rtl="0">
              <a:spcBef>
                <a:spcPts val="0"/>
              </a:spcBef>
              <a:spcAft>
                <a:spcPts val="0"/>
              </a:spcAft>
              <a:buClr>
                <a:srgbClr val="7F7F7F"/>
              </a:buClr>
              <a:buSzPts val="4000"/>
              <a:buNone/>
            </a:pPr>
            <a:r>
              <a:rPr lang="en-US" sz="2600" dirty="0" smtClean="0"/>
              <a:t>November 16, </a:t>
            </a:r>
            <a:r>
              <a:rPr lang="en-US" sz="2600" dirty="0"/>
              <a:t>2020</a:t>
            </a:r>
            <a:endParaRPr sz="2600" dirty="0"/>
          </a:p>
          <a:p>
            <a:pPr marL="0" lvl="0" indent="0" algn="l" rtl="0">
              <a:spcBef>
                <a:spcPts val="0"/>
              </a:spcBef>
              <a:spcAft>
                <a:spcPts val="0"/>
              </a:spcAft>
              <a:buClr>
                <a:srgbClr val="7F7F7F"/>
              </a:buClr>
              <a:buSzPts val="4000"/>
              <a:buNone/>
            </a:pPr>
            <a:r>
              <a:rPr lang="en-US" sz="1700" dirty="0"/>
              <a:t>                                                         https://</a:t>
            </a:r>
            <a:r>
              <a:rPr lang="en-US" sz="1700" dirty="0" smtClean="0"/>
              <a:t>www.downes.ca/presentation/531</a:t>
            </a:r>
            <a:endParaRPr sz="17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734300" y="1104125"/>
            <a:ext cx="79167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Personal Learning Environments</a:t>
            </a:r>
            <a:endParaRPr sz="3500" b="0">
              <a:latin typeface="Libre Franklin"/>
              <a:ea typeface="Libre Franklin"/>
              <a:cs typeface="Libre Franklin"/>
              <a:sym typeface="Libre Franklin"/>
            </a:endParaRPr>
          </a:p>
        </p:txBody>
      </p:sp>
      <p:pic>
        <p:nvPicPr>
          <p:cNvPr id="266" name="Google Shape;266;p38"/>
          <p:cNvPicPr preferRelativeResize="0"/>
          <p:nvPr/>
        </p:nvPicPr>
        <p:blipFill>
          <a:blip r:embed="rId3">
            <a:alphaModFix/>
          </a:blip>
          <a:stretch>
            <a:fillRect/>
          </a:stretch>
        </p:blipFill>
        <p:spPr>
          <a:xfrm>
            <a:off x="818677" y="1787750"/>
            <a:ext cx="6474600" cy="3164750"/>
          </a:xfrm>
          <a:prstGeom prst="rect">
            <a:avLst/>
          </a:prstGeom>
          <a:noFill/>
          <a:ln>
            <a:noFill/>
          </a:ln>
        </p:spPr>
      </p:pic>
      <p:sp>
        <p:nvSpPr>
          <p:cNvPr id="267" name="Google Shape;267;p38"/>
          <p:cNvSpPr txBox="1"/>
          <p:nvPr/>
        </p:nvSpPr>
        <p:spPr>
          <a:xfrm>
            <a:off x="3402375" y="4734825"/>
            <a:ext cx="5094600" cy="178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300">
                <a:solidFill>
                  <a:schemeClr val="dk1"/>
                </a:solidFill>
                <a:latin typeface="Calibri"/>
                <a:ea typeface="Calibri"/>
                <a:cs typeface="Calibri"/>
                <a:sym typeface="Calibri"/>
              </a:rPr>
              <a:t>Martin Weller: "Open universities across the world have been operating large scale, open, equitable learning for decades." </a:t>
            </a:r>
            <a:r>
              <a:rPr lang="en-US" sz="1300" u="sng">
                <a:solidFill>
                  <a:schemeClr val="hlink"/>
                </a:solidFill>
                <a:latin typeface="Calibri"/>
                <a:ea typeface="Calibri"/>
                <a:cs typeface="Calibri"/>
                <a:sym typeface="Calibri"/>
                <a:hlinkClick r:id="rId4"/>
              </a:rPr>
              <a:t>My response</a:t>
            </a:r>
            <a:r>
              <a:rPr lang="en-US" sz="1300">
                <a:solidFill>
                  <a:schemeClr val="dk1"/>
                </a:solidFill>
                <a:latin typeface="Calibri"/>
                <a:ea typeface="Calibri"/>
                <a:cs typeface="Calibri"/>
                <a:sym typeface="Calibri"/>
              </a:rPr>
              <a:t>. I write, "</a:t>
            </a:r>
            <a:r>
              <a:rPr lang="en-US" sz="1300" i="1">
                <a:solidFill>
                  <a:schemeClr val="dk1"/>
                </a:solidFill>
                <a:latin typeface="Calibri"/>
                <a:ea typeface="Calibri"/>
                <a:cs typeface="Calibri"/>
                <a:sym typeface="Calibri"/>
              </a:rPr>
              <a:t>the cost of educational labour is what makes it so expensive</a:t>
            </a:r>
            <a:r>
              <a:rPr lang="en-US" sz="1300">
                <a:solidFill>
                  <a:schemeClr val="dk1"/>
                </a:solidFill>
                <a:latin typeface="Calibri"/>
                <a:ea typeface="Calibri"/>
                <a:cs typeface="Calibri"/>
                <a:sym typeface="Calibri"/>
              </a:rPr>
              <a:t>... (but) The connectivist approach is to do whatever can be done to help students perform this labour themselves." </a:t>
            </a:r>
            <a:r>
              <a:rPr lang="en-US" sz="1300" u="sng">
                <a:solidFill>
                  <a:schemeClr val="hlink"/>
                </a:solidFill>
                <a:latin typeface="Calibri"/>
                <a:ea typeface="Calibri"/>
                <a:cs typeface="Calibri"/>
                <a:sym typeface="Calibri"/>
                <a:hlinkClick r:id="rId5"/>
              </a:rPr>
              <a:t>https://www.downes.ca/post/69410</a:t>
            </a:r>
            <a:r>
              <a:rPr lang="en-US"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4"/>
          <p:cNvSpPr txBox="1">
            <a:spLocks noGrp="1"/>
          </p:cNvSpPr>
          <p:nvPr>
            <p:ph type="title"/>
          </p:nvPr>
        </p:nvSpPr>
        <p:spPr>
          <a:xfrm>
            <a:off x="734300" y="1104125"/>
            <a:ext cx="79167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Stephen Downes</a:t>
            </a:r>
            <a:endParaRPr sz="3500" b="0">
              <a:latin typeface="Libre Franklin"/>
              <a:ea typeface="Libre Franklin"/>
              <a:cs typeface="Libre Franklin"/>
              <a:sym typeface="Libre Franklin"/>
            </a:endParaRPr>
          </a:p>
        </p:txBody>
      </p:sp>
      <p:pic>
        <p:nvPicPr>
          <p:cNvPr id="376" name="Google Shape;376;p54"/>
          <p:cNvPicPr preferRelativeResize="0"/>
          <p:nvPr/>
        </p:nvPicPr>
        <p:blipFill>
          <a:blip r:embed="rId3">
            <a:alphaModFix/>
          </a:blip>
          <a:stretch>
            <a:fillRect/>
          </a:stretch>
        </p:blipFill>
        <p:spPr>
          <a:xfrm>
            <a:off x="4572000" y="2088125"/>
            <a:ext cx="3086100" cy="2933700"/>
          </a:xfrm>
          <a:prstGeom prst="rect">
            <a:avLst/>
          </a:prstGeom>
          <a:noFill/>
          <a:ln>
            <a:noFill/>
          </a:ln>
        </p:spPr>
      </p:pic>
      <p:sp>
        <p:nvSpPr>
          <p:cNvPr id="377" name="Google Shape;377;p54"/>
          <p:cNvSpPr txBox="1"/>
          <p:nvPr/>
        </p:nvSpPr>
        <p:spPr>
          <a:xfrm>
            <a:off x="911125" y="2271550"/>
            <a:ext cx="2785200" cy="5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hlink"/>
                </a:solidFill>
                <a:latin typeface="Libre Franklin"/>
                <a:ea typeface="Libre Franklin"/>
                <a:cs typeface="Libre Franklin"/>
                <a:sym typeface="Libre Franklin"/>
                <a:hlinkClick r:id="rId4"/>
              </a:rPr>
              <a:t>https://www.downes.ca</a:t>
            </a:r>
            <a:endParaRPr sz="1800">
              <a:latin typeface="Libre Franklin"/>
              <a:ea typeface="Libre Franklin"/>
              <a:cs typeface="Libre Franklin"/>
              <a:sym typeface="Libre Franklin"/>
            </a:endParaRPr>
          </a:p>
          <a:p>
            <a:pPr marL="0" lvl="0" indent="0" algn="l" rtl="0">
              <a:spcBef>
                <a:spcPts val="0"/>
              </a:spcBef>
              <a:spcAft>
                <a:spcPts val="0"/>
              </a:spcAft>
              <a:buNone/>
            </a:pPr>
            <a:endParaRPr>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dirty="0">
                <a:latin typeface="Libre Franklin"/>
                <a:ea typeface="Libre Franklin"/>
                <a:cs typeface="Libre Franklin"/>
                <a:sym typeface="Libre Franklin"/>
              </a:rPr>
              <a:t>Topics for </a:t>
            </a:r>
            <a:r>
              <a:rPr lang="en-US" sz="3500" b="0" dirty="0" smtClean="0">
                <a:latin typeface="Libre Franklin"/>
                <a:ea typeface="Libre Franklin"/>
                <a:cs typeface="Libre Franklin"/>
                <a:sym typeface="Libre Franklin"/>
              </a:rPr>
              <a:t>Discussion - Practical</a:t>
            </a:r>
            <a:endParaRPr sz="3500" b="0" dirty="0">
              <a:latin typeface="Libre Franklin"/>
              <a:ea typeface="Libre Franklin"/>
              <a:cs typeface="Libre Franklin"/>
              <a:sym typeface="Libre Franklin"/>
            </a:endParaRPr>
          </a:p>
        </p:txBody>
      </p:sp>
      <p:sp>
        <p:nvSpPr>
          <p:cNvPr id="99" name="Google Shape;99;p14"/>
          <p:cNvSpPr txBox="1"/>
          <p:nvPr/>
        </p:nvSpPr>
        <p:spPr>
          <a:xfrm>
            <a:off x="734300" y="1963624"/>
            <a:ext cx="5649305" cy="3132631"/>
          </a:xfrm>
          <a:prstGeom prst="rect">
            <a:avLst/>
          </a:prstGeom>
          <a:noFill/>
          <a:ln>
            <a:noFill/>
          </a:ln>
        </p:spPr>
        <p:txBody>
          <a:bodyPr spcFirstLastPara="1" wrap="square" lIns="91425" tIns="91425" rIns="91425" bIns="91425" anchor="t" anchorCtr="0">
            <a:noAutofit/>
          </a:bodyPr>
          <a:lstStyle/>
          <a:p>
            <a:pPr marL="101600" lvl="0">
              <a:buSzPts val="2000"/>
            </a:pPr>
            <a:r>
              <a:rPr lang="en-US" sz="2000" dirty="0" smtClean="0">
                <a:solidFill>
                  <a:srgbClr val="C0BC00"/>
                </a:solidFill>
                <a:latin typeface="Arial" panose="020B0604020202020204" pitchFamily="34" charset="0"/>
                <a:ea typeface="Libre Franklin"/>
                <a:cs typeface="Arial" panose="020B0604020202020204" pitchFamily="34" charset="0"/>
                <a:sym typeface="Libre Franklin"/>
              </a:rPr>
              <a:t>Part One: Relevance and Usability </a:t>
            </a:r>
            <a:r>
              <a:rPr lang="en-CA" sz="2000" dirty="0">
                <a:solidFill>
                  <a:srgbClr val="00B050"/>
                </a:solidFill>
                <a:latin typeface="Wingdings" panose="05000000000000000000" pitchFamily="2" charset="2"/>
                <a:ea typeface="Libre Franklin"/>
                <a:cs typeface="Libre Franklin"/>
                <a:sym typeface="Libre Franklin"/>
              </a:rPr>
              <a:t>y</a:t>
            </a:r>
            <a:endParaRPr lang="en-US" sz="2000" dirty="0" smtClean="0">
              <a:solidFill>
                <a:srgbClr val="C0BC00"/>
              </a:solidFill>
              <a:latin typeface="Arial" panose="020B0604020202020204" pitchFamily="34" charset="0"/>
              <a:ea typeface="Libre Franklin"/>
              <a:cs typeface="Arial" panose="020B0604020202020204" pitchFamily="34" charset="0"/>
              <a:sym typeface="Libre Franklin"/>
            </a:endParaRPr>
          </a:p>
          <a:p>
            <a:pPr marL="558800" lvl="0" indent="-457200">
              <a:buSzPts val="2000"/>
              <a:buFont typeface="+mj-lt"/>
              <a:buAutoNum type="arabicPeriod"/>
            </a:pPr>
            <a:r>
              <a:rPr lang="en-CA" sz="2000" dirty="0">
                <a:latin typeface="Libre Franklin"/>
                <a:ea typeface="Libre Franklin"/>
                <a:cs typeface="Libre Franklin"/>
                <a:sym typeface="Libre Franklin"/>
              </a:rPr>
              <a:t>Starting </a:t>
            </a:r>
            <a:r>
              <a:rPr lang="en-CA" sz="2000" dirty="0" smtClean="0">
                <a:latin typeface="Libre Franklin"/>
                <a:ea typeface="Libre Franklin"/>
                <a:cs typeface="Libre Franklin"/>
                <a:sym typeface="Libre Franklin"/>
              </a:rPr>
              <a:t>points </a:t>
            </a:r>
            <a:r>
              <a:rPr lang="en-CA" sz="2000" dirty="0">
                <a:solidFill>
                  <a:srgbClr val="00B050"/>
                </a:solidFill>
                <a:latin typeface="Wingdings" panose="05000000000000000000" pitchFamily="2" charset="2"/>
                <a:ea typeface="Libre Franklin"/>
                <a:cs typeface="Libre Franklin"/>
                <a:sym typeface="Libre Franklin"/>
              </a:rPr>
              <a:t>y</a:t>
            </a:r>
            <a:endParaRPr lang="en-CA" sz="2000" dirty="0">
              <a:solidFill>
                <a:srgbClr val="00B050"/>
              </a:solidFill>
              <a:latin typeface="Libre Franklin"/>
              <a:ea typeface="Libre Franklin"/>
              <a:cs typeface="Libre Franklin"/>
              <a:sym typeface="Libre Franklin"/>
            </a:endParaRPr>
          </a:p>
          <a:p>
            <a:pPr marL="558800" lvl="0" indent="-457200">
              <a:buSzPts val="2000"/>
              <a:buFont typeface="+mj-lt"/>
              <a:buAutoNum type="arabicPeriod"/>
            </a:pPr>
            <a:r>
              <a:rPr lang="en-CA" sz="2000" dirty="0">
                <a:latin typeface="Libre Franklin"/>
                <a:ea typeface="Libre Franklin"/>
                <a:cs typeface="Libre Franklin"/>
                <a:sym typeface="Libre Franklin"/>
              </a:rPr>
              <a:t>Supporting them when they’re not </a:t>
            </a:r>
            <a:r>
              <a:rPr lang="en-CA" sz="2000" dirty="0" smtClean="0">
                <a:latin typeface="Libre Franklin"/>
                <a:ea typeface="Libre Franklin"/>
                <a:cs typeface="Libre Franklin"/>
                <a:sym typeface="Libre Franklin"/>
              </a:rPr>
              <a:t>supported </a:t>
            </a:r>
            <a:r>
              <a:rPr lang="en-CA" sz="2000" dirty="0">
                <a:solidFill>
                  <a:srgbClr val="00B050"/>
                </a:solidFill>
                <a:latin typeface="Wingdings" panose="05000000000000000000" pitchFamily="2" charset="2"/>
                <a:ea typeface="Libre Franklin"/>
                <a:cs typeface="Libre Franklin"/>
                <a:sym typeface="Libre Franklin"/>
              </a:rPr>
              <a:t>y</a:t>
            </a:r>
            <a:endParaRPr lang="en-CA" sz="2000" dirty="0">
              <a:latin typeface="Libre Franklin"/>
              <a:ea typeface="Libre Franklin"/>
              <a:cs typeface="Libre Franklin"/>
              <a:sym typeface="Libre Franklin"/>
            </a:endParaRPr>
          </a:p>
          <a:p>
            <a:pPr marL="101600" lvl="0">
              <a:buSzPts val="2000"/>
            </a:pPr>
            <a:r>
              <a:rPr lang="en-US" sz="2000" dirty="0" smtClean="0">
                <a:latin typeface="Libre Franklin"/>
                <a:ea typeface="Libre Franklin"/>
                <a:cs typeface="Libre Franklin"/>
                <a:sym typeface="Libre Franklin"/>
                <a:hlinkClick r:id="rId3"/>
              </a:rPr>
              <a:t>https</a:t>
            </a:r>
            <a:r>
              <a:rPr lang="en-US" sz="2000" dirty="0">
                <a:latin typeface="Libre Franklin"/>
                <a:ea typeface="Libre Franklin"/>
                <a:cs typeface="Libre Franklin"/>
                <a:sym typeface="Libre Franklin"/>
                <a:hlinkClick r:id="rId3"/>
              </a:rPr>
              <a:t>://</a:t>
            </a:r>
            <a:r>
              <a:rPr lang="en-US" sz="2000" dirty="0" smtClean="0">
                <a:latin typeface="Libre Franklin"/>
                <a:ea typeface="Libre Franklin"/>
                <a:cs typeface="Libre Franklin"/>
                <a:sym typeface="Libre Franklin"/>
                <a:hlinkClick r:id="rId3"/>
              </a:rPr>
              <a:t>www.downes.ca/presentation/525</a:t>
            </a:r>
            <a:r>
              <a:rPr lang="en-US" sz="2000" dirty="0" smtClean="0">
                <a:latin typeface="Libre Franklin"/>
                <a:ea typeface="Libre Franklin"/>
                <a:cs typeface="Libre Franklin"/>
                <a:sym typeface="Libre Franklin"/>
              </a:rPr>
              <a:t> </a:t>
            </a:r>
          </a:p>
          <a:p>
            <a:pPr marL="101600">
              <a:buSzPts val="2000"/>
            </a:pPr>
            <a:endParaRPr lang="en-US" sz="2000" dirty="0" smtClean="0">
              <a:latin typeface="Libre Franklin"/>
              <a:ea typeface="Libre Franklin"/>
              <a:cs typeface="Libre Franklin"/>
              <a:sym typeface="Libre Franklin"/>
            </a:endParaRPr>
          </a:p>
          <a:p>
            <a:pPr marL="101600">
              <a:buSzPts val="2000"/>
            </a:pPr>
            <a:r>
              <a:rPr lang="en-US" sz="2000" dirty="0">
                <a:solidFill>
                  <a:srgbClr val="C0BC00"/>
                </a:solidFill>
                <a:latin typeface="Arial" panose="020B0604020202020204" pitchFamily="34" charset="0"/>
                <a:ea typeface="Libre Franklin"/>
                <a:cs typeface="Arial" panose="020B0604020202020204" pitchFamily="34" charset="0"/>
                <a:sym typeface="Libre Franklin"/>
              </a:rPr>
              <a:t>Part Two: </a:t>
            </a:r>
            <a:r>
              <a:rPr lang="en-US" sz="2000" dirty="0" smtClean="0">
                <a:solidFill>
                  <a:srgbClr val="C0BC00"/>
                </a:solidFill>
                <a:latin typeface="Arial" panose="020B0604020202020204" pitchFamily="34" charset="0"/>
                <a:ea typeface="Libre Franklin"/>
                <a:cs typeface="Arial" panose="020B0604020202020204" pitchFamily="34" charset="0"/>
                <a:sym typeface="Libre Franklin"/>
              </a:rPr>
              <a:t>Interactivity </a:t>
            </a:r>
            <a:r>
              <a:rPr lang="en-CA" sz="2000" dirty="0">
                <a:solidFill>
                  <a:srgbClr val="00B050"/>
                </a:solidFill>
                <a:latin typeface="Wingdings" panose="05000000000000000000" pitchFamily="2" charset="2"/>
                <a:ea typeface="Libre Franklin"/>
                <a:cs typeface="Libre Franklin"/>
                <a:sym typeface="Libre Franklin"/>
              </a:rPr>
              <a:t>y</a:t>
            </a:r>
            <a:endParaRPr lang="en-US" sz="2000" dirty="0">
              <a:solidFill>
                <a:srgbClr val="C0BC00"/>
              </a:solidFill>
              <a:latin typeface="Arial" panose="020B0604020202020204" pitchFamily="34" charset="0"/>
              <a:ea typeface="Libre Franklin"/>
              <a:cs typeface="Arial" panose="020B0604020202020204" pitchFamily="34" charset="0"/>
              <a:sym typeface="Libre Franklin"/>
            </a:endParaRPr>
          </a:p>
          <a:p>
            <a:pPr marL="558800" lvl="0" indent="-457200">
              <a:buSzPts val="2000"/>
              <a:buFont typeface="+mj-lt"/>
              <a:buAutoNum type="arabicPeriod" startAt="3"/>
            </a:pPr>
            <a:r>
              <a:rPr lang="en-CA" sz="2000" dirty="0">
                <a:latin typeface="Libre Franklin"/>
                <a:ea typeface="Libre Franklin"/>
                <a:cs typeface="Libre Franklin"/>
                <a:sym typeface="Libre Franklin"/>
              </a:rPr>
              <a:t>Starting </a:t>
            </a:r>
            <a:r>
              <a:rPr lang="en-CA" sz="2000" dirty="0" smtClean="0">
                <a:latin typeface="Libre Franklin"/>
                <a:ea typeface="Libre Franklin"/>
                <a:cs typeface="Libre Franklin"/>
                <a:sym typeface="Libre Franklin"/>
              </a:rPr>
              <a:t>points </a:t>
            </a:r>
            <a:r>
              <a:rPr lang="en-CA" sz="2000" dirty="0">
                <a:solidFill>
                  <a:srgbClr val="00B050"/>
                </a:solidFill>
                <a:latin typeface="Wingdings" panose="05000000000000000000" pitchFamily="2" charset="2"/>
                <a:ea typeface="Libre Franklin"/>
                <a:cs typeface="Libre Franklin"/>
                <a:sym typeface="Libre Franklin"/>
              </a:rPr>
              <a:t>y</a:t>
            </a:r>
            <a:endParaRPr lang="en-CA" sz="2000" dirty="0">
              <a:latin typeface="Libre Franklin"/>
              <a:ea typeface="Libre Franklin"/>
              <a:cs typeface="Libre Franklin"/>
              <a:sym typeface="Libre Franklin"/>
            </a:endParaRPr>
          </a:p>
          <a:p>
            <a:pPr marL="558800" lvl="0" indent="-457200">
              <a:buSzPts val="2000"/>
              <a:buFont typeface="+mj-lt"/>
              <a:buAutoNum type="arabicPeriod" startAt="3"/>
            </a:pPr>
            <a:r>
              <a:rPr lang="en-CA" sz="2000" dirty="0">
                <a:latin typeface="Libre Franklin"/>
                <a:ea typeface="Libre Franklin"/>
                <a:cs typeface="Libre Franklin"/>
                <a:sym typeface="Libre Franklin"/>
              </a:rPr>
              <a:t>Supporting them when they’re not </a:t>
            </a:r>
            <a:r>
              <a:rPr lang="en-CA" sz="2000" dirty="0" smtClean="0">
                <a:latin typeface="Libre Franklin"/>
                <a:ea typeface="Libre Franklin"/>
                <a:cs typeface="Libre Franklin"/>
                <a:sym typeface="Libre Franklin"/>
              </a:rPr>
              <a:t>supported </a:t>
            </a:r>
            <a:r>
              <a:rPr lang="en-CA" sz="2000" dirty="0">
                <a:solidFill>
                  <a:srgbClr val="00B050"/>
                </a:solidFill>
                <a:latin typeface="Wingdings" panose="05000000000000000000" pitchFamily="2" charset="2"/>
                <a:ea typeface="Libre Franklin"/>
                <a:cs typeface="Libre Franklin"/>
                <a:sym typeface="Libre Franklin"/>
              </a:rPr>
              <a:t>y</a:t>
            </a:r>
            <a:endParaRPr lang="en-CA" sz="2000" dirty="0">
              <a:latin typeface="Libre Franklin"/>
              <a:ea typeface="Libre Franklin"/>
              <a:cs typeface="Libre Franklin"/>
              <a:sym typeface="Libre Franklin"/>
            </a:endParaRPr>
          </a:p>
          <a:p>
            <a:pPr marL="101600">
              <a:buSzPts val="2000"/>
            </a:pPr>
            <a:r>
              <a:rPr lang="en-US" sz="2000" dirty="0" smtClean="0">
                <a:latin typeface="Libre Franklin"/>
                <a:ea typeface="Libre Franklin"/>
                <a:cs typeface="Libre Franklin"/>
                <a:sym typeface="Libre Franklin"/>
                <a:hlinkClick r:id="rId4"/>
              </a:rPr>
              <a:t>https</a:t>
            </a:r>
            <a:r>
              <a:rPr lang="en-US" sz="2000" dirty="0">
                <a:latin typeface="Libre Franklin"/>
                <a:ea typeface="Libre Franklin"/>
                <a:cs typeface="Libre Franklin"/>
                <a:sym typeface="Libre Franklin"/>
                <a:hlinkClick r:id="rId4"/>
              </a:rPr>
              <a:t>://</a:t>
            </a:r>
            <a:r>
              <a:rPr lang="en-US" sz="2000" dirty="0" smtClean="0">
                <a:latin typeface="Libre Franklin"/>
                <a:ea typeface="Libre Franklin"/>
                <a:cs typeface="Libre Franklin"/>
                <a:sym typeface="Libre Franklin"/>
                <a:hlinkClick r:id="rId4"/>
              </a:rPr>
              <a:t>www.downes.ca/presentation/528</a:t>
            </a:r>
            <a:r>
              <a:rPr lang="en-US" sz="2000" dirty="0" smtClean="0">
                <a:latin typeface="Libre Franklin"/>
                <a:ea typeface="Libre Franklin"/>
                <a:cs typeface="Libre Franklin"/>
                <a:sym typeface="Libre Franklin"/>
              </a:rPr>
              <a:t>  </a:t>
            </a:r>
            <a:endParaRPr lang="en-US" sz="2000" dirty="0">
              <a:latin typeface="Libre Franklin"/>
              <a:ea typeface="Libre Franklin"/>
              <a:cs typeface="Libre Franklin"/>
              <a:sym typeface="Libre Franklin"/>
            </a:endParaRPr>
          </a:p>
          <a:p>
            <a:pPr marL="101600" lvl="0" algn="l" rtl="0">
              <a:spcBef>
                <a:spcPts val="0"/>
              </a:spcBef>
              <a:spcAft>
                <a:spcPts val="0"/>
              </a:spcAft>
              <a:buSzPts val="2000"/>
            </a:pPr>
            <a:endParaRPr lang="en-US" sz="2000" dirty="0">
              <a:latin typeface="Libre Franklin"/>
              <a:ea typeface="Libre Franklin"/>
              <a:cs typeface="Libre Franklin"/>
              <a:sym typeface="Libre Franklin"/>
            </a:endParaRPr>
          </a:p>
          <a:p>
            <a:pPr marL="101600" lvl="0" algn="l" rtl="0">
              <a:spcBef>
                <a:spcPts val="0"/>
              </a:spcBef>
              <a:spcAft>
                <a:spcPts val="0"/>
              </a:spcAft>
              <a:buSzPts val="2000"/>
            </a:pPr>
            <a:endParaRPr lang="en-US" sz="2000" dirty="0" smtClean="0">
              <a:latin typeface="Libre Franklin"/>
              <a:ea typeface="Libre Franklin"/>
              <a:cs typeface="Libre Franklin"/>
              <a:sym typeface="Libre Franklin"/>
            </a:endParaRPr>
          </a:p>
          <a:p>
            <a:pPr marL="0" lvl="0" indent="0" algn="l" rtl="0">
              <a:spcBef>
                <a:spcPts val="0"/>
              </a:spcBef>
              <a:spcAft>
                <a:spcPts val="0"/>
              </a:spcAft>
              <a:buNone/>
            </a:pPr>
            <a:endParaRPr sz="1500" dirty="0">
              <a:latin typeface="Libre Franklin"/>
              <a:ea typeface="Libre Franklin"/>
              <a:cs typeface="Libre Franklin"/>
              <a:sym typeface="Libre Franklin"/>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605" y="2135730"/>
            <a:ext cx="2356855" cy="29605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dirty="0">
                <a:latin typeface="Libre Franklin"/>
                <a:ea typeface="Libre Franklin"/>
                <a:cs typeface="Libre Franklin"/>
                <a:sym typeface="Libre Franklin"/>
              </a:rPr>
              <a:t>Topics for </a:t>
            </a:r>
            <a:r>
              <a:rPr lang="en-US" sz="3500" b="0" dirty="0" smtClean="0">
                <a:latin typeface="Libre Franklin"/>
                <a:ea typeface="Libre Franklin"/>
                <a:cs typeface="Libre Franklin"/>
                <a:sym typeface="Libre Franklin"/>
              </a:rPr>
              <a:t>Discussion - Theory</a:t>
            </a:r>
            <a:endParaRPr sz="3500" b="0" dirty="0">
              <a:latin typeface="Libre Franklin"/>
              <a:ea typeface="Libre Franklin"/>
              <a:cs typeface="Libre Franklin"/>
              <a:sym typeface="Libre Franklin"/>
            </a:endParaRPr>
          </a:p>
        </p:txBody>
      </p:sp>
      <p:sp>
        <p:nvSpPr>
          <p:cNvPr id="99" name="Google Shape;99;p14"/>
          <p:cNvSpPr txBox="1"/>
          <p:nvPr/>
        </p:nvSpPr>
        <p:spPr>
          <a:xfrm>
            <a:off x="734300" y="1963624"/>
            <a:ext cx="7373380" cy="4506750"/>
          </a:xfrm>
          <a:prstGeom prst="rect">
            <a:avLst/>
          </a:prstGeom>
          <a:noFill/>
          <a:ln>
            <a:noFill/>
          </a:ln>
        </p:spPr>
        <p:txBody>
          <a:bodyPr spcFirstLastPara="1" wrap="square" lIns="91425" tIns="91425" rIns="91425" bIns="91425" anchor="t" anchorCtr="0">
            <a:noAutofit/>
          </a:bodyPr>
          <a:lstStyle/>
          <a:p>
            <a:pPr marL="101600" lvl="0">
              <a:buSzPts val="2000"/>
            </a:pPr>
            <a:r>
              <a:rPr lang="en-US" sz="2000" dirty="0">
                <a:solidFill>
                  <a:srgbClr val="C0BC00"/>
                </a:solidFill>
                <a:latin typeface="Arial" panose="020B0604020202020204" pitchFamily="34" charset="0"/>
                <a:ea typeface="Libre Franklin"/>
                <a:cs typeface="Arial" panose="020B0604020202020204" pitchFamily="34" charset="0"/>
                <a:sym typeface="Libre Franklin"/>
              </a:rPr>
              <a:t>Part Three: Personal </a:t>
            </a:r>
            <a:r>
              <a:rPr lang="en-US" sz="2000" dirty="0" smtClean="0">
                <a:solidFill>
                  <a:srgbClr val="C0BC00"/>
                </a:solidFill>
                <a:latin typeface="Arial" panose="020B0604020202020204" pitchFamily="34" charset="0"/>
                <a:ea typeface="Libre Franklin"/>
                <a:cs typeface="Arial" panose="020B0604020202020204" pitchFamily="34" charset="0"/>
                <a:sym typeface="Libre Franklin"/>
              </a:rPr>
              <a:t>Learning </a:t>
            </a:r>
            <a:r>
              <a:rPr lang="en-CA" sz="2000" dirty="0">
                <a:solidFill>
                  <a:srgbClr val="00B050"/>
                </a:solidFill>
                <a:latin typeface="Wingdings" panose="05000000000000000000" pitchFamily="2" charset="2"/>
                <a:ea typeface="Libre Franklin"/>
                <a:cs typeface="Libre Franklin"/>
                <a:sym typeface="Libre Franklin"/>
              </a:rPr>
              <a:t>y</a:t>
            </a:r>
            <a:endParaRPr lang="en-US" sz="2000" dirty="0">
              <a:solidFill>
                <a:srgbClr val="C0BC00"/>
              </a:solidFill>
              <a:latin typeface="Arial" panose="020B0604020202020204" pitchFamily="34" charset="0"/>
              <a:ea typeface="Libre Franklin"/>
              <a:cs typeface="Arial" panose="020B0604020202020204" pitchFamily="34" charset="0"/>
              <a:sym typeface="Libre Franklin"/>
            </a:endParaRPr>
          </a:p>
          <a:p>
            <a:pPr marL="558800" lvl="0" indent="-457200">
              <a:buSzPts val="2000"/>
              <a:buFont typeface="+mj-lt"/>
              <a:buAutoNum type="arabicPeriod" startAt="5"/>
            </a:pPr>
            <a:r>
              <a:rPr lang="en-US" sz="2000" dirty="0" smtClean="0">
                <a:latin typeface="Libre Franklin"/>
                <a:ea typeface="Libre Franklin"/>
                <a:cs typeface="Libre Franklin"/>
                <a:sym typeface="Libre Franklin"/>
              </a:rPr>
              <a:t>What </a:t>
            </a:r>
            <a:r>
              <a:rPr lang="en-US" sz="2000" dirty="0">
                <a:latin typeface="Libre Franklin"/>
                <a:ea typeface="Libre Franklin"/>
                <a:cs typeface="Libre Franklin"/>
                <a:sym typeface="Libre Franklin"/>
              </a:rPr>
              <a:t>is personal </a:t>
            </a:r>
            <a:r>
              <a:rPr lang="en-US" sz="2000" dirty="0" smtClean="0">
                <a:latin typeface="Libre Franklin"/>
                <a:ea typeface="Libre Franklin"/>
                <a:cs typeface="Libre Franklin"/>
                <a:sym typeface="Libre Franklin"/>
              </a:rPr>
              <a:t>learning? </a:t>
            </a:r>
            <a:r>
              <a:rPr lang="en-CA" sz="2000" dirty="0">
                <a:solidFill>
                  <a:srgbClr val="00B050"/>
                </a:solidFill>
                <a:latin typeface="Wingdings" panose="05000000000000000000" pitchFamily="2" charset="2"/>
                <a:ea typeface="Libre Franklin"/>
                <a:cs typeface="Libre Franklin"/>
                <a:sym typeface="Libre Franklin"/>
              </a:rPr>
              <a:t>y</a:t>
            </a:r>
            <a:endParaRPr lang="en-US" sz="2000" dirty="0" smtClean="0">
              <a:latin typeface="Libre Franklin"/>
              <a:ea typeface="Libre Franklin"/>
              <a:cs typeface="Libre Franklin"/>
              <a:sym typeface="Libre Franklin"/>
            </a:endParaRPr>
          </a:p>
          <a:p>
            <a:pPr marL="558800" lvl="0" indent="-457200">
              <a:buSzPts val="2000"/>
              <a:buFont typeface="+mj-lt"/>
              <a:buAutoNum type="arabicPeriod" startAt="5"/>
            </a:pPr>
            <a:r>
              <a:rPr lang="en-US" sz="2000" dirty="0" smtClean="0">
                <a:latin typeface="Libre Franklin"/>
                <a:ea typeface="Libre Franklin"/>
                <a:cs typeface="Libre Franklin"/>
                <a:sym typeface="Libre Franklin"/>
              </a:rPr>
              <a:t>Elements of personal learning </a:t>
            </a:r>
            <a:r>
              <a:rPr lang="en-CA" sz="2000" dirty="0">
                <a:solidFill>
                  <a:srgbClr val="00B050"/>
                </a:solidFill>
                <a:latin typeface="Wingdings" panose="05000000000000000000" pitchFamily="2" charset="2"/>
                <a:ea typeface="Libre Franklin"/>
                <a:cs typeface="Libre Franklin"/>
                <a:sym typeface="Libre Franklin"/>
              </a:rPr>
              <a:t>y</a:t>
            </a:r>
            <a:endParaRPr lang="en-US" sz="2000" dirty="0" smtClean="0">
              <a:latin typeface="Libre Franklin"/>
              <a:ea typeface="Libre Franklin"/>
              <a:cs typeface="Libre Franklin"/>
              <a:sym typeface="Libre Franklin"/>
            </a:endParaRPr>
          </a:p>
          <a:p>
            <a:pPr marL="101600">
              <a:buSzPts val="2000"/>
            </a:pPr>
            <a:r>
              <a:rPr lang="en-US" sz="2000" u="sng" dirty="0">
                <a:solidFill>
                  <a:schemeClr val="hlink"/>
                </a:solidFill>
                <a:latin typeface="Libre Franklin"/>
                <a:ea typeface="Libre Franklin"/>
                <a:cs typeface="Libre Franklin"/>
                <a:sym typeface="Libre Franklin"/>
              </a:rPr>
              <a:t>https://</a:t>
            </a:r>
            <a:r>
              <a:rPr lang="en-US" sz="2000" u="sng" dirty="0" smtClean="0">
                <a:solidFill>
                  <a:schemeClr val="hlink"/>
                </a:solidFill>
                <a:latin typeface="Libre Franklin"/>
                <a:ea typeface="Libre Franklin"/>
                <a:cs typeface="Libre Franklin"/>
                <a:sym typeface="Libre Franklin"/>
              </a:rPr>
              <a:t>www.downes.ca/presentation/530</a:t>
            </a:r>
            <a:endParaRPr lang="en-US" sz="2000" dirty="0" smtClean="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startAt="3"/>
            </a:pPr>
            <a:endParaRPr lang="en-US" sz="2000" dirty="0">
              <a:latin typeface="Libre Franklin"/>
              <a:ea typeface="Libre Franklin"/>
              <a:cs typeface="Libre Franklin"/>
              <a:sym typeface="Libre Franklin"/>
            </a:endParaRPr>
          </a:p>
          <a:p>
            <a:pPr marL="101600" lvl="0" algn="l" rtl="0">
              <a:spcBef>
                <a:spcPts val="0"/>
              </a:spcBef>
              <a:spcAft>
                <a:spcPts val="0"/>
              </a:spcAft>
              <a:buSzPts val="2000"/>
            </a:pPr>
            <a:r>
              <a:rPr lang="en-US" sz="2000" dirty="0">
                <a:solidFill>
                  <a:srgbClr val="C0BC00"/>
                </a:solidFill>
                <a:latin typeface="Arial" panose="020B0604020202020204" pitchFamily="34" charset="0"/>
                <a:ea typeface="Libre Franklin"/>
                <a:cs typeface="Arial" panose="020B0604020202020204" pitchFamily="34" charset="0"/>
                <a:sym typeface="Libre Franklin"/>
              </a:rPr>
              <a:t>Part Four: Supporting Personal Learning</a:t>
            </a:r>
            <a:endParaRPr sz="2000" dirty="0">
              <a:solidFill>
                <a:srgbClr val="C0BC00"/>
              </a:solidFill>
              <a:latin typeface="Arial" panose="020B0604020202020204" pitchFamily="34" charset="0"/>
              <a:ea typeface="Libre Franklin"/>
              <a:cs typeface="Arial" panose="020B0604020202020204" pitchFamily="34" charset="0"/>
              <a:sym typeface="Libre Franklin"/>
            </a:endParaRPr>
          </a:p>
          <a:p>
            <a:pPr marL="558800" lvl="0" indent="-457200">
              <a:buSzPts val="2000"/>
              <a:buFont typeface="+mj-lt"/>
              <a:buAutoNum type="arabicPeriod" startAt="7"/>
            </a:pPr>
            <a:r>
              <a:rPr lang="en-US" sz="2000" dirty="0">
                <a:latin typeface="Libre Franklin"/>
                <a:ea typeface="Libre Franklin"/>
                <a:cs typeface="Libre Franklin"/>
                <a:sym typeface="Libre Franklin"/>
              </a:rPr>
              <a:t>Personal learning starting </a:t>
            </a:r>
            <a:r>
              <a:rPr lang="en-US" sz="2000" dirty="0" smtClean="0">
                <a:latin typeface="Libre Franklin"/>
                <a:ea typeface="Libre Franklin"/>
                <a:cs typeface="Libre Franklin"/>
                <a:sym typeface="Libre Franklin"/>
              </a:rPr>
              <a:t>points - 1</a:t>
            </a:r>
          </a:p>
          <a:p>
            <a:pPr marL="101600">
              <a:buSzPts val="2000"/>
            </a:pPr>
            <a:r>
              <a:rPr lang="en-US" sz="2000" u="sng" dirty="0" smtClean="0">
                <a:solidFill>
                  <a:schemeClr val="hlink"/>
                </a:solidFill>
                <a:latin typeface="Libre Franklin"/>
                <a:ea typeface="Libre Franklin"/>
                <a:cs typeface="Libre Franklin"/>
                <a:sym typeface="Libre Franklin"/>
                <a:hlinkClick r:id="rId3"/>
              </a:rPr>
              <a:t>https</a:t>
            </a:r>
            <a:r>
              <a:rPr lang="en-US" sz="2000" u="sng" dirty="0">
                <a:solidFill>
                  <a:schemeClr val="hlink"/>
                </a:solidFill>
                <a:latin typeface="Libre Franklin"/>
                <a:ea typeface="Libre Franklin"/>
                <a:cs typeface="Libre Franklin"/>
                <a:sym typeface="Libre Franklin"/>
                <a:hlinkClick r:id="rId3"/>
              </a:rPr>
              <a:t>://</a:t>
            </a:r>
            <a:r>
              <a:rPr lang="en-US" sz="2000" u="sng" dirty="0" smtClean="0">
                <a:solidFill>
                  <a:schemeClr val="hlink"/>
                </a:solidFill>
                <a:latin typeface="Libre Franklin"/>
                <a:ea typeface="Libre Franklin"/>
                <a:cs typeface="Libre Franklin"/>
                <a:sym typeface="Libre Franklin"/>
                <a:hlinkClick r:id="rId3"/>
              </a:rPr>
              <a:t>www.downes.ca/presentation/531</a:t>
            </a:r>
            <a:endParaRPr lang="en-US" sz="2000" u="sng" dirty="0" smtClean="0">
              <a:solidFill>
                <a:schemeClr val="hlink"/>
              </a:solidFill>
              <a:latin typeface="Libre Franklin"/>
              <a:ea typeface="Libre Franklin"/>
              <a:cs typeface="Libre Franklin"/>
              <a:sym typeface="Libre Franklin"/>
            </a:endParaRPr>
          </a:p>
          <a:p>
            <a:pPr marL="101600">
              <a:buSzPts val="2000"/>
            </a:pPr>
            <a:endParaRPr lang="en-US" sz="2000" u="sng" dirty="0">
              <a:solidFill>
                <a:schemeClr val="hlink"/>
              </a:solidFill>
              <a:latin typeface="Libre Franklin"/>
              <a:ea typeface="Libre Franklin"/>
              <a:cs typeface="Libre Franklin"/>
              <a:sym typeface="Libre Franklin"/>
            </a:endParaRPr>
          </a:p>
          <a:p>
            <a:pPr marL="101600" lvl="0">
              <a:buSzPts val="2000"/>
            </a:pPr>
            <a:r>
              <a:rPr lang="en-CA" sz="2000" dirty="0">
                <a:solidFill>
                  <a:srgbClr val="C0BC00"/>
                </a:solidFill>
                <a:latin typeface="Arial" panose="020B0604020202020204" pitchFamily="34" charset="0"/>
                <a:ea typeface="Libre Franklin"/>
                <a:cs typeface="Arial" panose="020B0604020202020204" pitchFamily="34" charset="0"/>
                <a:sym typeface="Libre Franklin"/>
              </a:rPr>
              <a:t>Part </a:t>
            </a:r>
            <a:r>
              <a:rPr lang="en-CA" sz="2000" dirty="0" smtClean="0">
                <a:solidFill>
                  <a:srgbClr val="C0BC00"/>
                </a:solidFill>
                <a:latin typeface="Arial" panose="020B0604020202020204" pitchFamily="34" charset="0"/>
                <a:ea typeface="Libre Franklin"/>
                <a:cs typeface="Arial" panose="020B0604020202020204" pitchFamily="34" charset="0"/>
                <a:sym typeface="Libre Franklin"/>
              </a:rPr>
              <a:t>Five: </a:t>
            </a:r>
            <a:r>
              <a:rPr lang="en-CA" sz="2000" dirty="0">
                <a:solidFill>
                  <a:srgbClr val="C0BC00"/>
                </a:solidFill>
                <a:latin typeface="Arial" panose="020B0604020202020204" pitchFamily="34" charset="0"/>
                <a:ea typeface="Libre Franklin"/>
                <a:cs typeface="Arial" panose="020B0604020202020204" pitchFamily="34" charset="0"/>
                <a:sym typeface="Libre Franklin"/>
              </a:rPr>
              <a:t>Supporting Personal Learning</a:t>
            </a:r>
          </a:p>
          <a:p>
            <a:pPr marL="558800" lvl="0" indent="-457200">
              <a:buSzPts val="2000"/>
              <a:buFont typeface="+mj-lt"/>
              <a:buAutoNum type="arabicPeriod" startAt="7"/>
            </a:pPr>
            <a:r>
              <a:rPr lang="en-CA" sz="2000" dirty="0">
                <a:latin typeface="Libre Franklin"/>
                <a:ea typeface="Libre Franklin"/>
                <a:cs typeface="Libre Franklin"/>
                <a:sym typeface="Libre Franklin"/>
              </a:rPr>
              <a:t>Personal learning starting points - </a:t>
            </a:r>
            <a:r>
              <a:rPr lang="en-CA" sz="2000" dirty="0" smtClean="0">
                <a:latin typeface="Libre Franklin"/>
                <a:ea typeface="Libre Franklin"/>
                <a:cs typeface="Libre Franklin"/>
                <a:sym typeface="Libre Franklin"/>
              </a:rPr>
              <a:t>2</a:t>
            </a:r>
            <a:endParaRPr lang="en-CA" sz="2000" dirty="0">
              <a:latin typeface="Libre Franklin"/>
              <a:ea typeface="Libre Franklin"/>
              <a:cs typeface="Libre Franklin"/>
              <a:sym typeface="Libre Franklin"/>
            </a:endParaRPr>
          </a:p>
          <a:p>
            <a:pPr marL="558800" lvl="0" indent="-457200">
              <a:buSzPts val="2000"/>
              <a:buFont typeface="+mj-lt"/>
              <a:buAutoNum type="arabicPeriod" startAt="7"/>
            </a:pPr>
            <a:r>
              <a:rPr lang="en-CA" sz="2000" dirty="0">
                <a:latin typeface="Libre Franklin"/>
                <a:ea typeface="Libre Franklin"/>
                <a:cs typeface="Libre Franklin"/>
                <a:sym typeface="Libre Franklin"/>
              </a:rPr>
              <a:t>Supporting personal learning </a:t>
            </a:r>
            <a:r>
              <a:rPr lang="en-CA" sz="2000" dirty="0" smtClean="0">
                <a:latin typeface="Libre Franklin"/>
                <a:ea typeface="Libre Franklin"/>
                <a:cs typeface="Libre Franklin"/>
                <a:sym typeface="Libre Franklin"/>
              </a:rPr>
              <a:t>online:</a:t>
            </a:r>
          </a:p>
          <a:p>
            <a:pPr marL="101600" lvl="4">
              <a:buSzPts val="2000"/>
            </a:pPr>
            <a:r>
              <a:rPr lang="en-US" sz="2000" dirty="0" smtClean="0">
                <a:solidFill>
                  <a:schemeClr val="dk1"/>
                </a:solidFill>
                <a:latin typeface="Libre Franklin"/>
                <a:ea typeface="Libre Franklin"/>
                <a:cs typeface="Libre Franklin"/>
                <a:sym typeface="Libre Franklin"/>
              </a:rPr>
              <a:t>               - Learning </a:t>
            </a:r>
            <a:r>
              <a:rPr lang="en-US" sz="2000" dirty="0">
                <a:solidFill>
                  <a:schemeClr val="dk1"/>
                </a:solidFill>
                <a:latin typeface="Libre Franklin"/>
                <a:ea typeface="Libre Franklin"/>
                <a:cs typeface="Libre Franklin"/>
                <a:sym typeface="Libre Franklin"/>
              </a:rPr>
              <a:t>objectives</a:t>
            </a:r>
            <a:endParaRPr lang="en-CA" sz="2000" dirty="0">
              <a:latin typeface="Libre Franklin"/>
              <a:ea typeface="Libre Franklin"/>
              <a:cs typeface="Libre Franklin"/>
              <a:sym typeface="Libre Franklin"/>
            </a:endParaRPr>
          </a:p>
          <a:p>
            <a:pPr marL="101600">
              <a:buSzPts val="2000"/>
            </a:pPr>
            <a:r>
              <a:rPr lang="en-CA" sz="2000" u="sng" dirty="0">
                <a:solidFill>
                  <a:schemeClr val="hlink"/>
                </a:solidFill>
                <a:latin typeface="Libre Franklin"/>
                <a:ea typeface="Libre Franklin"/>
                <a:cs typeface="Libre Franklin"/>
                <a:sym typeface="Libre Franklin"/>
              </a:rPr>
              <a:t>https://</a:t>
            </a:r>
            <a:r>
              <a:rPr lang="en-CA" sz="2000" u="sng" dirty="0" smtClean="0">
                <a:solidFill>
                  <a:schemeClr val="hlink"/>
                </a:solidFill>
                <a:latin typeface="Libre Franklin"/>
                <a:ea typeface="Libre Franklin"/>
                <a:cs typeface="Libre Franklin"/>
                <a:sym typeface="Libre Franklin"/>
              </a:rPr>
              <a:t>www.downes.ca/presentation/532</a:t>
            </a:r>
            <a:endParaRPr lang="en-CA" sz="2000" dirty="0">
              <a:latin typeface="Libre Franklin"/>
              <a:ea typeface="Libre Franklin"/>
              <a:cs typeface="Libre Franklin"/>
              <a:sym typeface="Libre Franklin"/>
            </a:endParaRPr>
          </a:p>
          <a:p>
            <a:pPr marL="101600">
              <a:buSzPts val="2000"/>
            </a:pPr>
            <a:endParaRPr lang="en-US"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startAt="5"/>
            </a:pP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p:txBody>
      </p:sp>
      <p:pic>
        <p:nvPicPr>
          <p:cNvPr id="4" name="Google Shape;170;p25"/>
          <p:cNvPicPr preferRelativeResize="0"/>
          <p:nvPr/>
        </p:nvPicPr>
        <p:blipFill>
          <a:blip r:embed="rId4">
            <a:alphaModFix/>
          </a:blip>
          <a:stretch>
            <a:fillRect/>
          </a:stretch>
        </p:blipFill>
        <p:spPr>
          <a:xfrm>
            <a:off x="6775135" y="3606403"/>
            <a:ext cx="1595557" cy="1130848"/>
          </a:xfrm>
          <a:prstGeom prst="rect">
            <a:avLst/>
          </a:prstGeom>
          <a:noFill/>
          <a:ln>
            <a:noFill/>
          </a:ln>
        </p:spPr>
      </p:pic>
      <p:pic>
        <p:nvPicPr>
          <p:cNvPr id="5" name="Google Shape;105;p15"/>
          <p:cNvPicPr preferRelativeResize="0"/>
          <p:nvPr/>
        </p:nvPicPr>
        <p:blipFill>
          <a:blip r:embed="rId5">
            <a:alphaModFix/>
          </a:blip>
          <a:stretch>
            <a:fillRect/>
          </a:stretch>
        </p:blipFill>
        <p:spPr>
          <a:xfrm>
            <a:off x="5560643" y="2149336"/>
            <a:ext cx="2810049" cy="1169154"/>
          </a:xfrm>
          <a:prstGeom prst="rect">
            <a:avLst/>
          </a:prstGeom>
          <a:noFill/>
          <a:ln>
            <a:noFill/>
          </a:ln>
        </p:spPr>
      </p:pic>
      <p:pic>
        <p:nvPicPr>
          <p:cNvPr id="6" name="Google Shape;302;p43"/>
          <p:cNvPicPr preferRelativeResize="0"/>
          <p:nvPr/>
        </p:nvPicPr>
        <p:blipFill>
          <a:blip r:embed="rId6">
            <a:alphaModFix/>
          </a:blip>
          <a:stretch>
            <a:fillRect/>
          </a:stretch>
        </p:blipFill>
        <p:spPr>
          <a:xfrm>
            <a:off x="6193535" y="5188810"/>
            <a:ext cx="2479665" cy="1171931"/>
          </a:xfrm>
          <a:prstGeom prst="rect">
            <a:avLst/>
          </a:prstGeom>
          <a:noFill/>
          <a:ln>
            <a:noFill/>
          </a:ln>
        </p:spPr>
      </p:pic>
    </p:spTree>
    <p:extLst>
      <p:ext uri="{BB962C8B-B14F-4D97-AF65-F5344CB8AC3E}">
        <p14:creationId xmlns:p14="http://schemas.microsoft.com/office/powerpoint/2010/main" val="3851061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dirty="0">
                <a:latin typeface="Libre Franklin"/>
                <a:ea typeface="Libre Franklin"/>
                <a:cs typeface="Libre Franklin"/>
                <a:sym typeface="Libre Franklin"/>
              </a:rPr>
              <a:t>Topics for </a:t>
            </a:r>
            <a:r>
              <a:rPr lang="en-US" sz="3500" b="0" dirty="0" smtClean="0">
                <a:latin typeface="Libre Franklin"/>
                <a:ea typeface="Libre Franklin"/>
                <a:cs typeface="Libre Franklin"/>
                <a:sym typeface="Libre Franklin"/>
              </a:rPr>
              <a:t>Discussion - Theory</a:t>
            </a:r>
            <a:endParaRPr sz="3500" b="0" dirty="0">
              <a:latin typeface="Libre Franklin"/>
              <a:ea typeface="Libre Franklin"/>
              <a:cs typeface="Libre Franklin"/>
              <a:sym typeface="Libre Franklin"/>
            </a:endParaRPr>
          </a:p>
        </p:txBody>
      </p:sp>
      <p:sp>
        <p:nvSpPr>
          <p:cNvPr id="99" name="Google Shape;99;p14"/>
          <p:cNvSpPr txBox="1"/>
          <p:nvPr/>
        </p:nvSpPr>
        <p:spPr>
          <a:xfrm>
            <a:off x="734300" y="1963624"/>
            <a:ext cx="7373380" cy="4506750"/>
          </a:xfrm>
          <a:prstGeom prst="rect">
            <a:avLst/>
          </a:prstGeom>
          <a:noFill/>
          <a:ln>
            <a:noFill/>
          </a:ln>
        </p:spPr>
        <p:txBody>
          <a:bodyPr spcFirstLastPara="1" wrap="square" lIns="91425" tIns="91425" rIns="91425" bIns="91425" anchor="t" anchorCtr="0">
            <a:noAutofit/>
          </a:bodyPr>
          <a:lstStyle/>
          <a:p>
            <a:pPr marL="101600" lvl="0">
              <a:buSzPts val="2000"/>
            </a:pPr>
            <a:r>
              <a:rPr lang="en-CA" sz="2000" dirty="0" smtClean="0">
                <a:solidFill>
                  <a:srgbClr val="C0BC00"/>
                </a:solidFill>
                <a:latin typeface="Arial" panose="020B0604020202020204" pitchFamily="34" charset="0"/>
                <a:ea typeface="Libre Franklin"/>
                <a:cs typeface="Arial" panose="020B0604020202020204" pitchFamily="34" charset="0"/>
                <a:sym typeface="Libre Franklin"/>
              </a:rPr>
              <a:t>Part Six: </a:t>
            </a:r>
            <a:r>
              <a:rPr lang="en-CA" sz="2000" dirty="0">
                <a:solidFill>
                  <a:srgbClr val="C0BC00"/>
                </a:solidFill>
                <a:latin typeface="Arial" panose="020B0604020202020204" pitchFamily="34" charset="0"/>
                <a:ea typeface="Libre Franklin"/>
                <a:cs typeface="Arial" panose="020B0604020202020204" pitchFamily="34" charset="0"/>
                <a:sym typeface="Libre Franklin"/>
              </a:rPr>
              <a:t>Supporting Personal </a:t>
            </a:r>
            <a:r>
              <a:rPr lang="en-CA" sz="2000" dirty="0" smtClean="0">
                <a:solidFill>
                  <a:srgbClr val="C0BC00"/>
                </a:solidFill>
                <a:latin typeface="Arial" panose="020B0604020202020204" pitchFamily="34" charset="0"/>
                <a:ea typeface="Libre Franklin"/>
                <a:cs typeface="Arial" panose="020B0604020202020204" pitchFamily="34" charset="0"/>
                <a:sym typeface="Libre Franklin"/>
              </a:rPr>
              <a:t>Learning</a:t>
            </a:r>
          </a:p>
          <a:p>
            <a:pPr marL="101600" lvl="0">
              <a:buSzPts val="2000"/>
            </a:pPr>
            <a:r>
              <a:rPr lang="en-CA" sz="2000" dirty="0" smtClean="0">
                <a:solidFill>
                  <a:srgbClr val="C0BC00"/>
                </a:solidFill>
                <a:latin typeface="Arial" panose="020B0604020202020204" pitchFamily="34" charset="0"/>
                <a:ea typeface="Libre Franklin"/>
                <a:cs typeface="Arial" panose="020B0604020202020204" pitchFamily="34" charset="0"/>
                <a:sym typeface="Libre Franklin"/>
              </a:rPr>
              <a:t>- Forming Networks</a:t>
            </a:r>
            <a:endParaRPr lang="en-CA" sz="2000" dirty="0">
              <a:solidFill>
                <a:srgbClr val="C0BC00"/>
              </a:solidFill>
              <a:latin typeface="Arial" panose="020B0604020202020204" pitchFamily="34" charset="0"/>
              <a:ea typeface="Libre Franklin"/>
              <a:cs typeface="Arial" panose="020B0604020202020204" pitchFamily="34" charset="0"/>
              <a:sym typeface="Libre Franklin"/>
            </a:endParaRPr>
          </a:p>
          <a:p>
            <a:pPr marL="101600">
              <a:buSzPts val="2000"/>
            </a:pPr>
            <a:r>
              <a:rPr lang="en-CA" sz="2000" u="sng" dirty="0" smtClean="0">
                <a:solidFill>
                  <a:schemeClr val="hlink"/>
                </a:solidFill>
                <a:latin typeface="Libre Franklin"/>
                <a:ea typeface="Libre Franklin"/>
                <a:cs typeface="Libre Franklin"/>
                <a:sym typeface="Libre Franklin"/>
              </a:rPr>
              <a:t>https</a:t>
            </a:r>
            <a:r>
              <a:rPr lang="en-CA" sz="2000" u="sng" dirty="0">
                <a:solidFill>
                  <a:schemeClr val="hlink"/>
                </a:solidFill>
                <a:latin typeface="Libre Franklin"/>
                <a:ea typeface="Libre Franklin"/>
                <a:cs typeface="Libre Franklin"/>
                <a:sym typeface="Libre Franklin"/>
              </a:rPr>
              <a:t>://</a:t>
            </a:r>
            <a:r>
              <a:rPr lang="en-CA" sz="2000" u="sng" dirty="0" smtClean="0">
                <a:solidFill>
                  <a:schemeClr val="hlink"/>
                </a:solidFill>
                <a:latin typeface="Libre Franklin"/>
                <a:ea typeface="Libre Franklin"/>
                <a:cs typeface="Libre Franklin"/>
                <a:sym typeface="Libre Franklin"/>
              </a:rPr>
              <a:t>www.downes.ca/presentation/535</a:t>
            </a:r>
            <a:endParaRPr lang="en-CA" sz="2000" dirty="0">
              <a:latin typeface="Libre Franklin"/>
              <a:ea typeface="Libre Franklin"/>
              <a:cs typeface="Libre Franklin"/>
              <a:sym typeface="Libre Franklin"/>
            </a:endParaRPr>
          </a:p>
          <a:p>
            <a:pPr marL="101600">
              <a:buSzPts val="2000"/>
            </a:pPr>
            <a:endParaRPr lang="en-US" sz="2000" dirty="0">
              <a:latin typeface="Libre Franklin"/>
              <a:ea typeface="Libre Franklin"/>
              <a:cs typeface="Libre Franklin"/>
              <a:sym typeface="Libre Franklin"/>
            </a:endParaRPr>
          </a:p>
          <a:p>
            <a:pPr marL="457200" lvl="0" indent="-355600" algn="l" rtl="0">
              <a:spcBef>
                <a:spcPts val="0"/>
              </a:spcBef>
              <a:spcAft>
                <a:spcPts val="0"/>
              </a:spcAft>
              <a:buSzPts val="2000"/>
              <a:buFont typeface="Libre Franklin"/>
              <a:buAutoNum type="arabicPeriod" startAt="5"/>
            </a:pPr>
            <a:endParaRPr sz="2000" dirty="0">
              <a:latin typeface="Libre Franklin"/>
              <a:ea typeface="Libre Franklin"/>
              <a:cs typeface="Libre Franklin"/>
              <a:sym typeface="Libre Franklin"/>
            </a:endParaRPr>
          </a:p>
          <a:p>
            <a:pPr marL="0" lvl="0" indent="0" algn="l" rtl="0">
              <a:spcBef>
                <a:spcPts val="0"/>
              </a:spcBef>
              <a:spcAft>
                <a:spcPts val="0"/>
              </a:spcAft>
              <a:buNone/>
            </a:pPr>
            <a:endParaRPr sz="2000" dirty="0">
              <a:latin typeface="Libre Franklin"/>
              <a:ea typeface="Libre Franklin"/>
              <a:cs typeface="Libre Franklin"/>
              <a:sym typeface="Libre Franklin"/>
            </a:endParaRPr>
          </a:p>
        </p:txBody>
      </p:sp>
      <p:pic>
        <p:nvPicPr>
          <p:cNvPr id="4" name="Google Shape;170;p25"/>
          <p:cNvPicPr preferRelativeResize="0"/>
          <p:nvPr/>
        </p:nvPicPr>
        <p:blipFill>
          <a:blip r:embed="rId3">
            <a:alphaModFix/>
          </a:blip>
          <a:stretch>
            <a:fillRect/>
          </a:stretch>
        </p:blipFill>
        <p:spPr>
          <a:xfrm>
            <a:off x="6775135" y="3606403"/>
            <a:ext cx="1595557" cy="1130848"/>
          </a:xfrm>
          <a:prstGeom prst="rect">
            <a:avLst/>
          </a:prstGeom>
          <a:noFill/>
          <a:ln>
            <a:noFill/>
          </a:ln>
        </p:spPr>
      </p:pic>
      <p:pic>
        <p:nvPicPr>
          <p:cNvPr id="5" name="Google Shape;105;p15"/>
          <p:cNvPicPr preferRelativeResize="0"/>
          <p:nvPr/>
        </p:nvPicPr>
        <p:blipFill>
          <a:blip r:embed="rId4">
            <a:alphaModFix/>
          </a:blip>
          <a:stretch>
            <a:fillRect/>
          </a:stretch>
        </p:blipFill>
        <p:spPr>
          <a:xfrm>
            <a:off x="5560643" y="2149336"/>
            <a:ext cx="2810049" cy="1169154"/>
          </a:xfrm>
          <a:prstGeom prst="rect">
            <a:avLst/>
          </a:prstGeom>
          <a:noFill/>
          <a:ln>
            <a:noFill/>
          </a:ln>
        </p:spPr>
      </p:pic>
      <p:pic>
        <p:nvPicPr>
          <p:cNvPr id="6" name="Google Shape;302;p43"/>
          <p:cNvPicPr preferRelativeResize="0"/>
          <p:nvPr/>
        </p:nvPicPr>
        <p:blipFill>
          <a:blip r:embed="rId5">
            <a:alphaModFix/>
          </a:blip>
          <a:stretch>
            <a:fillRect/>
          </a:stretch>
        </p:blipFill>
        <p:spPr>
          <a:xfrm>
            <a:off x="6193535" y="5188810"/>
            <a:ext cx="2479665" cy="1171931"/>
          </a:xfrm>
          <a:prstGeom prst="rect">
            <a:avLst/>
          </a:prstGeom>
          <a:noFill/>
          <a:ln>
            <a:noFill/>
          </a:ln>
        </p:spPr>
      </p:pic>
    </p:spTree>
    <p:extLst>
      <p:ext uri="{BB962C8B-B14F-4D97-AF65-F5344CB8AC3E}">
        <p14:creationId xmlns:p14="http://schemas.microsoft.com/office/powerpoint/2010/main" val="234643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Personal Learning Starting Points</a:t>
            </a:r>
            <a:endParaRPr sz="3500" b="0">
              <a:latin typeface="Libre Franklin"/>
              <a:ea typeface="Libre Franklin"/>
              <a:cs typeface="Libre Franklin"/>
              <a:sym typeface="Libre Franklin"/>
            </a:endParaRPr>
          </a:p>
        </p:txBody>
      </p:sp>
      <p:pic>
        <p:nvPicPr>
          <p:cNvPr id="170" name="Google Shape;170;p25"/>
          <p:cNvPicPr preferRelativeResize="0"/>
          <p:nvPr/>
        </p:nvPicPr>
        <p:blipFill>
          <a:blip r:embed="rId3">
            <a:alphaModFix/>
          </a:blip>
          <a:stretch>
            <a:fillRect/>
          </a:stretch>
        </p:blipFill>
        <p:spPr>
          <a:xfrm>
            <a:off x="2615128" y="2102125"/>
            <a:ext cx="4357101" cy="333249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734300" y="1104125"/>
            <a:ext cx="76242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Items to Consider</a:t>
            </a:r>
            <a:endParaRPr sz="3500" b="0">
              <a:latin typeface="Libre Franklin"/>
              <a:ea typeface="Libre Franklin"/>
              <a:cs typeface="Libre Franklin"/>
              <a:sym typeface="Libre Franklin"/>
            </a:endParaRPr>
          </a:p>
        </p:txBody>
      </p:sp>
      <p:sp>
        <p:nvSpPr>
          <p:cNvPr id="176" name="Google Shape;176;p26"/>
          <p:cNvSpPr txBox="1"/>
          <p:nvPr/>
        </p:nvSpPr>
        <p:spPr>
          <a:xfrm>
            <a:off x="734300" y="1823750"/>
            <a:ext cx="6033600" cy="3000000"/>
          </a:xfrm>
          <a:prstGeom prst="rect">
            <a:avLst/>
          </a:prstGeom>
          <a:noFill/>
          <a:ln>
            <a:noFill/>
          </a:ln>
        </p:spPr>
        <p:txBody>
          <a:bodyPr spcFirstLastPara="1" wrap="square" lIns="91425" tIns="91425" rIns="91425" bIns="91425" anchor="t" anchorCtr="0">
            <a:noAutofit/>
          </a:bodyPr>
          <a:lstStyle/>
          <a:p>
            <a:pPr marL="457200" indent="-381000">
              <a:buClr>
                <a:schemeClr val="dk1"/>
              </a:buClr>
              <a:buSzPts val="2400"/>
              <a:buFont typeface="Libre Franklin"/>
              <a:buChar char="●"/>
            </a:pPr>
            <a:r>
              <a:rPr lang="en-US" sz="2400" dirty="0" smtClean="0">
                <a:solidFill>
                  <a:schemeClr val="dk1"/>
                </a:solidFill>
                <a:latin typeface="Libre Franklin"/>
                <a:ea typeface="Libre Franklin"/>
                <a:cs typeface="Libre Franklin"/>
                <a:sym typeface="Libre Franklin"/>
              </a:rPr>
              <a:t>Learning objectives </a:t>
            </a:r>
            <a:r>
              <a:rPr lang="en-CA" sz="2400" dirty="0" smtClean="0">
                <a:solidFill>
                  <a:srgbClr val="00B050"/>
                </a:solidFill>
                <a:latin typeface="Wingdings" panose="05000000000000000000" pitchFamily="2" charset="2"/>
                <a:ea typeface="Libre Franklin"/>
                <a:cs typeface="Libre Franklin"/>
                <a:sym typeface="Libre Franklin"/>
              </a:rPr>
              <a:t>y</a:t>
            </a:r>
            <a:endParaRPr sz="2400" dirty="0" smtClean="0">
              <a:solidFill>
                <a:schemeClr val="dk1"/>
              </a:solidFill>
              <a:latin typeface="Libre Franklin"/>
              <a:ea typeface="Libre Franklin"/>
              <a:cs typeface="Libre Franklin"/>
              <a:sym typeface="Libre Franklin"/>
            </a:endParaRPr>
          </a:p>
          <a:p>
            <a:pPr marL="457200" lvl="0" indent="-381000" algn="l" rtl="0">
              <a:spcBef>
                <a:spcPts val="0"/>
              </a:spcBef>
              <a:spcAft>
                <a:spcPts val="0"/>
              </a:spcAft>
              <a:buClr>
                <a:schemeClr val="dk1"/>
              </a:buClr>
              <a:buSzPts val="2400"/>
              <a:buFont typeface="Libre Franklin"/>
              <a:buChar char="●"/>
            </a:pPr>
            <a:r>
              <a:rPr lang="en-US" sz="2400" dirty="0" smtClean="0">
                <a:solidFill>
                  <a:schemeClr val="dk1"/>
                </a:solidFill>
                <a:latin typeface="Libre Franklin"/>
                <a:ea typeface="Libre Franklin"/>
                <a:cs typeface="Libre Franklin"/>
                <a:sym typeface="Libre Franklin"/>
              </a:rPr>
              <a:t>Learning </a:t>
            </a:r>
            <a:r>
              <a:rPr lang="en-US" sz="2400" dirty="0">
                <a:solidFill>
                  <a:schemeClr val="dk1"/>
                </a:solidFill>
                <a:latin typeface="Libre Franklin"/>
                <a:ea typeface="Libre Franklin"/>
                <a:cs typeface="Libre Franklin"/>
                <a:sym typeface="Libre Franklin"/>
              </a:rPr>
              <a:t>processes</a:t>
            </a:r>
            <a:endParaRPr sz="2400" dirty="0">
              <a:solidFill>
                <a:schemeClr val="dk1"/>
              </a:solidFill>
              <a:latin typeface="Libre Franklin"/>
              <a:ea typeface="Libre Franklin"/>
              <a:cs typeface="Libre Franklin"/>
              <a:sym typeface="Libre Franklin"/>
            </a:endParaRPr>
          </a:p>
          <a:p>
            <a:pPr marL="457200" lvl="0" indent="-381000" algn="l" rtl="0">
              <a:spcBef>
                <a:spcPts val="0"/>
              </a:spcBef>
              <a:spcAft>
                <a:spcPts val="0"/>
              </a:spcAft>
              <a:buSzPts val="2400"/>
              <a:buFont typeface="Libre Franklin"/>
              <a:buChar char="●"/>
            </a:pPr>
            <a:r>
              <a:rPr lang="en-US" sz="2400" dirty="0">
                <a:latin typeface="Libre Franklin"/>
                <a:ea typeface="Libre Franklin"/>
                <a:cs typeface="Libre Franklin"/>
                <a:sym typeface="Libre Franklin"/>
              </a:rPr>
              <a:t>Forms of evaluation that best suit personal learning</a:t>
            </a:r>
            <a:endParaRPr sz="2400" dirty="0">
              <a:latin typeface="Libre Franklin"/>
              <a:ea typeface="Libre Franklin"/>
              <a:cs typeface="Libre Franklin"/>
              <a:sym typeface="Libre Franklin"/>
            </a:endParaRPr>
          </a:p>
        </p:txBody>
      </p:sp>
      <p:sp>
        <p:nvSpPr>
          <p:cNvPr id="2" name="Rectangle 1"/>
          <p:cNvSpPr/>
          <p:nvPr/>
        </p:nvSpPr>
        <p:spPr>
          <a:xfrm>
            <a:off x="734300" y="6323112"/>
            <a:ext cx="2292615" cy="307777"/>
          </a:xfrm>
          <a:prstGeom prst="rect">
            <a:avLst/>
          </a:prstGeom>
        </p:spPr>
        <p:txBody>
          <a:bodyPr wrap="none">
            <a:spAutoFit/>
          </a:bodyPr>
          <a:lstStyle/>
          <a:p>
            <a:r>
              <a:rPr lang="en-CA" dirty="0"/>
              <a:t>Image by </a:t>
            </a:r>
            <a:r>
              <a:rPr lang="en-CA" dirty="0">
                <a:hlinkClick r:id="rId3"/>
              </a:rPr>
              <a:t>Gordon Johnson</a:t>
            </a:r>
            <a:endParaRPr lang="en-CA"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544" y="3611880"/>
            <a:ext cx="4401312" cy="22006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6"/>
          <p:cNvSpPr txBox="1">
            <a:spLocks noGrp="1"/>
          </p:cNvSpPr>
          <p:nvPr>
            <p:ph type="title"/>
          </p:nvPr>
        </p:nvSpPr>
        <p:spPr>
          <a:xfrm>
            <a:off x="734300" y="1104125"/>
            <a:ext cx="79167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Networks in Learning</a:t>
            </a:r>
            <a:endParaRPr sz="3500" b="0">
              <a:latin typeface="Libre Franklin"/>
              <a:ea typeface="Libre Franklin"/>
              <a:cs typeface="Libre Franklin"/>
              <a:sym typeface="Libre Franklin"/>
            </a:endParaRPr>
          </a:p>
        </p:txBody>
      </p:sp>
      <p:sp>
        <p:nvSpPr>
          <p:cNvPr id="254" name="Google Shape;254;p36"/>
          <p:cNvSpPr txBox="1"/>
          <p:nvPr/>
        </p:nvSpPr>
        <p:spPr>
          <a:xfrm>
            <a:off x="734300" y="1795675"/>
            <a:ext cx="7531200" cy="3527100"/>
          </a:xfrm>
          <a:prstGeom prst="rect">
            <a:avLst/>
          </a:prstGeom>
          <a:noFill/>
          <a:ln>
            <a:noFill/>
          </a:ln>
        </p:spPr>
        <p:txBody>
          <a:bodyPr spcFirstLastPara="1" wrap="square" lIns="91425" tIns="91425" rIns="91425" bIns="91425" anchor="t" anchorCtr="0">
            <a:noAutofit/>
          </a:bodyPr>
          <a:lstStyle/>
          <a:p>
            <a:pPr marL="457200" lvl="0" indent="-355600" algn="l" rtl="0">
              <a:lnSpc>
                <a:spcPct val="90000"/>
              </a:lnSpc>
              <a:spcBef>
                <a:spcPts val="1000"/>
              </a:spcBef>
              <a:spcAft>
                <a:spcPts val="0"/>
              </a:spcAft>
              <a:buClr>
                <a:schemeClr val="dk1"/>
              </a:buClr>
              <a:buSzPts val="2000"/>
              <a:buFont typeface="Libre Franklin"/>
              <a:buChar char="●"/>
            </a:pPr>
            <a:r>
              <a:rPr lang="en-US" sz="2000">
                <a:solidFill>
                  <a:schemeClr val="dk1"/>
                </a:solidFill>
                <a:latin typeface="Libre Franklin"/>
                <a:ea typeface="Libre Franklin"/>
                <a:cs typeface="Libre Franklin"/>
                <a:sym typeface="Libre Franklin"/>
              </a:rPr>
              <a:t>The major value proposition offered by top tier universities isn't knowledge. This is available anywhere.</a:t>
            </a:r>
            <a:endParaRPr sz="2000">
              <a:solidFill>
                <a:schemeClr val="dk1"/>
              </a:solidFill>
              <a:latin typeface="Libre Franklin"/>
              <a:ea typeface="Libre Franklin"/>
              <a:cs typeface="Libre Franklin"/>
              <a:sym typeface="Libre Franklin"/>
            </a:endParaRPr>
          </a:p>
          <a:p>
            <a:pPr marL="457200" lvl="0" indent="-355600" algn="l" rtl="0">
              <a:lnSpc>
                <a:spcPct val="90000"/>
              </a:lnSpc>
              <a:spcBef>
                <a:spcPts val="0"/>
              </a:spcBef>
              <a:spcAft>
                <a:spcPts val="0"/>
              </a:spcAft>
              <a:buClr>
                <a:schemeClr val="dk1"/>
              </a:buClr>
              <a:buSzPts val="2000"/>
              <a:buFont typeface="Libre Franklin"/>
              <a:buChar char="●"/>
            </a:pPr>
            <a:r>
              <a:rPr lang="en-US" sz="2000">
                <a:solidFill>
                  <a:schemeClr val="dk1"/>
                </a:solidFill>
                <a:latin typeface="Libre Franklin"/>
                <a:ea typeface="Libre Franklin"/>
                <a:cs typeface="Libre Franklin"/>
                <a:sym typeface="Libre Franklin"/>
              </a:rPr>
              <a:t>Nor is it even top-flight professors. Great teachers and researchers can be found in institutions large and small around the world.</a:t>
            </a:r>
            <a:endParaRPr sz="2000">
              <a:solidFill>
                <a:schemeClr val="dk1"/>
              </a:solidFill>
              <a:latin typeface="Libre Franklin"/>
              <a:ea typeface="Libre Franklin"/>
              <a:cs typeface="Libre Franklin"/>
              <a:sym typeface="Libre Franklin"/>
            </a:endParaRPr>
          </a:p>
          <a:p>
            <a:pPr marL="457200" lvl="0" indent="-355600" algn="l" rtl="0">
              <a:lnSpc>
                <a:spcPct val="90000"/>
              </a:lnSpc>
              <a:spcBef>
                <a:spcPts val="0"/>
              </a:spcBef>
              <a:spcAft>
                <a:spcPts val="0"/>
              </a:spcAft>
              <a:buClr>
                <a:schemeClr val="dk1"/>
              </a:buClr>
              <a:buSzPts val="2000"/>
              <a:buFont typeface="Libre Franklin"/>
              <a:buChar char="●"/>
            </a:pPr>
            <a:r>
              <a:rPr lang="en-US" sz="2000">
                <a:solidFill>
                  <a:schemeClr val="dk1"/>
                </a:solidFill>
                <a:latin typeface="Libre Franklin"/>
                <a:ea typeface="Libre Franklin"/>
                <a:cs typeface="Libre Franklin"/>
                <a:sym typeface="Libre Franklin"/>
              </a:rPr>
              <a:t>No, the value proposition is access to the network of contacts, influencers, and collaborators. Access to networks matters, and it's this gap that isn't addressed in education reform programs ignore, to the detriment of participants.</a:t>
            </a:r>
            <a:endParaRPr sz="200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title"/>
          </p:nvPr>
        </p:nvSpPr>
        <p:spPr>
          <a:xfrm>
            <a:off x="734300" y="1104125"/>
            <a:ext cx="7916700" cy="78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9944"/>
              </a:buClr>
              <a:buSzPts val="4400"/>
              <a:buFont typeface="Libre Franklin Medium"/>
              <a:buNone/>
            </a:pPr>
            <a:r>
              <a:rPr lang="en-US" sz="3500" b="0">
                <a:latin typeface="Libre Franklin"/>
                <a:ea typeface="Libre Franklin"/>
                <a:cs typeface="Libre Franklin"/>
                <a:sym typeface="Libre Franklin"/>
              </a:rPr>
              <a:t>Networks in Learning</a:t>
            </a:r>
            <a:endParaRPr sz="3500" b="0">
              <a:latin typeface="Libre Franklin"/>
              <a:ea typeface="Libre Franklin"/>
              <a:cs typeface="Libre Franklin"/>
              <a:sym typeface="Libre Franklin"/>
            </a:endParaRPr>
          </a:p>
        </p:txBody>
      </p:sp>
      <p:pic>
        <p:nvPicPr>
          <p:cNvPr id="260" name="Google Shape;260;p37"/>
          <p:cNvPicPr preferRelativeResize="0"/>
          <p:nvPr/>
        </p:nvPicPr>
        <p:blipFill>
          <a:blip r:embed="rId3">
            <a:alphaModFix/>
          </a:blip>
          <a:stretch>
            <a:fillRect/>
          </a:stretch>
        </p:blipFill>
        <p:spPr>
          <a:xfrm>
            <a:off x="855176" y="1807399"/>
            <a:ext cx="7576305" cy="449839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Personal Learning Network</a:t>
            </a:r>
            <a:endParaRPr lang="en-CA" dirty="0"/>
          </a:p>
        </p:txBody>
      </p:sp>
      <p:sp>
        <p:nvSpPr>
          <p:cNvPr id="3" name="Rectangle 2"/>
          <p:cNvSpPr/>
          <p:nvPr/>
        </p:nvSpPr>
        <p:spPr>
          <a:xfrm>
            <a:off x="857250" y="5768086"/>
            <a:ext cx="7764236" cy="307777"/>
          </a:xfrm>
          <a:prstGeom prst="rect">
            <a:avLst/>
          </a:prstGeom>
        </p:spPr>
        <p:txBody>
          <a:bodyPr wrap="square">
            <a:spAutoFit/>
          </a:bodyPr>
          <a:lstStyle/>
          <a:p>
            <a:r>
              <a:rPr lang="en-CA" dirty="0">
                <a:hlinkClick r:id="rId2"/>
              </a:rPr>
              <a:t>https://extend.ecampusontario.ca/collaborator-engage-personal-learning-networks</a:t>
            </a:r>
            <a:r>
              <a:rPr lang="en-CA" dirty="0" smtClean="0">
                <a:hlinkClick r:id="rId2"/>
              </a:rPr>
              <a:t>/</a:t>
            </a:r>
            <a:r>
              <a:rPr lang="en-CA" dirty="0" smtClean="0"/>
              <a:t> </a:t>
            </a:r>
            <a:endParaRPr lang="en-CA" dirty="0"/>
          </a:p>
        </p:txBody>
      </p:sp>
      <p:pic>
        <p:nvPicPr>
          <p:cNvPr id="4" name="Picture 3"/>
          <p:cNvPicPr>
            <a:picLocks noChangeAspect="1"/>
          </p:cNvPicPr>
          <p:nvPr/>
        </p:nvPicPr>
        <p:blipFill>
          <a:blip r:embed="rId3"/>
          <a:stretch>
            <a:fillRect/>
          </a:stretch>
        </p:blipFill>
        <p:spPr>
          <a:xfrm>
            <a:off x="961901" y="1719354"/>
            <a:ext cx="6486710" cy="3660416"/>
          </a:xfrm>
          <a:prstGeom prst="rect">
            <a:avLst/>
          </a:prstGeom>
        </p:spPr>
      </p:pic>
    </p:spTree>
    <p:extLst>
      <p:ext uri="{BB962C8B-B14F-4D97-AF65-F5344CB8AC3E}">
        <p14:creationId xmlns:p14="http://schemas.microsoft.com/office/powerpoint/2010/main" val="61648279"/>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4515</TotalTime>
  <Words>329</Words>
  <Application>Microsoft Office PowerPoint</Application>
  <PresentationFormat>On-screen Show (4:3)</PresentationFormat>
  <Paragraphs>53</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Libre Franklin</vt:lpstr>
      <vt:lpstr>Libre Franklin Medium</vt:lpstr>
      <vt:lpstr>Arial</vt:lpstr>
      <vt:lpstr>Wingdings</vt:lpstr>
      <vt:lpstr>Corbel</vt:lpstr>
      <vt:lpstr>Calibri</vt:lpstr>
      <vt:lpstr>Basis</vt:lpstr>
      <vt:lpstr>Personal  Learning:   Taking  Ownership  of   Learning  Online – Part 6</vt:lpstr>
      <vt:lpstr>Topics for Discussion - Practical</vt:lpstr>
      <vt:lpstr>Topics for Discussion - Theory</vt:lpstr>
      <vt:lpstr>Topics for Discussion - Theory</vt:lpstr>
      <vt:lpstr>Personal Learning Starting Points</vt:lpstr>
      <vt:lpstr>Items to Consider</vt:lpstr>
      <vt:lpstr>Networks in Learning</vt:lpstr>
      <vt:lpstr>Networks in Learning</vt:lpstr>
      <vt:lpstr>Personal Learning Network</vt:lpstr>
      <vt:lpstr>Personal Learning Environments</vt:lpstr>
      <vt:lpstr>Stephen Downes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Help Students Succeed by Taking Ownership of Their Learning Online Through Personal Learning</dc:title>
  <dc:creator>Downes, Stephen</dc:creator>
  <cp:lastModifiedBy>Downes, Stephen</cp:lastModifiedBy>
  <cp:revision>18</cp:revision>
  <dcterms:modified xsi:type="dcterms:W3CDTF">2020-12-07T15:20:20Z</dcterms:modified>
</cp:coreProperties>
</file>