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92" r:id="rId6"/>
    <p:sldId id="293" r:id="rId7"/>
    <p:sldId id="265" r:id="rId8"/>
    <p:sldId id="266" r:id="rId9"/>
    <p:sldId id="267" r:id="rId10"/>
    <p:sldId id="268" r:id="rId11"/>
    <p:sldId id="269" r:id="rId12"/>
    <p:sldId id="270" r:id="rId13"/>
    <p:sldId id="271" r:id="rId14"/>
    <p:sldId id="272" r:id="rId15"/>
    <p:sldId id="273" r:id="rId16"/>
    <p:sldId id="274" r:id="rId17"/>
    <p:sldId id="298" r:id="rId18"/>
    <p:sldId id="261" r:id="rId19"/>
    <p:sldId id="277" r:id="rId20"/>
    <p:sldId id="278" r:id="rId21"/>
    <p:sldId id="276" r:id="rId22"/>
    <p:sldId id="294" r:id="rId23"/>
    <p:sldId id="275" r:id="rId24"/>
    <p:sldId id="291" r:id="rId25"/>
    <p:sldId id="295" r:id="rId26"/>
    <p:sldId id="296" r:id="rId27"/>
    <p:sldId id="297"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9" autoAdjust="0"/>
    <p:restoredTop sz="95156" autoAdjust="0"/>
  </p:normalViewPr>
  <p:slideViewPr>
    <p:cSldViewPr snapToGrid="0">
      <p:cViewPr>
        <p:scale>
          <a:sx n="78" d="100"/>
          <a:sy n="78" d="100"/>
        </p:scale>
        <p:origin x="720" y="162"/>
      </p:cViewPr>
      <p:guideLst/>
    </p:cSldViewPr>
  </p:slideViewPr>
  <p:outlineViewPr>
    <p:cViewPr>
      <p:scale>
        <a:sx n="33" d="100"/>
        <a:sy n="33" d="100"/>
      </p:scale>
      <p:origin x="0" y="-3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F527C-895D-4CE0-AE49-CA5624ACF468}" type="datetimeFigureOut">
              <a:rPr lang="en-CA" smtClean="0"/>
              <a:t>2020-11-07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25C98-FC2B-4C52-97D2-2BE962A8674D}" type="slidenum">
              <a:rPr lang="en-CA" smtClean="0"/>
              <a:t>‹#›</a:t>
            </a:fld>
            <a:endParaRPr lang="en-CA"/>
          </a:p>
        </p:txBody>
      </p:sp>
    </p:spTree>
    <p:extLst>
      <p:ext uri="{BB962C8B-B14F-4D97-AF65-F5344CB8AC3E}">
        <p14:creationId xmlns:p14="http://schemas.microsoft.com/office/powerpoint/2010/main" val="360770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session introduces and demonstrates content-addressable resources for education, a set of tools and processes for the creation and storage of learning resources in a distributed peer-to-peer network.</a:t>
            </a:r>
            <a:br>
              <a:rPr lang="en-CA" dirty="0" smtClean="0"/>
            </a:br>
            <a:r>
              <a:rPr lang="en-CA" dirty="0" smtClean="0"/>
              <a:t/>
            </a:r>
            <a:br>
              <a:rPr lang="en-CA" dirty="0" smtClean="0"/>
            </a:br>
            <a:r>
              <a:rPr lang="en-CA" dirty="0" smtClean="0"/>
              <a:t>Closed and commercial models of education are often based on the argument that open learning is not sustainable, and thus, must be supported by means of professional content creators and some mechanism for subscription fees or other revenue-based models. This presentation argues that there are community-based models supporting open educational resources and learning technology that offer a response to this argument.</a:t>
            </a:r>
            <a:br>
              <a:rPr lang="en-CA" dirty="0" smtClean="0"/>
            </a:br>
            <a:r>
              <a:rPr lang="en-CA" dirty="0" smtClean="0"/>
              <a:t/>
            </a:r>
            <a:br>
              <a:rPr lang="en-CA" dirty="0" smtClean="0"/>
            </a:br>
            <a:r>
              <a:rPr lang="en-CA" dirty="0" smtClean="0"/>
              <a:t>Specifically, the presentation will describe the use of hash algorithms to create a unique address for every resource, describe mechanisms for resource revisions, combining aggregations of resources, and identifying the provenance of resources. Participants will see for themselves how such a system works through a demonstration of open source tools.</a:t>
            </a:r>
            <a:br>
              <a:rPr lang="en-CA" dirty="0" smtClean="0"/>
            </a:br>
            <a:r>
              <a:rPr lang="en-CA" dirty="0" smtClean="0"/>
              <a:t/>
            </a:r>
            <a:br>
              <a:rPr lang="en-CA" dirty="0" smtClean="0"/>
            </a:br>
            <a:r>
              <a:rPr lang="en-CA" dirty="0" smtClean="0"/>
              <a:t>The authors recently developed and used these resources in a MOOC, which will be shared. Participants can see how content-addressable resources could be used in combination with other graph-based technologies to create such features as learner-generated content, activity records, and digital badges. Because these records are stored and linked as one-way encrypted data, they are private and secure. Participants can determine for themselves whether any course-related activity is shared to a wider audience. </a:t>
            </a:r>
            <a:br>
              <a:rPr lang="en-CA" dirty="0" smtClean="0"/>
            </a:br>
            <a:r>
              <a:rPr lang="en-CA" dirty="0" smtClean="0"/>
              <a:t/>
            </a:r>
            <a:br>
              <a:rPr lang="en-CA" dirty="0" smtClean="0"/>
            </a:br>
            <a:r>
              <a:rPr lang="en-CA" dirty="0" smtClean="0"/>
              <a:t>The presentation will then describe the application of these mechanisms to support a global distributed network of open educational resources as an alternative to centralized resource repositories. It will suggest how educators can access, reuse, and contribute to the global network. </a:t>
            </a:r>
            <a:br>
              <a:rPr lang="en-CA" dirty="0" smtClean="0"/>
            </a:br>
            <a:r>
              <a:rPr lang="en-CA" dirty="0" smtClean="0"/>
              <a:t/>
            </a:r>
            <a:br>
              <a:rPr lang="en-CA" dirty="0" smtClean="0"/>
            </a:br>
            <a:r>
              <a:rPr lang="en-CA" dirty="0" smtClean="0"/>
              <a:t>The presentation will argue that content-addressable resources offer an alternative to license-based resources by offering new community-based models of sustainability as well as being able to guarantee provenance and authenticity. </a:t>
            </a:r>
            <a:br>
              <a:rPr lang="en-CA" dirty="0" smtClean="0"/>
            </a:br>
            <a:r>
              <a:rPr lang="en-CA" dirty="0" smtClean="0"/>
              <a:t/>
            </a:r>
            <a:br>
              <a:rPr lang="en-CA" dirty="0" smtClean="0"/>
            </a:br>
            <a:r>
              <a:rPr lang="en-CA" dirty="0" smtClean="0"/>
              <a:t>An important aspect of these resources is that they can be developed or modified by anyone. This supports not only content revision but also a common mechanism for community-based meta-tagging or content reviews and to, optionally, provide data on context and use. Thus participants will be able to appreciate how content-addressable resources can inhabit a rich ecosystem that provides an open alternative to published-based and controlled repositories.</a:t>
            </a:r>
            <a:br>
              <a:rPr lang="en-CA" dirty="0" smtClean="0"/>
            </a:br>
            <a:r>
              <a:rPr lang="en-CA" dirty="0" smtClean="0"/>
              <a:t/>
            </a:r>
            <a:br>
              <a:rPr lang="en-CA" dirty="0" smtClean="0"/>
            </a:br>
            <a:r>
              <a:rPr lang="en-CA" dirty="0" smtClean="0"/>
              <a:t>Learning Outcomes: </a:t>
            </a:r>
            <a:br>
              <a:rPr lang="en-CA" dirty="0" smtClean="0"/>
            </a:br>
            <a:r>
              <a:rPr lang="en-CA" dirty="0" smtClean="0"/>
              <a:t>Participants will learn about content addressing for open educational resources as an alternative to URL and domain-based addressing. They will be able to:</a:t>
            </a:r>
            <a:br>
              <a:rPr lang="en-CA" dirty="0" smtClean="0"/>
            </a:br>
            <a:r>
              <a:rPr lang="en-CA" dirty="0" smtClean="0"/>
              <a:t>- describe how content addressing works-</a:t>
            </a:r>
            <a:br>
              <a:rPr lang="en-CA" dirty="0" smtClean="0"/>
            </a:br>
            <a:r>
              <a:rPr lang="en-CA" dirty="0" smtClean="0"/>
              <a:t>- describe the use of content addressing to enable a secure and distributed resource network</a:t>
            </a:r>
            <a:br>
              <a:rPr lang="en-CA" dirty="0" smtClean="0"/>
            </a:br>
            <a:r>
              <a:rPr lang="en-CA" dirty="0" smtClean="0"/>
              <a:t>- create and add their own open educational resources to the network</a:t>
            </a:r>
            <a:br>
              <a:rPr lang="en-CA" dirty="0" smtClean="0"/>
            </a:br>
            <a:r>
              <a:rPr lang="en-CA" dirty="0" smtClean="0"/>
              <a:t>- access and reuse resources from the network</a:t>
            </a:r>
            <a:br>
              <a:rPr lang="en-CA" dirty="0" smtClean="0"/>
            </a:br>
            <a:r>
              <a:rPr lang="en-CA" dirty="0" smtClean="0"/>
              <a:t>- appreciate how content addressing provides an alternative to license-based OER </a:t>
            </a:r>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1</a:t>
            </a:fld>
            <a:endParaRPr lang="en-CA"/>
          </a:p>
        </p:txBody>
      </p:sp>
    </p:spTree>
    <p:extLst>
      <p:ext uri="{BB962C8B-B14F-4D97-AF65-F5344CB8AC3E}">
        <p14:creationId xmlns:p14="http://schemas.microsoft.com/office/powerpoint/2010/main" val="345128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3</a:t>
            </a:fld>
            <a:endParaRPr lang="en-CA"/>
          </a:p>
        </p:txBody>
      </p:sp>
    </p:spTree>
    <p:extLst>
      <p:ext uri="{BB962C8B-B14F-4D97-AF65-F5344CB8AC3E}">
        <p14:creationId xmlns:p14="http://schemas.microsoft.com/office/powerpoint/2010/main" val="23833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4</a:t>
            </a:fld>
            <a:endParaRPr lang="en-CA"/>
          </a:p>
        </p:txBody>
      </p:sp>
    </p:spTree>
    <p:extLst>
      <p:ext uri="{BB962C8B-B14F-4D97-AF65-F5344CB8AC3E}">
        <p14:creationId xmlns:p14="http://schemas.microsoft.com/office/powerpoint/2010/main" val="268153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16</a:t>
            </a:fld>
            <a:endParaRPr lang="en-CA"/>
          </a:p>
        </p:txBody>
      </p:sp>
    </p:spTree>
    <p:extLst>
      <p:ext uri="{BB962C8B-B14F-4D97-AF65-F5344CB8AC3E}">
        <p14:creationId xmlns:p14="http://schemas.microsoft.com/office/powerpoint/2010/main" val="9468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17</a:t>
            </a:fld>
            <a:endParaRPr lang="en-CA"/>
          </a:p>
        </p:txBody>
      </p:sp>
    </p:spTree>
    <p:extLst>
      <p:ext uri="{BB962C8B-B14F-4D97-AF65-F5344CB8AC3E}">
        <p14:creationId xmlns:p14="http://schemas.microsoft.com/office/powerpoint/2010/main" val="264813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19</a:t>
            </a:fld>
            <a:endParaRPr lang="en-CA"/>
          </a:p>
        </p:txBody>
      </p:sp>
    </p:spTree>
    <p:extLst>
      <p:ext uri="{BB962C8B-B14F-4D97-AF65-F5344CB8AC3E}">
        <p14:creationId xmlns:p14="http://schemas.microsoft.com/office/powerpoint/2010/main" val="264146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20</a:t>
            </a:fld>
            <a:endParaRPr lang="en-CA"/>
          </a:p>
        </p:txBody>
      </p:sp>
    </p:spTree>
    <p:extLst>
      <p:ext uri="{BB962C8B-B14F-4D97-AF65-F5344CB8AC3E}">
        <p14:creationId xmlns:p14="http://schemas.microsoft.com/office/powerpoint/2010/main" val="148760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21</a:t>
            </a:fld>
            <a:endParaRPr lang="en-CA"/>
          </a:p>
        </p:txBody>
      </p:sp>
    </p:spTree>
    <p:extLst>
      <p:ext uri="{BB962C8B-B14F-4D97-AF65-F5344CB8AC3E}">
        <p14:creationId xmlns:p14="http://schemas.microsoft.com/office/powerpoint/2010/main" val="225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C25C98-FC2B-4C52-97D2-2BE962A8674D}" type="slidenum">
              <a:rPr lang="en-CA" smtClean="0"/>
              <a:t>23</a:t>
            </a:fld>
            <a:endParaRPr lang="en-CA"/>
          </a:p>
        </p:txBody>
      </p:sp>
    </p:spTree>
    <p:extLst>
      <p:ext uri="{BB962C8B-B14F-4D97-AF65-F5344CB8AC3E}">
        <p14:creationId xmlns:p14="http://schemas.microsoft.com/office/powerpoint/2010/main" val="279442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4EFE03A-8329-4B5D-B734-C229B9912337}" type="datetimeFigureOut">
              <a:rPr lang="en-CA" smtClean="0"/>
              <a:t>2020-11-07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323098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FE03A-8329-4B5D-B734-C229B9912337}" type="datetimeFigureOut">
              <a:rPr lang="en-CA" smtClean="0"/>
              <a:t>2020-11-07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280119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FE03A-8329-4B5D-B734-C229B9912337}" type="datetimeFigureOut">
              <a:rPr lang="en-CA" smtClean="0"/>
              <a:t>2020-11-07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88933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EFE03A-8329-4B5D-B734-C229B9912337}" type="datetimeFigureOut">
              <a:rPr lang="en-CA" smtClean="0"/>
              <a:t>2020-11-07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375673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FE03A-8329-4B5D-B734-C229B9912337}" type="datetimeFigureOut">
              <a:rPr lang="en-CA" smtClean="0"/>
              <a:t>2020-11-07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59441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4EFE03A-8329-4B5D-B734-C229B9912337}" type="datetimeFigureOut">
              <a:rPr lang="en-CA" smtClean="0"/>
              <a:t>2020-11-07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316626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4EFE03A-8329-4B5D-B734-C229B9912337}" type="datetimeFigureOut">
              <a:rPr lang="en-CA" smtClean="0"/>
              <a:t>2020-11-07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66613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4EFE03A-8329-4B5D-B734-C229B9912337}" type="datetimeFigureOut">
              <a:rPr lang="en-CA" smtClean="0"/>
              <a:t>2020-11-07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111149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FE03A-8329-4B5D-B734-C229B9912337}" type="datetimeFigureOut">
              <a:rPr lang="en-CA" smtClean="0"/>
              <a:t>2020-11-07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422278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FE03A-8329-4B5D-B734-C229B9912337}" type="datetimeFigureOut">
              <a:rPr lang="en-CA" smtClean="0"/>
              <a:t>2020-11-07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8066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FE03A-8329-4B5D-B734-C229B9912337}" type="datetimeFigureOut">
              <a:rPr lang="en-CA" smtClean="0"/>
              <a:t>2020-11-07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046FB5-39F0-4C76-A25B-9050F4044DCB}" type="slidenum">
              <a:rPr lang="en-CA" smtClean="0"/>
              <a:t>‹#›</a:t>
            </a:fld>
            <a:endParaRPr lang="en-CA"/>
          </a:p>
        </p:txBody>
      </p:sp>
    </p:spTree>
    <p:extLst>
      <p:ext uri="{BB962C8B-B14F-4D97-AF65-F5344CB8AC3E}">
        <p14:creationId xmlns:p14="http://schemas.microsoft.com/office/powerpoint/2010/main" val="280186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FE03A-8329-4B5D-B734-C229B9912337}" type="datetimeFigureOut">
              <a:rPr lang="en-CA" smtClean="0"/>
              <a:t>2020-11-07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46FB5-39F0-4C76-A25B-9050F4044DCB}" type="slidenum">
              <a:rPr lang="en-CA" smtClean="0"/>
              <a:t>‹#›</a:t>
            </a:fld>
            <a:endParaRPr lang="en-CA"/>
          </a:p>
        </p:txBody>
      </p:sp>
    </p:spTree>
    <p:extLst>
      <p:ext uri="{BB962C8B-B14F-4D97-AF65-F5344CB8AC3E}">
        <p14:creationId xmlns:p14="http://schemas.microsoft.com/office/powerpoint/2010/main" val="181851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ownes.ca/53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tc-investor.net/merkle-tree-hashing-blockchain/"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it-scm.com/book/en/v2/Git-Branching-Branches-in-a-Nutshel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en.wikipedia.org/wiki/Merkle_tre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indpng.com/imgv/iTJwhxT_connection-png-page-network-effect-transparent-pn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ipfs.io/#ho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ownes.ca/presentation/51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pfs.io/#instal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ithub.com/ipfs/in-web-browsers" TargetMode="External"/><Relationship Id="rId1" Type="http://schemas.openxmlformats.org/officeDocument/2006/relationships/slideLayout" Target="../slideLayouts/slideLayout2.xml"/><Relationship Id="rId6" Type="http://schemas.openxmlformats.org/officeDocument/2006/relationships/hyperlink" Target="https://ipfs.io/ipfs/QmdmQXB2mzChmMeKY47C43LxUdg1NDJ5MWcKMKxDu7RgQm" TargetMode="External"/><Relationship Id="rId5" Type="http://schemas.openxmlformats.org/officeDocument/2006/relationships/hyperlink" Target="https://brave.com/"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ipfs.io/images/ipfs-applications-diagram.p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ataquest.io/blog/jupyter-notebook-tips-tricks-shortcuts/"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github.com/jupyter/jupyter/wiki/A-gallery-of-interesting-Jupyter-Notebooks#machine-learning-statistics-and-probability" TargetMode="External"/><Relationship Id="rId5" Type="http://schemas.openxmlformats.org/officeDocument/2006/relationships/hyperlink" Target="https://blog.ouseful.info/2019/05/21/fragment-tm351-notebooks-jupyter-books-in-the-vm-and-via-an-electron-app/" TargetMode="External"/><Relationship Id="rId4" Type="http://schemas.openxmlformats.org/officeDocument/2006/relationships/hyperlink" Target="https://blog.ouseful.info/2019/05/17/fragment-openlearn-jupyter-books-remi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wesome.ipfs.io/"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atprotocol.com/" TargetMode="External"/><Relationship Id="rId2" Type="http://schemas.openxmlformats.org/officeDocument/2006/relationships/hyperlink" Target="https://hacks.mozilla.org/2018/07/introducing-the-d-web/"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eakerbrowser.com/"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ammacbeth.eu/blog/2020/05/08/install-dat-for-firefox.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oRDt7Lk0tp571xygWyDsS7rRvKWiK1BFPuiDm9jbF-c/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Secure_Hash_Algorithms" TargetMode="External"/><Relationship Id="rId3" Type="http://schemas.openxmlformats.org/officeDocument/2006/relationships/hyperlink" Target="https://en.wikipedia.org/wiki/SHA-0" TargetMode="External"/><Relationship Id="rId7" Type="http://schemas.openxmlformats.org/officeDocument/2006/relationships/hyperlink" Target="https://en.wikipedia.org/wiki/Secure_Hash_Algorithms#cite_note-5" TargetMode="External"/><Relationship Id="rId2" Type="http://schemas.openxmlformats.org/officeDocument/2006/relationships/hyperlink" Target="https://en.wikipedia.org/wiki/MD5" TargetMode="External"/><Relationship Id="rId1" Type="http://schemas.openxmlformats.org/officeDocument/2006/relationships/slideLayout" Target="../slideLayouts/slideLayout2.xml"/><Relationship Id="rId6" Type="http://schemas.openxmlformats.org/officeDocument/2006/relationships/hyperlink" Target="https://en.wikipedia.org/wiki/SHA-3" TargetMode="External"/><Relationship Id="rId5" Type="http://schemas.openxmlformats.org/officeDocument/2006/relationships/hyperlink" Target="https://en.wikipedia.org/wiki/SHA-2" TargetMode="External"/><Relationship Id="rId4" Type="http://schemas.openxmlformats.org/officeDocument/2006/relationships/hyperlink" Target="https://en.wikipedia.org/wiki/SHA-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5438" y="1122363"/>
            <a:ext cx="6392562" cy="2387600"/>
          </a:xfrm>
        </p:spPr>
        <p:txBody>
          <a:bodyPr>
            <a:normAutofit fontScale="90000"/>
          </a:bodyPr>
          <a:lstStyle/>
          <a:p>
            <a:pPr algn="l"/>
            <a:r>
              <a:rPr lang="en-CA" dirty="0" smtClean="0"/>
              <a:t>Reimagining Open Educational Resources</a:t>
            </a:r>
            <a:endParaRPr lang="en-CA" dirty="0"/>
          </a:p>
        </p:txBody>
      </p:sp>
      <p:sp>
        <p:nvSpPr>
          <p:cNvPr id="3" name="Subtitle 2"/>
          <p:cNvSpPr>
            <a:spLocks noGrp="1"/>
          </p:cNvSpPr>
          <p:nvPr>
            <p:ph type="subTitle" idx="1"/>
          </p:nvPr>
        </p:nvSpPr>
        <p:spPr>
          <a:xfrm>
            <a:off x="4361934" y="3602038"/>
            <a:ext cx="6306065" cy="1655762"/>
          </a:xfrm>
        </p:spPr>
        <p:txBody>
          <a:bodyPr>
            <a:normAutofit fontScale="77500" lnSpcReduction="20000"/>
          </a:bodyPr>
          <a:lstStyle/>
          <a:p>
            <a:pPr algn="l"/>
            <a:r>
              <a:rPr lang="en-CA" dirty="0" smtClean="0"/>
              <a:t>Stephen Downes</a:t>
            </a:r>
          </a:p>
          <a:p>
            <a:pPr algn="l"/>
            <a:r>
              <a:rPr lang="en-CA" dirty="0" smtClean="0"/>
              <a:t>National Research Council Canada</a:t>
            </a:r>
          </a:p>
          <a:p>
            <a:pPr algn="l"/>
            <a:r>
              <a:rPr lang="en-CA" dirty="0" smtClean="0"/>
              <a:t>Open Education Conference</a:t>
            </a:r>
          </a:p>
          <a:p>
            <a:pPr algn="l"/>
            <a:r>
              <a:rPr lang="en-CA" dirty="0" smtClean="0"/>
              <a:t>November 10, 2020</a:t>
            </a:r>
          </a:p>
          <a:p>
            <a:pPr algn="l"/>
            <a:r>
              <a:rPr lang="en-CA" dirty="0" smtClean="0">
                <a:hlinkClick r:id="rId3"/>
              </a:rPr>
              <a:t>https://www.downes.ca/534</a:t>
            </a:r>
            <a:r>
              <a:rPr lang="en-CA" dirty="0" smtClean="0"/>
              <a:t> </a:t>
            </a:r>
            <a:endParaRPr lang="en-CA" dirty="0"/>
          </a:p>
        </p:txBody>
      </p:sp>
      <p:pic>
        <p:nvPicPr>
          <p:cNvPr id="5" name="Picture 4"/>
          <p:cNvPicPr>
            <a:picLocks noChangeAspect="1"/>
          </p:cNvPicPr>
          <p:nvPr/>
        </p:nvPicPr>
        <p:blipFill>
          <a:blip r:embed="rId4"/>
          <a:stretch>
            <a:fillRect/>
          </a:stretch>
        </p:blipFill>
        <p:spPr>
          <a:xfrm>
            <a:off x="303513" y="233491"/>
            <a:ext cx="3971925" cy="6267450"/>
          </a:xfrm>
          <a:prstGeom prst="rect">
            <a:avLst/>
          </a:prstGeom>
        </p:spPr>
      </p:pic>
    </p:spTree>
    <p:extLst>
      <p:ext uri="{BB962C8B-B14F-4D97-AF65-F5344CB8AC3E}">
        <p14:creationId xmlns:p14="http://schemas.microsoft.com/office/powerpoint/2010/main" val="7094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Content-based Address</a:t>
            </a:r>
            <a:endParaRPr lang="en-CA" dirty="0"/>
          </a:p>
        </p:txBody>
      </p:sp>
      <p:sp>
        <p:nvSpPr>
          <p:cNvPr id="6" name="Flowchart: Off-page Connector 5"/>
          <p:cNvSpPr/>
          <p:nvPr/>
        </p:nvSpPr>
        <p:spPr>
          <a:xfrm>
            <a:off x="4686300" y="1955800"/>
            <a:ext cx="1981200" cy="635000"/>
          </a:xfrm>
          <a:prstGeom prst="flowChartOffpage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accent1">
                    <a:lumMod val="75000"/>
                  </a:schemeClr>
                </a:solidFill>
              </a:rPr>
              <a:t>Algorithms</a:t>
            </a:r>
            <a:endParaRPr lang="en-CA" dirty="0">
              <a:solidFill>
                <a:schemeClr val="accent1">
                  <a:lumMod val="75000"/>
                </a:schemeClr>
              </a:solidFill>
            </a:endParaRPr>
          </a:p>
        </p:txBody>
      </p:sp>
      <p:sp>
        <p:nvSpPr>
          <p:cNvPr id="12" name="Right Arrow 11"/>
          <p:cNvSpPr/>
          <p:nvPr/>
        </p:nvSpPr>
        <p:spPr>
          <a:xfrm>
            <a:off x="3895106" y="3300840"/>
            <a:ext cx="3835730" cy="88741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1-way - Hash</a:t>
            </a:r>
            <a:endParaRPr lang="en-CA" dirty="0">
              <a:solidFill>
                <a:schemeClr val="tx1"/>
              </a:solidFill>
            </a:endParaRPr>
          </a:p>
        </p:txBody>
      </p:sp>
      <p:sp>
        <p:nvSpPr>
          <p:cNvPr id="13" name="Rectangle 12"/>
          <p:cNvSpPr/>
          <p:nvPr/>
        </p:nvSpPr>
        <p:spPr>
          <a:xfrm>
            <a:off x="1306960" y="3559880"/>
            <a:ext cx="2225930" cy="369332"/>
          </a:xfrm>
          <a:prstGeom prst="rect">
            <a:avLst/>
          </a:prstGeom>
        </p:spPr>
        <p:txBody>
          <a:bodyPr wrap="none">
            <a:spAutoFit/>
          </a:bodyPr>
          <a:lstStyle/>
          <a:p>
            <a:r>
              <a:rPr lang="en-CA" dirty="0" smtClean="0"/>
              <a:t>“Come on over now!”</a:t>
            </a:r>
            <a:endParaRPr lang="en-CA" dirty="0"/>
          </a:p>
        </p:txBody>
      </p:sp>
      <p:sp>
        <p:nvSpPr>
          <p:cNvPr id="14" name="Rectangle 13"/>
          <p:cNvSpPr/>
          <p:nvPr/>
        </p:nvSpPr>
        <p:spPr>
          <a:xfrm>
            <a:off x="8475383" y="3559880"/>
            <a:ext cx="2430474" cy="369332"/>
          </a:xfrm>
          <a:prstGeom prst="rect">
            <a:avLst/>
          </a:prstGeom>
        </p:spPr>
        <p:txBody>
          <a:bodyPr wrap="none">
            <a:spAutoFit/>
          </a:bodyPr>
          <a:lstStyle/>
          <a:p>
            <a:r>
              <a:rPr lang="en-CA" dirty="0" smtClean="0"/>
              <a:t>SpQgQZltcz7LWwEquhd</a:t>
            </a:r>
            <a:endParaRPr lang="en-CA" dirty="0"/>
          </a:p>
        </p:txBody>
      </p:sp>
      <p:sp>
        <p:nvSpPr>
          <p:cNvPr id="3" name="TextBox 2"/>
          <p:cNvSpPr txBox="1"/>
          <p:nvPr/>
        </p:nvSpPr>
        <p:spPr>
          <a:xfrm>
            <a:off x="4306229" y="5398294"/>
            <a:ext cx="6099718" cy="800219"/>
          </a:xfrm>
          <a:prstGeom prst="rect">
            <a:avLst/>
          </a:prstGeom>
          <a:noFill/>
        </p:spPr>
        <p:txBody>
          <a:bodyPr wrap="square" rtlCol="0">
            <a:spAutoFit/>
          </a:bodyPr>
          <a:lstStyle/>
          <a:p>
            <a:r>
              <a:rPr lang="en-CA" sz="2800" dirty="0"/>
              <a:t>d</a:t>
            </a:r>
            <a:r>
              <a:rPr lang="en-CA" sz="2800" dirty="0" smtClean="0"/>
              <a:t>at://</a:t>
            </a:r>
            <a:r>
              <a:rPr lang="en-CA" sz="2800" dirty="0" smtClean="0">
                <a:solidFill>
                  <a:srgbClr val="FF0000"/>
                </a:solidFill>
              </a:rPr>
              <a:t>001245</a:t>
            </a:r>
            <a:r>
              <a:rPr lang="en-CA" sz="2800" dirty="0" smtClean="0"/>
              <a:t>SpQgQZltcz7LWwEquhd</a:t>
            </a:r>
          </a:p>
          <a:p>
            <a:endParaRPr lang="en-CA" dirty="0"/>
          </a:p>
        </p:txBody>
      </p:sp>
      <p:sp>
        <p:nvSpPr>
          <p:cNvPr id="4" name="Right Arrow 3"/>
          <p:cNvSpPr/>
          <p:nvPr/>
        </p:nvSpPr>
        <p:spPr>
          <a:xfrm rot="4770498">
            <a:off x="4939101" y="4587741"/>
            <a:ext cx="1246840" cy="2785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rot="7714941">
            <a:off x="8285355" y="4528710"/>
            <a:ext cx="1401528" cy="3974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0963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Revisions</a:t>
            </a:r>
            <a:endParaRPr lang="en-CA" dirty="0"/>
          </a:p>
        </p:txBody>
      </p:sp>
      <p:sp>
        <p:nvSpPr>
          <p:cNvPr id="11" name="Rectangle 10"/>
          <p:cNvSpPr/>
          <p:nvPr/>
        </p:nvSpPr>
        <p:spPr>
          <a:xfrm>
            <a:off x="2101337" y="4234551"/>
            <a:ext cx="2990499" cy="584775"/>
          </a:xfrm>
          <a:prstGeom prst="rect">
            <a:avLst/>
          </a:prstGeom>
        </p:spPr>
        <p:txBody>
          <a:bodyPr wrap="none">
            <a:spAutoFit/>
          </a:bodyPr>
          <a:lstStyle/>
          <a:p>
            <a:r>
              <a:rPr lang="en-CA" sz="3200" dirty="0" smtClean="0"/>
              <a:t>“Come on over!”</a:t>
            </a:r>
            <a:endParaRPr lang="en-CA" sz="3200" dirty="0"/>
          </a:p>
        </p:txBody>
      </p:sp>
      <p:sp>
        <p:nvSpPr>
          <p:cNvPr id="17" name="Rectangle 16"/>
          <p:cNvSpPr/>
          <p:nvPr/>
        </p:nvSpPr>
        <p:spPr>
          <a:xfrm>
            <a:off x="2245716" y="4634660"/>
            <a:ext cx="2520947" cy="369332"/>
          </a:xfrm>
          <a:prstGeom prst="rect">
            <a:avLst/>
          </a:prstGeom>
        </p:spPr>
        <p:txBody>
          <a:bodyPr wrap="none">
            <a:spAutoFit/>
          </a:bodyPr>
          <a:lstStyle/>
          <a:p>
            <a:r>
              <a:rPr lang="en-CA" dirty="0" smtClean="0">
                <a:solidFill>
                  <a:srgbClr val="FF0000"/>
                </a:solidFill>
              </a:rPr>
              <a:t>wUwDPglyJu9LOnkBAf4v</a:t>
            </a:r>
            <a:endParaRPr lang="en-CA" dirty="0">
              <a:solidFill>
                <a:srgbClr val="FF0000"/>
              </a:solidFill>
            </a:endParaRPr>
          </a:p>
        </p:txBody>
      </p:sp>
      <p:sp>
        <p:nvSpPr>
          <p:cNvPr id="19" name="Rectangle 18"/>
          <p:cNvSpPr/>
          <p:nvPr/>
        </p:nvSpPr>
        <p:spPr>
          <a:xfrm>
            <a:off x="7409317" y="4206478"/>
            <a:ext cx="3808030" cy="584775"/>
          </a:xfrm>
          <a:prstGeom prst="rect">
            <a:avLst/>
          </a:prstGeom>
        </p:spPr>
        <p:txBody>
          <a:bodyPr wrap="none">
            <a:spAutoFit/>
          </a:bodyPr>
          <a:lstStyle/>
          <a:p>
            <a:r>
              <a:rPr lang="en-CA" sz="3200" dirty="0" smtClean="0"/>
              <a:t>“Come on over now!”</a:t>
            </a:r>
            <a:endParaRPr lang="en-CA" sz="3200" dirty="0"/>
          </a:p>
        </p:txBody>
      </p:sp>
      <p:sp>
        <p:nvSpPr>
          <p:cNvPr id="21" name="Rectangle 20"/>
          <p:cNvSpPr/>
          <p:nvPr/>
        </p:nvSpPr>
        <p:spPr>
          <a:xfrm>
            <a:off x="7550884" y="4634660"/>
            <a:ext cx="2430474" cy="369332"/>
          </a:xfrm>
          <a:prstGeom prst="rect">
            <a:avLst/>
          </a:prstGeom>
        </p:spPr>
        <p:txBody>
          <a:bodyPr wrap="none">
            <a:spAutoFit/>
          </a:bodyPr>
          <a:lstStyle/>
          <a:p>
            <a:r>
              <a:rPr lang="en-CA" dirty="0" smtClean="0">
                <a:solidFill>
                  <a:srgbClr val="FF0000"/>
                </a:solidFill>
              </a:rPr>
              <a:t>SpQgQZltcz7LWwEquhd</a:t>
            </a:r>
            <a:endParaRPr lang="en-CA" dirty="0">
              <a:solidFill>
                <a:srgbClr val="FF0000"/>
              </a:solidFill>
            </a:endParaRPr>
          </a:p>
        </p:txBody>
      </p:sp>
      <p:sp>
        <p:nvSpPr>
          <p:cNvPr id="22" name="Rectangle 21"/>
          <p:cNvSpPr/>
          <p:nvPr/>
        </p:nvSpPr>
        <p:spPr>
          <a:xfrm>
            <a:off x="2599390" y="2117994"/>
            <a:ext cx="3297569" cy="461665"/>
          </a:xfrm>
          <a:prstGeom prst="rect">
            <a:avLst/>
          </a:prstGeom>
        </p:spPr>
        <p:txBody>
          <a:bodyPr wrap="none">
            <a:spAutoFit/>
          </a:bodyPr>
          <a:lstStyle/>
          <a:p>
            <a:r>
              <a:rPr lang="en-CA" sz="2400" dirty="0" smtClean="0"/>
              <a:t>wUwDPglyJu9LOnkBAf4v</a:t>
            </a:r>
            <a:endParaRPr lang="en-CA" sz="2400" dirty="0"/>
          </a:p>
        </p:txBody>
      </p:sp>
      <p:sp>
        <p:nvSpPr>
          <p:cNvPr id="23" name="Rectangle 22"/>
          <p:cNvSpPr/>
          <p:nvPr/>
        </p:nvSpPr>
        <p:spPr>
          <a:xfrm>
            <a:off x="6070477" y="2117993"/>
            <a:ext cx="3174715" cy="461665"/>
          </a:xfrm>
          <a:prstGeom prst="rect">
            <a:avLst/>
          </a:prstGeom>
        </p:spPr>
        <p:txBody>
          <a:bodyPr wrap="none">
            <a:spAutoFit/>
          </a:bodyPr>
          <a:lstStyle/>
          <a:p>
            <a:r>
              <a:rPr lang="en-CA" sz="2400" dirty="0" smtClean="0"/>
              <a:t>SpQgQZltcz7LWwEquhd</a:t>
            </a:r>
            <a:endParaRPr lang="en-CA" sz="2400" dirty="0"/>
          </a:p>
        </p:txBody>
      </p:sp>
      <p:sp>
        <p:nvSpPr>
          <p:cNvPr id="5" name="Right Arrow 4"/>
          <p:cNvSpPr/>
          <p:nvPr/>
        </p:nvSpPr>
        <p:spPr>
          <a:xfrm>
            <a:off x="5896959" y="2306949"/>
            <a:ext cx="173518" cy="111829"/>
          </a:xfrm>
          <a:prstGeom prst="rightArrow">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p:cNvSpPr/>
          <p:nvPr/>
        </p:nvSpPr>
        <p:spPr>
          <a:xfrm>
            <a:off x="4691377" y="2487325"/>
            <a:ext cx="2584682" cy="369332"/>
          </a:xfrm>
          <a:prstGeom prst="rect">
            <a:avLst/>
          </a:prstGeom>
        </p:spPr>
        <p:txBody>
          <a:bodyPr wrap="none">
            <a:spAutoFit/>
          </a:bodyPr>
          <a:lstStyle/>
          <a:p>
            <a:r>
              <a:rPr lang="en-CA" dirty="0" smtClean="0">
                <a:solidFill>
                  <a:srgbClr val="C00000"/>
                </a:solidFill>
              </a:rPr>
              <a:t>2FdgvdIC7sDv7G1Z7pCNz</a:t>
            </a:r>
            <a:endParaRPr lang="en-CA" dirty="0">
              <a:solidFill>
                <a:srgbClr val="C00000"/>
              </a:solidFill>
            </a:endParaRPr>
          </a:p>
        </p:txBody>
      </p:sp>
      <p:sp>
        <p:nvSpPr>
          <p:cNvPr id="8" name="Right Arrow 7"/>
          <p:cNvSpPr/>
          <p:nvPr/>
        </p:nvSpPr>
        <p:spPr>
          <a:xfrm rot="18943258">
            <a:off x="3505884" y="3507767"/>
            <a:ext cx="1721371" cy="3124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13608651">
            <a:off x="6859621" y="3386295"/>
            <a:ext cx="1721371" cy="29828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618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Merkle</a:t>
            </a:r>
            <a:r>
              <a:rPr lang="en-CA" dirty="0" smtClean="0"/>
              <a:t> Chain</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570" y="1374106"/>
            <a:ext cx="7663014" cy="4316831"/>
          </a:xfrm>
          <a:prstGeom prst="rect">
            <a:avLst/>
          </a:prstGeom>
        </p:spPr>
      </p:pic>
      <p:sp>
        <p:nvSpPr>
          <p:cNvPr id="5" name="Rectangle 4"/>
          <p:cNvSpPr/>
          <p:nvPr/>
        </p:nvSpPr>
        <p:spPr>
          <a:xfrm>
            <a:off x="4320263" y="5891281"/>
            <a:ext cx="5524654" cy="369332"/>
          </a:xfrm>
          <a:prstGeom prst="rect">
            <a:avLst/>
          </a:prstGeom>
        </p:spPr>
        <p:txBody>
          <a:bodyPr wrap="none">
            <a:spAutoFit/>
          </a:bodyPr>
          <a:lstStyle/>
          <a:p>
            <a:r>
              <a:rPr lang="en-CA" dirty="0" smtClean="0">
                <a:hlinkClick r:id="rId3"/>
              </a:rPr>
              <a:t>https://btc-investor.net/merkle-tree-hashing-blockchain/</a:t>
            </a:r>
            <a:r>
              <a:rPr lang="en-CA" dirty="0" smtClean="0"/>
              <a:t> </a:t>
            </a:r>
            <a:endParaRPr lang="en-CA" dirty="0"/>
          </a:p>
        </p:txBody>
      </p:sp>
    </p:spTree>
    <p:extLst>
      <p:ext uri="{BB962C8B-B14F-4D97-AF65-F5344CB8AC3E}">
        <p14:creationId xmlns:p14="http://schemas.microsoft.com/office/powerpoint/2010/main" val="142589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Git Uses </a:t>
            </a:r>
            <a:r>
              <a:rPr lang="en-CA" dirty="0" err="1" smtClean="0"/>
              <a:t>Merkle</a:t>
            </a:r>
            <a:r>
              <a:rPr lang="en-CA" dirty="0" smtClean="0"/>
              <a:t> Chains</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689" y="1582404"/>
            <a:ext cx="9057733" cy="3000374"/>
          </a:xfrm>
          <a:prstGeom prst="rect">
            <a:avLst/>
          </a:prstGeom>
        </p:spPr>
      </p:pic>
      <p:sp>
        <p:nvSpPr>
          <p:cNvPr id="6" name="Rectangle 5"/>
          <p:cNvSpPr/>
          <p:nvPr/>
        </p:nvSpPr>
        <p:spPr>
          <a:xfrm>
            <a:off x="3846094" y="4874477"/>
            <a:ext cx="7479632" cy="369332"/>
          </a:xfrm>
          <a:prstGeom prst="rect">
            <a:avLst/>
          </a:prstGeom>
        </p:spPr>
        <p:txBody>
          <a:bodyPr wrap="square">
            <a:spAutoFit/>
          </a:bodyPr>
          <a:lstStyle/>
          <a:p>
            <a:r>
              <a:rPr lang="en-CA" dirty="0" smtClean="0">
                <a:hlinkClick r:id="rId3"/>
              </a:rPr>
              <a:t>https://git-scm.com/book/en/v2/Git-Branching-Branches-in-a-Nutshell</a:t>
            </a:r>
            <a:r>
              <a:rPr lang="en-CA" dirty="0" smtClean="0"/>
              <a:t> </a:t>
            </a:r>
            <a:endParaRPr lang="en-CA" dirty="0"/>
          </a:p>
        </p:txBody>
      </p:sp>
      <p:sp>
        <p:nvSpPr>
          <p:cNvPr id="7" name="Rectangle 6"/>
          <p:cNvSpPr/>
          <p:nvPr/>
        </p:nvSpPr>
        <p:spPr>
          <a:xfrm>
            <a:off x="1060827" y="5535508"/>
            <a:ext cx="10842415" cy="1477328"/>
          </a:xfrm>
          <a:prstGeom prst="rect">
            <a:avLst/>
          </a:prstGeom>
        </p:spPr>
        <p:txBody>
          <a:bodyPr wrap="square">
            <a:spAutoFit/>
          </a:bodyPr>
          <a:lstStyle/>
          <a:p>
            <a:r>
              <a:rPr lang="en-CA" dirty="0" smtClean="0"/>
              <a:t>Hash trees are also used in the IPFS, Btrfs and ZFS file systems; </a:t>
            </a:r>
            <a:r>
              <a:rPr lang="en-CA" dirty="0" err="1" smtClean="0"/>
              <a:t>Dat</a:t>
            </a:r>
            <a:r>
              <a:rPr lang="en-CA" dirty="0" smtClean="0"/>
              <a:t> protocol; Apache Wave protocol; Git and Mercurial distributed revision control systems; the Tahoe-LAFS backup system; </a:t>
            </a:r>
            <a:r>
              <a:rPr lang="en-CA" dirty="0" err="1" smtClean="0"/>
              <a:t>Zeronet</a:t>
            </a:r>
            <a:r>
              <a:rPr lang="en-CA" dirty="0" smtClean="0"/>
              <a:t>; the Bitcoin and </a:t>
            </a:r>
            <a:r>
              <a:rPr lang="en-CA" dirty="0" err="1" smtClean="0"/>
              <a:t>Ethereum</a:t>
            </a:r>
            <a:r>
              <a:rPr lang="en-CA" dirty="0" smtClean="0"/>
              <a:t> peer-to-peer networks; the Certificate Transparency framework; and a number of NoSQL systems such as Apache Cassandra, </a:t>
            </a:r>
            <a:r>
              <a:rPr lang="en-CA" dirty="0" err="1" smtClean="0"/>
              <a:t>Riak</a:t>
            </a:r>
            <a:r>
              <a:rPr lang="en-CA" dirty="0" smtClean="0"/>
              <a:t>, and Dynamo. </a:t>
            </a:r>
            <a:r>
              <a:rPr lang="en-CA" dirty="0" smtClean="0">
                <a:hlinkClick r:id="rId4"/>
              </a:rPr>
              <a:t>https://en.wikipedia.org/wiki/Merkle_tree</a:t>
            </a:r>
            <a:r>
              <a:rPr lang="en-CA" dirty="0" smtClean="0"/>
              <a:t> </a:t>
            </a:r>
          </a:p>
          <a:p>
            <a:endParaRPr lang="en-CA" dirty="0"/>
          </a:p>
        </p:txBody>
      </p:sp>
    </p:spTree>
    <p:extLst>
      <p:ext uri="{BB962C8B-B14F-4D97-AF65-F5344CB8AC3E}">
        <p14:creationId xmlns:p14="http://schemas.microsoft.com/office/powerpoint/2010/main" val="429438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Peer-to-Peer Networks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102" y="1522245"/>
            <a:ext cx="9094702" cy="3819775"/>
          </a:xfrm>
          <a:prstGeom prst="rect">
            <a:avLst/>
          </a:prstGeom>
        </p:spPr>
      </p:pic>
      <p:sp>
        <p:nvSpPr>
          <p:cNvPr id="5" name="TextBox 4"/>
          <p:cNvSpPr txBox="1"/>
          <p:nvPr/>
        </p:nvSpPr>
        <p:spPr>
          <a:xfrm>
            <a:off x="577515" y="4716379"/>
            <a:ext cx="3898231" cy="1200329"/>
          </a:xfrm>
          <a:prstGeom prst="rect">
            <a:avLst/>
          </a:prstGeom>
          <a:noFill/>
        </p:spPr>
        <p:txBody>
          <a:bodyPr wrap="square" rtlCol="0">
            <a:spAutoFit/>
          </a:bodyPr>
          <a:lstStyle/>
          <a:p>
            <a:r>
              <a:rPr lang="en-CA" dirty="0" smtClean="0"/>
              <a:t>Each node is a server. Some are big, some are small. They each connect to some, but not all, of the other servers, so nobody is overloaded.</a:t>
            </a:r>
            <a:endParaRPr lang="en-CA" dirty="0"/>
          </a:p>
        </p:txBody>
      </p:sp>
      <p:sp>
        <p:nvSpPr>
          <p:cNvPr id="8" name="Rectangle 7"/>
          <p:cNvSpPr/>
          <p:nvPr/>
        </p:nvSpPr>
        <p:spPr>
          <a:xfrm>
            <a:off x="6096000" y="5593542"/>
            <a:ext cx="6096000" cy="646331"/>
          </a:xfrm>
          <a:prstGeom prst="rect">
            <a:avLst/>
          </a:prstGeom>
        </p:spPr>
        <p:txBody>
          <a:bodyPr>
            <a:spAutoFit/>
          </a:bodyPr>
          <a:lstStyle/>
          <a:p>
            <a:r>
              <a:rPr lang="en-CA" dirty="0" smtClean="0">
                <a:hlinkClick r:id="rId3"/>
              </a:rPr>
              <a:t>https://www.kindpng.com/imgv/iTJwhxT_connection-png-page-network-effect-transparent-png/</a:t>
            </a:r>
            <a:r>
              <a:rPr lang="en-CA" dirty="0" smtClean="0"/>
              <a:t> </a:t>
            </a:r>
            <a:endParaRPr lang="en-CA" dirty="0"/>
          </a:p>
        </p:txBody>
      </p:sp>
    </p:spTree>
    <p:extLst>
      <p:ext uri="{BB962C8B-B14F-4D97-AF65-F5344CB8AC3E}">
        <p14:creationId xmlns:p14="http://schemas.microsoft.com/office/powerpoint/2010/main" val="363603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Peer-to-Peer Networks</a:t>
            </a:r>
            <a:endParaRPr lang="en-CA" dirty="0"/>
          </a:p>
        </p:txBody>
      </p:sp>
      <p:pic>
        <p:nvPicPr>
          <p:cNvPr id="6" name="Picture 5"/>
          <p:cNvPicPr>
            <a:picLocks noChangeAspect="1"/>
          </p:cNvPicPr>
          <p:nvPr/>
        </p:nvPicPr>
        <p:blipFill>
          <a:blip r:embed="rId2"/>
          <a:stretch>
            <a:fillRect/>
          </a:stretch>
        </p:blipFill>
        <p:spPr>
          <a:xfrm>
            <a:off x="2076701" y="1690687"/>
            <a:ext cx="2590095" cy="2003007"/>
          </a:xfrm>
          <a:prstGeom prst="rect">
            <a:avLst/>
          </a:prstGeom>
        </p:spPr>
      </p:pic>
      <p:pic>
        <p:nvPicPr>
          <p:cNvPr id="7" name="Picture 6"/>
          <p:cNvPicPr>
            <a:picLocks noChangeAspect="1"/>
          </p:cNvPicPr>
          <p:nvPr/>
        </p:nvPicPr>
        <p:blipFill>
          <a:blip r:embed="rId3"/>
          <a:stretch>
            <a:fillRect/>
          </a:stretch>
        </p:blipFill>
        <p:spPr>
          <a:xfrm>
            <a:off x="2076701" y="4017545"/>
            <a:ext cx="2887076" cy="2288374"/>
          </a:xfrm>
          <a:prstGeom prst="rect">
            <a:avLst/>
          </a:prstGeom>
        </p:spPr>
      </p:pic>
      <p:sp>
        <p:nvSpPr>
          <p:cNvPr id="10" name="Rectangle 9"/>
          <p:cNvSpPr/>
          <p:nvPr/>
        </p:nvSpPr>
        <p:spPr>
          <a:xfrm>
            <a:off x="4962298" y="1868489"/>
            <a:ext cx="6096000" cy="1569660"/>
          </a:xfrm>
          <a:prstGeom prst="rect">
            <a:avLst/>
          </a:prstGeom>
        </p:spPr>
        <p:txBody>
          <a:bodyPr>
            <a:spAutoFit/>
          </a:bodyPr>
          <a:lstStyle/>
          <a:p>
            <a:r>
              <a:rPr lang="en-CA" sz="2400" dirty="0" smtClean="0"/>
              <a:t>Each network node stores only content it is interested in, plus some indexing information that helps figure out which node is storing what. </a:t>
            </a:r>
            <a:endParaRPr lang="en-CA" sz="2400" dirty="0"/>
          </a:p>
        </p:txBody>
      </p:sp>
      <p:sp>
        <p:nvSpPr>
          <p:cNvPr id="11" name="Rectangle 10"/>
          <p:cNvSpPr/>
          <p:nvPr/>
        </p:nvSpPr>
        <p:spPr>
          <a:xfrm>
            <a:off x="4962298" y="4195346"/>
            <a:ext cx="6096000" cy="1569660"/>
          </a:xfrm>
          <a:prstGeom prst="rect">
            <a:avLst/>
          </a:prstGeom>
        </p:spPr>
        <p:txBody>
          <a:bodyPr>
            <a:spAutoFit/>
          </a:bodyPr>
          <a:lstStyle/>
          <a:p>
            <a:r>
              <a:rPr lang="en-CA" sz="2400" dirty="0" smtClean="0"/>
              <a:t>When you look up a file to view or download, you're asking the network to find the nodes that are storing the content behind that file's hash. </a:t>
            </a:r>
            <a:endParaRPr lang="en-CA" sz="2400" dirty="0"/>
          </a:p>
        </p:txBody>
      </p:sp>
      <p:sp>
        <p:nvSpPr>
          <p:cNvPr id="12" name="Rectangle 11"/>
          <p:cNvSpPr/>
          <p:nvPr/>
        </p:nvSpPr>
        <p:spPr>
          <a:xfrm>
            <a:off x="4962298" y="6152871"/>
            <a:ext cx="2135969" cy="369332"/>
          </a:xfrm>
          <a:prstGeom prst="rect">
            <a:avLst/>
          </a:prstGeom>
        </p:spPr>
        <p:txBody>
          <a:bodyPr wrap="none">
            <a:spAutoFit/>
          </a:bodyPr>
          <a:lstStyle/>
          <a:p>
            <a:r>
              <a:rPr lang="en-CA" dirty="0" smtClean="0">
                <a:hlinkClick r:id="rId4"/>
              </a:rPr>
              <a:t>https://ipfs.io/#how</a:t>
            </a:r>
            <a:r>
              <a:rPr lang="en-CA" dirty="0" smtClean="0"/>
              <a:t> </a:t>
            </a:r>
            <a:endParaRPr lang="en-CA" dirty="0"/>
          </a:p>
        </p:txBody>
      </p:sp>
    </p:spTree>
    <p:extLst>
      <p:ext uri="{BB962C8B-B14F-4D97-AF65-F5344CB8AC3E}">
        <p14:creationId xmlns:p14="http://schemas.microsoft.com/office/powerpoint/2010/main" val="408396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3296653" y="2705471"/>
            <a:ext cx="5859958" cy="2165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smtClean="0"/>
              <a:t>Secure Access</a:t>
            </a:r>
            <a:endParaRPr lang="en-CA" dirty="0"/>
          </a:p>
        </p:txBody>
      </p:sp>
      <p:sp>
        <p:nvSpPr>
          <p:cNvPr id="8" name="Right Arrow 7"/>
          <p:cNvSpPr/>
          <p:nvPr/>
        </p:nvSpPr>
        <p:spPr>
          <a:xfrm>
            <a:off x="3738696" y="4713288"/>
            <a:ext cx="3835730" cy="88741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Algoirithm</a:t>
            </a:r>
            <a:r>
              <a:rPr lang="en-CA" dirty="0" smtClean="0">
                <a:solidFill>
                  <a:schemeClr val="tx1"/>
                </a:solidFill>
              </a:rPr>
              <a:t>: </a:t>
            </a:r>
            <a:r>
              <a:rPr lang="en-CA" dirty="0" smtClean="0">
                <a:solidFill>
                  <a:srgbClr val="FF0000"/>
                </a:solidFill>
              </a:rPr>
              <a:t>001245</a:t>
            </a:r>
            <a:endParaRPr lang="en-CA" dirty="0">
              <a:solidFill>
                <a:schemeClr val="tx1"/>
              </a:solidFill>
            </a:endParaRPr>
          </a:p>
        </p:txBody>
      </p:sp>
      <p:sp>
        <p:nvSpPr>
          <p:cNvPr id="13" name="Rectangle 12"/>
          <p:cNvSpPr/>
          <p:nvPr/>
        </p:nvSpPr>
        <p:spPr>
          <a:xfrm>
            <a:off x="1150550" y="4972328"/>
            <a:ext cx="1761957" cy="369332"/>
          </a:xfrm>
          <a:prstGeom prst="rect">
            <a:avLst/>
          </a:prstGeom>
        </p:spPr>
        <p:txBody>
          <a:bodyPr wrap="none">
            <a:spAutoFit/>
          </a:bodyPr>
          <a:lstStyle/>
          <a:p>
            <a:r>
              <a:rPr lang="en-CA" dirty="0" smtClean="0"/>
              <a:t>“Come on over!”</a:t>
            </a:r>
            <a:endParaRPr lang="en-CA" dirty="0"/>
          </a:p>
        </p:txBody>
      </p:sp>
      <p:sp>
        <p:nvSpPr>
          <p:cNvPr id="14" name="Rectangle 13"/>
          <p:cNvSpPr/>
          <p:nvPr/>
        </p:nvSpPr>
        <p:spPr>
          <a:xfrm>
            <a:off x="8318973" y="4972328"/>
            <a:ext cx="2520947" cy="369332"/>
          </a:xfrm>
          <a:prstGeom prst="rect">
            <a:avLst/>
          </a:prstGeom>
        </p:spPr>
        <p:txBody>
          <a:bodyPr wrap="none">
            <a:spAutoFit/>
          </a:bodyPr>
          <a:lstStyle/>
          <a:p>
            <a:r>
              <a:rPr lang="en-CA" dirty="0" smtClean="0"/>
              <a:t>SpQgQZltcz7LWwEquhd</a:t>
            </a:r>
            <a:endParaRPr lang="en-CA" dirty="0" smtClean="0"/>
          </a:p>
        </p:txBody>
      </p:sp>
      <p:sp>
        <p:nvSpPr>
          <p:cNvPr id="20" name="Rectangle 19"/>
          <p:cNvSpPr/>
          <p:nvPr/>
        </p:nvSpPr>
        <p:spPr>
          <a:xfrm>
            <a:off x="645224" y="2270692"/>
            <a:ext cx="3681905" cy="369332"/>
          </a:xfrm>
          <a:prstGeom prst="rect">
            <a:avLst/>
          </a:prstGeom>
        </p:spPr>
        <p:txBody>
          <a:bodyPr wrap="none">
            <a:spAutoFit/>
          </a:bodyPr>
          <a:lstStyle/>
          <a:p>
            <a:r>
              <a:rPr lang="en-CA" dirty="0" smtClean="0"/>
              <a:t>dat://</a:t>
            </a:r>
            <a:r>
              <a:rPr lang="en-CA" dirty="0" smtClean="0">
                <a:solidFill>
                  <a:srgbClr val="FF0000"/>
                </a:solidFill>
              </a:rPr>
              <a:t>001245</a:t>
            </a:r>
            <a:r>
              <a:rPr lang="en-CA" dirty="0" smtClean="0"/>
              <a:t>SpQgQZltcz7LWwEquhd</a:t>
            </a:r>
            <a:endParaRPr lang="en-CA" dirty="0" smtClean="0"/>
          </a:p>
        </p:txBody>
      </p:sp>
      <p:sp>
        <p:nvSpPr>
          <p:cNvPr id="21" name="Rectangle 20"/>
          <p:cNvSpPr/>
          <p:nvPr/>
        </p:nvSpPr>
        <p:spPr>
          <a:xfrm>
            <a:off x="7992508" y="2270692"/>
            <a:ext cx="1761957" cy="369332"/>
          </a:xfrm>
          <a:prstGeom prst="rect">
            <a:avLst/>
          </a:prstGeom>
        </p:spPr>
        <p:txBody>
          <a:bodyPr wrap="none">
            <a:spAutoFit/>
          </a:bodyPr>
          <a:lstStyle/>
          <a:p>
            <a:r>
              <a:rPr lang="en-CA" dirty="0" smtClean="0"/>
              <a:t>“Come on over!”</a:t>
            </a:r>
            <a:endParaRPr lang="en-CA" dirty="0"/>
          </a:p>
        </p:txBody>
      </p:sp>
      <p:pic>
        <p:nvPicPr>
          <p:cNvPr id="22" name="Picture 21"/>
          <p:cNvPicPr>
            <a:picLocks noChangeAspect="1"/>
          </p:cNvPicPr>
          <p:nvPr/>
        </p:nvPicPr>
        <p:blipFill>
          <a:blip r:embed="rId3"/>
          <a:stretch>
            <a:fillRect/>
          </a:stretch>
        </p:blipFill>
        <p:spPr>
          <a:xfrm>
            <a:off x="4912690" y="1690688"/>
            <a:ext cx="2017132" cy="1598833"/>
          </a:xfrm>
          <a:prstGeom prst="rect">
            <a:avLst/>
          </a:prstGeom>
        </p:spPr>
      </p:pic>
      <p:sp>
        <p:nvSpPr>
          <p:cNvPr id="3" name="Right Arrow 2"/>
          <p:cNvSpPr/>
          <p:nvPr/>
        </p:nvSpPr>
        <p:spPr>
          <a:xfrm>
            <a:off x="4472929" y="2428308"/>
            <a:ext cx="505326" cy="123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9446562">
            <a:off x="2510242" y="3626443"/>
            <a:ext cx="5797292" cy="24033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Arrow 24"/>
          <p:cNvSpPr/>
          <p:nvPr/>
        </p:nvSpPr>
        <p:spPr>
          <a:xfrm>
            <a:off x="6772859" y="2428308"/>
            <a:ext cx="505326" cy="123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p:cNvSpPr txBox="1"/>
          <p:nvPr/>
        </p:nvSpPr>
        <p:spPr>
          <a:xfrm>
            <a:off x="1289415" y="1814416"/>
            <a:ext cx="1673254" cy="369332"/>
          </a:xfrm>
          <a:prstGeom prst="rect">
            <a:avLst/>
          </a:prstGeom>
          <a:noFill/>
        </p:spPr>
        <p:txBody>
          <a:bodyPr wrap="square" rtlCol="0">
            <a:spAutoFit/>
          </a:bodyPr>
          <a:lstStyle/>
          <a:p>
            <a:r>
              <a:rPr lang="en-CA" b="1" dirty="0" smtClean="0">
                <a:solidFill>
                  <a:schemeClr val="bg2">
                    <a:lumMod val="75000"/>
                  </a:schemeClr>
                </a:solidFill>
              </a:rPr>
              <a:t>Request</a:t>
            </a:r>
            <a:endParaRPr lang="en-CA" b="1" dirty="0">
              <a:solidFill>
                <a:schemeClr val="bg2">
                  <a:lumMod val="75000"/>
                </a:schemeClr>
              </a:solidFill>
            </a:endParaRPr>
          </a:p>
        </p:txBody>
      </p:sp>
      <p:sp>
        <p:nvSpPr>
          <p:cNvPr id="30" name="TextBox 29"/>
          <p:cNvSpPr txBox="1"/>
          <p:nvPr/>
        </p:nvSpPr>
        <p:spPr>
          <a:xfrm>
            <a:off x="878852" y="4601596"/>
            <a:ext cx="1673254" cy="369332"/>
          </a:xfrm>
          <a:prstGeom prst="rect">
            <a:avLst/>
          </a:prstGeom>
          <a:noFill/>
        </p:spPr>
        <p:txBody>
          <a:bodyPr wrap="square" rtlCol="0">
            <a:spAutoFit/>
          </a:bodyPr>
          <a:lstStyle/>
          <a:p>
            <a:r>
              <a:rPr lang="en-CA" b="1" dirty="0" smtClean="0">
                <a:solidFill>
                  <a:schemeClr val="bg2">
                    <a:lumMod val="75000"/>
                  </a:schemeClr>
                </a:solidFill>
              </a:rPr>
              <a:t>Retrieve</a:t>
            </a:r>
            <a:endParaRPr lang="en-CA" b="1" dirty="0">
              <a:solidFill>
                <a:schemeClr val="bg2">
                  <a:lumMod val="75000"/>
                </a:schemeClr>
              </a:solidFill>
            </a:endParaRPr>
          </a:p>
        </p:txBody>
      </p:sp>
      <p:sp>
        <p:nvSpPr>
          <p:cNvPr id="31" name="TextBox 30"/>
          <p:cNvSpPr txBox="1"/>
          <p:nvPr/>
        </p:nvSpPr>
        <p:spPr>
          <a:xfrm>
            <a:off x="9056315" y="4328833"/>
            <a:ext cx="1673254" cy="369332"/>
          </a:xfrm>
          <a:prstGeom prst="rect">
            <a:avLst/>
          </a:prstGeom>
          <a:noFill/>
        </p:spPr>
        <p:txBody>
          <a:bodyPr wrap="square" rtlCol="0">
            <a:spAutoFit/>
          </a:bodyPr>
          <a:lstStyle/>
          <a:p>
            <a:r>
              <a:rPr lang="en-CA" b="1" dirty="0" smtClean="0">
                <a:solidFill>
                  <a:schemeClr val="bg2">
                    <a:lumMod val="75000"/>
                  </a:schemeClr>
                </a:solidFill>
              </a:rPr>
              <a:t>Verify</a:t>
            </a:r>
            <a:endParaRPr lang="en-CA" b="1" dirty="0">
              <a:solidFill>
                <a:schemeClr val="bg2">
                  <a:lumMod val="75000"/>
                </a:schemeClr>
              </a:solidFill>
            </a:endParaRPr>
          </a:p>
        </p:txBody>
      </p:sp>
      <p:cxnSp>
        <p:nvCxnSpPr>
          <p:cNvPr id="33" name="Straight Connector 32"/>
          <p:cNvCxnSpPr/>
          <p:nvPr/>
        </p:nvCxnSpPr>
        <p:spPr>
          <a:xfrm flipV="1">
            <a:off x="1971810" y="2626358"/>
            <a:ext cx="2203148" cy="75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Range of Applications</a:t>
            </a:r>
            <a:endParaRPr lang="en-CA" dirty="0"/>
          </a:p>
        </p:txBody>
      </p:sp>
      <p:sp>
        <p:nvSpPr>
          <p:cNvPr id="4" name="Rectangle 3"/>
          <p:cNvSpPr/>
          <p:nvPr/>
        </p:nvSpPr>
        <p:spPr>
          <a:xfrm>
            <a:off x="3935627" y="1690688"/>
            <a:ext cx="7133968" cy="4431983"/>
          </a:xfrm>
          <a:prstGeom prst="rect">
            <a:avLst/>
          </a:prstGeom>
        </p:spPr>
        <p:txBody>
          <a:bodyPr wrap="square">
            <a:spAutoFit/>
          </a:bodyPr>
          <a:lstStyle/>
          <a:p>
            <a:pPr marL="285750" indent="-285750">
              <a:buFont typeface="Arial" panose="020B0604020202020204" pitchFamily="34" charset="0"/>
              <a:buChar char="•"/>
            </a:pPr>
            <a:r>
              <a:rPr lang="en-CA" sz="2400" dirty="0" smtClean="0"/>
              <a:t>Content-addressable resources could be used in combination with other graph-based technologies to create such features as:</a:t>
            </a:r>
          </a:p>
          <a:p>
            <a:pPr marL="742950" lvl="1" indent="-285750">
              <a:buFont typeface="Arial" panose="020B0604020202020204" pitchFamily="34" charset="0"/>
              <a:buChar char="•"/>
            </a:pPr>
            <a:r>
              <a:rPr lang="en-CA" sz="2400" dirty="0" smtClean="0"/>
              <a:t>learner-generated content</a:t>
            </a:r>
          </a:p>
          <a:p>
            <a:pPr marL="742950" lvl="1" indent="-285750">
              <a:buFont typeface="Arial" panose="020B0604020202020204" pitchFamily="34" charset="0"/>
              <a:buChar char="•"/>
            </a:pPr>
            <a:r>
              <a:rPr lang="en-CA" sz="2400" dirty="0" smtClean="0"/>
              <a:t>activity records, and </a:t>
            </a:r>
          </a:p>
          <a:p>
            <a:pPr marL="742950" lvl="1" indent="-285750">
              <a:buFont typeface="Arial" panose="020B0604020202020204" pitchFamily="34" charset="0"/>
              <a:buChar char="•"/>
            </a:pPr>
            <a:r>
              <a:rPr lang="en-CA" sz="2400" dirty="0" smtClean="0"/>
              <a:t>digital badges</a:t>
            </a:r>
          </a:p>
          <a:p>
            <a:pPr marL="285750" indent="-285750">
              <a:buFont typeface="Arial" panose="020B0604020202020204" pitchFamily="34" charset="0"/>
              <a:buChar char="•"/>
            </a:pPr>
            <a:r>
              <a:rPr lang="en-CA" sz="2400" dirty="0" smtClean="0"/>
              <a:t>Because these records are stored and linked as one-way encrypted data, they are private and secure. </a:t>
            </a:r>
          </a:p>
          <a:p>
            <a:pPr marL="285750" indent="-285750">
              <a:buFont typeface="Arial" panose="020B0604020202020204" pitchFamily="34" charset="0"/>
              <a:buChar char="•"/>
            </a:pPr>
            <a:r>
              <a:rPr lang="en-CA" sz="2400" dirty="0" smtClean="0"/>
              <a:t>Participants can determine for themselves whether any course-related activity is shared to a wider audience. </a:t>
            </a:r>
            <a:r>
              <a:rPr lang="en-CA" dirty="0" smtClean="0"/>
              <a:t/>
            </a:r>
            <a:br>
              <a:rPr lang="en-CA" dirty="0" smtClean="0"/>
            </a:br>
            <a:endParaRPr lang="en-CA" dirty="0"/>
          </a:p>
        </p:txBody>
      </p:sp>
      <p:pic>
        <p:nvPicPr>
          <p:cNvPr id="6" name="Picture 5"/>
          <p:cNvPicPr>
            <a:picLocks noChangeAspect="1"/>
          </p:cNvPicPr>
          <p:nvPr/>
        </p:nvPicPr>
        <p:blipFill>
          <a:blip r:embed="rId3"/>
          <a:stretch>
            <a:fillRect/>
          </a:stretch>
        </p:blipFill>
        <p:spPr>
          <a:xfrm>
            <a:off x="951470" y="1690688"/>
            <a:ext cx="2841667" cy="3941667"/>
          </a:xfrm>
          <a:prstGeom prst="rect">
            <a:avLst/>
          </a:prstGeom>
        </p:spPr>
      </p:pic>
    </p:spTree>
    <p:extLst>
      <p:ext uri="{BB962C8B-B14F-4D97-AF65-F5344CB8AC3E}">
        <p14:creationId xmlns:p14="http://schemas.microsoft.com/office/powerpoint/2010/main" val="319675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The authors recently developed and used these resources in a MOOC, which will be shared. Participants can see how content-addressable resources could be used in combination with other graph-based technologies to create such features as learner-generated content, activity records, and digital badges. Because these records are stored and linked as one-way encrypted data, they are private and secure. Participants can determine for themselves whether any course-related activity is shared to a wider audience. </a:t>
            </a:r>
            <a:br>
              <a:rPr lang="en-CA" dirty="0" smtClean="0"/>
            </a:br>
            <a:endParaRPr lang="en-CA" dirty="0"/>
          </a:p>
        </p:txBody>
      </p:sp>
    </p:spTree>
    <p:extLst>
      <p:ext uri="{BB962C8B-B14F-4D97-AF65-F5344CB8AC3E}">
        <p14:creationId xmlns:p14="http://schemas.microsoft.com/office/powerpoint/2010/main" val="341182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E-Learning 3.0 Course</a:t>
            </a:r>
            <a:endParaRPr lang="en-CA" dirty="0"/>
          </a:p>
        </p:txBody>
      </p:sp>
      <p:pic>
        <p:nvPicPr>
          <p:cNvPr id="4" name="Picture 3"/>
          <p:cNvPicPr>
            <a:picLocks noChangeAspect="1"/>
          </p:cNvPicPr>
          <p:nvPr/>
        </p:nvPicPr>
        <p:blipFill>
          <a:blip r:embed="rId3"/>
          <a:stretch>
            <a:fillRect/>
          </a:stretch>
        </p:blipFill>
        <p:spPr>
          <a:xfrm>
            <a:off x="1729946" y="1313577"/>
            <a:ext cx="8200179" cy="4679450"/>
          </a:xfrm>
          <a:prstGeom prst="rect">
            <a:avLst/>
          </a:prstGeom>
        </p:spPr>
      </p:pic>
      <p:sp>
        <p:nvSpPr>
          <p:cNvPr id="6" name="Rectangle 5"/>
          <p:cNvSpPr/>
          <p:nvPr/>
        </p:nvSpPr>
        <p:spPr>
          <a:xfrm>
            <a:off x="1894772" y="6185242"/>
            <a:ext cx="4077591" cy="369332"/>
          </a:xfrm>
          <a:prstGeom prst="rect">
            <a:avLst/>
          </a:prstGeom>
        </p:spPr>
        <p:txBody>
          <a:bodyPr wrap="none">
            <a:spAutoFit/>
          </a:bodyPr>
          <a:lstStyle/>
          <a:p>
            <a:r>
              <a:rPr lang="en-CA" dirty="0" smtClean="0"/>
              <a:t>https://el30.mooc.ca/course_outline.htm</a:t>
            </a:r>
            <a:endParaRPr lang="en-CA" dirty="0"/>
          </a:p>
        </p:txBody>
      </p:sp>
    </p:spTree>
    <p:extLst>
      <p:ext uri="{BB962C8B-B14F-4D97-AF65-F5344CB8AC3E}">
        <p14:creationId xmlns:p14="http://schemas.microsoft.com/office/powerpoint/2010/main" val="281219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79" y="1479635"/>
            <a:ext cx="4448432" cy="4351338"/>
          </a:xfrm>
        </p:spPr>
        <p:txBody>
          <a:bodyPr/>
          <a:lstStyle/>
          <a:p>
            <a:pPr marL="0" indent="0" algn="r">
              <a:buNone/>
            </a:pPr>
            <a:r>
              <a:rPr lang="en-CA" dirty="0" smtClean="0"/>
              <a:t>This session introduces and demonstrates content-addressable resources for education, a set of tools and processes for the creation and storage of learning resources in a distributed peer-to-peer network.</a:t>
            </a:r>
            <a:endParaRPr lang="en-CA" dirty="0"/>
          </a:p>
        </p:txBody>
      </p:sp>
      <p:pic>
        <p:nvPicPr>
          <p:cNvPr id="4" name="Picture 3"/>
          <p:cNvPicPr>
            <a:picLocks noChangeAspect="1"/>
          </p:cNvPicPr>
          <p:nvPr/>
        </p:nvPicPr>
        <p:blipFill>
          <a:blip r:embed="rId2"/>
          <a:stretch>
            <a:fillRect/>
          </a:stretch>
        </p:blipFill>
        <p:spPr>
          <a:xfrm>
            <a:off x="7178503" y="680651"/>
            <a:ext cx="3547161" cy="5647907"/>
          </a:xfrm>
          <a:prstGeom prst="rect">
            <a:avLst/>
          </a:prstGeom>
        </p:spPr>
      </p:pic>
    </p:spTree>
    <p:extLst>
      <p:ext uri="{BB962C8B-B14F-4D97-AF65-F5344CB8AC3E}">
        <p14:creationId xmlns:p14="http://schemas.microsoft.com/office/powerpoint/2010/main" val="338400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EL30 - A Course as Linked Open Data</a:t>
            </a:r>
            <a:endParaRPr lang="en-CA" dirty="0"/>
          </a:p>
        </p:txBody>
      </p:sp>
      <p:pic>
        <p:nvPicPr>
          <p:cNvPr id="5" name="Content Placeholder 3">
            <a:extLst>
              <a:ext uri="{FF2B5EF4-FFF2-40B4-BE49-F238E27FC236}">
                <a16:creationId xmlns:a16="http://schemas.microsoft.com/office/drawing/2014/main" xmlns="" id="{BDDD3526-A8CD-4AAF-93B5-F6C6887F1A07}"/>
              </a:ext>
            </a:extLst>
          </p:cNvPr>
          <p:cNvPicPr>
            <a:picLocks noGrp="1" noChangeAspect="1"/>
          </p:cNvPicPr>
          <p:nvPr>
            <p:ph idx="1"/>
          </p:nvPr>
        </p:nvPicPr>
        <p:blipFill>
          <a:blip r:embed="rId3"/>
          <a:stretch>
            <a:fillRect/>
          </a:stretch>
        </p:blipFill>
        <p:spPr>
          <a:xfrm>
            <a:off x="1751774" y="1690688"/>
            <a:ext cx="7971760" cy="4351338"/>
          </a:xfrm>
          <a:prstGeom prst="rect">
            <a:avLst/>
          </a:prstGeom>
        </p:spPr>
      </p:pic>
      <p:sp>
        <p:nvSpPr>
          <p:cNvPr id="3" name="Rectangle 2"/>
          <p:cNvSpPr/>
          <p:nvPr/>
        </p:nvSpPr>
        <p:spPr>
          <a:xfrm>
            <a:off x="5962059" y="6172886"/>
            <a:ext cx="4225516" cy="369332"/>
          </a:xfrm>
          <a:prstGeom prst="rect">
            <a:avLst/>
          </a:prstGeom>
        </p:spPr>
        <p:txBody>
          <a:bodyPr wrap="none">
            <a:spAutoFit/>
          </a:bodyPr>
          <a:lstStyle/>
          <a:p>
            <a:r>
              <a:rPr lang="en-CA" dirty="0" smtClean="0">
                <a:hlinkClick r:id="rId4"/>
              </a:rPr>
              <a:t>https://www.downes.ca/presentation/515</a:t>
            </a:r>
            <a:r>
              <a:rPr lang="en-CA" dirty="0" smtClean="0"/>
              <a:t> </a:t>
            </a:r>
            <a:endParaRPr lang="en-CA" dirty="0"/>
          </a:p>
        </p:txBody>
      </p:sp>
    </p:spTree>
    <p:extLst>
      <p:ext uri="{BB962C8B-B14F-4D97-AF65-F5344CB8AC3E}">
        <p14:creationId xmlns:p14="http://schemas.microsoft.com/office/powerpoint/2010/main" val="62802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IPFS Desktop </a:t>
            </a:r>
            <a:endParaRPr lang="en-CA" dirty="0"/>
          </a:p>
        </p:txBody>
      </p:sp>
      <p:pic>
        <p:nvPicPr>
          <p:cNvPr id="3" name="Picture 2"/>
          <p:cNvPicPr>
            <a:picLocks noChangeAspect="1"/>
          </p:cNvPicPr>
          <p:nvPr/>
        </p:nvPicPr>
        <p:blipFill>
          <a:blip r:embed="rId3"/>
          <a:stretch>
            <a:fillRect/>
          </a:stretch>
        </p:blipFill>
        <p:spPr>
          <a:xfrm>
            <a:off x="1878226" y="1346254"/>
            <a:ext cx="8972807" cy="4791449"/>
          </a:xfrm>
          <a:prstGeom prst="rect">
            <a:avLst/>
          </a:prstGeom>
        </p:spPr>
      </p:pic>
      <p:sp>
        <p:nvSpPr>
          <p:cNvPr id="5" name="Rectangle 4"/>
          <p:cNvSpPr/>
          <p:nvPr/>
        </p:nvSpPr>
        <p:spPr>
          <a:xfrm>
            <a:off x="1878226" y="6284096"/>
            <a:ext cx="2280561" cy="369332"/>
          </a:xfrm>
          <a:prstGeom prst="rect">
            <a:avLst/>
          </a:prstGeom>
        </p:spPr>
        <p:txBody>
          <a:bodyPr wrap="none">
            <a:spAutoFit/>
          </a:bodyPr>
          <a:lstStyle/>
          <a:p>
            <a:r>
              <a:rPr lang="en-CA" dirty="0" smtClean="0">
                <a:hlinkClick r:id="rId4"/>
              </a:rPr>
              <a:t>https://ipfs.io/#install</a:t>
            </a:r>
            <a:r>
              <a:rPr lang="en-CA" dirty="0" smtClean="0"/>
              <a:t> </a:t>
            </a:r>
            <a:endParaRPr lang="en-CA" dirty="0"/>
          </a:p>
        </p:txBody>
      </p:sp>
    </p:spTree>
    <p:extLst>
      <p:ext uri="{BB962C8B-B14F-4D97-AF65-F5344CB8AC3E}">
        <p14:creationId xmlns:p14="http://schemas.microsoft.com/office/powerpoint/2010/main" val="35348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Browsing the IPFS Network</a:t>
            </a:r>
            <a:endParaRPr lang="en-CA" dirty="0"/>
          </a:p>
        </p:txBody>
      </p:sp>
      <p:sp>
        <p:nvSpPr>
          <p:cNvPr id="3" name="Rectangle 2"/>
          <p:cNvSpPr/>
          <p:nvPr/>
        </p:nvSpPr>
        <p:spPr>
          <a:xfrm>
            <a:off x="838200" y="2614139"/>
            <a:ext cx="4099584" cy="369332"/>
          </a:xfrm>
          <a:prstGeom prst="rect">
            <a:avLst/>
          </a:prstGeom>
        </p:spPr>
        <p:txBody>
          <a:bodyPr wrap="none">
            <a:spAutoFit/>
          </a:bodyPr>
          <a:lstStyle/>
          <a:p>
            <a:r>
              <a:rPr lang="en-CA" dirty="0" smtClean="0">
                <a:hlinkClick r:id="rId2"/>
              </a:rPr>
              <a:t>https://github.com/ipfs/in-web-browsers</a:t>
            </a:r>
            <a:r>
              <a:rPr lang="en-CA" dirty="0" smtClean="0"/>
              <a:t> </a:t>
            </a:r>
            <a:endParaRPr lang="en-CA" dirty="0"/>
          </a:p>
        </p:txBody>
      </p:sp>
      <p:pic>
        <p:nvPicPr>
          <p:cNvPr id="8" name="Picture 7"/>
          <p:cNvPicPr>
            <a:picLocks noChangeAspect="1"/>
          </p:cNvPicPr>
          <p:nvPr/>
        </p:nvPicPr>
        <p:blipFill>
          <a:blip r:embed="rId3"/>
          <a:stretch>
            <a:fillRect/>
          </a:stretch>
        </p:blipFill>
        <p:spPr>
          <a:xfrm>
            <a:off x="838200" y="1318739"/>
            <a:ext cx="4495800" cy="1295400"/>
          </a:xfrm>
          <a:prstGeom prst="rect">
            <a:avLst/>
          </a:prstGeom>
        </p:spPr>
      </p:pic>
      <p:pic>
        <p:nvPicPr>
          <p:cNvPr id="9" name="Picture 8"/>
          <p:cNvPicPr>
            <a:picLocks noChangeAspect="1"/>
          </p:cNvPicPr>
          <p:nvPr/>
        </p:nvPicPr>
        <p:blipFill>
          <a:blip r:embed="rId4"/>
          <a:stretch>
            <a:fillRect/>
          </a:stretch>
        </p:blipFill>
        <p:spPr>
          <a:xfrm>
            <a:off x="5334000" y="1440641"/>
            <a:ext cx="5804200" cy="3085660"/>
          </a:xfrm>
          <a:prstGeom prst="rect">
            <a:avLst/>
          </a:prstGeom>
        </p:spPr>
      </p:pic>
      <p:sp>
        <p:nvSpPr>
          <p:cNvPr id="10" name="Rectangle 9"/>
          <p:cNvSpPr/>
          <p:nvPr/>
        </p:nvSpPr>
        <p:spPr>
          <a:xfrm>
            <a:off x="5230386" y="4648203"/>
            <a:ext cx="2031262" cy="369332"/>
          </a:xfrm>
          <a:prstGeom prst="rect">
            <a:avLst/>
          </a:prstGeom>
        </p:spPr>
        <p:txBody>
          <a:bodyPr wrap="none">
            <a:spAutoFit/>
          </a:bodyPr>
          <a:lstStyle/>
          <a:p>
            <a:r>
              <a:rPr lang="en-CA" dirty="0" smtClean="0">
                <a:hlinkClick r:id="rId5"/>
              </a:rPr>
              <a:t>https://brave.com/</a:t>
            </a:r>
            <a:r>
              <a:rPr lang="en-CA" dirty="0" smtClean="0"/>
              <a:t> </a:t>
            </a:r>
            <a:endParaRPr lang="en-CA" dirty="0"/>
          </a:p>
        </p:txBody>
      </p:sp>
      <p:sp>
        <p:nvSpPr>
          <p:cNvPr id="11" name="TextBox 10"/>
          <p:cNvSpPr txBox="1"/>
          <p:nvPr/>
        </p:nvSpPr>
        <p:spPr>
          <a:xfrm>
            <a:off x="838200" y="3237471"/>
            <a:ext cx="3323968" cy="1692771"/>
          </a:xfrm>
          <a:prstGeom prst="rect">
            <a:avLst/>
          </a:prstGeom>
          <a:noFill/>
        </p:spPr>
        <p:txBody>
          <a:bodyPr wrap="square" rtlCol="0">
            <a:spAutoFit/>
          </a:bodyPr>
          <a:lstStyle/>
          <a:p>
            <a:r>
              <a:rPr lang="en-CA" sz="3200" dirty="0" smtClean="0"/>
              <a:t>IPFS Web Hub</a:t>
            </a:r>
          </a:p>
          <a:p>
            <a:endParaRPr lang="en-CA" dirty="0"/>
          </a:p>
          <a:p>
            <a:r>
              <a:rPr lang="en-CA" dirty="0" smtClean="0">
                <a:solidFill>
                  <a:srgbClr val="FF0000"/>
                </a:solidFill>
                <a:hlinkClick r:id="rId6"/>
              </a:rPr>
              <a:t>https://ipfs.io/ipfs/</a:t>
            </a:r>
            <a:r>
              <a:rPr lang="en-CA" dirty="0" smtClean="0">
                <a:hlinkClick r:id="rId6"/>
              </a:rPr>
              <a:t>QmdmQXB2mzChmMeKY47C43LxUdg1NDJ5MWcKMKxDu7RgQm</a:t>
            </a:r>
            <a:r>
              <a:rPr lang="en-CA" dirty="0" smtClean="0"/>
              <a:t> </a:t>
            </a:r>
            <a:endParaRPr lang="en-CA" dirty="0"/>
          </a:p>
        </p:txBody>
      </p:sp>
      <p:sp>
        <p:nvSpPr>
          <p:cNvPr id="12" name="Rectangle 11"/>
          <p:cNvSpPr/>
          <p:nvPr/>
        </p:nvSpPr>
        <p:spPr>
          <a:xfrm>
            <a:off x="838200" y="3991232"/>
            <a:ext cx="1867930" cy="370703"/>
          </a:xfrm>
          <a:prstGeom prst="rect">
            <a:avLst/>
          </a:prstGeom>
          <a:solidFill>
            <a:srgbClr val="FFFF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316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Interplanetary File System (IPFS)</a:t>
            </a:r>
            <a:endParaRPr lang="en-CA" dirty="0"/>
          </a:p>
        </p:txBody>
      </p:sp>
      <p:pic>
        <p:nvPicPr>
          <p:cNvPr id="4" name="Picture 3"/>
          <p:cNvPicPr>
            <a:picLocks noChangeAspect="1"/>
          </p:cNvPicPr>
          <p:nvPr/>
        </p:nvPicPr>
        <p:blipFill>
          <a:blip r:embed="rId3"/>
          <a:stretch>
            <a:fillRect/>
          </a:stretch>
        </p:blipFill>
        <p:spPr>
          <a:xfrm>
            <a:off x="963827" y="1477833"/>
            <a:ext cx="10264346" cy="4652513"/>
          </a:xfrm>
          <a:prstGeom prst="rect">
            <a:avLst/>
          </a:prstGeom>
        </p:spPr>
      </p:pic>
      <p:sp>
        <p:nvSpPr>
          <p:cNvPr id="6" name="Rectangle 5"/>
          <p:cNvSpPr/>
          <p:nvPr/>
        </p:nvSpPr>
        <p:spPr>
          <a:xfrm>
            <a:off x="6322127" y="6284096"/>
            <a:ext cx="5136471" cy="369332"/>
          </a:xfrm>
          <a:prstGeom prst="rect">
            <a:avLst/>
          </a:prstGeom>
        </p:spPr>
        <p:txBody>
          <a:bodyPr wrap="none">
            <a:spAutoFit/>
          </a:bodyPr>
          <a:lstStyle/>
          <a:p>
            <a:r>
              <a:rPr lang="en-CA" dirty="0" smtClean="0">
                <a:hlinkClick r:id="rId4"/>
              </a:rPr>
              <a:t>https://ipfs.io/images/ipfs-applications-diagram.png</a:t>
            </a:r>
            <a:r>
              <a:rPr lang="en-CA" dirty="0" smtClean="0"/>
              <a:t> </a:t>
            </a:r>
            <a:endParaRPr lang="en-CA" dirty="0"/>
          </a:p>
        </p:txBody>
      </p:sp>
    </p:spTree>
    <p:extLst>
      <p:ext uri="{BB962C8B-B14F-4D97-AF65-F5344CB8AC3E}">
        <p14:creationId xmlns:p14="http://schemas.microsoft.com/office/powerpoint/2010/main" val="243862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Notebooks</a:t>
            </a:r>
            <a:endParaRPr lang="en-CA" dirty="0"/>
          </a:p>
        </p:txBody>
      </p:sp>
      <p:pic>
        <p:nvPicPr>
          <p:cNvPr id="4" name="Picture 3">
            <a:extLst>
              <a:ext uri="{FF2B5EF4-FFF2-40B4-BE49-F238E27FC236}">
                <a16:creationId xmlns:a16="http://schemas.microsoft.com/office/drawing/2014/main" xmlns="" id="{4D7DB0EA-DA1C-4A09-9765-40EAE8A3FE9A}"/>
              </a:ext>
            </a:extLst>
          </p:cNvPr>
          <p:cNvPicPr>
            <a:picLocks noChangeAspect="1"/>
          </p:cNvPicPr>
          <p:nvPr/>
        </p:nvPicPr>
        <p:blipFill>
          <a:blip r:embed="rId2"/>
          <a:stretch>
            <a:fillRect/>
          </a:stretch>
        </p:blipFill>
        <p:spPr>
          <a:xfrm>
            <a:off x="838200" y="1575836"/>
            <a:ext cx="6618595" cy="4594832"/>
          </a:xfrm>
          <a:prstGeom prst="rect">
            <a:avLst/>
          </a:prstGeom>
        </p:spPr>
      </p:pic>
      <p:sp>
        <p:nvSpPr>
          <p:cNvPr id="5" name="Rectangle 4">
            <a:extLst>
              <a:ext uri="{FF2B5EF4-FFF2-40B4-BE49-F238E27FC236}">
                <a16:creationId xmlns:a16="http://schemas.microsoft.com/office/drawing/2014/main" xmlns="" id="{13239794-531F-4958-9B2A-C7BD0F87775C}"/>
              </a:ext>
            </a:extLst>
          </p:cNvPr>
          <p:cNvSpPr/>
          <p:nvPr/>
        </p:nvSpPr>
        <p:spPr>
          <a:xfrm>
            <a:off x="7813696" y="5658235"/>
            <a:ext cx="4543647" cy="646331"/>
          </a:xfrm>
          <a:prstGeom prst="rect">
            <a:avLst/>
          </a:prstGeom>
        </p:spPr>
        <p:txBody>
          <a:bodyPr wrap="square">
            <a:spAutoFit/>
          </a:bodyPr>
          <a:lstStyle/>
          <a:p>
            <a:r>
              <a:rPr lang="en-US" dirty="0">
                <a:hlinkClick r:id="rId3"/>
              </a:rPr>
              <a:t>https://www.dataquest.io/blog/jupyter-notebook-tips-tricks-shortcuts/</a:t>
            </a:r>
            <a:r>
              <a:rPr lang="en-US" dirty="0"/>
              <a:t> </a:t>
            </a:r>
          </a:p>
        </p:txBody>
      </p:sp>
      <p:sp>
        <p:nvSpPr>
          <p:cNvPr id="6" name="Rectangle 5">
            <a:extLst>
              <a:ext uri="{FF2B5EF4-FFF2-40B4-BE49-F238E27FC236}">
                <a16:creationId xmlns:a16="http://schemas.microsoft.com/office/drawing/2014/main" xmlns="" id="{5AABED33-A506-47A5-B551-562E8AB83A05}"/>
              </a:ext>
            </a:extLst>
          </p:cNvPr>
          <p:cNvSpPr/>
          <p:nvPr/>
        </p:nvSpPr>
        <p:spPr>
          <a:xfrm>
            <a:off x="7813696" y="3998567"/>
            <a:ext cx="2448512" cy="1200329"/>
          </a:xfrm>
          <a:prstGeom prst="rect">
            <a:avLst/>
          </a:prstGeom>
        </p:spPr>
        <p:txBody>
          <a:bodyPr wrap="square">
            <a:spAutoFit/>
          </a:bodyPr>
          <a:lstStyle/>
          <a:p>
            <a:r>
              <a:rPr lang="en-US" dirty="0" err="1"/>
              <a:t>OpenLearn</a:t>
            </a:r>
            <a:r>
              <a:rPr lang="en-US" dirty="0"/>
              <a:t> </a:t>
            </a:r>
            <a:r>
              <a:rPr lang="en-US" dirty="0" err="1">
                <a:hlinkClick r:id="rId4"/>
              </a:rPr>
              <a:t>Jupyter</a:t>
            </a:r>
            <a:r>
              <a:rPr lang="en-US" dirty="0">
                <a:hlinkClick r:id="rId4"/>
              </a:rPr>
              <a:t> Books Remix</a:t>
            </a:r>
            <a:r>
              <a:rPr lang="en-US" dirty="0"/>
              <a:t>, TM351 </a:t>
            </a:r>
            <a:r>
              <a:rPr lang="en-US" dirty="0">
                <a:hlinkClick r:id="rId5"/>
              </a:rPr>
              <a:t>Notebooks in VM and Electron</a:t>
            </a:r>
            <a:r>
              <a:rPr lang="en-US" dirty="0"/>
              <a:t>.</a:t>
            </a:r>
          </a:p>
        </p:txBody>
      </p:sp>
      <p:sp>
        <p:nvSpPr>
          <p:cNvPr id="7" name="Rectangle 6">
            <a:extLst>
              <a:ext uri="{FF2B5EF4-FFF2-40B4-BE49-F238E27FC236}">
                <a16:creationId xmlns:a16="http://schemas.microsoft.com/office/drawing/2014/main" xmlns="" id="{A52E9D83-651A-4B15-B0D1-378AD41A1F17}"/>
              </a:ext>
            </a:extLst>
          </p:cNvPr>
          <p:cNvSpPr/>
          <p:nvPr/>
        </p:nvSpPr>
        <p:spPr>
          <a:xfrm>
            <a:off x="7871985" y="1936103"/>
            <a:ext cx="2448512" cy="1169551"/>
          </a:xfrm>
          <a:prstGeom prst="rect">
            <a:avLst/>
          </a:prstGeom>
        </p:spPr>
        <p:txBody>
          <a:bodyPr wrap="square">
            <a:spAutoFit/>
          </a:bodyPr>
          <a:lstStyle/>
          <a:p>
            <a:r>
              <a:rPr lang="en-US" sz="1400" dirty="0">
                <a:hlinkClick r:id="rId6"/>
              </a:rPr>
              <a:t>https://github.com/jupyter/jupyter/wiki/A-gallery-of-interesting-Jupyter-Notebooks#machine-learning-statistics-and-probability</a:t>
            </a:r>
            <a:r>
              <a:rPr lang="en-US" sz="1400" dirty="0"/>
              <a:t> </a:t>
            </a:r>
          </a:p>
        </p:txBody>
      </p:sp>
    </p:spTree>
    <p:extLst>
      <p:ext uri="{BB962C8B-B14F-4D97-AF65-F5344CB8AC3E}">
        <p14:creationId xmlns:p14="http://schemas.microsoft.com/office/powerpoint/2010/main" val="285701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pic>
        <p:nvPicPr>
          <p:cNvPr id="4" name="Picture 3"/>
          <p:cNvPicPr>
            <a:picLocks noChangeAspect="1"/>
          </p:cNvPicPr>
          <p:nvPr/>
        </p:nvPicPr>
        <p:blipFill>
          <a:blip r:embed="rId2"/>
          <a:stretch>
            <a:fillRect/>
          </a:stretch>
        </p:blipFill>
        <p:spPr>
          <a:xfrm>
            <a:off x="1742302" y="1371300"/>
            <a:ext cx="8340811" cy="4586661"/>
          </a:xfrm>
          <a:prstGeom prst="rect">
            <a:avLst/>
          </a:prstGeom>
        </p:spPr>
      </p:pic>
      <p:sp>
        <p:nvSpPr>
          <p:cNvPr id="5" name="Rectangle 4"/>
          <p:cNvSpPr/>
          <p:nvPr/>
        </p:nvSpPr>
        <p:spPr>
          <a:xfrm>
            <a:off x="7706685" y="6123459"/>
            <a:ext cx="2565061" cy="369332"/>
          </a:xfrm>
          <a:prstGeom prst="rect">
            <a:avLst/>
          </a:prstGeom>
        </p:spPr>
        <p:txBody>
          <a:bodyPr wrap="none">
            <a:spAutoFit/>
          </a:bodyPr>
          <a:lstStyle/>
          <a:p>
            <a:r>
              <a:rPr lang="en-CA" dirty="0" smtClean="0">
                <a:hlinkClick r:id="rId3"/>
              </a:rPr>
              <a:t>https://awesome.ipfs.io/</a:t>
            </a:r>
            <a:r>
              <a:rPr lang="en-CA" dirty="0" smtClean="0"/>
              <a:t> </a:t>
            </a:r>
            <a:endParaRPr lang="en-CA" dirty="0"/>
          </a:p>
        </p:txBody>
      </p:sp>
    </p:spTree>
    <p:extLst>
      <p:ext uri="{BB962C8B-B14F-4D97-AF65-F5344CB8AC3E}">
        <p14:creationId xmlns:p14="http://schemas.microsoft.com/office/powerpoint/2010/main" val="3521438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Dweb</a:t>
            </a:r>
            <a:endParaRPr lang="en-CA" dirty="0"/>
          </a:p>
        </p:txBody>
      </p:sp>
      <p:sp>
        <p:nvSpPr>
          <p:cNvPr id="3" name="Content Placeholder 2"/>
          <p:cNvSpPr>
            <a:spLocks noGrp="1"/>
          </p:cNvSpPr>
          <p:nvPr>
            <p:ph idx="1"/>
          </p:nvPr>
        </p:nvSpPr>
        <p:spPr/>
        <p:txBody>
          <a:bodyPr/>
          <a:lstStyle/>
          <a:p>
            <a:r>
              <a:rPr lang="en-US" dirty="0" smtClean="0"/>
              <a:t>One significant current project implementing such a protocol is called </a:t>
            </a:r>
            <a:r>
              <a:rPr lang="en-US" dirty="0" err="1" smtClean="0"/>
              <a:t>Dweb</a:t>
            </a:r>
            <a:r>
              <a:rPr lang="en-US" dirty="0" smtClean="0"/>
              <a:t> (for ‘distributed web’ or ‘decentralized web’). (Ayala, 2018) </a:t>
            </a:r>
          </a:p>
          <a:p>
            <a:r>
              <a:rPr lang="en-US" dirty="0" smtClean="0"/>
              <a:t>Based on the </a:t>
            </a:r>
            <a:r>
              <a:rPr lang="en-US" dirty="0" err="1" smtClean="0"/>
              <a:t>dat</a:t>
            </a:r>
            <a:r>
              <a:rPr lang="en-US" dirty="0" smtClean="0"/>
              <a:t> protocol, a mechanism for finding and distributing content</a:t>
            </a:r>
          </a:p>
          <a:p>
            <a:pPr marL="914400" lvl="2" indent="0">
              <a:buNone/>
            </a:pPr>
            <a:r>
              <a:rPr lang="en-US" dirty="0" smtClean="0">
                <a:solidFill>
                  <a:schemeClr val="accent1">
                    <a:lumMod val="75000"/>
                  </a:schemeClr>
                </a:solidFill>
              </a:rPr>
              <a:t>dat://502bdf152d00a35f9785f78d107b9037b5eca9354bcf593e7b4995f9be97a614/</a:t>
            </a:r>
          </a:p>
          <a:p>
            <a:r>
              <a:rPr lang="en-US" dirty="0" smtClean="0"/>
              <a:t>This address is in fact the dat:// address for the first </a:t>
            </a:r>
            <a:r>
              <a:rPr lang="en-US" i="1" dirty="0" smtClean="0"/>
              <a:t>Content Addressable Resource for Education</a:t>
            </a:r>
            <a:r>
              <a:rPr lang="en-US" dirty="0" smtClean="0"/>
              <a:t> (CARE)</a:t>
            </a:r>
          </a:p>
          <a:p>
            <a:endParaRPr lang="en-CA" dirty="0"/>
          </a:p>
        </p:txBody>
      </p:sp>
      <p:sp>
        <p:nvSpPr>
          <p:cNvPr id="4" name="Rectangle 3"/>
          <p:cNvSpPr/>
          <p:nvPr/>
        </p:nvSpPr>
        <p:spPr>
          <a:xfrm>
            <a:off x="5646853" y="5807631"/>
            <a:ext cx="5706947" cy="369332"/>
          </a:xfrm>
          <a:prstGeom prst="rect">
            <a:avLst/>
          </a:prstGeom>
        </p:spPr>
        <p:txBody>
          <a:bodyPr wrap="none">
            <a:spAutoFit/>
          </a:bodyPr>
          <a:lstStyle/>
          <a:p>
            <a:r>
              <a:rPr lang="en-CA" dirty="0" smtClean="0">
                <a:hlinkClick r:id="rId2"/>
              </a:rPr>
              <a:t>https://hacks.mozilla.org/2018/07/introducing-the-d-web/</a:t>
            </a:r>
            <a:r>
              <a:rPr lang="en-CA" dirty="0" smtClean="0"/>
              <a:t> </a:t>
            </a:r>
            <a:endParaRPr lang="en-CA" dirty="0"/>
          </a:p>
        </p:txBody>
      </p:sp>
      <p:sp>
        <p:nvSpPr>
          <p:cNvPr id="5" name="Rectangle 4"/>
          <p:cNvSpPr/>
          <p:nvPr/>
        </p:nvSpPr>
        <p:spPr>
          <a:xfrm>
            <a:off x="8262248" y="6311900"/>
            <a:ext cx="3091552" cy="369332"/>
          </a:xfrm>
          <a:prstGeom prst="rect">
            <a:avLst/>
          </a:prstGeom>
        </p:spPr>
        <p:txBody>
          <a:bodyPr wrap="none">
            <a:spAutoFit/>
          </a:bodyPr>
          <a:lstStyle/>
          <a:p>
            <a:r>
              <a:rPr lang="en-US" u="sng" dirty="0" smtClean="0">
                <a:hlinkClick r:id="rId3"/>
              </a:rPr>
              <a:t>https://www.datprotocol.com/</a:t>
            </a:r>
            <a:endParaRPr lang="en-CA" dirty="0"/>
          </a:p>
        </p:txBody>
      </p:sp>
    </p:spTree>
    <p:extLst>
      <p:ext uri="{BB962C8B-B14F-4D97-AF65-F5344CB8AC3E}">
        <p14:creationId xmlns:p14="http://schemas.microsoft.com/office/powerpoint/2010/main" val="2480206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Browsing the </a:t>
            </a:r>
            <a:r>
              <a:rPr lang="en-CA" dirty="0" err="1" smtClean="0"/>
              <a:t>Dweb</a:t>
            </a:r>
            <a:r>
              <a:rPr lang="en-CA" dirty="0" smtClean="0"/>
              <a:t> Network</a:t>
            </a:r>
            <a:endParaRPr lang="en-CA" dirty="0"/>
          </a:p>
        </p:txBody>
      </p:sp>
      <p:pic>
        <p:nvPicPr>
          <p:cNvPr id="4" name="Picture 3"/>
          <p:cNvPicPr>
            <a:picLocks noChangeAspect="1"/>
          </p:cNvPicPr>
          <p:nvPr/>
        </p:nvPicPr>
        <p:blipFill>
          <a:blip r:embed="rId2"/>
          <a:stretch>
            <a:fillRect/>
          </a:stretch>
        </p:blipFill>
        <p:spPr>
          <a:xfrm>
            <a:off x="1864712" y="1445240"/>
            <a:ext cx="5697623" cy="2446180"/>
          </a:xfrm>
          <a:prstGeom prst="rect">
            <a:avLst/>
          </a:prstGeom>
        </p:spPr>
      </p:pic>
      <p:sp>
        <p:nvSpPr>
          <p:cNvPr id="5" name="Rectangle 4"/>
          <p:cNvSpPr/>
          <p:nvPr/>
        </p:nvSpPr>
        <p:spPr>
          <a:xfrm>
            <a:off x="4885290" y="3891420"/>
            <a:ext cx="2894447" cy="369332"/>
          </a:xfrm>
          <a:prstGeom prst="rect">
            <a:avLst/>
          </a:prstGeom>
        </p:spPr>
        <p:txBody>
          <a:bodyPr wrap="none">
            <a:spAutoFit/>
          </a:bodyPr>
          <a:lstStyle/>
          <a:p>
            <a:r>
              <a:rPr lang="en-CA" dirty="0" smtClean="0">
                <a:hlinkClick r:id="rId3"/>
              </a:rPr>
              <a:t>https://beakerbrowser.com/</a:t>
            </a:r>
            <a:r>
              <a:rPr lang="en-CA" dirty="0" smtClean="0"/>
              <a:t> </a:t>
            </a:r>
            <a:endParaRPr lang="en-CA" dirty="0"/>
          </a:p>
        </p:txBody>
      </p:sp>
      <p:sp>
        <p:nvSpPr>
          <p:cNvPr id="6" name="Rectangle 5"/>
          <p:cNvSpPr/>
          <p:nvPr/>
        </p:nvSpPr>
        <p:spPr>
          <a:xfrm>
            <a:off x="4885290" y="5663684"/>
            <a:ext cx="6096000" cy="646331"/>
          </a:xfrm>
          <a:prstGeom prst="rect">
            <a:avLst/>
          </a:prstGeom>
        </p:spPr>
        <p:txBody>
          <a:bodyPr>
            <a:spAutoFit/>
          </a:bodyPr>
          <a:lstStyle/>
          <a:p>
            <a:r>
              <a:rPr lang="en-CA" dirty="0" smtClean="0">
                <a:hlinkClick r:id="rId4"/>
              </a:rPr>
              <a:t>https://sammacbeth.eu/blog/2020/05/08/install-dat-for-firefox.html</a:t>
            </a:r>
            <a:r>
              <a:rPr lang="en-CA" dirty="0" smtClean="0"/>
              <a:t> </a:t>
            </a:r>
            <a:endParaRPr lang="en-CA"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510" y="4366644"/>
            <a:ext cx="5955853" cy="1209782"/>
          </a:xfrm>
          <a:prstGeom prst="rect">
            <a:avLst/>
          </a:prstGeom>
        </p:spPr>
      </p:pic>
    </p:spTree>
    <p:extLst>
      <p:ext uri="{BB962C8B-B14F-4D97-AF65-F5344CB8AC3E}">
        <p14:creationId xmlns:p14="http://schemas.microsoft.com/office/powerpoint/2010/main" val="1829143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0" indent="0">
              <a:buNone/>
            </a:pPr>
            <a:r>
              <a:rPr lang="en-CA" dirty="0" smtClean="0"/>
              <a:t>An important aspect of these resources is that they can be developed or modified by anyone. This supports not only content revision but also a common mechanism for community-based meta-tagging or content reviews and to, optionally, provide data on context and use. Thus participants will be able to appreciate how content-addressable resources can inhabit a rich ecosystem that provides an open alternative to published-based and controlled repositories.</a:t>
            </a:r>
            <a:br>
              <a:rPr lang="en-CA" dirty="0" smtClean="0"/>
            </a:br>
            <a:endParaRPr lang="en-CA" dirty="0"/>
          </a:p>
        </p:txBody>
      </p:sp>
    </p:spTree>
    <p:extLst>
      <p:ext uri="{BB962C8B-B14F-4D97-AF65-F5344CB8AC3E}">
        <p14:creationId xmlns:p14="http://schemas.microsoft.com/office/powerpoint/2010/main" val="157380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sp>
        <p:nvSpPr>
          <p:cNvPr id="3" name="Content Placeholder 2"/>
          <p:cNvSpPr>
            <a:spLocks noGrp="1"/>
          </p:cNvSpPr>
          <p:nvPr>
            <p:ph idx="1"/>
          </p:nvPr>
        </p:nvSpPr>
        <p:spPr>
          <a:xfrm>
            <a:off x="838200" y="1553776"/>
            <a:ext cx="10515600" cy="4351338"/>
          </a:xfrm>
        </p:spPr>
        <p:txBody>
          <a:bodyPr>
            <a:normAutofit/>
          </a:bodyPr>
          <a:lstStyle/>
          <a:p>
            <a:pPr marL="0" indent="0">
              <a:buNone/>
            </a:pPr>
            <a:r>
              <a:rPr lang="en-CA" dirty="0" smtClean="0"/>
              <a:t>You will be able to:</a:t>
            </a:r>
          </a:p>
          <a:p>
            <a:r>
              <a:rPr lang="en-CA" dirty="0" smtClean="0"/>
              <a:t>describe how content addressing works</a:t>
            </a:r>
          </a:p>
          <a:p>
            <a:r>
              <a:rPr lang="en-CA" dirty="0" smtClean="0"/>
              <a:t>describe the use of content addressing to enable a secure and distributed resource network</a:t>
            </a:r>
          </a:p>
          <a:p>
            <a:r>
              <a:rPr lang="en-CA" dirty="0" smtClean="0"/>
              <a:t>create and add their own open educational resources to the network</a:t>
            </a:r>
          </a:p>
          <a:p>
            <a:r>
              <a:rPr lang="en-CA" dirty="0" smtClean="0"/>
              <a:t>access and reuse resources from the network</a:t>
            </a:r>
          </a:p>
          <a:p>
            <a:r>
              <a:rPr lang="en-CA" dirty="0" smtClean="0"/>
              <a:t>appreciate how content addressing provides an alternative to license-based OER </a:t>
            </a:r>
          </a:p>
          <a:p>
            <a:endParaRPr lang="en-CA" dirty="0"/>
          </a:p>
        </p:txBody>
      </p:sp>
    </p:spTree>
    <p:extLst>
      <p:ext uri="{BB962C8B-B14F-4D97-AF65-F5344CB8AC3E}">
        <p14:creationId xmlns:p14="http://schemas.microsoft.com/office/powerpoint/2010/main" val="362724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Issues for Open Educational Resources</a:t>
            </a:r>
            <a:endParaRPr lang="en-CA" dirty="0"/>
          </a:p>
        </p:txBody>
      </p:sp>
      <p:sp>
        <p:nvSpPr>
          <p:cNvPr id="3" name="Content Placeholder 2"/>
          <p:cNvSpPr>
            <a:spLocks noGrp="1"/>
          </p:cNvSpPr>
          <p:nvPr>
            <p:ph idx="1"/>
          </p:nvPr>
        </p:nvSpPr>
        <p:spPr/>
        <p:txBody>
          <a:bodyPr/>
          <a:lstStyle/>
          <a:p>
            <a:r>
              <a:rPr lang="en-CA" dirty="0" smtClean="0"/>
              <a:t>Licensing alone is not enough</a:t>
            </a:r>
          </a:p>
          <a:p>
            <a:pPr marL="457200" lvl="1" indent="0">
              <a:buNone/>
            </a:pPr>
            <a:r>
              <a:rPr lang="en-CA" sz="3200" dirty="0" smtClean="0"/>
              <a:t>“</a:t>
            </a:r>
            <a:r>
              <a:rPr lang="en-CA" dirty="0"/>
              <a:t>CC licenses and tools are proving indispensable in certain domains, most notably in the education and research sectors. However, they do not entirely address mainstream content sharing on the internet today. Indeed, most sharing occurs on proprietary platforms designed to keep users within their own systems</a:t>
            </a:r>
            <a:r>
              <a:rPr lang="en-CA" dirty="0" smtClean="0"/>
              <a:t>.”</a:t>
            </a:r>
          </a:p>
          <a:p>
            <a:r>
              <a:rPr lang="en-CA" dirty="0" smtClean="0"/>
              <a:t>Resources are no longer community-based</a:t>
            </a:r>
            <a:r>
              <a:rPr lang="en-CA" sz="3600" dirty="0" smtClean="0"/>
              <a:t> </a:t>
            </a:r>
          </a:p>
          <a:p>
            <a:pPr marL="457200" lvl="1" indent="0">
              <a:buNone/>
            </a:pPr>
            <a:r>
              <a:rPr lang="en-CA" dirty="0" smtClean="0"/>
              <a:t>“</a:t>
            </a:r>
            <a:r>
              <a:rPr lang="en-CA" dirty="0"/>
              <a:t>Our existing licenses and tools do not fully address the collateral damage caused by exploitative, decontextualized, unethical, and antisocial reuse of shared content. We cannot turn a blind eye</a:t>
            </a:r>
            <a:r>
              <a:rPr lang="en-CA" dirty="0" smtClean="0"/>
              <a:t>.”</a:t>
            </a:r>
            <a:r>
              <a:rPr lang="en-CA" dirty="0" smtClean="0"/>
              <a:t/>
            </a:r>
            <a:br>
              <a:rPr lang="en-CA" dirty="0" smtClean="0"/>
            </a:br>
            <a:endParaRPr lang="en-CA" dirty="0"/>
          </a:p>
        </p:txBody>
      </p:sp>
      <p:sp>
        <p:nvSpPr>
          <p:cNvPr id="5" name="Rectangle 4"/>
          <p:cNvSpPr/>
          <p:nvPr/>
        </p:nvSpPr>
        <p:spPr>
          <a:xfrm>
            <a:off x="5086865" y="5853797"/>
            <a:ext cx="6096000" cy="646331"/>
          </a:xfrm>
          <a:prstGeom prst="rect">
            <a:avLst/>
          </a:prstGeom>
        </p:spPr>
        <p:txBody>
          <a:bodyPr>
            <a:spAutoFit/>
          </a:bodyPr>
          <a:lstStyle/>
          <a:p>
            <a:r>
              <a:rPr lang="en-CA" dirty="0" smtClean="0">
                <a:hlinkClick r:id="rId3"/>
              </a:rPr>
              <a:t>https://docs.google.com/document/d/1oRDt7Lk0tp571xygWyDsS7rRvKWiK1BFPuiDm9jbF-c/edit?usp=sharing</a:t>
            </a:r>
            <a:r>
              <a:rPr lang="en-CA" dirty="0" smtClean="0"/>
              <a:t> </a:t>
            </a:r>
            <a:endParaRPr lang="en-CA" dirty="0"/>
          </a:p>
        </p:txBody>
      </p:sp>
      <p:sp>
        <p:nvSpPr>
          <p:cNvPr id="6" name="TextBox 5"/>
          <p:cNvSpPr txBox="1"/>
          <p:nvPr/>
        </p:nvSpPr>
        <p:spPr>
          <a:xfrm>
            <a:off x="1491049" y="5853796"/>
            <a:ext cx="3595816" cy="646331"/>
          </a:xfrm>
          <a:prstGeom prst="rect">
            <a:avLst/>
          </a:prstGeom>
          <a:noFill/>
        </p:spPr>
        <p:txBody>
          <a:bodyPr wrap="square" rtlCol="0">
            <a:spAutoFit/>
          </a:bodyPr>
          <a:lstStyle/>
          <a:p>
            <a:r>
              <a:rPr lang="en-CA" dirty="0" smtClean="0"/>
              <a:t>Creative Commons Strategy 2020 - Second Draft, November 2, 2020</a:t>
            </a:r>
            <a:endParaRPr lang="en-CA" dirty="0"/>
          </a:p>
        </p:txBody>
      </p:sp>
    </p:spTree>
    <p:extLst>
      <p:ext uri="{BB962C8B-B14F-4D97-AF65-F5344CB8AC3E}">
        <p14:creationId xmlns:p14="http://schemas.microsoft.com/office/powerpoint/2010/main" val="171641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 Addressable Resources for Education</a:t>
            </a:r>
            <a:endParaRPr lang="en-CA" dirty="0"/>
          </a:p>
        </p:txBody>
      </p:sp>
      <p:pic>
        <p:nvPicPr>
          <p:cNvPr id="4" name="Content Placeholder 4">
            <a:extLst>
              <a:ext uri="{FF2B5EF4-FFF2-40B4-BE49-F238E27FC236}">
                <a16:creationId xmlns:a16="http://schemas.microsoft.com/office/drawing/2014/main" xmlns="" id="{ECDF06C1-A7A0-43D0-B1EA-F0B540B66BC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335427" y="1594022"/>
            <a:ext cx="6982036" cy="3459306"/>
          </a:xfrm>
          <a:prstGeom prst="rect">
            <a:avLst/>
          </a:prstGeom>
          <a:ln w="3175">
            <a:solidFill>
              <a:schemeClr val="accent1"/>
            </a:solidFill>
          </a:ln>
        </p:spPr>
      </p:pic>
      <p:sp>
        <p:nvSpPr>
          <p:cNvPr id="5" name="Rectangle 4"/>
          <p:cNvSpPr/>
          <p:nvPr/>
        </p:nvSpPr>
        <p:spPr>
          <a:xfrm>
            <a:off x="2220097" y="5164538"/>
            <a:ext cx="9691816" cy="923330"/>
          </a:xfrm>
          <a:prstGeom prst="rect">
            <a:avLst/>
          </a:prstGeom>
        </p:spPr>
        <p:txBody>
          <a:bodyPr wrap="square">
            <a:spAutoFit/>
          </a:bodyPr>
          <a:lstStyle/>
          <a:p>
            <a:pPr marL="285750" indent="-285750">
              <a:buFont typeface="Arial" panose="020B0604020202020204" pitchFamily="34" charset="0"/>
              <a:buChar char="•"/>
            </a:pPr>
            <a:r>
              <a:rPr lang="en-US" dirty="0" smtClean="0"/>
              <a:t>CARE are content-addressable, they are stored and access in the web as a whole</a:t>
            </a:r>
          </a:p>
          <a:p>
            <a:pPr marL="285750" indent="-285750">
              <a:buFont typeface="Arial" panose="020B0604020202020204" pitchFamily="34" charset="0"/>
              <a:buChar char="•"/>
            </a:pPr>
            <a:r>
              <a:rPr lang="en-US" dirty="0" smtClean="0"/>
              <a:t>CARE are also associated with each other in an Open Resource Graph (ORG)</a:t>
            </a:r>
          </a:p>
          <a:p>
            <a:pPr marL="285750" indent="-285750">
              <a:buFont typeface="Arial" panose="020B0604020202020204" pitchFamily="34" charset="0"/>
              <a:buChar char="•"/>
            </a:pPr>
            <a:r>
              <a:rPr lang="en-US" dirty="0" smtClean="0"/>
              <a:t>CARE can be </a:t>
            </a:r>
            <a:r>
              <a:rPr lang="en-US" i="1" dirty="0" smtClean="0"/>
              <a:t>cloned</a:t>
            </a:r>
            <a:r>
              <a:rPr lang="en-US" dirty="0" smtClean="0"/>
              <a:t> and </a:t>
            </a:r>
            <a:r>
              <a:rPr lang="en-US" i="1" dirty="0" smtClean="0"/>
              <a:t>edited</a:t>
            </a:r>
            <a:r>
              <a:rPr lang="en-US" dirty="0" smtClean="0"/>
              <a:t> by any user</a:t>
            </a:r>
            <a:endParaRPr lang="en-US" dirty="0"/>
          </a:p>
        </p:txBody>
      </p:sp>
      <p:sp>
        <p:nvSpPr>
          <p:cNvPr id="6" name="Rectangle 5"/>
          <p:cNvSpPr/>
          <p:nvPr/>
        </p:nvSpPr>
        <p:spPr>
          <a:xfrm>
            <a:off x="2220097" y="6199078"/>
            <a:ext cx="4237635" cy="369332"/>
          </a:xfrm>
          <a:prstGeom prst="rect">
            <a:avLst/>
          </a:prstGeom>
        </p:spPr>
        <p:txBody>
          <a:bodyPr wrap="none">
            <a:spAutoFit/>
          </a:bodyPr>
          <a:lstStyle/>
          <a:p>
            <a:r>
              <a:rPr lang="en-US" dirty="0" smtClean="0">
                <a:solidFill>
                  <a:srgbClr val="0070C0"/>
                </a:solidFill>
              </a:rPr>
              <a:t>https://github.com/Downes/CARE-project  </a:t>
            </a:r>
            <a:endParaRPr lang="en-CA" dirty="0"/>
          </a:p>
        </p:txBody>
      </p:sp>
    </p:spTree>
    <p:extLst>
      <p:ext uri="{BB962C8B-B14F-4D97-AF65-F5344CB8AC3E}">
        <p14:creationId xmlns:p14="http://schemas.microsoft.com/office/powerpoint/2010/main" val="226833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 Addressable Resources for Education</a:t>
            </a:r>
            <a:endParaRPr lang="en-CA" dirty="0"/>
          </a:p>
        </p:txBody>
      </p:sp>
      <p:sp>
        <p:nvSpPr>
          <p:cNvPr id="5" name="Rectangle 4"/>
          <p:cNvSpPr/>
          <p:nvPr/>
        </p:nvSpPr>
        <p:spPr>
          <a:xfrm>
            <a:off x="2220097" y="5164538"/>
            <a:ext cx="9691816" cy="923330"/>
          </a:xfrm>
          <a:prstGeom prst="rect">
            <a:avLst/>
          </a:prstGeom>
        </p:spPr>
        <p:txBody>
          <a:bodyPr wrap="square">
            <a:spAutoFit/>
          </a:bodyPr>
          <a:lstStyle/>
          <a:p>
            <a:pPr marL="285750" indent="-285750">
              <a:buFont typeface="Arial" panose="020B0604020202020204" pitchFamily="34" charset="0"/>
              <a:buChar char="•"/>
            </a:pPr>
            <a:r>
              <a:rPr lang="en-US" dirty="0" smtClean="0"/>
              <a:t>CARE are content-addressable, they are stored and access in the web as a whole</a:t>
            </a:r>
          </a:p>
          <a:p>
            <a:pPr marL="285750" indent="-285750">
              <a:buFont typeface="Arial" panose="020B0604020202020204" pitchFamily="34" charset="0"/>
              <a:buChar char="•"/>
            </a:pPr>
            <a:r>
              <a:rPr lang="en-US" dirty="0" smtClean="0"/>
              <a:t>CARE are also associated with each other in an Open Resource Graph (ORG)</a:t>
            </a:r>
          </a:p>
          <a:p>
            <a:pPr marL="285750" indent="-285750">
              <a:buFont typeface="Arial" panose="020B0604020202020204" pitchFamily="34" charset="0"/>
              <a:buChar char="•"/>
            </a:pPr>
            <a:r>
              <a:rPr lang="en-US" dirty="0" smtClean="0"/>
              <a:t>CARE can be </a:t>
            </a:r>
            <a:r>
              <a:rPr lang="en-US" i="1" dirty="0" smtClean="0"/>
              <a:t>cloned</a:t>
            </a:r>
            <a:r>
              <a:rPr lang="en-US" dirty="0" smtClean="0"/>
              <a:t> and </a:t>
            </a:r>
            <a:r>
              <a:rPr lang="en-US" i="1" dirty="0" smtClean="0"/>
              <a:t>edited</a:t>
            </a:r>
            <a:r>
              <a:rPr lang="en-US" dirty="0" smtClean="0"/>
              <a:t> by any user</a:t>
            </a:r>
            <a:endParaRPr lang="en-US" dirty="0"/>
          </a:p>
        </p:txBody>
      </p:sp>
      <p:sp>
        <p:nvSpPr>
          <p:cNvPr id="6" name="Rectangle 5"/>
          <p:cNvSpPr/>
          <p:nvPr/>
        </p:nvSpPr>
        <p:spPr>
          <a:xfrm>
            <a:off x="2220097" y="6199078"/>
            <a:ext cx="4237635" cy="369332"/>
          </a:xfrm>
          <a:prstGeom prst="rect">
            <a:avLst/>
          </a:prstGeom>
        </p:spPr>
        <p:txBody>
          <a:bodyPr wrap="none">
            <a:spAutoFit/>
          </a:bodyPr>
          <a:lstStyle/>
          <a:p>
            <a:r>
              <a:rPr lang="en-US" dirty="0" smtClean="0">
                <a:solidFill>
                  <a:srgbClr val="0070C0"/>
                </a:solidFill>
              </a:rPr>
              <a:t>https://github.com/Downes/CARE-project  </a:t>
            </a:r>
            <a:endParaRPr lang="en-CA" dirty="0"/>
          </a:p>
        </p:txBody>
      </p:sp>
      <p:pic>
        <p:nvPicPr>
          <p:cNvPr id="7" name="Content Placeholder 3">
            <a:extLst>
              <a:ext uri="{FF2B5EF4-FFF2-40B4-BE49-F238E27FC236}">
                <a16:creationId xmlns:a16="http://schemas.microsoft.com/office/drawing/2014/main" xmlns="" id="{869114FB-B82F-4989-9F3D-A779FC360BDF}"/>
              </a:ext>
            </a:extLst>
          </p:cNvPr>
          <p:cNvPicPr>
            <a:picLocks noGrp="1" noChangeAspect="1"/>
          </p:cNvPicPr>
          <p:nvPr>
            <p:ph idx="1"/>
          </p:nvPr>
        </p:nvPicPr>
        <p:blipFill>
          <a:blip r:embed="rId2"/>
          <a:stretch>
            <a:fillRect/>
          </a:stretch>
        </p:blipFill>
        <p:spPr>
          <a:xfrm>
            <a:off x="2306594" y="1384658"/>
            <a:ext cx="6610350" cy="3724275"/>
          </a:xfrm>
          <a:prstGeom prst="rect">
            <a:avLst/>
          </a:prstGeom>
        </p:spPr>
      </p:pic>
    </p:spTree>
    <p:extLst>
      <p:ext uri="{BB962C8B-B14F-4D97-AF65-F5344CB8AC3E}">
        <p14:creationId xmlns:p14="http://schemas.microsoft.com/office/powerpoint/2010/main" val="246598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Encryption Algorithms</a:t>
            </a:r>
            <a:endParaRPr lang="en-CA" dirty="0"/>
          </a:p>
        </p:txBody>
      </p:sp>
      <p:sp>
        <p:nvSpPr>
          <p:cNvPr id="6" name="Flowchart: Off-page Connector 5"/>
          <p:cNvSpPr/>
          <p:nvPr/>
        </p:nvSpPr>
        <p:spPr>
          <a:xfrm>
            <a:off x="4686300" y="1955800"/>
            <a:ext cx="1981200" cy="635000"/>
          </a:xfrm>
          <a:prstGeom prst="flowChartOffpage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accent1">
                    <a:lumMod val="75000"/>
                  </a:schemeClr>
                </a:solidFill>
              </a:rPr>
              <a:t>Algorithms</a:t>
            </a:r>
            <a:endParaRPr lang="en-CA" dirty="0">
              <a:solidFill>
                <a:schemeClr val="accent1">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7109699"/>
              </p:ext>
            </p:extLst>
          </p:nvPr>
        </p:nvGraphicFramePr>
        <p:xfrm>
          <a:off x="2524436" y="2754349"/>
          <a:ext cx="6304928" cy="3740320"/>
        </p:xfrm>
        <a:graphic>
          <a:graphicData uri="http://schemas.openxmlformats.org/drawingml/2006/table">
            <a:tbl>
              <a:tblPr/>
              <a:tblGrid>
                <a:gridCol w="900704"/>
                <a:gridCol w="900704"/>
                <a:gridCol w="900704"/>
                <a:gridCol w="900704"/>
                <a:gridCol w="900704"/>
                <a:gridCol w="900704"/>
                <a:gridCol w="900704"/>
              </a:tblGrid>
              <a:tr h="449842">
                <a:tc gridSpan="2">
                  <a:txBody>
                    <a:bodyPr/>
                    <a:lstStyle/>
                    <a:p>
                      <a:r>
                        <a:rPr lang="en-CA" sz="1050"/>
                        <a:t>Algorithm and variant </a:t>
                      </a:r>
                    </a:p>
                  </a:txBody>
                  <a:tcPr marL="25446" marR="25446" marT="12723" marB="1272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r>
                        <a:rPr lang="en-CA" sz="1050"/>
                        <a:t>Output size</a:t>
                      </a:r>
                      <a:br>
                        <a:rPr lang="en-CA" sz="1050"/>
                      </a:br>
                      <a:r>
                        <a:rPr lang="en-CA" sz="1050"/>
                        <a:t>(bits) </a:t>
                      </a:r>
                    </a:p>
                  </a:txBody>
                  <a:tcPr marL="25446" marR="25446" marT="12723" marB="1272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Internal state size</a:t>
                      </a:r>
                      <a:br>
                        <a:rPr lang="en-CA" sz="1050"/>
                      </a:br>
                      <a:r>
                        <a:rPr lang="en-CA" sz="1050"/>
                        <a:t>(bits) </a:t>
                      </a:r>
                    </a:p>
                  </a:txBody>
                  <a:tcPr marL="25446" marR="25446" marT="12723" marB="1272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Block size</a:t>
                      </a:r>
                      <a:br>
                        <a:rPr lang="en-CA" sz="1050"/>
                      </a:br>
                      <a:r>
                        <a:rPr lang="en-CA" sz="1050"/>
                        <a:t>(bits) </a:t>
                      </a:r>
                    </a:p>
                  </a:txBody>
                  <a:tcPr marL="25446" marR="25446" marT="12723" marB="1272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Rounds </a:t>
                      </a:r>
                    </a:p>
                  </a:txBody>
                  <a:tcPr marL="25446" marR="25446" marT="12723" marB="1272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Operations </a:t>
                      </a:r>
                    </a:p>
                  </a:txBody>
                  <a:tcPr marL="25446" marR="25446" marT="12723" marB="1272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880">
                <a:tc gridSpan="2">
                  <a:txBody>
                    <a:bodyPr/>
                    <a:lstStyle/>
                    <a:p>
                      <a:r>
                        <a:rPr lang="en-CA" sz="1050" b="1">
                          <a:hlinkClick r:id="rId2" tooltip="MD5"/>
                        </a:rPr>
                        <a:t>MD5</a:t>
                      </a:r>
                      <a:r>
                        <a:rPr lang="en-CA" sz="1050"/>
                        <a:t> (as reference)</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r>
                        <a:rPr lang="en-CA" sz="1050"/>
                        <a:t>128</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128</a:t>
                      </a:r>
                      <a:br>
                        <a:rPr lang="en-CA" sz="1050"/>
                      </a:br>
                      <a:r>
                        <a:rPr lang="en-CA" sz="1050"/>
                        <a:t>(4 × 32)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dirty="0"/>
                        <a:t>512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64</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And, Xor, Rot, Add (mod 2</a:t>
                      </a:r>
                      <a:r>
                        <a:rPr lang="en-CA" sz="1050" baseline="30000"/>
                        <a:t>32</a:t>
                      </a:r>
                      <a:r>
                        <a:rPr lang="en-CA" sz="1050"/>
                        <a:t>), Or</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918">
                <a:tc gridSpan="2">
                  <a:txBody>
                    <a:bodyPr/>
                    <a:lstStyle/>
                    <a:p>
                      <a:r>
                        <a:rPr lang="en-CA" sz="1050" b="1">
                          <a:hlinkClick r:id="rId3" tooltip="SHA-0"/>
                        </a:rPr>
                        <a:t>SHA-0</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rowSpan="2">
                  <a:txBody>
                    <a:bodyPr/>
                    <a:lstStyle/>
                    <a:p>
                      <a:r>
                        <a:rPr lang="en-CA" sz="1050"/>
                        <a:t>160</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160</a:t>
                      </a:r>
                      <a:br>
                        <a:rPr lang="en-CA" sz="1050"/>
                      </a:br>
                      <a:r>
                        <a:rPr lang="en-CA" sz="1050"/>
                        <a:t>(5 × 32)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512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80</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And, Xor, Rot, Add (mod 2</a:t>
                      </a:r>
                      <a:r>
                        <a:rPr lang="en-CA" sz="1050" baseline="30000"/>
                        <a:t>32</a:t>
                      </a:r>
                      <a:r>
                        <a:rPr lang="en-CA" sz="1050"/>
                        <a:t>), Or</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00">
                <a:tc gridSpan="2">
                  <a:txBody>
                    <a:bodyPr/>
                    <a:lstStyle/>
                    <a:p>
                      <a:r>
                        <a:rPr lang="en-CA" sz="1050" b="1">
                          <a:hlinkClick r:id="rId4" tooltip="SHA-1"/>
                        </a:rPr>
                        <a:t>SHA-1</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r>
              <a:tr h="395861">
                <a:tc rowSpan="3">
                  <a:txBody>
                    <a:bodyPr/>
                    <a:lstStyle/>
                    <a:p>
                      <a:r>
                        <a:rPr lang="en-CA" sz="1050" b="1">
                          <a:hlinkClick r:id="rId5" tooltip="SHA-2"/>
                        </a:rPr>
                        <a:t>SHA-2</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i="1"/>
                        <a:t>SHA-224</a:t>
                      </a:r>
                      <a:r>
                        <a:rPr lang="en-CA" sz="1050"/>
                        <a:t/>
                      </a:r>
                      <a:br>
                        <a:rPr lang="en-CA" sz="1050"/>
                      </a:br>
                      <a:r>
                        <a:rPr lang="en-CA" sz="1050" i="1"/>
                        <a:t>SHA-256</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224</a:t>
                      </a:r>
                      <a:br>
                        <a:rPr lang="en-CA" sz="1050"/>
                      </a:br>
                      <a:r>
                        <a:rPr lang="en-CA" sz="1050"/>
                        <a:t>256</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256</a:t>
                      </a:r>
                      <a:br>
                        <a:rPr lang="en-CA" sz="1050"/>
                      </a:br>
                      <a:r>
                        <a:rPr lang="en-CA" sz="1050"/>
                        <a:t>(8 × 32)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512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64</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And, Xor, Rot, Add (mod 2</a:t>
                      </a:r>
                      <a:r>
                        <a:rPr lang="en-CA" sz="1050" baseline="30000"/>
                        <a:t>32</a:t>
                      </a:r>
                      <a:r>
                        <a:rPr lang="en-CA" sz="1050"/>
                        <a:t>), Or, Shr</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918">
                <a:tc vMerge="1">
                  <a:txBody>
                    <a:bodyPr/>
                    <a:lstStyle/>
                    <a:p>
                      <a:endParaRPr lang="en-CA"/>
                    </a:p>
                  </a:txBody>
                  <a:tcPr/>
                </a:tc>
                <a:tc>
                  <a:txBody>
                    <a:bodyPr/>
                    <a:lstStyle/>
                    <a:p>
                      <a:r>
                        <a:rPr lang="en-CA" sz="1050" i="1"/>
                        <a:t>SHA-384</a:t>
                      </a:r>
                      <a:r>
                        <a:rPr lang="en-CA" sz="1050"/>
                        <a:t/>
                      </a:r>
                      <a:br>
                        <a:rPr lang="en-CA" sz="1050"/>
                      </a:br>
                      <a:r>
                        <a:rPr lang="en-CA" sz="1050" i="1"/>
                        <a:t>SHA-512</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384</a:t>
                      </a:r>
                      <a:br>
                        <a:rPr lang="en-CA" sz="1050"/>
                      </a:br>
                      <a:r>
                        <a:rPr lang="en-CA" sz="1050"/>
                        <a:t>512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512</a:t>
                      </a:r>
                      <a:br>
                        <a:rPr lang="en-CA" sz="1050"/>
                      </a:br>
                      <a:r>
                        <a:rPr lang="en-CA" sz="1050"/>
                        <a:t>(8 × 64)</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1024</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80</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And, Xor, Rot, Add (mod 2</a:t>
                      </a:r>
                      <a:r>
                        <a:rPr lang="en-CA" sz="1050" baseline="30000"/>
                        <a:t>64</a:t>
                      </a:r>
                      <a:r>
                        <a:rPr lang="en-CA" sz="1050"/>
                        <a:t>), Or, Shr</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880">
                <a:tc vMerge="1">
                  <a:txBody>
                    <a:bodyPr/>
                    <a:lstStyle/>
                    <a:p>
                      <a:endParaRPr lang="en-CA"/>
                    </a:p>
                  </a:txBody>
                  <a:tcPr/>
                </a:tc>
                <a:tc>
                  <a:txBody>
                    <a:bodyPr/>
                    <a:lstStyle/>
                    <a:p>
                      <a:r>
                        <a:rPr lang="en-CA" sz="1050" i="1"/>
                        <a:t>SHA-512/224</a:t>
                      </a:r>
                      <a:r>
                        <a:rPr lang="en-CA" sz="1050"/>
                        <a:t/>
                      </a:r>
                      <a:br>
                        <a:rPr lang="en-CA" sz="1050"/>
                      </a:br>
                      <a:r>
                        <a:rPr lang="en-CA" sz="1050" i="1"/>
                        <a:t>SHA-512/256</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224</a:t>
                      </a:r>
                      <a:br>
                        <a:rPr lang="en-CA" sz="1050"/>
                      </a:br>
                      <a:r>
                        <a:rPr lang="en-CA" sz="1050"/>
                        <a:t>256</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r>
              <a:tr h="449842">
                <a:tc rowSpan="2">
                  <a:txBody>
                    <a:bodyPr/>
                    <a:lstStyle/>
                    <a:p>
                      <a:r>
                        <a:rPr lang="en-CA" sz="1050" b="1">
                          <a:hlinkClick r:id="rId6" tooltip="SHA-3"/>
                        </a:rPr>
                        <a:t>SHA-3</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i="1"/>
                        <a:t>SHA3-224</a:t>
                      </a:r>
                      <a:r>
                        <a:rPr lang="en-CA" sz="1050"/>
                        <a:t/>
                      </a:r>
                      <a:br>
                        <a:rPr lang="en-CA" sz="1050"/>
                      </a:br>
                      <a:r>
                        <a:rPr lang="en-CA" sz="1050" i="1"/>
                        <a:t>SHA3-256</a:t>
                      </a:r>
                      <a:r>
                        <a:rPr lang="en-CA" sz="1050"/>
                        <a:t/>
                      </a:r>
                      <a:br>
                        <a:rPr lang="en-CA" sz="1050"/>
                      </a:br>
                      <a:r>
                        <a:rPr lang="en-CA" sz="1050" i="1"/>
                        <a:t>SHA3-384</a:t>
                      </a:r>
                      <a:r>
                        <a:rPr lang="en-CA" sz="1050"/>
                        <a:t/>
                      </a:r>
                      <a:br>
                        <a:rPr lang="en-CA" sz="1050"/>
                      </a:br>
                      <a:r>
                        <a:rPr lang="en-CA" sz="1050" i="1"/>
                        <a:t>SHA3-512</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224</a:t>
                      </a:r>
                      <a:br>
                        <a:rPr lang="en-CA" sz="1050"/>
                      </a:br>
                      <a:r>
                        <a:rPr lang="en-CA" sz="1050"/>
                        <a:t>256</a:t>
                      </a:r>
                      <a:br>
                        <a:rPr lang="en-CA" sz="1050"/>
                      </a:br>
                      <a:r>
                        <a:rPr lang="en-CA" sz="1050"/>
                        <a:t>384</a:t>
                      </a:r>
                      <a:br>
                        <a:rPr lang="en-CA" sz="1050"/>
                      </a:br>
                      <a:r>
                        <a:rPr lang="en-CA" sz="1050"/>
                        <a:t>512</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1600</a:t>
                      </a:r>
                      <a:br>
                        <a:rPr lang="en-CA" sz="1050"/>
                      </a:br>
                      <a:r>
                        <a:rPr lang="en-CA" sz="1050"/>
                        <a:t>(5 × 5 × 64)</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1152</a:t>
                      </a:r>
                      <a:br>
                        <a:rPr lang="en-CA" sz="1050"/>
                      </a:br>
                      <a:r>
                        <a:rPr lang="en-CA" sz="1050"/>
                        <a:t>1088</a:t>
                      </a:r>
                      <a:br>
                        <a:rPr lang="en-CA" sz="1050"/>
                      </a:br>
                      <a:r>
                        <a:rPr lang="en-CA" sz="1050"/>
                        <a:t>832</a:t>
                      </a:r>
                      <a:br>
                        <a:rPr lang="en-CA" sz="1050"/>
                      </a:br>
                      <a:r>
                        <a:rPr lang="en-CA" sz="1050"/>
                        <a:t>576</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24</a:t>
                      </a:r>
                      <a:r>
                        <a:rPr lang="en-CA" sz="1050" baseline="30000">
                          <a:hlinkClick r:id="rId7"/>
                        </a:rPr>
                        <a:t>[5]</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dirty="0"/>
                        <a:t>And, </a:t>
                      </a:r>
                      <a:r>
                        <a:rPr lang="en-CA" sz="1050" dirty="0" err="1"/>
                        <a:t>Xor</a:t>
                      </a:r>
                      <a:r>
                        <a:rPr lang="en-CA" sz="1050" dirty="0"/>
                        <a:t>, Rot, Not</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880">
                <a:tc vMerge="1">
                  <a:txBody>
                    <a:bodyPr/>
                    <a:lstStyle/>
                    <a:p>
                      <a:endParaRPr lang="en-CA"/>
                    </a:p>
                  </a:txBody>
                  <a:tcPr/>
                </a:tc>
                <a:tc>
                  <a:txBody>
                    <a:bodyPr/>
                    <a:lstStyle/>
                    <a:p>
                      <a:r>
                        <a:rPr lang="en-CA" sz="1050" i="1"/>
                        <a:t>SHAKE128</a:t>
                      </a:r>
                      <a:r>
                        <a:rPr lang="en-CA" sz="1050"/>
                        <a:t/>
                      </a:r>
                      <a:br>
                        <a:rPr lang="en-CA" sz="1050"/>
                      </a:br>
                      <a:r>
                        <a:rPr lang="en-CA" sz="1050" i="1"/>
                        <a:t>SHAKE256</a:t>
                      </a:r>
                      <a:endParaRPr lang="en-CA" sz="1050"/>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i="1"/>
                        <a:t>d</a:t>
                      </a:r>
                      <a:r>
                        <a:rPr lang="en-CA" sz="1050"/>
                        <a:t> (arbitrary)</a:t>
                      </a:r>
                      <a:br>
                        <a:rPr lang="en-CA" sz="1050"/>
                      </a:br>
                      <a:r>
                        <a:rPr lang="en-CA" sz="1050" i="1"/>
                        <a:t>d</a:t>
                      </a:r>
                      <a:r>
                        <a:rPr lang="en-CA" sz="1050"/>
                        <a:t> (arbitrary)</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a:txBody>
                    <a:bodyPr/>
                    <a:lstStyle/>
                    <a:p>
                      <a:r>
                        <a:rPr lang="en-CA" sz="1050" dirty="0"/>
                        <a:t>1344</a:t>
                      </a:r>
                      <a:br>
                        <a:rPr lang="en-CA" sz="1050" dirty="0"/>
                      </a:br>
                      <a:r>
                        <a:rPr lang="en-CA" sz="1050" dirty="0"/>
                        <a:t>1088</a:t>
                      </a:r>
                    </a:p>
                  </a:txBody>
                  <a:tcPr marL="25446" marR="25446" marT="12723" marB="12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r>
            </a:tbl>
          </a:graphicData>
        </a:graphic>
      </p:graphicFrame>
      <p:sp>
        <p:nvSpPr>
          <p:cNvPr id="8" name="Rectangle 7"/>
          <p:cNvSpPr/>
          <p:nvPr/>
        </p:nvSpPr>
        <p:spPr>
          <a:xfrm>
            <a:off x="9077093" y="5571339"/>
            <a:ext cx="2910468" cy="646331"/>
          </a:xfrm>
          <a:prstGeom prst="rect">
            <a:avLst/>
          </a:prstGeom>
        </p:spPr>
        <p:txBody>
          <a:bodyPr wrap="square">
            <a:spAutoFit/>
          </a:bodyPr>
          <a:lstStyle/>
          <a:p>
            <a:r>
              <a:rPr lang="en-CA" dirty="0" smtClean="0">
                <a:hlinkClick r:id="rId8"/>
              </a:rPr>
              <a:t>https://en.wikipedia.org/wiki/Secure_Hash_Algorithms</a:t>
            </a:r>
            <a:r>
              <a:rPr lang="en-CA" dirty="0" smtClean="0"/>
              <a:t> </a:t>
            </a:r>
            <a:endParaRPr lang="en-CA" dirty="0"/>
          </a:p>
        </p:txBody>
      </p:sp>
      <p:sp>
        <p:nvSpPr>
          <p:cNvPr id="9" name="Oval 8"/>
          <p:cNvSpPr/>
          <p:nvPr/>
        </p:nvSpPr>
        <p:spPr>
          <a:xfrm>
            <a:off x="8452624" y="1081668"/>
            <a:ext cx="2642839" cy="1204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accent1"/>
                </a:solidFill>
              </a:rPr>
              <a:t>These are open source!</a:t>
            </a:r>
            <a:endParaRPr lang="en-CA" dirty="0">
              <a:solidFill>
                <a:schemeClr val="accent1"/>
              </a:solidFill>
            </a:endParaRPr>
          </a:p>
        </p:txBody>
      </p:sp>
      <p:sp>
        <p:nvSpPr>
          <p:cNvPr id="12" name="Right Arrow 11"/>
          <p:cNvSpPr/>
          <p:nvPr/>
        </p:nvSpPr>
        <p:spPr>
          <a:xfrm rot="9799441">
            <a:off x="7107057" y="1796703"/>
            <a:ext cx="1070517" cy="2733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501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One-way Encryption</a:t>
            </a:r>
            <a:endParaRPr lang="en-CA" dirty="0"/>
          </a:p>
        </p:txBody>
      </p:sp>
      <p:sp>
        <p:nvSpPr>
          <p:cNvPr id="4" name="Left-Right Arrow 3"/>
          <p:cNvSpPr/>
          <p:nvPr/>
        </p:nvSpPr>
        <p:spPr>
          <a:xfrm>
            <a:off x="3895106" y="3530600"/>
            <a:ext cx="3835730" cy="7493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2-way - Code</a:t>
            </a:r>
            <a:endParaRPr lang="en-CA" dirty="0">
              <a:solidFill>
                <a:schemeClr val="tx1"/>
              </a:solidFill>
            </a:endParaRPr>
          </a:p>
        </p:txBody>
      </p:sp>
      <p:sp>
        <p:nvSpPr>
          <p:cNvPr id="5" name="Right Arrow 4"/>
          <p:cNvSpPr/>
          <p:nvPr/>
        </p:nvSpPr>
        <p:spPr>
          <a:xfrm>
            <a:off x="3895106" y="5067300"/>
            <a:ext cx="3835730" cy="88741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1-way - Hash</a:t>
            </a:r>
            <a:endParaRPr lang="en-CA" dirty="0">
              <a:solidFill>
                <a:schemeClr val="tx1"/>
              </a:solidFill>
            </a:endParaRPr>
          </a:p>
        </p:txBody>
      </p:sp>
      <p:sp>
        <p:nvSpPr>
          <p:cNvPr id="6" name="Flowchart: Off-page Connector 5"/>
          <p:cNvSpPr/>
          <p:nvPr/>
        </p:nvSpPr>
        <p:spPr>
          <a:xfrm>
            <a:off x="4686300" y="1955800"/>
            <a:ext cx="1981200" cy="635000"/>
          </a:xfrm>
          <a:prstGeom prst="flowChartOffpage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accent1">
                    <a:lumMod val="75000"/>
                  </a:schemeClr>
                </a:solidFill>
              </a:rPr>
              <a:t>Algorithms</a:t>
            </a:r>
            <a:endParaRPr lang="en-CA" dirty="0">
              <a:solidFill>
                <a:schemeClr val="accent1">
                  <a:lumMod val="75000"/>
                </a:schemeClr>
              </a:solidFill>
            </a:endParaRPr>
          </a:p>
        </p:txBody>
      </p:sp>
      <p:sp>
        <p:nvSpPr>
          <p:cNvPr id="3" name="Rectangle 2"/>
          <p:cNvSpPr/>
          <p:nvPr/>
        </p:nvSpPr>
        <p:spPr>
          <a:xfrm>
            <a:off x="1306960" y="3720584"/>
            <a:ext cx="1761957" cy="369332"/>
          </a:xfrm>
          <a:prstGeom prst="rect">
            <a:avLst/>
          </a:prstGeom>
        </p:spPr>
        <p:txBody>
          <a:bodyPr wrap="none">
            <a:spAutoFit/>
          </a:bodyPr>
          <a:lstStyle/>
          <a:p>
            <a:r>
              <a:rPr lang="en-CA" dirty="0" smtClean="0"/>
              <a:t>“Come on over!”</a:t>
            </a:r>
            <a:endParaRPr lang="en-CA" dirty="0"/>
          </a:p>
        </p:txBody>
      </p:sp>
      <p:sp>
        <p:nvSpPr>
          <p:cNvPr id="7" name="Rectangle 6"/>
          <p:cNvSpPr/>
          <p:nvPr/>
        </p:nvSpPr>
        <p:spPr>
          <a:xfrm>
            <a:off x="1306960" y="5326340"/>
            <a:ext cx="1761957" cy="369332"/>
          </a:xfrm>
          <a:prstGeom prst="rect">
            <a:avLst/>
          </a:prstGeom>
        </p:spPr>
        <p:txBody>
          <a:bodyPr wrap="none">
            <a:spAutoFit/>
          </a:bodyPr>
          <a:lstStyle/>
          <a:p>
            <a:r>
              <a:rPr lang="en-CA" dirty="0" smtClean="0"/>
              <a:t>“Come on over!”</a:t>
            </a:r>
            <a:endParaRPr lang="en-CA" dirty="0"/>
          </a:p>
        </p:txBody>
      </p:sp>
      <p:sp>
        <p:nvSpPr>
          <p:cNvPr id="8" name="Rectangle 7"/>
          <p:cNvSpPr/>
          <p:nvPr/>
        </p:nvSpPr>
        <p:spPr>
          <a:xfrm>
            <a:off x="8475383" y="3720584"/>
            <a:ext cx="1761957" cy="369332"/>
          </a:xfrm>
          <a:prstGeom prst="rect">
            <a:avLst/>
          </a:prstGeom>
        </p:spPr>
        <p:txBody>
          <a:bodyPr wrap="none">
            <a:spAutoFit/>
          </a:bodyPr>
          <a:lstStyle/>
          <a:p>
            <a:r>
              <a:rPr lang="en-CA" dirty="0" smtClean="0"/>
              <a:t>“Come on over!”</a:t>
            </a:r>
            <a:endParaRPr lang="en-CA" dirty="0"/>
          </a:p>
        </p:txBody>
      </p:sp>
      <p:sp>
        <p:nvSpPr>
          <p:cNvPr id="9" name="Rectangle 8"/>
          <p:cNvSpPr/>
          <p:nvPr/>
        </p:nvSpPr>
        <p:spPr>
          <a:xfrm>
            <a:off x="8475383" y="5326340"/>
            <a:ext cx="2520947" cy="369332"/>
          </a:xfrm>
          <a:prstGeom prst="rect">
            <a:avLst/>
          </a:prstGeom>
        </p:spPr>
        <p:txBody>
          <a:bodyPr wrap="none">
            <a:spAutoFit/>
          </a:bodyPr>
          <a:lstStyle/>
          <a:p>
            <a:r>
              <a:rPr lang="en-CA" dirty="0" smtClean="0"/>
              <a:t>wUwDPglyJu9LOnkBAf4v</a:t>
            </a:r>
            <a:endParaRPr lang="en-CA" dirty="0"/>
          </a:p>
        </p:txBody>
      </p:sp>
      <p:sp>
        <p:nvSpPr>
          <p:cNvPr id="10" name="Rectangle 9"/>
          <p:cNvSpPr/>
          <p:nvPr/>
        </p:nvSpPr>
        <p:spPr>
          <a:xfrm>
            <a:off x="4868826" y="4126758"/>
            <a:ext cx="1616148" cy="261610"/>
          </a:xfrm>
          <a:prstGeom prst="rect">
            <a:avLst/>
          </a:prstGeom>
        </p:spPr>
        <p:txBody>
          <a:bodyPr wrap="none">
            <a:spAutoFit/>
          </a:bodyPr>
          <a:lstStyle/>
          <a:p>
            <a:r>
              <a:rPr lang="en-CA" sz="1100" dirty="0" smtClean="0">
                <a:solidFill>
                  <a:srgbClr val="FF0000"/>
                </a:solidFill>
              </a:rPr>
              <a:t>wUwDPglyJu9LOnkBAf4v</a:t>
            </a:r>
            <a:endParaRPr lang="en-CA" sz="1100" dirty="0">
              <a:solidFill>
                <a:srgbClr val="FF0000"/>
              </a:solidFill>
            </a:endParaRPr>
          </a:p>
        </p:txBody>
      </p:sp>
      <p:sp>
        <p:nvSpPr>
          <p:cNvPr id="11" name="Rectangle 10"/>
          <p:cNvSpPr/>
          <p:nvPr/>
        </p:nvSpPr>
        <p:spPr>
          <a:xfrm>
            <a:off x="4868826" y="5777340"/>
            <a:ext cx="1616148" cy="261610"/>
          </a:xfrm>
          <a:prstGeom prst="rect">
            <a:avLst/>
          </a:prstGeom>
        </p:spPr>
        <p:txBody>
          <a:bodyPr wrap="none">
            <a:spAutoFit/>
          </a:bodyPr>
          <a:lstStyle/>
          <a:p>
            <a:r>
              <a:rPr lang="en-CA" sz="1100" dirty="0" smtClean="0">
                <a:solidFill>
                  <a:srgbClr val="FF0000"/>
                </a:solidFill>
              </a:rPr>
              <a:t>wUwDPglyJu9LOnkBAf4v</a:t>
            </a:r>
            <a:endParaRPr lang="en-CA" sz="1100" dirty="0">
              <a:solidFill>
                <a:srgbClr val="FF0000"/>
              </a:solidFill>
            </a:endParaRPr>
          </a:p>
        </p:txBody>
      </p:sp>
    </p:spTree>
    <p:extLst>
      <p:ext uri="{BB962C8B-B14F-4D97-AF65-F5344CB8AC3E}">
        <p14:creationId xmlns:p14="http://schemas.microsoft.com/office/powerpoint/2010/main" val="169261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Uniqueness</a:t>
            </a:r>
            <a:endParaRPr lang="en-CA" dirty="0"/>
          </a:p>
        </p:txBody>
      </p:sp>
      <p:sp>
        <p:nvSpPr>
          <p:cNvPr id="5" name="Right Arrow 4"/>
          <p:cNvSpPr/>
          <p:nvPr/>
        </p:nvSpPr>
        <p:spPr>
          <a:xfrm>
            <a:off x="3895106" y="5067300"/>
            <a:ext cx="3835730" cy="88741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1-way - Hash</a:t>
            </a:r>
            <a:endParaRPr lang="en-CA" dirty="0">
              <a:solidFill>
                <a:schemeClr val="tx1"/>
              </a:solidFill>
            </a:endParaRPr>
          </a:p>
        </p:txBody>
      </p:sp>
      <p:sp>
        <p:nvSpPr>
          <p:cNvPr id="6" name="Flowchart: Off-page Connector 5"/>
          <p:cNvSpPr/>
          <p:nvPr/>
        </p:nvSpPr>
        <p:spPr>
          <a:xfrm>
            <a:off x="4686300" y="1955800"/>
            <a:ext cx="1981200" cy="635000"/>
          </a:xfrm>
          <a:prstGeom prst="flowChartOffpage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accent1">
                    <a:lumMod val="75000"/>
                  </a:schemeClr>
                </a:solidFill>
              </a:rPr>
              <a:t>Algorithms</a:t>
            </a:r>
            <a:endParaRPr lang="en-CA" dirty="0">
              <a:solidFill>
                <a:schemeClr val="accent1">
                  <a:lumMod val="75000"/>
                </a:schemeClr>
              </a:solidFill>
            </a:endParaRPr>
          </a:p>
        </p:txBody>
      </p:sp>
      <p:sp>
        <p:nvSpPr>
          <p:cNvPr id="7" name="Rectangle 6"/>
          <p:cNvSpPr/>
          <p:nvPr/>
        </p:nvSpPr>
        <p:spPr>
          <a:xfrm>
            <a:off x="1306960" y="5326340"/>
            <a:ext cx="1761957" cy="369332"/>
          </a:xfrm>
          <a:prstGeom prst="rect">
            <a:avLst/>
          </a:prstGeom>
        </p:spPr>
        <p:txBody>
          <a:bodyPr wrap="none">
            <a:spAutoFit/>
          </a:bodyPr>
          <a:lstStyle/>
          <a:p>
            <a:r>
              <a:rPr lang="en-CA" dirty="0" smtClean="0"/>
              <a:t>“Come on over!”</a:t>
            </a:r>
            <a:endParaRPr lang="en-CA" dirty="0"/>
          </a:p>
        </p:txBody>
      </p:sp>
      <p:sp>
        <p:nvSpPr>
          <p:cNvPr id="9" name="Rectangle 8"/>
          <p:cNvSpPr/>
          <p:nvPr/>
        </p:nvSpPr>
        <p:spPr>
          <a:xfrm>
            <a:off x="8475383" y="5326340"/>
            <a:ext cx="2520947" cy="369332"/>
          </a:xfrm>
          <a:prstGeom prst="rect">
            <a:avLst/>
          </a:prstGeom>
        </p:spPr>
        <p:txBody>
          <a:bodyPr wrap="none">
            <a:spAutoFit/>
          </a:bodyPr>
          <a:lstStyle/>
          <a:p>
            <a:r>
              <a:rPr lang="en-CA" dirty="0" smtClean="0"/>
              <a:t>wUwDPglyJu9LOnkBAf4v</a:t>
            </a:r>
            <a:endParaRPr lang="en-CA" dirty="0"/>
          </a:p>
        </p:txBody>
      </p:sp>
      <p:sp>
        <p:nvSpPr>
          <p:cNvPr id="11" name="Rectangle 10"/>
          <p:cNvSpPr/>
          <p:nvPr/>
        </p:nvSpPr>
        <p:spPr>
          <a:xfrm>
            <a:off x="4868826" y="5777340"/>
            <a:ext cx="1616148" cy="261610"/>
          </a:xfrm>
          <a:prstGeom prst="rect">
            <a:avLst/>
          </a:prstGeom>
        </p:spPr>
        <p:txBody>
          <a:bodyPr wrap="none">
            <a:spAutoFit/>
          </a:bodyPr>
          <a:lstStyle/>
          <a:p>
            <a:r>
              <a:rPr lang="en-CA" sz="1100" dirty="0" smtClean="0">
                <a:solidFill>
                  <a:srgbClr val="FF0000"/>
                </a:solidFill>
              </a:rPr>
              <a:t>wUwDPglyJu9LOnkBAf4v</a:t>
            </a:r>
            <a:endParaRPr lang="en-CA" sz="1100" dirty="0">
              <a:solidFill>
                <a:srgbClr val="FF0000"/>
              </a:solidFill>
            </a:endParaRPr>
          </a:p>
        </p:txBody>
      </p:sp>
      <p:sp>
        <p:nvSpPr>
          <p:cNvPr id="12" name="Right Arrow 11"/>
          <p:cNvSpPr/>
          <p:nvPr/>
        </p:nvSpPr>
        <p:spPr>
          <a:xfrm>
            <a:off x="3895106" y="3300840"/>
            <a:ext cx="3835730" cy="88741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1-way - Hash</a:t>
            </a:r>
            <a:endParaRPr lang="en-CA" dirty="0">
              <a:solidFill>
                <a:schemeClr val="tx1"/>
              </a:solidFill>
            </a:endParaRPr>
          </a:p>
        </p:txBody>
      </p:sp>
      <p:sp>
        <p:nvSpPr>
          <p:cNvPr id="13" name="Rectangle 12"/>
          <p:cNvSpPr/>
          <p:nvPr/>
        </p:nvSpPr>
        <p:spPr>
          <a:xfrm>
            <a:off x="1306960" y="3559880"/>
            <a:ext cx="2225930" cy="369332"/>
          </a:xfrm>
          <a:prstGeom prst="rect">
            <a:avLst/>
          </a:prstGeom>
        </p:spPr>
        <p:txBody>
          <a:bodyPr wrap="none">
            <a:spAutoFit/>
          </a:bodyPr>
          <a:lstStyle/>
          <a:p>
            <a:r>
              <a:rPr lang="en-CA" dirty="0" smtClean="0"/>
              <a:t>“Come on over now!”</a:t>
            </a:r>
            <a:endParaRPr lang="en-CA" dirty="0"/>
          </a:p>
        </p:txBody>
      </p:sp>
      <p:sp>
        <p:nvSpPr>
          <p:cNvPr id="14" name="Rectangle 13"/>
          <p:cNvSpPr/>
          <p:nvPr/>
        </p:nvSpPr>
        <p:spPr>
          <a:xfrm>
            <a:off x="8475383" y="3559880"/>
            <a:ext cx="2430474" cy="369332"/>
          </a:xfrm>
          <a:prstGeom prst="rect">
            <a:avLst/>
          </a:prstGeom>
        </p:spPr>
        <p:txBody>
          <a:bodyPr wrap="none">
            <a:spAutoFit/>
          </a:bodyPr>
          <a:lstStyle/>
          <a:p>
            <a:r>
              <a:rPr lang="en-CA" dirty="0" smtClean="0"/>
              <a:t>SpQgQZltcz7LWwEquhd</a:t>
            </a:r>
            <a:endParaRPr lang="en-CA" dirty="0"/>
          </a:p>
        </p:txBody>
      </p:sp>
      <p:sp>
        <p:nvSpPr>
          <p:cNvPr id="15" name="Rectangle 14"/>
          <p:cNvSpPr/>
          <p:nvPr/>
        </p:nvSpPr>
        <p:spPr>
          <a:xfrm>
            <a:off x="4868826" y="4010880"/>
            <a:ext cx="1558440" cy="261610"/>
          </a:xfrm>
          <a:prstGeom prst="rect">
            <a:avLst/>
          </a:prstGeom>
        </p:spPr>
        <p:txBody>
          <a:bodyPr wrap="none">
            <a:spAutoFit/>
          </a:bodyPr>
          <a:lstStyle/>
          <a:p>
            <a:r>
              <a:rPr lang="en-CA" sz="1100" dirty="0" smtClean="0">
                <a:solidFill>
                  <a:srgbClr val="FF0000"/>
                </a:solidFill>
              </a:rPr>
              <a:t>SpQgQZltcz7LWwEquhd</a:t>
            </a:r>
            <a:endParaRPr lang="en-CA" sz="1100" dirty="0">
              <a:solidFill>
                <a:srgbClr val="FF0000"/>
              </a:solidFill>
            </a:endParaRPr>
          </a:p>
        </p:txBody>
      </p:sp>
    </p:spTree>
    <p:extLst>
      <p:ext uri="{BB962C8B-B14F-4D97-AF65-F5344CB8AC3E}">
        <p14:creationId xmlns:p14="http://schemas.microsoft.com/office/powerpoint/2010/main" val="2403612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4139</TotalTime>
  <Words>1128</Words>
  <Application>Microsoft Office PowerPoint</Application>
  <PresentationFormat>Widescreen</PresentationFormat>
  <Paragraphs>183</Paragraphs>
  <Slides>28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Reimagining Open Educational Resources</vt:lpstr>
      <vt:lpstr>PowerPoint Presentation</vt:lpstr>
      <vt:lpstr>Learning Outcomes</vt:lpstr>
      <vt:lpstr>Issues for Open Educational Resources</vt:lpstr>
      <vt:lpstr>Content Addressable Resources for Education</vt:lpstr>
      <vt:lpstr>Content Addressable Resources for Education</vt:lpstr>
      <vt:lpstr>Encryption Algorithms</vt:lpstr>
      <vt:lpstr>One-way Encryption</vt:lpstr>
      <vt:lpstr>Uniqueness</vt:lpstr>
      <vt:lpstr>Content-based Address</vt:lpstr>
      <vt:lpstr>Revisions</vt:lpstr>
      <vt:lpstr>Merkle Chain</vt:lpstr>
      <vt:lpstr>How Git Uses Merkle Chains</vt:lpstr>
      <vt:lpstr>Peer-to-Peer Networks</vt:lpstr>
      <vt:lpstr>Peer-to-Peer Networks</vt:lpstr>
      <vt:lpstr>Secure Access</vt:lpstr>
      <vt:lpstr>A Range of Applications</vt:lpstr>
      <vt:lpstr>PowerPoint Presentation</vt:lpstr>
      <vt:lpstr>E-Learning 3.0 Course</vt:lpstr>
      <vt:lpstr>EL30 - A Course as Linked Open Data</vt:lpstr>
      <vt:lpstr>IPFS Desktop </vt:lpstr>
      <vt:lpstr>Browsing the IPFS Network</vt:lpstr>
      <vt:lpstr>Interplanetary File System (IPFS)</vt:lpstr>
      <vt:lpstr>Example: Notebooks</vt:lpstr>
      <vt:lpstr>Applications</vt:lpstr>
      <vt:lpstr>Dweb</vt:lpstr>
      <vt:lpstr>Browsing the Dweb Network</vt:lpstr>
      <vt:lpstr>PowerPoint Presentation</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Open Educational Resources</dc:title>
  <dc:creator>Downes, Stephen</dc:creator>
  <cp:lastModifiedBy>Downes, Stephen</cp:lastModifiedBy>
  <cp:revision>20</cp:revision>
  <dcterms:created xsi:type="dcterms:W3CDTF">2020-11-07T21:54:02Z</dcterms:created>
  <dcterms:modified xsi:type="dcterms:W3CDTF">2020-11-10T18:54:01Z</dcterms:modified>
</cp:coreProperties>
</file>