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5" r:id="rId2"/>
    <p:sldId id="269" r:id="rId3"/>
    <p:sldId id="268" r:id="rId4"/>
    <p:sldId id="267" r:id="rId5"/>
    <p:sldId id="271" r:id="rId6"/>
    <p:sldId id="288" r:id="rId7"/>
    <p:sldId id="272" r:id="rId8"/>
    <p:sldId id="284" r:id="rId9"/>
    <p:sldId id="273" r:id="rId10"/>
    <p:sldId id="286" r:id="rId11"/>
    <p:sldId id="285" r:id="rId12"/>
    <p:sldId id="275" r:id="rId13"/>
    <p:sldId id="276" r:id="rId14"/>
    <p:sldId id="289" r:id="rId15"/>
    <p:sldId id="277" r:id="rId16"/>
    <p:sldId id="278" r:id="rId17"/>
    <p:sldId id="263" r:id="rId18"/>
    <p:sldId id="282" r:id="rId19"/>
    <p:sldId id="287" r:id="rId20"/>
    <p:sldId id="280" r:id="rId21"/>
    <p:sldId id="279" r:id="rId22"/>
    <p:sldId id="281" r:id="rId23"/>
    <p:sldId id="290" r:id="rId24"/>
    <p:sldId id="259" r:id="rId25"/>
    <p:sldId id="291" r:id="rId26"/>
    <p:sldId id="292" r:id="rId27"/>
    <p:sldId id="260" r:id="rId28"/>
    <p:sldId id="293" r:id="rId29"/>
    <p:sldId id="262" r:id="rId30"/>
    <p:sldId id="264" r:id="rId31"/>
    <p:sldId id="294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6" autoAdjust="0"/>
    <p:restoredTop sz="58766" autoAdjust="0"/>
  </p:normalViewPr>
  <p:slideViewPr>
    <p:cSldViewPr snapToGrid="0">
      <p:cViewPr>
        <p:scale>
          <a:sx n="60" d="100"/>
          <a:sy n="60" d="100"/>
        </p:scale>
        <p:origin x="972" y="-30"/>
      </p:cViewPr>
      <p:guideLst/>
    </p:cSldViewPr>
  </p:slideViewPr>
  <p:outlineViewPr>
    <p:cViewPr>
      <p:scale>
        <a:sx n="33" d="100"/>
        <a:sy n="33" d="100"/>
      </p:scale>
      <p:origin x="0" y="-5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88E69-84C0-4835-8FF5-0A179D81BCC2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A144-4B24-4B75-9D70-B81A14005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31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16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41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5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52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66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44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85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6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38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26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58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17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10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25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A144-4B24-4B75-9D70-B81A1400577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75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19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2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06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3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74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82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4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2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49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FEF1-1491-4223-8860-D97CC6D69F1D}" type="datetimeFigureOut">
              <a:rPr lang="en-CA" smtClean="0"/>
              <a:t>2020-10-31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89F8-748C-4813-9BFA-A5210557B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3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64879" TargetMode="External"/><Relationship Id="rId7" Type="http://schemas.openxmlformats.org/officeDocument/2006/relationships/hyperlink" Target="http://www.downes.ca/news/OLDaily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d.org/Publications/Blogs/Science-of-Learning-Blog/2015/01/Spaced-Learning-an-Approach-to-Minimize-the-Forgetting-Curve" TargetMode="External"/><Relationship Id="rId5" Type="http://schemas.openxmlformats.org/officeDocument/2006/relationships/hyperlink" Target="http://www.nrc-cnrc.gc.ca/eng/solutions/collaborative/lpss.html" TargetMode="External"/><Relationship Id="rId4" Type="http://schemas.openxmlformats.org/officeDocument/2006/relationships/hyperlink" Target="https://openbadge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tholden/the-learning-styles-revelation-research-from-cognitive-science" TargetMode="External"/><Relationship Id="rId2" Type="http://schemas.openxmlformats.org/officeDocument/2006/relationships/hyperlink" Target="https://www.mnsu.edu/its/academic/isalt_social_presence_theor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realengine.com/en-US/" TargetMode="External"/><Relationship Id="rId2" Type="http://schemas.openxmlformats.org/officeDocument/2006/relationships/hyperlink" Target="https://unit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culus.com/" TargetMode="External"/><Relationship Id="rId5" Type="http://schemas.openxmlformats.org/officeDocument/2006/relationships/hyperlink" Target="https://www.microsoft.com/en-us/hololens" TargetMode="External"/><Relationship Id="rId4" Type="http://schemas.openxmlformats.org/officeDocument/2006/relationships/hyperlink" Target="https://www.vive.com/c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vr-is-changing-the-energy-sector-here-is-how-ei1a325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gti.energy/training-events/emergency-response-virtual-reality-vr-training-modul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ownes-data-literac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150.statcan.gc.ca/n1/pub/11-633-x/11-633-x2019003-eng.htm" TargetMode="External"/><Relationship Id="rId4" Type="http://schemas.openxmlformats.org/officeDocument/2006/relationships/hyperlink" Target="https://dalspace.library.dal.ca/handle/10222/645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ownes-data-literac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150.statcan.gc.ca/n1/pub/11-633-x/11-633-x2019003-eng.htm" TargetMode="External"/><Relationship Id="rId4" Type="http://schemas.openxmlformats.org/officeDocument/2006/relationships/hyperlink" Target="https://dalspace.library.dal.ca/handle/10222/6457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proof" TargetMode="External"/><Relationship Id="rId2" Type="http://schemas.openxmlformats.org/officeDocument/2006/relationships/hyperlink" Target="http://www.downes.ca/presentation/3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.educause.edu/articles/2015/3/credentialing-in-higher-education-current-challenges-and-innovative-trend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3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533" TargetMode="External"/><Relationship Id="rId2" Type="http://schemas.openxmlformats.org/officeDocument/2006/relationships/hyperlink" Target="https://bit.ly/34R0OQ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witter.com/hashtag/numerique2020?src=hashtag_clic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ccollab.ca/discussion/owner/8476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ownes-ethics-analytic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l30.mooc.c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astodon.social/" TargetMode="External"/><Relationship Id="rId3" Type="http://schemas.openxmlformats.org/officeDocument/2006/relationships/hyperlink" Target="https://www.npmjs.com/package/fxos-web-server" TargetMode="External"/><Relationship Id="rId7" Type="http://schemas.openxmlformats.org/officeDocument/2006/relationships/hyperlink" Target="https://ipfs.io/" TargetMode="External"/><Relationship Id="rId2" Type="http://schemas.openxmlformats.org/officeDocument/2006/relationships/hyperlink" Target="http://mashable.com/2009/06/15/opera-un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eybase.io/" TargetMode="External"/><Relationship Id="rId5" Type="http://schemas.openxmlformats.org/officeDocument/2006/relationships/hyperlink" Target="https://solid.mit.edu/" TargetMode="External"/><Relationship Id="rId4" Type="http://schemas.openxmlformats.org/officeDocument/2006/relationships/hyperlink" Target="https://www.joindiaspora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oskop.org/Federated_network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sshopper.downes.c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cognitive-services/en-us/" TargetMode="External"/><Relationship Id="rId3" Type="http://schemas.openxmlformats.org/officeDocument/2006/relationships/hyperlink" Target="https://www.virtualbox.org/" TargetMode="External"/><Relationship Id="rId7" Type="http://schemas.openxmlformats.org/officeDocument/2006/relationships/hyperlink" Target="https://www.microsoft.com/en-ca/cloud-platform/windows-server" TargetMode="External"/><Relationship Id="rId2" Type="http://schemas.openxmlformats.org/officeDocument/2006/relationships/hyperlink" Target="http://www.vmwa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" TargetMode="External"/><Relationship Id="rId11" Type="http://schemas.openxmlformats.org/officeDocument/2006/relationships/hyperlink" Target="http://www.downes.ca/post/66459" TargetMode="External"/><Relationship Id="rId5" Type="http://schemas.openxmlformats.org/officeDocument/2006/relationships/hyperlink" Target="https://www.vagrantup.com/" TargetMode="External"/><Relationship Id="rId10" Type="http://schemas.openxmlformats.org/officeDocument/2006/relationships/hyperlink" Target="https://segment.com/" TargetMode="External"/><Relationship Id="rId4" Type="http://schemas.openxmlformats.org/officeDocument/2006/relationships/hyperlink" Target="https://www.docker.com/" TargetMode="External"/><Relationship Id="rId9" Type="http://schemas.openxmlformats.org/officeDocument/2006/relationships/hyperlink" Target="https://www.wolframalpha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aftportfolio.blogspot.com/p/personal-learning-environment-pl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pg/standards/markup/web-content-syndication/index_en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KarlSeiler/mlaas-machine-learning-as-a-service" TargetMode="External"/><Relationship Id="rId5" Type="http://schemas.openxmlformats.org/officeDocument/2006/relationships/hyperlink" Target="https://www.adlnet.gov/tla/" TargetMode="External"/><Relationship Id="rId4" Type="http://schemas.openxmlformats.org/officeDocument/2006/relationships/hyperlink" Target="https://nextcloud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hatteredmirror.ca/" TargetMode="External"/><Relationship Id="rId3" Type="http://schemas.openxmlformats.org/officeDocument/2006/relationships/hyperlink" Target="https://climate.nasa.gov/" TargetMode="External"/><Relationship Id="rId7" Type="http://schemas.openxmlformats.org/officeDocument/2006/relationships/hyperlink" Target="http://www.npr.org/2016/11/08/500686320/did-social-media-ruin-election-2016" TargetMode="External"/><Relationship Id="rId12" Type="http://schemas.openxmlformats.org/officeDocument/2006/relationships/hyperlink" Target="https://www.redbubble.com/shop/four+horsemen+stick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.org/social/inequality-and-poverty.htm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cnn.com/2020/10/02/world/freedom-house-covid-democracy-intl-hnk/index.html" TargetMode="External"/><Relationship Id="rId10" Type="http://schemas.openxmlformats.org/officeDocument/2006/relationships/hyperlink" Target="https://en.wikipedia.org/wiki/COVID-19_recession" TargetMode="External"/><Relationship Id="rId4" Type="http://schemas.openxmlformats.org/officeDocument/2006/relationships/hyperlink" Target="https://www.fire.ca.gov/incidents/" TargetMode="External"/><Relationship Id="rId9" Type="http://schemas.openxmlformats.org/officeDocument/2006/relationships/hyperlink" Target="https://www.who.int/emergencies/diseases/novel-coronavirus-201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.seattletimes.com/html/opinion/2018504888_guest25blakecol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geeks.com/guides/what-is-blockchain-technolog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ylcaf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Downes/disruptive-innovations-in-learni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no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piloguesystems.com/abou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quicktechgui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ates.ca/2014/10/13/comparing-xmoocs-and-cmoocs-philosophy-and-practice/" TargetMode="External"/><Relationship Id="rId2" Type="http://schemas.openxmlformats.org/officeDocument/2006/relationships/hyperlink" Target="https://sites.google.com/site/themoocguide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38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gs.org/covide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00B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" y="4715921"/>
            <a:ext cx="6127556" cy="864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CA" sz="3600" dirty="0" smtClean="0">
                <a:solidFill>
                  <a:srgbClr val="00B050"/>
                </a:solidFill>
              </a:rPr>
              <a:t>Open Learning, Open Networks</a:t>
            </a:r>
            <a:br>
              <a:rPr lang="en-CA" sz="3600" dirty="0" smtClean="0">
                <a:solidFill>
                  <a:srgbClr val="00B050"/>
                </a:solidFill>
              </a:rPr>
            </a:br>
            <a:r>
              <a:rPr lang="en-CA" sz="3600" i="1" dirty="0" smtClean="0">
                <a:solidFill>
                  <a:srgbClr val="00B050"/>
                </a:solidFill>
              </a:rPr>
              <a:t>Online Learning in  2020</a:t>
            </a:r>
            <a:endParaRPr lang="en-CA" sz="3600" dirty="0">
              <a:solidFill>
                <a:srgbClr val="00B05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596239" y="4759441"/>
            <a:ext cx="2230655" cy="777575"/>
          </a:xfrm>
        </p:spPr>
        <p:txBody>
          <a:bodyPr anchor="ctr">
            <a:noAutofit/>
          </a:bodyPr>
          <a:lstStyle/>
          <a:p>
            <a:pPr algn="l">
              <a:lnSpc>
                <a:spcPct val="70000"/>
              </a:lnSpc>
            </a:pPr>
            <a:r>
              <a:rPr lang="en-CA" sz="1200" dirty="0">
                <a:solidFill>
                  <a:srgbClr val="00B050"/>
                </a:solidFill>
              </a:rPr>
              <a:t>Stephen </a:t>
            </a:r>
            <a:r>
              <a:rPr lang="en-CA" sz="1200" dirty="0" err="1">
                <a:solidFill>
                  <a:srgbClr val="00B050"/>
                </a:solidFill>
              </a:rPr>
              <a:t>Downes</a:t>
            </a:r>
            <a:endParaRPr lang="en-CA" sz="1200" dirty="0">
              <a:solidFill>
                <a:srgbClr val="00B050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CA" sz="1200" dirty="0">
                <a:solidFill>
                  <a:srgbClr val="00B050"/>
                </a:solidFill>
              </a:rPr>
              <a:t>Numérique2020</a:t>
            </a:r>
          </a:p>
          <a:p>
            <a:pPr algn="l">
              <a:lnSpc>
                <a:spcPct val="70000"/>
              </a:lnSpc>
            </a:pPr>
            <a:r>
              <a:rPr lang="en-CA" sz="1200" dirty="0">
                <a:solidFill>
                  <a:srgbClr val="00B050"/>
                </a:solidFill>
              </a:rPr>
              <a:t>November 3, 2020</a:t>
            </a:r>
            <a:endParaRPr lang="en-CA" sz="12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92" y="497305"/>
            <a:ext cx="6113717" cy="406291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57392" y="5825650"/>
            <a:ext cx="6127556" cy="864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CA" sz="2400" dirty="0" smtClean="0">
                <a:solidFill>
                  <a:srgbClr val="00B050"/>
                </a:solidFill>
              </a:rPr>
              <a:t>https://www.downes.ca/presentation/533</a:t>
            </a:r>
            <a:endParaRPr lang="en-C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4880919" cy="3263504"/>
          </a:xfrm>
        </p:spPr>
        <p:txBody>
          <a:bodyPr>
            <a:normAutofit fontScale="92500"/>
          </a:bodyPr>
          <a:lstStyle/>
          <a:p>
            <a:r>
              <a:rPr lang="en-CA" dirty="0"/>
              <a:t>Moving </a:t>
            </a:r>
            <a:r>
              <a:rPr lang="en-CA" dirty="0" smtClean="0"/>
              <a:t>Forward</a:t>
            </a:r>
          </a:p>
          <a:p>
            <a:pPr lvl="1"/>
            <a:r>
              <a:rPr lang="en-CA" dirty="0" smtClean="0"/>
              <a:t>Competencies</a:t>
            </a:r>
            <a:r>
              <a:rPr lang="en-CA" dirty="0"/>
              <a:t>? Vs. Capabilities </a:t>
            </a:r>
            <a:r>
              <a:rPr lang="en-CA" sz="1100" dirty="0">
                <a:hlinkClick r:id="rId3"/>
              </a:rPr>
              <a:t>http://www.downes.ca/post/64879</a:t>
            </a:r>
            <a:r>
              <a:rPr lang="en-CA" sz="1100" dirty="0"/>
              <a:t> </a:t>
            </a:r>
            <a:endParaRPr lang="en-CA" dirty="0"/>
          </a:p>
          <a:p>
            <a:pPr lvl="1"/>
            <a:r>
              <a:rPr lang="en-CA" dirty="0"/>
              <a:t>Badges? Vs. Evidence </a:t>
            </a:r>
            <a:r>
              <a:rPr lang="en-CA" sz="1100" dirty="0">
                <a:hlinkClick r:id="rId4"/>
              </a:rPr>
              <a:t>https://openbadges.org/</a:t>
            </a:r>
            <a:r>
              <a:rPr lang="en-CA" sz="1100" dirty="0"/>
              <a:t> </a:t>
            </a:r>
            <a:endParaRPr lang="en-CA" dirty="0"/>
          </a:p>
          <a:p>
            <a:pPr lvl="1"/>
            <a:r>
              <a:rPr lang="en-CA" dirty="0"/>
              <a:t>Classes Vs. Performance Support </a:t>
            </a:r>
            <a:r>
              <a:rPr lang="en-CA" sz="800" dirty="0">
                <a:hlinkClick r:id="rId5"/>
              </a:rPr>
              <a:t>http://www.nrc-cnrc.gc.ca/eng/solutions/collaborative/lpss.html</a:t>
            </a:r>
            <a:r>
              <a:rPr lang="en-CA" sz="800" dirty="0"/>
              <a:t> </a:t>
            </a:r>
          </a:p>
          <a:p>
            <a:pPr lvl="1"/>
            <a:r>
              <a:rPr lang="en-CA" dirty="0"/>
              <a:t>Microlearning? Vs. Spaced Learning - </a:t>
            </a:r>
            <a:r>
              <a:rPr lang="en-CA" sz="650" dirty="0">
                <a:hlinkClick r:id="rId6"/>
              </a:rPr>
              <a:t>https://www.td.org/Publications/Blogs/Science-of-Learning-Blog/2015/01/Spaced-Learning-an-Approach-to-Minimize-the-Forgetting-Curve</a:t>
            </a:r>
            <a:r>
              <a:rPr lang="en-CA" sz="650" dirty="0"/>
              <a:t> </a:t>
            </a:r>
          </a:p>
          <a:p>
            <a:pPr lvl="1"/>
            <a:r>
              <a:rPr lang="en-CA" dirty="0"/>
              <a:t>Course Libraries? Vs. Subscription-based Learning - </a:t>
            </a:r>
            <a:r>
              <a:rPr lang="en-CA" sz="950" dirty="0">
                <a:hlinkClick r:id="rId7"/>
              </a:rPr>
              <a:t>http://www.downes.ca/news/OLDaily.htm</a:t>
            </a:r>
            <a:r>
              <a:rPr lang="en-CA" sz="950" dirty="0"/>
              <a:t>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2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Immersive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648" y="2226469"/>
            <a:ext cx="5181702" cy="326350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What is ‘Immersive’ – a VR helmet?</a:t>
            </a:r>
          </a:p>
          <a:p>
            <a:r>
              <a:rPr lang="en-CA" dirty="0"/>
              <a:t>Key element of immersion: belief</a:t>
            </a:r>
          </a:p>
          <a:p>
            <a:pPr lvl="1"/>
            <a:r>
              <a:rPr lang="en-CA" dirty="0"/>
              <a:t>(authentic) applications that matter</a:t>
            </a:r>
          </a:p>
          <a:p>
            <a:pPr lvl="1"/>
            <a:r>
              <a:rPr lang="en-CA" dirty="0"/>
              <a:t>social presence (cognitive presence, teaching presence) - </a:t>
            </a:r>
            <a:r>
              <a:rPr lang="en-CA" sz="1200" dirty="0">
                <a:hlinkClick r:id="rId2"/>
              </a:rPr>
              <a:t>https://www.mnsu.edu/its/academic/isalt_social_presence_theory.pdf</a:t>
            </a:r>
            <a:r>
              <a:rPr lang="en-CA" sz="1200" dirty="0"/>
              <a:t> </a:t>
            </a:r>
            <a:endParaRPr lang="en-CA" dirty="0"/>
          </a:p>
          <a:p>
            <a:pPr lvl="1"/>
            <a:r>
              <a:rPr lang="en-CA" dirty="0"/>
              <a:t>multi-modality – cognitive + kinesthetic, etc. - </a:t>
            </a:r>
            <a:r>
              <a:rPr lang="en-CA" sz="1200" dirty="0">
                <a:hlinkClick r:id="rId3"/>
              </a:rPr>
              <a:t>https://www.slideshare.net/jtholden/the-learning-styles-revelation-research-from-cognitive-science</a:t>
            </a:r>
            <a:r>
              <a:rPr lang="en-CA" sz="1200" dirty="0"/>
              <a:t> </a:t>
            </a:r>
          </a:p>
          <a:p>
            <a:r>
              <a:rPr lang="en-CA" dirty="0"/>
              <a:t>Games and Gamification?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" y="2295975"/>
            <a:ext cx="2846443" cy="28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eXtended</a:t>
            </a:r>
            <a:r>
              <a:rPr lang="en-CA" dirty="0"/>
              <a:t> Reality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XR – </a:t>
            </a:r>
            <a:r>
              <a:rPr lang="en-CA" dirty="0" err="1" smtClean="0"/>
              <a:t>eXtended</a:t>
            </a:r>
            <a:r>
              <a:rPr lang="en-CA" dirty="0" smtClean="0"/>
              <a:t> Reality (or Augmented Reality)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HUD, QR codes</a:t>
            </a:r>
          </a:p>
          <a:p>
            <a:r>
              <a:rPr lang="en-CA" dirty="0"/>
              <a:t>VR – Virtual Reality</a:t>
            </a:r>
          </a:p>
          <a:p>
            <a:pPr lvl="1"/>
            <a:r>
              <a:rPr lang="en-CA" dirty="0" smtClean="0"/>
              <a:t>Platforms:</a:t>
            </a:r>
          </a:p>
          <a:p>
            <a:pPr lvl="2"/>
            <a:r>
              <a:rPr lang="en-CA" dirty="0"/>
              <a:t>Unity - </a:t>
            </a:r>
            <a:r>
              <a:rPr lang="en-CA" dirty="0">
                <a:hlinkClick r:id="rId2"/>
              </a:rPr>
              <a:t>https://unity.com</a:t>
            </a:r>
            <a:r>
              <a:rPr lang="en-CA" dirty="0" smtClean="0">
                <a:hlinkClick r:id="rId2"/>
              </a:rPr>
              <a:t>/</a:t>
            </a:r>
            <a:r>
              <a:rPr lang="en-CA" dirty="0"/>
              <a:t> - initially released for Mac OS X</a:t>
            </a:r>
            <a:endParaRPr lang="en-CA" dirty="0" smtClean="0"/>
          </a:p>
          <a:p>
            <a:pPr lvl="2"/>
            <a:r>
              <a:rPr lang="en-CA" dirty="0"/>
              <a:t>Unreal - </a:t>
            </a:r>
            <a:r>
              <a:rPr lang="en-CA" dirty="0">
                <a:hlinkClick r:id="rId3"/>
              </a:rPr>
              <a:t>https://www.unrealengine.com/en-US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 (Epic Games)</a:t>
            </a:r>
          </a:p>
          <a:p>
            <a:pPr lvl="1"/>
            <a:r>
              <a:rPr lang="en-CA" dirty="0" smtClean="0"/>
              <a:t>Headsets:</a:t>
            </a:r>
          </a:p>
          <a:p>
            <a:pPr lvl="2"/>
            <a:r>
              <a:rPr lang="en-CA" dirty="0"/>
              <a:t>HTC Vive - </a:t>
            </a:r>
            <a:r>
              <a:rPr lang="en-CA" dirty="0">
                <a:hlinkClick r:id="rId4"/>
              </a:rPr>
              <a:t>https://www.vive.com/ca</a:t>
            </a:r>
            <a:r>
              <a:rPr lang="en-CA" dirty="0" smtClean="0">
                <a:hlinkClick r:id="rId4"/>
              </a:rPr>
              <a:t>/</a:t>
            </a:r>
            <a:r>
              <a:rPr lang="en-CA" dirty="0" smtClean="0"/>
              <a:t>   ($1.3K)</a:t>
            </a:r>
          </a:p>
          <a:p>
            <a:pPr lvl="2"/>
            <a:r>
              <a:rPr lang="en-CA" dirty="0" err="1" smtClean="0"/>
              <a:t>Hololens</a:t>
            </a:r>
            <a:r>
              <a:rPr lang="en-CA" dirty="0"/>
              <a:t> - </a:t>
            </a:r>
            <a:r>
              <a:rPr lang="en-CA" dirty="0">
                <a:hlinkClick r:id="rId5"/>
              </a:rPr>
              <a:t>https://</a:t>
            </a:r>
            <a:r>
              <a:rPr lang="en-CA" dirty="0" smtClean="0">
                <a:hlinkClick r:id="rId5"/>
              </a:rPr>
              <a:t>www.microsoft.com/en-us/hololens</a:t>
            </a:r>
            <a:r>
              <a:rPr lang="en-CA" dirty="0" smtClean="0"/>
              <a:t>  ($4.7K)</a:t>
            </a:r>
          </a:p>
          <a:p>
            <a:pPr lvl="2"/>
            <a:r>
              <a:rPr lang="en-CA" dirty="0"/>
              <a:t>Oculus - </a:t>
            </a:r>
            <a:r>
              <a:rPr lang="en-CA" dirty="0">
                <a:hlinkClick r:id="rId6"/>
              </a:rPr>
              <a:t>https://www.oculus.com</a:t>
            </a:r>
            <a:r>
              <a:rPr lang="en-CA" dirty="0" smtClean="0">
                <a:hlinkClick r:id="rId6"/>
              </a:rPr>
              <a:t>/</a:t>
            </a:r>
            <a:r>
              <a:rPr lang="en-CA" dirty="0" smtClean="0"/>
              <a:t> ($0.6K + Facebook account)</a:t>
            </a:r>
          </a:p>
        </p:txBody>
      </p:sp>
    </p:spTree>
    <p:extLst>
      <p:ext uri="{BB962C8B-B14F-4D97-AF65-F5344CB8AC3E}">
        <p14:creationId xmlns:p14="http://schemas.microsoft.com/office/powerpoint/2010/main" val="13241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eXtended</a:t>
            </a:r>
            <a:r>
              <a:rPr lang="en-CA" dirty="0"/>
              <a:t> Reality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/>
              <a:t>for Transportation Emergency And </a:t>
            </a:r>
            <a:r>
              <a:rPr lang="en-CA" dirty="0" smtClean="0"/>
              <a:t>Management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  <a:p>
            <a:pPr lvl="1"/>
            <a:r>
              <a:rPr lang="en-CA" dirty="0"/>
              <a:t>Image: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hackernoon.com/vr-is-changing-the-energy-sector-here-is-how-ei1a325u</a:t>
            </a:r>
            <a:r>
              <a:rPr lang="en-CA" dirty="0" smtClean="0"/>
              <a:t> </a:t>
            </a:r>
          </a:p>
          <a:p>
            <a:pPr lvl="1"/>
            <a:r>
              <a:rPr lang="en-CA" dirty="0">
                <a:hlinkClick r:id="rId4"/>
              </a:rPr>
              <a:t>https://www.gti.energy/training-events/emergency-response-virtual-reality-vr-training-module</a:t>
            </a:r>
            <a:r>
              <a:rPr lang="en-CA" dirty="0" smtClean="0">
                <a:hlinkClick r:id="rId4"/>
              </a:rPr>
              <a:t>/</a:t>
            </a:r>
            <a:r>
              <a:rPr lang="en-CA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80" y="2560827"/>
            <a:ext cx="4713527" cy="24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eXtended</a:t>
            </a:r>
            <a:r>
              <a:rPr lang="en-CA" dirty="0"/>
              <a:t> Reality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/>
              <a:t>Being There: What Presence Means in a Digital </a:t>
            </a:r>
            <a:r>
              <a:rPr lang="en-CA" dirty="0" smtClean="0"/>
              <a:t>World</a:t>
            </a:r>
          </a:p>
          <a:p>
            <a:pPr lvl="1"/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www.downes.ca/presentation/526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Community of Inquiry (</a:t>
            </a:r>
            <a:r>
              <a:rPr lang="en-CA" dirty="0" err="1" smtClean="0"/>
              <a:t>CoI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Other types of presence (interface, learning, autonomy, agency, affective, competitive, immanent)</a:t>
            </a:r>
          </a:p>
          <a:p>
            <a:pPr lvl="1"/>
            <a:r>
              <a:rPr lang="en-CA" dirty="0" smtClean="0"/>
              <a:t>Creating presence </a:t>
            </a:r>
          </a:p>
          <a:p>
            <a:pPr lvl="1"/>
            <a:r>
              <a:rPr lang="en-CA" dirty="0" smtClean="0"/>
              <a:t>Presence and AI</a:t>
            </a:r>
          </a:p>
          <a:p>
            <a:pPr lvl="1"/>
            <a:r>
              <a:rPr lang="en-CA" dirty="0" smtClean="0"/>
              <a:t>The feeling of presence (what changes in the digital world are not the modalities of presence but how they’re produced)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41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bit.ly/downes-data-literacy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Data Literacy Models:</a:t>
            </a:r>
          </a:p>
          <a:p>
            <a:pPr lvl="2"/>
            <a:r>
              <a:rPr lang="en-CA" dirty="0" smtClean="0"/>
              <a:t>Data stewardship</a:t>
            </a:r>
          </a:p>
          <a:p>
            <a:pPr lvl="2"/>
            <a:r>
              <a:rPr lang="en-CA" dirty="0" smtClean="0"/>
              <a:t>Science and research </a:t>
            </a:r>
          </a:p>
          <a:p>
            <a:pPr lvl="2"/>
            <a:r>
              <a:rPr lang="en-CA" dirty="0" smtClean="0"/>
              <a:t>Information literacy</a:t>
            </a:r>
          </a:p>
          <a:p>
            <a:pPr lvl="2"/>
            <a:r>
              <a:rPr lang="en-CA" dirty="0" smtClean="0"/>
              <a:t>Analytics and decision-making</a:t>
            </a:r>
          </a:p>
          <a:p>
            <a:pPr lvl="1"/>
            <a:r>
              <a:rPr lang="en-CA" dirty="0" smtClean="0"/>
              <a:t>Measurement Frameworks</a:t>
            </a:r>
          </a:p>
          <a:p>
            <a:pPr lvl="2"/>
            <a:r>
              <a:rPr lang="en-CA" dirty="0" smtClean="0"/>
              <a:t>Self-assessment vs objective assessment</a:t>
            </a:r>
          </a:p>
          <a:p>
            <a:pPr lvl="2"/>
            <a:r>
              <a:rPr lang="en-CA" dirty="0" smtClean="0"/>
              <a:t>Individual vs collective data literacy</a:t>
            </a:r>
          </a:p>
          <a:p>
            <a:pPr lvl="2"/>
            <a:r>
              <a:rPr lang="en-CA" dirty="0" smtClean="0"/>
              <a:t>Mapping literacy to values and benefits</a:t>
            </a:r>
          </a:p>
          <a:p>
            <a:pPr lvl="1"/>
            <a:r>
              <a:rPr lang="en-CA" dirty="0" smtClean="0"/>
              <a:t>Studies:</a:t>
            </a:r>
          </a:p>
          <a:p>
            <a:pPr lvl="2"/>
            <a:r>
              <a:rPr lang="en-CA" sz="1800" dirty="0">
                <a:hlinkClick r:id="rId4"/>
              </a:rPr>
              <a:t>https://</a:t>
            </a:r>
            <a:r>
              <a:rPr lang="en-CA" sz="1800" dirty="0" smtClean="0">
                <a:hlinkClick r:id="rId4"/>
              </a:rPr>
              <a:t>dalspace.library.dal.ca/handle/10222/64578</a:t>
            </a:r>
            <a:r>
              <a:rPr lang="en-CA" sz="1800" dirty="0" smtClean="0"/>
              <a:t> </a:t>
            </a:r>
          </a:p>
          <a:p>
            <a:pPr lvl="2"/>
            <a:r>
              <a:rPr lang="en-CA" sz="1800" dirty="0">
                <a:hlinkClick r:id="rId5"/>
              </a:rPr>
              <a:t>https://</a:t>
            </a:r>
            <a:r>
              <a:rPr lang="en-CA" sz="1800" dirty="0" smtClean="0">
                <a:hlinkClick r:id="rId5"/>
              </a:rPr>
              <a:t>www150.statcan.gc.ca/n1/pub/11-633-x/11-633-x2019003-eng.htm</a:t>
            </a:r>
            <a:r>
              <a:rPr lang="en-CA" sz="1800" dirty="0" smtClean="0"/>
              <a:t> </a:t>
            </a:r>
            <a:endParaRPr lang="en-CA" sz="1800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8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bit.ly/downes-data-literacy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Data Literacy Models:</a:t>
            </a:r>
          </a:p>
          <a:p>
            <a:pPr lvl="2"/>
            <a:r>
              <a:rPr lang="en-CA" dirty="0" smtClean="0"/>
              <a:t>Data stewardship</a:t>
            </a:r>
          </a:p>
          <a:p>
            <a:pPr lvl="2"/>
            <a:r>
              <a:rPr lang="en-CA" dirty="0" smtClean="0"/>
              <a:t>Science and research </a:t>
            </a:r>
          </a:p>
          <a:p>
            <a:pPr lvl="2"/>
            <a:r>
              <a:rPr lang="en-CA" dirty="0" smtClean="0"/>
              <a:t>Information literacy</a:t>
            </a:r>
          </a:p>
          <a:p>
            <a:pPr lvl="2"/>
            <a:r>
              <a:rPr lang="en-CA" dirty="0" smtClean="0"/>
              <a:t>Analytics and decision-making</a:t>
            </a:r>
          </a:p>
          <a:p>
            <a:pPr lvl="1"/>
            <a:r>
              <a:rPr lang="en-CA" dirty="0" smtClean="0"/>
              <a:t>Measurement Frameworks</a:t>
            </a:r>
          </a:p>
          <a:p>
            <a:pPr lvl="2"/>
            <a:r>
              <a:rPr lang="en-CA" dirty="0" smtClean="0"/>
              <a:t>Self-assessment vs objective assessment</a:t>
            </a:r>
          </a:p>
          <a:p>
            <a:pPr lvl="2"/>
            <a:r>
              <a:rPr lang="en-CA" dirty="0" smtClean="0"/>
              <a:t>Individual vs collective data literacy</a:t>
            </a:r>
          </a:p>
          <a:p>
            <a:pPr lvl="2"/>
            <a:r>
              <a:rPr lang="en-CA" dirty="0" smtClean="0"/>
              <a:t>Mapping literacy to values and benefits</a:t>
            </a:r>
          </a:p>
          <a:p>
            <a:pPr lvl="1"/>
            <a:r>
              <a:rPr lang="en-CA" dirty="0" smtClean="0"/>
              <a:t>Studies:</a:t>
            </a:r>
          </a:p>
          <a:p>
            <a:pPr lvl="2"/>
            <a:r>
              <a:rPr lang="en-CA" sz="1800" dirty="0">
                <a:hlinkClick r:id="rId4"/>
              </a:rPr>
              <a:t>https://</a:t>
            </a:r>
            <a:r>
              <a:rPr lang="en-CA" sz="1800" dirty="0" smtClean="0">
                <a:hlinkClick r:id="rId4"/>
              </a:rPr>
              <a:t>dalspace.library.dal.ca/handle/10222/64578</a:t>
            </a:r>
            <a:r>
              <a:rPr lang="en-CA" sz="1800" dirty="0" smtClean="0"/>
              <a:t> </a:t>
            </a:r>
          </a:p>
          <a:p>
            <a:pPr lvl="2"/>
            <a:r>
              <a:rPr lang="en-CA" sz="1800" dirty="0">
                <a:hlinkClick r:id="rId5"/>
              </a:rPr>
              <a:t>https://</a:t>
            </a:r>
            <a:r>
              <a:rPr lang="en-CA" sz="1800" dirty="0" smtClean="0">
                <a:hlinkClick r:id="rId5"/>
              </a:rPr>
              <a:t>www150.statcan.gc.ca/n1/pub/11-633-x/11-633-x2019003-eng.htm</a:t>
            </a:r>
            <a:r>
              <a:rPr lang="en-CA" sz="1800" dirty="0" smtClean="0"/>
              <a:t> </a:t>
            </a:r>
            <a:endParaRPr lang="en-CA" sz="1800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4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Challenges to Learning </a:t>
            </a:r>
            <a:r>
              <a:rPr lang="en-CA" dirty="0" smtClean="0"/>
              <a:t>Providers</a:t>
            </a:r>
          </a:p>
          <a:p>
            <a:pPr lvl="1"/>
            <a:r>
              <a:rPr lang="en-CA" dirty="0" smtClean="0"/>
              <a:t>Content </a:t>
            </a:r>
            <a:r>
              <a:rPr lang="en-CA" dirty="0"/>
              <a:t>Knowledge Vs. Literacies</a:t>
            </a:r>
          </a:p>
          <a:p>
            <a:pPr lvl="2"/>
            <a:r>
              <a:rPr lang="en-CA" dirty="0"/>
              <a:t>Not just reading and writing… </a:t>
            </a:r>
          </a:p>
          <a:p>
            <a:pPr lvl="2"/>
            <a:r>
              <a:rPr lang="en-CA" sz="950" dirty="0">
                <a:hlinkClick r:id="rId2"/>
              </a:rPr>
              <a:t>http://www.downes.ca/presentation/369</a:t>
            </a:r>
            <a:r>
              <a:rPr lang="en-CA" sz="950" dirty="0"/>
              <a:t> </a:t>
            </a:r>
          </a:p>
          <a:p>
            <a:pPr lvl="1"/>
            <a:r>
              <a:rPr lang="en-CA" dirty="0"/>
              <a:t>Employment skills Vs. Education</a:t>
            </a:r>
          </a:p>
          <a:p>
            <a:pPr lvl="1"/>
            <a:r>
              <a:rPr lang="en-CA" dirty="0"/>
              <a:t>Courses Vs.  Performance Support</a:t>
            </a:r>
          </a:p>
          <a:p>
            <a:pPr lvl="1"/>
            <a:r>
              <a:rPr lang="en-CA" dirty="0"/>
              <a:t>Authority Vs. the Wisdom of Crowds</a:t>
            </a:r>
          </a:p>
          <a:p>
            <a:pPr lvl="2"/>
            <a:r>
              <a:rPr lang="en-CA" dirty="0"/>
              <a:t>Autonomy, Diversity, Openness, Interactivity</a:t>
            </a:r>
          </a:p>
          <a:p>
            <a:pPr lvl="2"/>
            <a:r>
              <a:rPr lang="en-CA" dirty="0"/>
              <a:t>Social Proof? </a:t>
            </a:r>
            <a:r>
              <a:rPr lang="en-CA" dirty="0">
                <a:hlinkClick r:id="rId3"/>
              </a:rPr>
              <a:t>https://en.wikipedia.org/wiki/Social_proof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Credentials Vs. Learning Vs. Connections - </a:t>
            </a:r>
            <a:r>
              <a:rPr lang="en-CA" dirty="0">
                <a:hlinkClick r:id="rId4"/>
              </a:rPr>
              <a:t>http://er.educause.edu/articles/2015/3/credentialing-in-higher-education-current-challenges-and-innovative-trends</a:t>
            </a:r>
            <a:r>
              <a:rPr lang="en-CA" dirty="0"/>
              <a:t> 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17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690689"/>
            <a:ext cx="760095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365126"/>
            <a:ext cx="8729932" cy="1325563"/>
          </a:xfrm>
        </p:spPr>
        <p:txBody>
          <a:bodyPr>
            <a:normAutofit/>
          </a:bodyPr>
          <a:lstStyle/>
          <a:p>
            <a:r>
              <a:rPr lang="en-CA" dirty="0"/>
              <a:t>Ethics, Analytics and the Duty of </a:t>
            </a:r>
            <a:r>
              <a:rPr lang="en-CA" dirty="0" smtClean="0"/>
              <a:t>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Open Recognition Networks</a:t>
            </a:r>
          </a:p>
          <a:p>
            <a:pPr lvl="1"/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www.downes.ca/presentation/532</a:t>
            </a:r>
            <a:endParaRPr lang="en-CA" dirty="0" smtClean="0"/>
          </a:p>
          <a:p>
            <a:pPr lvl="1"/>
            <a:r>
              <a:rPr lang="en-CA" dirty="0" smtClean="0"/>
              <a:t>Competencies and stackable </a:t>
            </a:r>
            <a:r>
              <a:rPr lang="en-CA" dirty="0"/>
              <a:t>c</a:t>
            </a:r>
            <a:r>
              <a:rPr lang="en-CA" dirty="0" smtClean="0"/>
              <a:t>redentials</a:t>
            </a:r>
          </a:p>
          <a:p>
            <a:pPr lvl="1"/>
            <a:r>
              <a:rPr lang="en-CA" dirty="0" smtClean="0"/>
              <a:t>Badges and </a:t>
            </a:r>
            <a:r>
              <a:rPr lang="en-CA" dirty="0" err="1"/>
              <a:t>b</a:t>
            </a:r>
            <a:r>
              <a:rPr lang="en-CA" dirty="0" err="1" smtClean="0"/>
              <a:t>lockchain</a:t>
            </a:r>
            <a:endParaRPr lang="en-CA" dirty="0" smtClean="0"/>
          </a:p>
          <a:p>
            <a:pPr lvl="1"/>
            <a:r>
              <a:rPr lang="en-CA" dirty="0" smtClean="0"/>
              <a:t>A proliferation of certificates</a:t>
            </a:r>
          </a:p>
          <a:p>
            <a:pPr lvl="1"/>
            <a:r>
              <a:rPr lang="en-CA" dirty="0" smtClean="0"/>
              <a:t>How do we evaluate credentials</a:t>
            </a:r>
          </a:p>
          <a:p>
            <a:pPr lvl="1"/>
            <a:r>
              <a:rPr lang="en-CA" dirty="0" smtClean="0"/>
              <a:t>Forms of recognition</a:t>
            </a:r>
          </a:p>
          <a:p>
            <a:pPr lvl="1"/>
            <a:r>
              <a:rPr lang="en-CA" dirty="0" smtClean="0"/>
              <a:t>Peer recognition</a:t>
            </a:r>
          </a:p>
          <a:p>
            <a:pPr lvl="1"/>
            <a:r>
              <a:rPr lang="en-CA" dirty="0" smtClean="0"/>
              <a:t>Knowing as recognition</a:t>
            </a:r>
          </a:p>
          <a:p>
            <a:pPr lvl="1"/>
            <a:r>
              <a:rPr lang="en-CA" dirty="0" smtClean="0"/>
              <a:t>Recognition networks</a:t>
            </a:r>
          </a:p>
          <a:p>
            <a:pPr lvl="1"/>
            <a:r>
              <a:rPr lang="en-CA" dirty="0" smtClean="0"/>
              <a:t>Challenges in human activity recognition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334" y="1512866"/>
            <a:ext cx="5269719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Share and Edit Links</a:t>
            </a:r>
          </a:p>
          <a:p>
            <a:pPr marL="0" indent="0">
              <a:buNone/>
            </a:pPr>
            <a:r>
              <a:rPr lang="en-CA" dirty="0"/>
              <a:t>    </a:t>
            </a:r>
            <a:r>
              <a:rPr lang="en-CA" u="sng" dirty="0">
                <a:hlinkClick r:id="rId2"/>
              </a:rPr>
              <a:t>https://</a:t>
            </a:r>
            <a:r>
              <a:rPr lang="en-CA" u="sng" dirty="0" smtClean="0">
                <a:hlinkClick r:id="rId2"/>
              </a:rPr>
              <a:t>bit.ly/34R0OQn</a:t>
            </a:r>
            <a:r>
              <a:rPr lang="en-CA" u="sng" dirty="0" smtClean="0"/>
              <a:t> </a:t>
            </a:r>
            <a:endParaRPr lang="en-CA" u="sng" dirty="0"/>
          </a:p>
          <a:p>
            <a:endParaRPr lang="en-CA" u="sng" dirty="0"/>
          </a:p>
          <a:p>
            <a:r>
              <a:rPr lang="en-CA" dirty="0"/>
              <a:t>Presentation Page</a:t>
            </a:r>
          </a:p>
          <a:p>
            <a:pPr marL="0" indent="0">
              <a:buNone/>
            </a:pPr>
            <a:r>
              <a:rPr lang="en-CA" dirty="0"/>
              <a:t>   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www.downes.ca/presentation/533</a:t>
            </a: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Join the Chat - </a:t>
            </a:r>
            <a:r>
              <a:rPr lang="en-CA" dirty="0">
                <a:hlinkClick r:id="rId4"/>
              </a:rPr>
              <a:t>#numerique2020</a:t>
            </a:r>
            <a:r>
              <a:rPr lang="en-CA" dirty="0" smtClean="0"/>
              <a:t>  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0513" y="1546621"/>
            <a:ext cx="2772403" cy="38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365126"/>
            <a:ext cx="8729932" cy="1325563"/>
          </a:xfrm>
        </p:spPr>
        <p:txBody>
          <a:bodyPr>
            <a:normAutofit/>
          </a:bodyPr>
          <a:lstStyle/>
          <a:p>
            <a:r>
              <a:rPr lang="en-CA" dirty="0"/>
              <a:t>Ethics, Analytics and the Duty of </a:t>
            </a:r>
            <a:r>
              <a:rPr lang="en-CA" dirty="0" smtClean="0"/>
              <a:t>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Committees and Councils</a:t>
            </a:r>
          </a:p>
          <a:p>
            <a:pPr lvl="1"/>
            <a:r>
              <a:rPr lang="en-CA" dirty="0" err="1"/>
              <a:t>AIPCoP</a:t>
            </a:r>
            <a:r>
              <a:rPr lang="en-CA" dirty="0"/>
              <a:t> - eLearning and AI Working </a:t>
            </a:r>
            <a:r>
              <a:rPr lang="en-CA" dirty="0" smtClean="0"/>
              <a:t>Group</a:t>
            </a:r>
          </a:p>
          <a:p>
            <a:pPr lvl="2"/>
            <a:r>
              <a:rPr lang="en-CA" dirty="0" err="1" smtClean="0"/>
              <a:t>GoC</a:t>
            </a:r>
            <a:r>
              <a:rPr lang="en-CA" dirty="0" smtClean="0"/>
              <a:t> working group</a:t>
            </a:r>
          </a:p>
          <a:p>
            <a:pPr lvl="2"/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gccollab.ca/discussion/owner/84765</a:t>
            </a:r>
            <a:r>
              <a:rPr lang="en-CA" dirty="0" smtClean="0"/>
              <a:t> </a:t>
            </a:r>
          </a:p>
          <a:p>
            <a:pPr marL="914400" lvl="2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Data Equity Working Group</a:t>
            </a:r>
          </a:p>
          <a:p>
            <a:pPr lvl="2"/>
            <a:r>
              <a:rPr lang="en-CA" dirty="0" smtClean="0"/>
              <a:t>Digital Technologies internal working group</a:t>
            </a:r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9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365126"/>
            <a:ext cx="8729932" cy="1325563"/>
          </a:xfrm>
        </p:spPr>
        <p:txBody>
          <a:bodyPr>
            <a:normAutofit/>
          </a:bodyPr>
          <a:lstStyle/>
          <a:p>
            <a:r>
              <a:rPr lang="en-CA" dirty="0"/>
              <a:t>Ethics, Analytics and the Duty of </a:t>
            </a:r>
            <a:r>
              <a:rPr lang="en-CA" dirty="0" smtClean="0"/>
              <a:t>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>
                <a:hlinkClick r:id="rId3"/>
              </a:rPr>
              <a:t>http://bit.ly/downes-ethics-analytics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Applications of AI &amp; Analytics</a:t>
            </a:r>
          </a:p>
          <a:p>
            <a:pPr lvl="1"/>
            <a:r>
              <a:rPr lang="en-CA" dirty="0" smtClean="0"/>
              <a:t>Ethical Issues and Controversies</a:t>
            </a:r>
          </a:p>
          <a:p>
            <a:pPr lvl="1"/>
            <a:r>
              <a:rPr lang="en-CA" dirty="0" smtClean="0"/>
              <a:t>Ethical Codes and Review Boards</a:t>
            </a:r>
          </a:p>
          <a:p>
            <a:pPr lvl="1"/>
            <a:r>
              <a:rPr lang="en-CA" dirty="0" smtClean="0"/>
              <a:t>The Duty of Care</a:t>
            </a:r>
          </a:p>
          <a:p>
            <a:pPr lvl="1"/>
            <a:r>
              <a:rPr lang="en-CA" dirty="0" smtClean="0"/>
              <a:t>The Decisions We Make in Analytics</a:t>
            </a:r>
          </a:p>
          <a:p>
            <a:pPr lvl="1"/>
            <a:r>
              <a:rPr lang="en-CA" dirty="0" smtClean="0"/>
              <a:t>Ethical Practices and Harmony</a:t>
            </a:r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5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365126"/>
            <a:ext cx="8729932" cy="1325563"/>
          </a:xfrm>
        </p:spPr>
        <p:txBody>
          <a:bodyPr>
            <a:normAutofit/>
          </a:bodyPr>
          <a:lstStyle/>
          <a:p>
            <a:r>
              <a:rPr lang="en-CA" dirty="0"/>
              <a:t>Personal Learning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E-Learning 3.0</a:t>
            </a:r>
          </a:p>
          <a:p>
            <a:pPr lvl="1"/>
            <a:r>
              <a:rPr lang="en-CA" dirty="0">
                <a:hlinkClick r:id="rId3"/>
              </a:rPr>
              <a:t>https://el30.mooc.ca</a:t>
            </a:r>
            <a:r>
              <a:rPr lang="en-CA" dirty="0"/>
              <a:t> </a:t>
            </a:r>
            <a:endParaRPr lang="en-CA" dirty="0" smtClean="0"/>
          </a:p>
          <a:p>
            <a:pPr lvl="1"/>
            <a:r>
              <a:rPr lang="en-CA" dirty="0" smtClean="0"/>
              <a:t>Data – Graph – Cloud</a:t>
            </a:r>
          </a:p>
          <a:p>
            <a:pPr lvl="1"/>
            <a:r>
              <a:rPr lang="en-CA" dirty="0" smtClean="0"/>
              <a:t>Identity – Resources – Recognition</a:t>
            </a:r>
          </a:p>
          <a:p>
            <a:pPr lvl="1"/>
            <a:r>
              <a:rPr lang="en-CA" dirty="0" smtClean="0"/>
              <a:t>Experience – Community – Agency</a:t>
            </a:r>
          </a:p>
          <a:p>
            <a:pPr lvl="1"/>
            <a:endParaRPr lang="en-CA" dirty="0" smtClean="0"/>
          </a:p>
          <a:p>
            <a:pPr lvl="2"/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63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71" y="1433484"/>
            <a:ext cx="5925264" cy="3764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0" y="2412671"/>
            <a:ext cx="4598961" cy="37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Distributed Social </a:t>
            </a:r>
            <a:r>
              <a:rPr lang="en-CA" dirty="0" smtClean="0"/>
              <a:t>Networks</a:t>
            </a:r>
          </a:p>
          <a:p>
            <a:pPr lvl="1"/>
            <a:r>
              <a:rPr lang="en-CA" dirty="0" smtClean="0"/>
              <a:t>Opera </a:t>
            </a:r>
            <a:r>
              <a:rPr lang="en-CA" dirty="0"/>
              <a:t>Unite - </a:t>
            </a:r>
            <a:r>
              <a:rPr lang="en-CA" dirty="0">
                <a:hlinkClick r:id="rId2"/>
              </a:rPr>
              <a:t>http://mashable.com/2009/06/15/opera-unite/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Mozilla OS - </a:t>
            </a:r>
            <a:r>
              <a:rPr lang="en-CA" dirty="0">
                <a:hlinkClick r:id="rId3"/>
              </a:rPr>
              <a:t>https://www.npmjs.com/package/fxos-web-server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Diaspora - </a:t>
            </a:r>
            <a:r>
              <a:rPr lang="en-CA" dirty="0">
                <a:hlinkClick r:id="rId4"/>
              </a:rPr>
              <a:t>https://www.joindiaspora.com/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Solid - "social linked data“ - </a:t>
            </a:r>
            <a:r>
              <a:rPr lang="en-CA" dirty="0">
                <a:hlinkClick r:id="rId5"/>
              </a:rPr>
              <a:t>https://solid.mit.edu/</a:t>
            </a:r>
            <a:r>
              <a:rPr lang="en-CA" dirty="0"/>
              <a:t> </a:t>
            </a:r>
          </a:p>
          <a:p>
            <a:pPr lvl="1"/>
            <a:r>
              <a:rPr lang="en-CA" dirty="0" err="1"/>
              <a:t>Keybase</a:t>
            </a:r>
            <a:r>
              <a:rPr lang="en-CA" dirty="0"/>
              <a:t> - </a:t>
            </a:r>
            <a:r>
              <a:rPr lang="en-CA" dirty="0">
                <a:hlinkClick r:id="rId6"/>
              </a:rPr>
              <a:t>https://keybase.io/</a:t>
            </a:r>
            <a:r>
              <a:rPr lang="en-CA" dirty="0"/>
              <a:t> </a:t>
            </a:r>
          </a:p>
          <a:p>
            <a:pPr lvl="1"/>
            <a:r>
              <a:rPr lang="en-CA" dirty="0" err="1"/>
              <a:t>InterPlanetary</a:t>
            </a:r>
            <a:r>
              <a:rPr lang="en-CA" dirty="0"/>
              <a:t> File System (IPFS) - </a:t>
            </a:r>
            <a:r>
              <a:rPr lang="en-CA" dirty="0">
                <a:hlinkClick r:id="rId7"/>
              </a:rPr>
              <a:t>https://ipfs.io/</a:t>
            </a:r>
            <a:r>
              <a:rPr lang="en-CA" dirty="0"/>
              <a:t> </a:t>
            </a:r>
            <a:endParaRPr lang="en-CA" dirty="0" smtClean="0"/>
          </a:p>
          <a:p>
            <a:pPr lvl="1"/>
            <a:r>
              <a:rPr lang="en-CA" dirty="0" smtClean="0"/>
              <a:t>Mastodon / </a:t>
            </a:r>
            <a:r>
              <a:rPr lang="en-CA" dirty="0" err="1" smtClean="0"/>
              <a:t>Fediverse</a:t>
            </a:r>
            <a:r>
              <a:rPr lang="en-CA" dirty="0"/>
              <a:t> - </a:t>
            </a:r>
            <a:r>
              <a:rPr lang="en-CA" dirty="0">
                <a:hlinkClick r:id="rId8"/>
              </a:rPr>
              <a:t>https://mastodon.social</a:t>
            </a:r>
            <a:r>
              <a:rPr lang="en-CA" dirty="0" smtClean="0">
                <a:hlinkClick r:id="rId8"/>
              </a:rPr>
              <a:t>/</a:t>
            </a:r>
            <a:r>
              <a:rPr lang="en-CA" dirty="0" smtClean="0"/>
              <a:t>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1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8105775" cy="4400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404" y="6311899"/>
            <a:ext cx="4339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monoskop.org/Federated_networks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gRSShopper</a:t>
            </a:r>
            <a:r>
              <a:rPr lang="en-CA" dirty="0"/>
              <a:t> in a Box</a:t>
            </a:r>
          </a:p>
          <a:p>
            <a:pPr lvl="1"/>
            <a:r>
              <a:rPr lang="en-CA" dirty="0">
                <a:hlinkClick r:id="rId2"/>
              </a:rPr>
              <a:t>https://grasshopper.downes.ca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09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4139825"/>
          </a:xfrm>
        </p:spPr>
        <p:txBody>
          <a:bodyPr>
            <a:normAutofit/>
          </a:bodyPr>
          <a:lstStyle/>
          <a:p>
            <a:r>
              <a:rPr lang="en-CA" dirty="0"/>
              <a:t>Cloud </a:t>
            </a:r>
            <a:r>
              <a:rPr lang="en-CA" dirty="0"/>
              <a:t>Infrastructures</a:t>
            </a:r>
          </a:p>
          <a:p>
            <a:pPr lvl="1"/>
            <a:r>
              <a:rPr lang="en-CA" sz="2800" dirty="0" smtClean="0"/>
              <a:t>Environments</a:t>
            </a:r>
            <a:r>
              <a:rPr lang="en-CA" sz="2800" dirty="0"/>
              <a:t>: </a:t>
            </a:r>
            <a:r>
              <a:rPr lang="en-CA" sz="2800" u="sng" dirty="0">
                <a:hlinkClick r:id="rId2"/>
              </a:rPr>
              <a:t>VMWare Fusion</a:t>
            </a:r>
            <a:r>
              <a:rPr lang="en-CA" sz="2800" dirty="0"/>
              <a:t>, </a:t>
            </a:r>
            <a:r>
              <a:rPr lang="en-CA" sz="2800" u="sng" dirty="0" err="1">
                <a:hlinkClick r:id="rId3"/>
              </a:rPr>
              <a:t>VirtualBox</a:t>
            </a:r>
            <a:endParaRPr lang="en-CA" sz="2800" dirty="0"/>
          </a:p>
          <a:p>
            <a:pPr lvl="1"/>
            <a:r>
              <a:rPr lang="en-CA" sz="2800" dirty="0" err="1"/>
              <a:t>Provisioners</a:t>
            </a:r>
            <a:r>
              <a:rPr lang="en-CA" sz="2800" dirty="0"/>
              <a:t>: </a:t>
            </a:r>
            <a:r>
              <a:rPr lang="en-CA" sz="2800" u="sng" dirty="0">
                <a:hlinkClick r:id="rId4"/>
              </a:rPr>
              <a:t>Docker</a:t>
            </a:r>
            <a:r>
              <a:rPr lang="en-CA" sz="2800" dirty="0"/>
              <a:t>, </a:t>
            </a:r>
            <a:r>
              <a:rPr lang="en-CA" sz="2800" u="sng" dirty="0">
                <a:hlinkClick r:id="rId5"/>
              </a:rPr>
              <a:t>Vagrant</a:t>
            </a:r>
            <a:endParaRPr lang="en-CA" sz="2800" u="sng" dirty="0"/>
          </a:p>
          <a:p>
            <a:pPr lvl="1"/>
            <a:r>
              <a:rPr lang="en-CA" sz="2800" dirty="0"/>
              <a:t>Configuration: Chef, Puppet</a:t>
            </a:r>
          </a:p>
          <a:p>
            <a:pPr lvl="1"/>
            <a:r>
              <a:rPr lang="en-CA" sz="2800" dirty="0"/>
              <a:t>Providers: </a:t>
            </a:r>
            <a:r>
              <a:rPr lang="en-CA" sz="2800" u="sng" dirty="0">
                <a:hlinkClick r:id="rId6"/>
              </a:rPr>
              <a:t>AWS</a:t>
            </a:r>
            <a:r>
              <a:rPr lang="en-CA" sz="2800" dirty="0"/>
              <a:t>, </a:t>
            </a:r>
            <a:r>
              <a:rPr lang="en-CA" sz="2800" u="sng" dirty="0">
                <a:hlinkClick r:id="rId7"/>
              </a:rPr>
              <a:t>MS Server</a:t>
            </a:r>
            <a:endParaRPr lang="en-CA" sz="2800" dirty="0"/>
          </a:p>
          <a:p>
            <a:pPr lvl="1"/>
            <a:r>
              <a:rPr lang="en-CA" sz="2800" dirty="0"/>
              <a:t>Services: </a:t>
            </a:r>
            <a:r>
              <a:rPr lang="en-CA" sz="2800" u="sng" dirty="0">
                <a:hlinkClick r:id="rId8"/>
              </a:rPr>
              <a:t>MS Cognitive</a:t>
            </a:r>
            <a:r>
              <a:rPr lang="en-CA" sz="2800" dirty="0"/>
              <a:t>, </a:t>
            </a:r>
            <a:r>
              <a:rPr lang="en-CA" sz="2800" u="sng" dirty="0">
                <a:hlinkClick r:id="rId9"/>
              </a:rPr>
              <a:t>Wolfram Alpha</a:t>
            </a:r>
            <a:r>
              <a:rPr lang="en-CA" sz="2800" dirty="0"/>
              <a:t>, </a:t>
            </a:r>
            <a:r>
              <a:rPr lang="en-CA" sz="2800" u="sng" dirty="0">
                <a:hlinkClick r:id="rId10"/>
              </a:rPr>
              <a:t>Segment</a:t>
            </a:r>
            <a:endParaRPr lang="en-CA" sz="2800" u="sng" dirty="0"/>
          </a:p>
          <a:p>
            <a:pPr lvl="1"/>
            <a:r>
              <a:rPr lang="en-CA" sz="2800" dirty="0" err="1"/>
              <a:t>Serverless</a:t>
            </a:r>
            <a:r>
              <a:rPr lang="en-CA" sz="2800" dirty="0"/>
              <a:t> CMS - </a:t>
            </a:r>
            <a:r>
              <a:rPr lang="en-CA" dirty="0">
                <a:hlinkClick r:id="rId11"/>
              </a:rPr>
              <a:t>http://www.downes.ca/post/66459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5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41398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97724"/>
            <a:ext cx="8067514" cy="3949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3052" y="6176963"/>
            <a:ext cx="6359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Heather Taft </a:t>
            </a:r>
            <a:r>
              <a:rPr lang="en-CA" sz="1600" dirty="0">
                <a:hlinkClick r:id="rId3"/>
              </a:rPr>
              <a:t>http://taftportfolio.blogspot.com/p/personal-learning-environment-ple.html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5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Resource Repository Network (Aggregation) </a:t>
            </a:r>
            <a:endParaRPr lang="en-CA" dirty="0" smtClean="0"/>
          </a:p>
          <a:p>
            <a:pPr lvl="1"/>
            <a:r>
              <a:rPr lang="en-CA" sz="1900" dirty="0" smtClean="0">
                <a:hlinkClick r:id="rId3"/>
              </a:rPr>
              <a:t>http</a:t>
            </a:r>
            <a:r>
              <a:rPr lang="en-CA" sz="1900" dirty="0">
                <a:hlinkClick r:id="rId3"/>
              </a:rPr>
              <a:t>://ec.europa.eu/ipg/standards/markup/web-content-syndication/index_en.htm</a:t>
            </a:r>
            <a:r>
              <a:rPr lang="en-CA" sz="1300" dirty="0"/>
              <a:t> </a:t>
            </a:r>
          </a:p>
          <a:p>
            <a:r>
              <a:rPr lang="en-CA" dirty="0"/>
              <a:t>Personal Cloud – Dropbox, </a:t>
            </a:r>
            <a:r>
              <a:rPr lang="en-CA" dirty="0" err="1" smtClean="0"/>
              <a:t>NextCloud</a:t>
            </a:r>
            <a:r>
              <a:rPr lang="en-CA" dirty="0"/>
              <a:t>, etc. </a:t>
            </a:r>
            <a:endParaRPr lang="en-CA" dirty="0" smtClean="0"/>
          </a:p>
          <a:p>
            <a:pPr lvl="1"/>
            <a:r>
              <a:rPr lang="en-CA" sz="2000" dirty="0" smtClean="0">
                <a:hlinkClick r:id="rId4"/>
              </a:rPr>
              <a:t>https</a:t>
            </a:r>
            <a:r>
              <a:rPr lang="en-CA" sz="2000" dirty="0">
                <a:hlinkClick r:id="rId4"/>
              </a:rPr>
              <a:t>://nextcloud.com</a:t>
            </a:r>
            <a:r>
              <a:rPr lang="en-CA" sz="2000" dirty="0" smtClean="0">
                <a:hlinkClick r:id="rId4"/>
              </a:rPr>
              <a:t>/</a:t>
            </a:r>
            <a:r>
              <a:rPr lang="en-CA" sz="2000" dirty="0" smtClean="0"/>
              <a:t> </a:t>
            </a:r>
            <a:endParaRPr lang="en-CA" sz="2000" dirty="0"/>
          </a:p>
          <a:p>
            <a:r>
              <a:rPr lang="en-CA" dirty="0"/>
              <a:t>Personal Learning Record – Learning Record Store (</a:t>
            </a:r>
            <a:r>
              <a:rPr lang="en-CA" dirty="0" err="1"/>
              <a:t>xAPI</a:t>
            </a:r>
            <a:r>
              <a:rPr lang="en-CA" dirty="0"/>
              <a:t>) </a:t>
            </a:r>
            <a:endParaRPr lang="en-CA" dirty="0" smtClean="0"/>
          </a:p>
          <a:p>
            <a:pPr lvl="1"/>
            <a:r>
              <a:rPr lang="en-CA" sz="1700" dirty="0" smtClean="0">
                <a:hlinkClick r:id="rId5"/>
              </a:rPr>
              <a:t>https</a:t>
            </a:r>
            <a:r>
              <a:rPr lang="en-CA" sz="1700" dirty="0">
                <a:hlinkClick r:id="rId5"/>
              </a:rPr>
              <a:t>://www.adlnet.gov/tla/</a:t>
            </a:r>
            <a:r>
              <a:rPr lang="en-CA" sz="1700" dirty="0"/>
              <a:t> </a:t>
            </a:r>
          </a:p>
          <a:p>
            <a:r>
              <a:rPr lang="en-CA" dirty="0"/>
              <a:t>Personal Learning Assistant </a:t>
            </a:r>
          </a:p>
          <a:p>
            <a:pPr lvl="1"/>
            <a:r>
              <a:rPr lang="en-CA" dirty="0"/>
              <a:t> like Siri? Alexa?</a:t>
            </a:r>
          </a:p>
          <a:p>
            <a:r>
              <a:rPr lang="en-CA" dirty="0"/>
              <a:t>Distributed Intelligence – </a:t>
            </a:r>
            <a:r>
              <a:rPr lang="en-CA" dirty="0" err="1" smtClean="0"/>
              <a:t>MLaaS</a:t>
            </a:r>
            <a:endParaRPr lang="en-CA" dirty="0"/>
          </a:p>
          <a:p>
            <a:pPr lvl="1"/>
            <a:r>
              <a:rPr lang="en-CA" sz="2000" dirty="0" smtClean="0">
                <a:hlinkClick r:id="rId6"/>
              </a:rPr>
              <a:t>https</a:t>
            </a:r>
            <a:r>
              <a:rPr lang="en-CA" sz="2000" dirty="0">
                <a:hlinkClick r:id="rId6"/>
              </a:rPr>
              <a:t>://www.slideshare.net/KarlSeiler/mlaas-machine-learning-as-a-service</a:t>
            </a:r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Time of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0661"/>
            <a:ext cx="5057003" cy="4420480"/>
          </a:xfrm>
        </p:spPr>
        <p:txBody>
          <a:bodyPr>
            <a:normAutofit lnSpcReduction="10000"/>
          </a:bodyPr>
          <a:lstStyle/>
          <a:p>
            <a:r>
              <a:rPr lang="en-CA" sz="2625" dirty="0"/>
              <a:t>The usual: famine, war, etc</a:t>
            </a:r>
            <a:r>
              <a:rPr lang="en-CA" sz="2625" dirty="0"/>
              <a:t>., plus</a:t>
            </a:r>
            <a:r>
              <a:rPr lang="en-CA" sz="2625" dirty="0"/>
              <a:t>: </a:t>
            </a:r>
          </a:p>
          <a:p>
            <a:pPr lvl="1">
              <a:spcBef>
                <a:spcPts val="900"/>
              </a:spcBef>
            </a:pPr>
            <a:r>
              <a:rPr lang="en-CA" sz="2100" dirty="0"/>
              <a:t>Climate Change </a:t>
            </a:r>
            <a:r>
              <a:rPr lang="en-CA" sz="1425" dirty="0">
                <a:hlinkClick r:id="rId3"/>
              </a:rPr>
              <a:t>https://climate.nasa.gov/</a:t>
            </a:r>
            <a:r>
              <a:rPr lang="en-CA" sz="1425" dirty="0"/>
              <a:t> </a:t>
            </a:r>
            <a:r>
              <a:rPr lang="en-CA" sz="1425" dirty="0">
                <a:hlinkClick r:id="rId4"/>
              </a:rPr>
              <a:t>https://www.fire.ca.gov/incidents/</a:t>
            </a:r>
            <a:r>
              <a:rPr lang="en-CA" sz="1425" dirty="0"/>
              <a:t> </a:t>
            </a:r>
            <a:endParaRPr lang="en-CA" sz="1425" dirty="0"/>
          </a:p>
          <a:p>
            <a:pPr lvl="1">
              <a:spcBef>
                <a:spcPts val="900"/>
              </a:spcBef>
            </a:pPr>
            <a:r>
              <a:rPr lang="en-CA" sz="2100" dirty="0"/>
              <a:t>Democracy in crisis </a:t>
            </a:r>
            <a:r>
              <a:rPr lang="en-CA" sz="1425" dirty="0">
                <a:hlinkClick r:id="rId5"/>
              </a:rPr>
              <a:t>https://www.cnn.com/2020/10/02/world/freedom-house-covid-democracy-intl-hnk/index.html</a:t>
            </a:r>
            <a:r>
              <a:rPr lang="en-CA" sz="1425" dirty="0"/>
              <a:t> </a:t>
            </a:r>
            <a:endParaRPr lang="en-CA" sz="1425" dirty="0"/>
          </a:p>
          <a:p>
            <a:pPr lvl="1">
              <a:spcBef>
                <a:spcPts val="900"/>
              </a:spcBef>
            </a:pPr>
            <a:r>
              <a:rPr lang="en-CA" sz="2100" dirty="0"/>
              <a:t>Poverty &amp; Inequality </a:t>
            </a:r>
            <a:r>
              <a:rPr lang="en-CA" sz="1425" dirty="0">
                <a:hlinkClick r:id="rId6"/>
              </a:rPr>
              <a:t>http://www.oecd.org/social/inequality-and-poverty.htm</a:t>
            </a:r>
            <a:endParaRPr lang="en-CA" sz="1425" dirty="0"/>
          </a:p>
          <a:p>
            <a:pPr lvl="1">
              <a:spcBef>
                <a:spcPts val="900"/>
              </a:spcBef>
            </a:pPr>
            <a:r>
              <a:rPr lang="en-CA" sz="2100" dirty="0"/>
              <a:t>Social Media</a:t>
            </a:r>
            <a:r>
              <a:rPr lang="en-CA" sz="1500" dirty="0"/>
              <a:t> </a:t>
            </a:r>
            <a:r>
              <a:rPr lang="en-CA" sz="1425" dirty="0">
                <a:hlinkClick r:id="rId7"/>
              </a:rPr>
              <a:t>http://www.npr.org/2016/11/08/500686320/did-social-media-ruin-election-2016</a:t>
            </a:r>
            <a:r>
              <a:rPr lang="en-CA" sz="1425" dirty="0"/>
              <a:t> </a:t>
            </a:r>
            <a:r>
              <a:rPr lang="en-CA" sz="1425" dirty="0"/>
              <a:t>  </a:t>
            </a:r>
            <a:r>
              <a:rPr lang="en-CA" sz="1425" dirty="0">
                <a:hlinkClick r:id="rId8"/>
              </a:rPr>
              <a:t>https://shatteredmirror.ca/</a:t>
            </a:r>
            <a:r>
              <a:rPr lang="en-CA" sz="1425" dirty="0"/>
              <a:t> </a:t>
            </a:r>
            <a:endParaRPr lang="en-CA" sz="1425" dirty="0"/>
          </a:p>
          <a:p>
            <a:pPr lvl="1">
              <a:spcBef>
                <a:spcPts val="900"/>
              </a:spcBef>
            </a:pPr>
            <a:r>
              <a:rPr lang="en-CA" sz="2100" dirty="0"/>
              <a:t>Pandemic </a:t>
            </a:r>
            <a:r>
              <a:rPr lang="en-CA" sz="1425" dirty="0">
                <a:hlinkClick r:id="rId9"/>
              </a:rPr>
              <a:t>https://www.who.int/emergencies/diseases/novel-coronavirus-2019</a:t>
            </a:r>
            <a:r>
              <a:rPr lang="en-CA" sz="1425" dirty="0"/>
              <a:t> </a:t>
            </a:r>
          </a:p>
          <a:p>
            <a:pPr lvl="1">
              <a:spcBef>
                <a:spcPts val="900"/>
              </a:spcBef>
            </a:pPr>
            <a:r>
              <a:rPr lang="en-CA" sz="2100" dirty="0"/>
              <a:t>Economic Crisis </a:t>
            </a:r>
            <a:r>
              <a:rPr lang="en-CA" sz="1425" dirty="0">
                <a:hlinkClick r:id="rId10"/>
              </a:rPr>
              <a:t>https://en.wikipedia.org/wiki/COVID-19_recession</a:t>
            </a:r>
            <a:r>
              <a:rPr lang="en-CA" sz="1425" dirty="0"/>
              <a:t> </a:t>
            </a:r>
            <a:endParaRPr lang="en-CA" sz="1425" dirty="0"/>
          </a:p>
          <a:p>
            <a:pPr lvl="1"/>
            <a:endParaRPr lang="en-CA" sz="2100" dirty="0"/>
          </a:p>
          <a:p>
            <a:pPr lvl="1"/>
            <a:endParaRPr lang="en-CA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8767" y="1232588"/>
            <a:ext cx="2839579" cy="4418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599" y="5703173"/>
            <a:ext cx="2821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Redbubble - </a:t>
            </a:r>
            <a:r>
              <a:rPr lang="en-CA" sz="900" dirty="0">
                <a:hlinkClick r:id="rId12"/>
              </a:rPr>
              <a:t>https://www.redbubble.com/shop/four+horsemen+stickers</a:t>
            </a:r>
            <a:r>
              <a:rPr lang="en-CA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4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365126"/>
            <a:ext cx="9126747" cy="1325563"/>
          </a:xfrm>
        </p:spPr>
        <p:txBody>
          <a:bodyPr/>
          <a:lstStyle/>
          <a:p>
            <a:r>
              <a:rPr lang="en-CA" dirty="0"/>
              <a:t>Challenges to Educational Institutions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1" y="1550688"/>
            <a:ext cx="7353623" cy="46008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951" y="6324088"/>
            <a:ext cx="771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http://old.seattletimes.com/html/opinion/2018504888_guest25blakecole.html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3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781" y="365126"/>
            <a:ext cx="8954219" cy="1325563"/>
          </a:xfrm>
        </p:spPr>
        <p:txBody>
          <a:bodyPr>
            <a:normAutofit/>
          </a:bodyPr>
          <a:lstStyle/>
          <a:p>
            <a:r>
              <a:rPr lang="en-CA" dirty="0"/>
              <a:t>Challenges to Educational </a:t>
            </a:r>
            <a:r>
              <a:rPr lang="en-CA" dirty="0" smtClean="0"/>
              <a:t>Institutions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1863306"/>
            <a:ext cx="7652709" cy="3626667"/>
          </a:xfrm>
        </p:spPr>
        <p:txBody>
          <a:bodyPr>
            <a:normAutofit/>
          </a:bodyPr>
          <a:lstStyle/>
          <a:p>
            <a:r>
              <a:rPr lang="en-CA" dirty="0"/>
              <a:t>Public Education Vs. Private Sector</a:t>
            </a:r>
          </a:p>
          <a:p>
            <a:r>
              <a:rPr lang="en-CA" dirty="0"/>
              <a:t>Funding: Tuition, Grants, </a:t>
            </a:r>
            <a:r>
              <a:rPr lang="en-CA" dirty="0" err="1"/>
              <a:t>Reseach</a:t>
            </a:r>
            <a:r>
              <a:rPr lang="en-CA" dirty="0"/>
              <a:t>….?</a:t>
            </a:r>
          </a:p>
          <a:p>
            <a:r>
              <a:rPr lang="en-CA" dirty="0"/>
              <a:t>Enterprise Vs. Distributed?</a:t>
            </a:r>
          </a:p>
          <a:p>
            <a:r>
              <a:rPr lang="en-CA" dirty="0"/>
              <a:t>Federated Vs. Open? (Social </a:t>
            </a:r>
            <a:r>
              <a:rPr lang="en-CA" dirty="0" err="1"/>
              <a:t>signon</a:t>
            </a:r>
            <a:r>
              <a:rPr lang="en-CA" dirty="0"/>
              <a:t> Vs. Single </a:t>
            </a:r>
            <a:r>
              <a:rPr lang="en-CA" dirty="0" err="1"/>
              <a:t>Signon</a:t>
            </a:r>
            <a:r>
              <a:rPr lang="en-CA" dirty="0"/>
              <a:t> Vs. ??)</a:t>
            </a:r>
          </a:p>
          <a:p>
            <a:r>
              <a:rPr lang="en-CA" dirty="0"/>
              <a:t>Transcripts Vs. Blockchain Vs. </a:t>
            </a:r>
            <a:r>
              <a:rPr lang="en-CA" dirty="0" smtClean="0"/>
              <a:t>??</a:t>
            </a:r>
          </a:p>
          <a:p>
            <a:pPr lvl="1"/>
            <a:r>
              <a:rPr lang="en-CA" sz="2000" dirty="0" smtClean="0">
                <a:hlinkClick r:id="rId3"/>
              </a:rPr>
              <a:t>http</a:t>
            </a:r>
            <a:r>
              <a:rPr lang="en-CA" sz="2000" dirty="0">
                <a:hlinkClick r:id="rId3"/>
              </a:rPr>
              <a:t>://blockgeeks.com/guides/what-is-blockchain-technology/</a:t>
            </a:r>
            <a:r>
              <a:rPr lang="en-CA" sz="2000" dirty="0"/>
              <a:t> 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562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Doing the Right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Who are your clients?</a:t>
            </a:r>
          </a:p>
          <a:p>
            <a:pPr lvl="1"/>
            <a:r>
              <a:rPr lang="en-CA" dirty="0"/>
              <a:t>The state? The governor?</a:t>
            </a:r>
          </a:p>
          <a:p>
            <a:pPr lvl="1"/>
            <a:r>
              <a:rPr lang="en-CA" dirty="0"/>
              <a:t>Technology companies?</a:t>
            </a:r>
          </a:p>
          <a:p>
            <a:pPr lvl="1"/>
            <a:r>
              <a:rPr lang="en-CA" dirty="0"/>
              <a:t>Your department? Your institution?</a:t>
            </a:r>
          </a:p>
          <a:p>
            <a:pPr lvl="1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55734" y="5723751"/>
            <a:ext cx="21896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350" dirty="0">
                <a:hlinkClick r:id="rId3"/>
              </a:rPr>
              <a:t>https://www.vinylcafe.com/</a:t>
            </a:r>
            <a:r>
              <a:rPr lang="en-CA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09" y="3855442"/>
            <a:ext cx="1753935" cy="181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418" y="1379589"/>
            <a:ext cx="4077572" cy="2329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3547" y="3889270"/>
            <a:ext cx="4572000" cy="16784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prstClr val="black"/>
                </a:solidFill>
              </a:rPr>
              <a:t>What are you Building?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Drivers Vs. Attractors 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Empowerment Vs. Dependence?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prstClr val="black"/>
                </a:solidFill>
              </a:rPr>
              <a:t>How does the story end?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5917" y="3624033"/>
            <a:ext cx="36294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dirty="0">
                <a:hlinkClick r:id="rId6"/>
              </a:rPr>
              <a:t>https://www.slideshare.net/Downes/disruptive-innovations-in-learning</a:t>
            </a:r>
            <a:r>
              <a:rPr lang="en-CA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75987"/>
            <a:ext cx="7886700" cy="1325563"/>
          </a:xfrm>
        </p:spPr>
        <p:txBody>
          <a:bodyPr/>
          <a:lstStyle/>
          <a:p>
            <a:r>
              <a:rPr lang="en-CA" dirty="0"/>
              <a:t>Current </a:t>
            </a:r>
            <a:r>
              <a:rPr lang="en-CA" dirty="0" smtClean="0"/>
              <a:t>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9090"/>
            <a:ext cx="7204135" cy="3757472"/>
          </a:xfrm>
        </p:spPr>
        <p:txBody>
          <a:bodyPr>
            <a:normAutofit/>
          </a:bodyPr>
          <a:lstStyle/>
          <a:p>
            <a:r>
              <a:rPr lang="en-CA" sz="2400" dirty="0" err="1" smtClean="0"/>
              <a:t>Covid</a:t>
            </a:r>
            <a:r>
              <a:rPr lang="en-CA" sz="2400" dirty="0" smtClean="0"/>
              <a:t> Response</a:t>
            </a:r>
          </a:p>
          <a:p>
            <a:r>
              <a:rPr lang="en-CA" sz="2400" dirty="0" err="1" smtClean="0"/>
              <a:t>eXtended</a:t>
            </a:r>
            <a:r>
              <a:rPr lang="en-CA" sz="2400" dirty="0" smtClean="0"/>
              <a:t> </a:t>
            </a:r>
            <a:r>
              <a:rPr lang="en-CA" sz="2400" dirty="0"/>
              <a:t>Reality Training for Transportation Emergency And Management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Data Literacy</a:t>
            </a:r>
          </a:p>
          <a:p>
            <a:r>
              <a:rPr lang="en-CA" sz="2400" dirty="0" smtClean="0"/>
              <a:t>Ethics, Analytics and the Duty of Care</a:t>
            </a:r>
          </a:p>
          <a:p>
            <a:r>
              <a:rPr lang="en-CA" sz="2400" dirty="0" smtClean="0"/>
              <a:t>Personal </a:t>
            </a:r>
            <a:r>
              <a:rPr lang="en-CA" sz="2400" dirty="0"/>
              <a:t>Learning </a:t>
            </a:r>
            <a:r>
              <a:rPr lang="en-CA" sz="2400" dirty="0" smtClean="0"/>
              <a:t>Environments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451509"/>
            <a:ext cx="2996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hlinkClick r:id="rId3"/>
              </a:rPr>
              <a:t>https://www.downes.ca/now</a:t>
            </a:r>
            <a:r>
              <a:rPr lang="en-CA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7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Covid</a:t>
            </a:r>
            <a:r>
              <a:rPr lang="en-CA" dirty="0" smtClean="0"/>
              <a:t> Response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Inside NRC:</a:t>
            </a:r>
          </a:p>
          <a:p>
            <a:pPr lvl="1"/>
            <a:r>
              <a:rPr lang="en-CA" dirty="0" smtClean="0"/>
              <a:t>Expanded VPN</a:t>
            </a:r>
          </a:p>
          <a:p>
            <a:pPr lvl="1"/>
            <a:r>
              <a:rPr lang="en-CA" dirty="0" smtClean="0"/>
              <a:t>Adopted Zoom Meetings</a:t>
            </a:r>
          </a:p>
          <a:p>
            <a:pPr lvl="1"/>
            <a:r>
              <a:rPr lang="en-CA" dirty="0" smtClean="0"/>
              <a:t>Set Up Slack for Quick Messaging</a:t>
            </a:r>
          </a:p>
          <a:p>
            <a:pPr lvl="1"/>
            <a:r>
              <a:rPr lang="en-CA" dirty="0" smtClean="0"/>
              <a:t>Longer Term: MS Teams</a:t>
            </a:r>
          </a:p>
          <a:p>
            <a:pPr lvl="1"/>
            <a:r>
              <a:rPr lang="en-CA" dirty="0" smtClean="0"/>
              <a:t>Issues to consider:</a:t>
            </a:r>
          </a:p>
          <a:p>
            <a:pPr lvl="2"/>
            <a:r>
              <a:rPr lang="en-CA" dirty="0" smtClean="0"/>
              <a:t>Cloud services</a:t>
            </a:r>
          </a:p>
          <a:p>
            <a:pPr lvl="2"/>
            <a:r>
              <a:rPr lang="en-CA" dirty="0" smtClean="0"/>
              <a:t>Security</a:t>
            </a:r>
          </a:p>
          <a:p>
            <a:pPr lvl="2"/>
            <a:r>
              <a:rPr lang="en-CA" dirty="0" smtClean="0"/>
              <a:t>Processes (</a:t>
            </a:r>
            <a:r>
              <a:rPr lang="en-CA" dirty="0" err="1" smtClean="0"/>
              <a:t>eg</a:t>
            </a:r>
            <a:r>
              <a:rPr lang="en-CA" dirty="0" smtClean="0"/>
              <a:t>., onboarding)</a:t>
            </a:r>
          </a:p>
          <a:p>
            <a:pPr lvl="2"/>
            <a:r>
              <a:rPr lang="en-CA" dirty="0" smtClean="0"/>
              <a:t>Long-term Impact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Covid</a:t>
            </a:r>
            <a:r>
              <a:rPr lang="en-CA" dirty="0" smtClean="0"/>
              <a:t> Response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38" y="1422535"/>
            <a:ext cx="5558039" cy="4466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3335" y="5869418"/>
            <a:ext cx="40773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50" dirty="0">
                <a:hlinkClick r:id="rId3"/>
              </a:rPr>
              <a:t>http://epiloguesystems.com/about/</a:t>
            </a:r>
            <a:r>
              <a:rPr lang="en-CA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4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Covid</a:t>
            </a:r>
            <a:r>
              <a:rPr lang="en-CA" dirty="0" smtClean="0"/>
              <a:t> Response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Quick Tech Guide:</a:t>
            </a:r>
          </a:p>
          <a:p>
            <a:pPr lvl="1"/>
            <a:r>
              <a:rPr lang="en-CA" dirty="0">
                <a:hlinkClick r:id="rId2"/>
              </a:rPr>
              <a:t>http://bit.ly/quicktechguide</a:t>
            </a:r>
            <a:r>
              <a:rPr lang="en-CA" dirty="0"/>
              <a:t> </a:t>
            </a:r>
          </a:p>
          <a:p>
            <a:pPr lvl="1"/>
            <a:r>
              <a:rPr lang="en-CA" dirty="0" smtClean="0"/>
              <a:t>Constraints:</a:t>
            </a:r>
          </a:p>
          <a:p>
            <a:pPr lvl="2"/>
            <a:r>
              <a:rPr lang="en-CA" dirty="0" smtClean="0"/>
              <a:t>Needed to be web-based</a:t>
            </a:r>
          </a:p>
          <a:p>
            <a:pPr lvl="2"/>
            <a:r>
              <a:rPr lang="en-CA" dirty="0" smtClean="0"/>
              <a:t>Needed to be free/open access</a:t>
            </a:r>
          </a:p>
          <a:p>
            <a:pPr lvl="2"/>
            <a:r>
              <a:rPr lang="en-CA" dirty="0" smtClean="0"/>
              <a:t>Up Slack for Quick Messaging</a:t>
            </a:r>
          </a:p>
          <a:p>
            <a:pPr lvl="1"/>
            <a:r>
              <a:rPr lang="en-CA" dirty="0" smtClean="0"/>
              <a:t>Set up as Google Doc / Open editing</a:t>
            </a:r>
          </a:p>
          <a:p>
            <a:pPr lvl="2"/>
            <a:r>
              <a:rPr lang="en-CA" dirty="0" smtClean="0"/>
              <a:t>Also set up calendar service, which failed</a:t>
            </a:r>
          </a:p>
          <a:p>
            <a:pPr lvl="1"/>
            <a:r>
              <a:rPr lang="en-CA" dirty="0" smtClean="0"/>
              <a:t>Issues to consider:</a:t>
            </a:r>
          </a:p>
          <a:p>
            <a:pPr lvl="2"/>
            <a:r>
              <a:rPr lang="en-CA" dirty="0" smtClean="0"/>
              <a:t>Long-term Impact</a:t>
            </a:r>
          </a:p>
          <a:p>
            <a:pPr lvl="2"/>
            <a:r>
              <a:rPr lang="en-CA" dirty="0" smtClean="0"/>
              <a:t>Expansion to include pedagogy, subject-specific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35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Covid</a:t>
            </a:r>
            <a:r>
              <a:rPr lang="en-CA" dirty="0" smtClean="0"/>
              <a:t> Response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1547"/>
            <a:ext cx="7886700" cy="3678426"/>
          </a:xfrm>
        </p:spPr>
        <p:txBody>
          <a:bodyPr>
            <a:normAutofit/>
          </a:bodyPr>
          <a:lstStyle/>
          <a:p>
            <a:r>
              <a:rPr lang="en-CA" dirty="0"/>
              <a:t>MOOCs</a:t>
            </a:r>
          </a:p>
          <a:p>
            <a:pPr lvl="1"/>
            <a:r>
              <a:rPr lang="en-CA" dirty="0" smtClean="0"/>
              <a:t>True </a:t>
            </a:r>
            <a:r>
              <a:rPr lang="en-CA" dirty="0"/>
              <a:t>History of the </a:t>
            </a:r>
            <a:r>
              <a:rPr lang="en-CA" dirty="0" smtClean="0"/>
              <a:t>MOOC</a:t>
            </a:r>
          </a:p>
          <a:p>
            <a:pPr lvl="2"/>
            <a:r>
              <a:rPr lang="en-CA" sz="1800" dirty="0" smtClean="0">
                <a:hlinkClick r:id="rId2"/>
              </a:rPr>
              <a:t>https</a:t>
            </a:r>
            <a:r>
              <a:rPr lang="en-CA" sz="1800" dirty="0">
                <a:hlinkClick r:id="rId2"/>
              </a:rPr>
              <a:t>://sites.google.com/site/themoocguide/home</a:t>
            </a:r>
            <a:r>
              <a:rPr lang="en-CA" sz="1800" dirty="0"/>
              <a:t> </a:t>
            </a:r>
            <a:endParaRPr lang="en-CA" sz="4400" dirty="0"/>
          </a:p>
          <a:p>
            <a:pPr lvl="1"/>
            <a:r>
              <a:rPr lang="en-CA" dirty="0" err="1"/>
              <a:t>cMOOC</a:t>
            </a:r>
            <a:r>
              <a:rPr lang="en-CA" dirty="0"/>
              <a:t> and </a:t>
            </a:r>
            <a:r>
              <a:rPr lang="en-CA" dirty="0" err="1" smtClean="0"/>
              <a:t>xMOOC</a:t>
            </a:r>
            <a:endParaRPr lang="en-CA" dirty="0" smtClean="0"/>
          </a:p>
          <a:p>
            <a:pPr lvl="2"/>
            <a:r>
              <a:rPr lang="en-CA" sz="1800" dirty="0" smtClean="0">
                <a:hlinkClick r:id="rId3"/>
              </a:rPr>
              <a:t>http</a:t>
            </a:r>
            <a:r>
              <a:rPr lang="en-CA" sz="1800" dirty="0">
                <a:hlinkClick r:id="rId3"/>
              </a:rPr>
              <a:t>://www.tonybates.ca/2014/10/13/comparing-xmoocs-and-cmoocs-philosophy-and-practice/</a:t>
            </a:r>
            <a:r>
              <a:rPr lang="en-CA" sz="900" dirty="0"/>
              <a:t> </a:t>
            </a:r>
          </a:p>
          <a:p>
            <a:pPr lvl="1"/>
            <a:r>
              <a:rPr lang="en-CA" dirty="0" smtClean="0"/>
              <a:t>Personal Learning</a:t>
            </a:r>
          </a:p>
          <a:p>
            <a:pPr lvl="2"/>
            <a:r>
              <a:rPr lang="en-CA" sz="1800" dirty="0" smtClean="0">
                <a:hlinkClick r:id="rId4"/>
              </a:rPr>
              <a:t>http</a:t>
            </a:r>
            <a:r>
              <a:rPr lang="en-CA" sz="1800" dirty="0">
                <a:hlinkClick r:id="rId4"/>
              </a:rPr>
              <a:t>://www.downes.ca/presentation/380</a:t>
            </a:r>
            <a:r>
              <a:rPr lang="en-CA" sz="700" dirty="0"/>
              <a:t> 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992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Covid</a:t>
            </a:r>
            <a:r>
              <a:rPr lang="en-CA" dirty="0" smtClean="0"/>
              <a:t> Response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2587"/>
          </a:xfrm>
        </p:spPr>
        <p:txBody>
          <a:bodyPr>
            <a:normAutofit/>
          </a:bodyPr>
          <a:lstStyle/>
          <a:p>
            <a:r>
              <a:rPr lang="en-CA" dirty="0" err="1" smtClean="0"/>
              <a:t>CovidEA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International Science Council expert panel</a:t>
            </a:r>
          </a:p>
          <a:p>
            <a:pPr lvl="1"/>
            <a:r>
              <a:rPr lang="en-CA" dirty="0">
                <a:hlinkClick r:id="rId2"/>
              </a:rPr>
              <a:t>https://www.foggs.org/covidea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pPr lvl="1"/>
            <a:r>
              <a:rPr lang="en-CA" dirty="0" smtClean="0"/>
              <a:t>Constraints:</a:t>
            </a:r>
          </a:p>
          <a:p>
            <a:pPr lvl="2"/>
            <a:r>
              <a:rPr lang="en-CA" dirty="0" smtClean="0"/>
              <a:t>High-level discussion for policy-makers</a:t>
            </a:r>
          </a:p>
          <a:p>
            <a:pPr lvl="2"/>
            <a:r>
              <a:rPr lang="en-CA" dirty="0" smtClean="0"/>
              <a:t>Addresses what we need to learn, pedagogy, technology</a:t>
            </a:r>
          </a:p>
        </p:txBody>
      </p:sp>
    </p:spTree>
    <p:extLst>
      <p:ext uri="{BB962C8B-B14F-4D97-AF65-F5344CB8AC3E}">
        <p14:creationId xmlns:p14="http://schemas.microsoft.com/office/powerpoint/2010/main" val="1220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4282</TotalTime>
  <Words>1139</Words>
  <Application>Microsoft Office PowerPoint</Application>
  <PresentationFormat>On-screen Show (4:3)</PresentationFormat>
  <Paragraphs>298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 Time of Challenges</vt:lpstr>
      <vt:lpstr>Current Work</vt:lpstr>
      <vt:lpstr>Covid Response</vt:lpstr>
      <vt:lpstr>Covid Response</vt:lpstr>
      <vt:lpstr>Covid Response</vt:lpstr>
      <vt:lpstr>Covid Response</vt:lpstr>
      <vt:lpstr>Covid Response</vt:lpstr>
      <vt:lpstr>Moving Forward</vt:lpstr>
      <vt:lpstr>Immersive Reality</vt:lpstr>
      <vt:lpstr>eXtended Reality Training</vt:lpstr>
      <vt:lpstr>eXtended Reality Training</vt:lpstr>
      <vt:lpstr>eXtended Reality Training</vt:lpstr>
      <vt:lpstr>Data Literacy</vt:lpstr>
      <vt:lpstr>Data Literacy</vt:lpstr>
      <vt:lpstr>Data Literacy</vt:lpstr>
      <vt:lpstr>Data Literacy</vt:lpstr>
      <vt:lpstr>Ethics, Analytics and the Duty of Care</vt:lpstr>
      <vt:lpstr>Ethics, Analytics and the Duty of Care</vt:lpstr>
      <vt:lpstr>Ethics, Analytics and the Duty of Care</vt:lpstr>
      <vt:lpstr>Personal Learning Environments</vt:lpstr>
      <vt:lpstr>Personal Learning Environments</vt:lpstr>
      <vt:lpstr>Personal Learning Environments</vt:lpstr>
      <vt:lpstr>Personal Learning Environments</vt:lpstr>
      <vt:lpstr>Personal Learning Environments</vt:lpstr>
      <vt:lpstr>Personal Learning Environments</vt:lpstr>
      <vt:lpstr>Personal Learning Environments</vt:lpstr>
      <vt:lpstr>Personal Learning Environments</vt:lpstr>
      <vt:lpstr>Challenges to Educational Institutions</vt:lpstr>
      <vt:lpstr>Challenges to Educational Institutions</vt:lpstr>
      <vt:lpstr>Doing the Right Thing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Learning, Open Networks</dc:title>
  <dc:creator>Stephen Downes</dc:creator>
  <cp:lastModifiedBy>Downes, Stephen</cp:lastModifiedBy>
  <cp:revision>52</cp:revision>
  <dcterms:created xsi:type="dcterms:W3CDTF">2017-03-08T22:59:06Z</dcterms:created>
  <dcterms:modified xsi:type="dcterms:W3CDTF">2020-11-03T14:44:38Z</dcterms:modified>
</cp:coreProperties>
</file>